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35"/>
  </p:notesMasterIdLst>
  <p:sldIdLst>
    <p:sldId id="256" r:id="rId2"/>
    <p:sldId id="257" r:id="rId3"/>
    <p:sldId id="258" r:id="rId4"/>
    <p:sldId id="387" r:id="rId5"/>
    <p:sldId id="388" r:id="rId6"/>
    <p:sldId id="389" r:id="rId7"/>
    <p:sldId id="260" r:id="rId8"/>
    <p:sldId id="390" r:id="rId9"/>
    <p:sldId id="259" r:id="rId10"/>
    <p:sldId id="261" r:id="rId11"/>
    <p:sldId id="265" r:id="rId12"/>
    <p:sldId id="37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376" r:id="rId22"/>
    <p:sldId id="275" r:id="rId23"/>
    <p:sldId id="276" r:id="rId24"/>
    <p:sldId id="277" r:id="rId25"/>
    <p:sldId id="377" r:id="rId26"/>
    <p:sldId id="378" r:id="rId27"/>
    <p:sldId id="263" r:id="rId28"/>
    <p:sldId id="278" r:id="rId29"/>
    <p:sldId id="279" r:id="rId30"/>
    <p:sldId id="282" r:id="rId31"/>
    <p:sldId id="284" r:id="rId32"/>
    <p:sldId id="285" r:id="rId33"/>
    <p:sldId id="283" r:id="rId34"/>
    <p:sldId id="286" r:id="rId35"/>
    <p:sldId id="287" r:id="rId36"/>
    <p:sldId id="288" r:id="rId37"/>
    <p:sldId id="379" r:id="rId38"/>
    <p:sldId id="289" r:id="rId39"/>
    <p:sldId id="291" r:id="rId40"/>
    <p:sldId id="380" r:id="rId41"/>
    <p:sldId id="381" r:id="rId42"/>
    <p:sldId id="383" r:id="rId43"/>
    <p:sldId id="382" r:id="rId44"/>
    <p:sldId id="384" r:id="rId45"/>
    <p:sldId id="292" r:id="rId46"/>
    <p:sldId id="396" r:id="rId47"/>
    <p:sldId id="293" r:id="rId48"/>
    <p:sldId id="294" r:id="rId49"/>
    <p:sldId id="295" r:id="rId50"/>
    <p:sldId id="296" r:id="rId51"/>
    <p:sldId id="385" r:id="rId52"/>
    <p:sldId id="391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07" r:id="rId64"/>
    <p:sldId id="308" r:id="rId65"/>
    <p:sldId id="309" r:id="rId66"/>
    <p:sldId id="310" r:id="rId67"/>
    <p:sldId id="311" r:id="rId68"/>
    <p:sldId id="312" r:id="rId69"/>
    <p:sldId id="313" r:id="rId70"/>
    <p:sldId id="314" r:id="rId71"/>
    <p:sldId id="315" r:id="rId72"/>
    <p:sldId id="316" r:id="rId73"/>
    <p:sldId id="317" r:id="rId74"/>
    <p:sldId id="318" r:id="rId75"/>
    <p:sldId id="319" r:id="rId76"/>
    <p:sldId id="320" r:id="rId77"/>
    <p:sldId id="321" r:id="rId78"/>
    <p:sldId id="322" r:id="rId79"/>
    <p:sldId id="323" r:id="rId80"/>
    <p:sldId id="324" r:id="rId81"/>
    <p:sldId id="325" r:id="rId82"/>
    <p:sldId id="326" r:id="rId83"/>
    <p:sldId id="327" r:id="rId84"/>
    <p:sldId id="386" r:id="rId85"/>
    <p:sldId id="328" r:id="rId86"/>
    <p:sldId id="329" r:id="rId87"/>
    <p:sldId id="330" r:id="rId88"/>
    <p:sldId id="331" r:id="rId89"/>
    <p:sldId id="332" r:id="rId90"/>
    <p:sldId id="333" r:id="rId91"/>
    <p:sldId id="334" r:id="rId92"/>
    <p:sldId id="335" r:id="rId93"/>
    <p:sldId id="336" r:id="rId94"/>
    <p:sldId id="337" r:id="rId95"/>
    <p:sldId id="338" r:id="rId96"/>
    <p:sldId id="339" r:id="rId97"/>
    <p:sldId id="340" r:id="rId98"/>
    <p:sldId id="341" r:id="rId99"/>
    <p:sldId id="342" r:id="rId100"/>
    <p:sldId id="343" r:id="rId101"/>
    <p:sldId id="344" r:id="rId102"/>
    <p:sldId id="393" r:id="rId103"/>
    <p:sldId id="394" r:id="rId104"/>
    <p:sldId id="392" r:id="rId105"/>
    <p:sldId id="395" r:id="rId106"/>
    <p:sldId id="345" r:id="rId107"/>
    <p:sldId id="346" r:id="rId108"/>
    <p:sldId id="347" r:id="rId109"/>
    <p:sldId id="397" r:id="rId110"/>
    <p:sldId id="348" r:id="rId111"/>
    <p:sldId id="349" r:id="rId112"/>
    <p:sldId id="350" r:id="rId113"/>
    <p:sldId id="351" r:id="rId114"/>
    <p:sldId id="352" r:id="rId115"/>
    <p:sldId id="353" r:id="rId116"/>
    <p:sldId id="354" r:id="rId117"/>
    <p:sldId id="355" r:id="rId118"/>
    <p:sldId id="356" r:id="rId119"/>
    <p:sldId id="357" r:id="rId120"/>
    <p:sldId id="358" r:id="rId121"/>
    <p:sldId id="359" r:id="rId122"/>
    <p:sldId id="360" r:id="rId123"/>
    <p:sldId id="361" r:id="rId124"/>
    <p:sldId id="362" r:id="rId125"/>
    <p:sldId id="363" r:id="rId126"/>
    <p:sldId id="364" r:id="rId127"/>
    <p:sldId id="365" r:id="rId128"/>
    <p:sldId id="366" r:id="rId129"/>
    <p:sldId id="367" r:id="rId130"/>
    <p:sldId id="368" r:id="rId131"/>
    <p:sldId id="369" r:id="rId132"/>
    <p:sldId id="370" r:id="rId133"/>
    <p:sldId id="371" r:id="rId13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336971B-D198-3178-0D1E-87A0530A6673}" name="Lockwood, Sophie" initials="SL" userId="S::SLOCKW5@emory.edu::fddf88ac-a488-4351-8b0b-7714edb7209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5" d="100"/>
          <a:sy n="55" d="100"/>
        </p:scale>
        <p:origin x="1096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theme" Target="theme/theme1.xml"/><Relationship Id="rId16" Type="http://schemas.openxmlformats.org/officeDocument/2006/relationships/slide" Target="slides/slide15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28" Type="http://schemas.openxmlformats.org/officeDocument/2006/relationships/slide" Target="slides/slide127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18" Type="http://schemas.openxmlformats.org/officeDocument/2006/relationships/slide" Target="slides/slide117.xml"/><Relationship Id="rId134" Type="http://schemas.openxmlformats.org/officeDocument/2006/relationships/slide" Target="slides/slide133.xml"/><Relationship Id="rId139" Type="http://schemas.openxmlformats.org/officeDocument/2006/relationships/tableStyles" Target="tableStyles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08" Type="http://schemas.openxmlformats.org/officeDocument/2006/relationships/slide" Target="slides/slide107.xml"/><Relationship Id="rId124" Type="http://schemas.openxmlformats.org/officeDocument/2006/relationships/slide" Target="slides/slide123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4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35" Type="http://schemas.openxmlformats.org/officeDocument/2006/relationships/notesMaster" Target="notesMasters/notesMaster1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slide" Target="slides/slide103.xml"/><Relationship Id="rId120" Type="http://schemas.openxmlformats.org/officeDocument/2006/relationships/slide" Target="slides/slide119.xml"/><Relationship Id="rId125" Type="http://schemas.openxmlformats.org/officeDocument/2006/relationships/slide" Target="slides/slide124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15" Type="http://schemas.openxmlformats.org/officeDocument/2006/relationships/slide" Target="slides/slide114.xml"/><Relationship Id="rId131" Type="http://schemas.openxmlformats.org/officeDocument/2006/relationships/slide" Target="slides/slide130.xml"/><Relationship Id="rId136" Type="http://schemas.openxmlformats.org/officeDocument/2006/relationships/presProps" Target="presProps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29EE623-F00A-4789-945E-E74B215C4A55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2ADDB92-BE1E-430A-89A4-6A5199599B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8317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393497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2092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0200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9226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09904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91376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2359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7698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5336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71531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5843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9460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3349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0722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89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59175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0215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397745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81821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133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0697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4358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573894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706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59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63547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60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321175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58172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2ADDB92-BE1E-430A-89A4-6A5199599BDC}" type="slidenum">
              <a:rPr lang="en-US" smtClean="0"/>
              <a:t>72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42239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F92FE9-30C9-8BC6-83E1-59F5C698EE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FB117E-64D8-2583-E677-12227203C24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4CC638-2A89-0DF8-160F-C7585C3D3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ED5767-6949-837A-E8B1-9DC9D73EC3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588129-E30A-BEFB-F985-297B1BC5B4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27701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FFB89-3735-9A77-88CC-E574454223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F8E9B4-0C6B-7731-BDDB-C68C303B69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6B588E-F54A-FA61-4A42-7D1F68322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2E41B-0F43-344E-7997-FA8FB9A80E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285085-1BFE-A327-FE26-EE6CEC7C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4105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27D799-9BB8-81C8-D62B-2BB6310F72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824679-3EAB-7F8F-9DCF-E0DD3970E2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D25A3E-A411-BB5A-14E3-21CD8745FA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856B-34D5-7B66-632F-61CC56B684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0BAEEA-F0DF-DE49-47EE-C6E35551CD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107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8B92F-DFF4-62E7-060B-6617C6AA97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E8A99-674F-1F93-A52B-2A5656A6B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507CDD-5DFB-4140-0068-0AF347C5AE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841E6-EC75-3F81-01D8-5741198749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DCC8AC-BB30-8595-666B-3B363AE37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004742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DEA9D-96F1-BC71-6AB9-67BE4D0E8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DCB70F-503B-6623-D99B-E90BBD10A6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0F7692-6A44-BDE2-2FFA-FD7A8CB4D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65FA67-F86A-071A-BCD4-80D2F5445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DCB90F-D136-B751-8C02-8F42410A8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32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B1FB04-D202-8C51-CF9D-75536243F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5F0F14-8AA6-9FB8-97BF-81B29242CDA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12BAAB-EC2F-EAB5-B74C-1D8A92CFE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4FC81-D4EF-2F65-DEEB-9C15421AD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68EB18-2EBE-E63A-CB49-E85C243AFC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C1C236-7B2B-7CB3-82F3-1C5EBBEE9B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0456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FF59F-58EB-17E8-D779-21D2A652E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BD68A-6477-BEAE-E729-49EE0B8607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297899-3D36-5CB4-54C4-3C46680467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EFF8970-4671-B2AE-3E58-0A75C35858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E6CA61-E89B-BC73-2B5F-7F73FF7B752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2AE2CFD-45FC-392C-D71B-CCA2E9A924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11E3C67-0353-9FD8-55C7-24DB6AE847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EB8AE20-278D-E621-E0BB-C6D16C5BA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72581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248221-7A3E-3405-028B-D03ED447A2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44B21E9-4E06-5052-E0DD-68D3698A6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830064-07EA-39BA-C420-B39EF25B9A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A2F3864-4541-FA68-6BD3-1161F689DB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0121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3DA3697-062E-70DE-86F4-900FCCF0FA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EC1040B-89EA-E281-B301-916201DC7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B0D3E6-7D86-0AA8-647E-2C9D55182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12693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F19D0D-BB00-0F69-746A-6B80B90326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7D66A-F8EC-97B0-DA22-8C5D1C3C26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25D6B-747D-19B2-B734-7C65DD73BE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83858D-165E-3CE2-0396-4891D4D10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77F530-CE1F-7054-F925-12CCE6FC8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5BAA1F-A3D3-D37A-C0A3-CC919DD79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7581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C059D-455B-F9E1-0DD4-40CA60263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7B11F1-6F52-B26F-6097-6A0F2BDAF8D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5CE15F-3B85-ACB5-7327-6B180F5E77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30D41C-DD51-513A-2EB8-E566BD1708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6EAE0A0-0FA4-B9A1-7340-E33EDB4C3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CA6735-BEE4-6242-E0EF-0678C0D93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625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6164CB-D780-2C2C-9614-6A75A26A90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1E1FAD-2E21-811C-CF06-ED54B34641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A8AEC2-61B8-A1B8-2C66-66A5A99F0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216BB-02DD-4969-A6FB-1E5197B3D2C7}" type="datetimeFigureOut">
              <a:rPr lang="en-US" smtClean="0"/>
              <a:t>5/20/2025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B74ED9-DC4B-2883-FA32-0C25778EEF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08C59-1DF7-2D0C-9D32-A19A473DAA6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8813429-25FF-499A-BBE6-5E0A79A39F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9405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10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0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5.png"/><Relationship Id="rId7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0.png"/><Relationship Id="rId4" Type="http://schemas.openxmlformats.org/officeDocument/2006/relationships/image" Target="../media/image6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png"/><Relationship Id="rId5" Type="http://schemas.openxmlformats.org/officeDocument/2006/relationships/image" Target="../media/image14.png"/><Relationship Id="rId10" Type="http://schemas.openxmlformats.org/officeDocument/2006/relationships/image" Target="../media/image19.png"/><Relationship Id="rId4" Type="http://schemas.openxmlformats.org/officeDocument/2006/relationships/image" Target="../media/image13.png"/><Relationship Id="rId9" Type="http://schemas.openxmlformats.org/officeDocument/2006/relationships/image" Target="../media/image18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2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sv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B2FFCCC-2FC2-8337-9D1D-19EDAD9FC7E8}"/>
              </a:ext>
            </a:extLst>
          </p:cNvPr>
          <p:cNvSpPr/>
          <p:nvPr/>
        </p:nvSpPr>
        <p:spPr>
          <a:xfrm>
            <a:off x="-453756" y="1488862"/>
            <a:ext cx="13291458" cy="2208667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9B9F1-1F0C-EBEC-04A3-2B22CBC12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27412" y="291079"/>
            <a:ext cx="12725399" cy="2387600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Introduction to Compartmental Models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53578E-9E5D-A338-AF85-CFEFB92E59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4895312"/>
            <a:ext cx="3304479" cy="1655762"/>
          </a:xfrm>
        </p:spPr>
        <p:txBody>
          <a:bodyPr/>
          <a:lstStyle/>
          <a:p>
            <a:r>
              <a:rPr lang="en-US" dirty="0"/>
              <a:t>Sophie Lockwood</a:t>
            </a:r>
          </a:p>
          <a:p>
            <a:r>
              <a:rPr lang="en-US" dirty="0"/>
              <a:t>University of Chicago</a:t>
            </a:r>
          </a:p>
          <a:p>
            <a:r>
              <a:rPr lang="en-US" dirty="0"/>
              <a:t>E2M2 2025</a:t>
            </a:r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DE35E0FC-73A1-0E92-267F-375B8FF330C1}"/>
              </a:ext>
            </a:extLst>
          </p:cNvPr>
          <p:cNvSpPr txBox="1">
            <a:spLocks/>
          </p:cNvSpPr>
          <p:nvPr/>
        </p:nvSpPr>
        <p:spPr>
          <a:xfrm>
            <a:off x="7083844" y="4895312"/>
            <a:ext cx="6302828" cy="1655762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/>
              <a:t>Adapted from slides by:</a:t>
            </a:r>
          </a:p>
          <a:p>
            <a:r>
              <a:rPr lang="en-US" sz="1600" dirty="0"/>
              <a:t>Cara Brook, University of Chicago</a:t>
            </a:r>
          </a:p>
          <a:p>
            <a:r>
              <a:rPr lang="en-US" sz="1600" dirty="0"/>
              <a:t>Amy </a:t>
            </a:r>
            <a:r>
              <a:rPr lang="en-US" sz="1600" dirty="0" err="1"/>
              <a:t>Wesolowski</a:t>
            </a:r>
            <a:r>
              <a:rPr lang="en-US" sz="1600" dirty="0"/>
              <a:t>, Johns Hopkins University</a:t>
            </a:r>
          </a:p>
          <a:p>
            <a:r>
              <a:rPr lang="en-US" sz="1600" dirty="0"/>
              <a:t>Jessica Metcalf, Princeton University</a:t>
            </a:r>
          </a:p>
          <a:p>
            <a:r>
              <a:rPr lang="en-US" sz="1600" dirty="0"/>
              <a:t>Sophia </a:t>
            </a:r>
            <a:r>
              <a:rPr lang="en-US" sz="1600" dirty="0" err="1"/>
              <a:t>Horigan</a:t>
            </a:r>
            <a:r>
              <a:rPr lang="en-US" sz="1600" dirty="0"/>
              <a:t>, University of Chicago</a:t>
            </a: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7255ACF6-882E-D914-665C-7FF6F13A10D7}"/>
              </a:ext>
            </a:extLst>
          </p:cNvPr>
          <p:cNvSpPr txBox="1">
            <a:spLocks/>
          </p:cNvSpPr>
          <p:nvPr/>
        </p:nvSpPr>
        <p:spPr>
          <a:xfrm>
            <a:off x="-208827" y="939461"/>
            <a:ext cx="12725399" cy="2387600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Introduction aux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accent4">
                    <a:lumMod val="40000"/>
                    <a:lumOff val="60000"/>
                  </a:schemeClr>
                </a:solidFill>
              </a:rPr>
              <a:t> à </a:t>
            </a:r>
            <a:r>
              <a:rPr lang="en-US" sz="4800" dirty="0" err="1">
                <a:solidFill>
                  <a:schemeClr val="accent4">
                    <a:lumMod val="40000"/>
                    <a:lumOff val="60000"/>
                  </a:schemeClr>
                </a:solidFill>
              </a:rPr>
              <a:t>compartiments</a:t>
            </a:r>
            <a:endParaRPr lang="en-US" sz="4800" dirty="0">
              <a:solidFill>
                <a:schemeClr val="accent4">
                  <a:lumMod val="40000"/>
                  <a:lumOff val="6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126826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A89B23-BE72-BCCD-47CA-77151244C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C6C9788-F8F1-B1C8-1B3A-8B9E8F3303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72925" y="1690688"/>
            <a:ext cx="3541295" cy="4351338"/>
          </a:xfrm>
        </p:spPr>
        <p:txBody>
          <a:bodyPr/>
          <a:lstStyle/>
          <a:p>
            <a:pPr marL="0" indent="0" algn="ctr">
              <a:buNone/>
            </a:pPr>
            <a:r>
              <a:rPr lang="en-US" dirty="0"/>
              <a:t>What can we say about the population of Madagascar?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How would a model help us? What kind of model should we use?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5E2079-3024-81F8-0D58-6AFC974F06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481" y="345911"/>
            <a:ext cx="6136634" cy="61469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286200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DACBBE66-AEEC-ED5F-2E1A-6DC83DC04916}"/>
              </a:ext>
            </a:extLst>
          </p:cNvPr>
          <p:cNvSpPr txBox="1">
            <a:spLocks/>
          </p:cNvSpPr>
          <p:nvPr/>
        </p:nvSpPr>
        <p:spPr>
          <a:xfrm>
            <a:off x="2685209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β</a:t>
            </a:r>
            <a:r>
              <a:rPr lang="en-US" sz="2400" dirty="0"/>
              <a:t> = transmission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EA4BF587-E18E-4F0A-9D17-3AC9F073F42C}"/>
              </a:ext>
            </a:extLst>
          </p:cNvPr>
          <p:cNvSpPr txBox="1">
            <a:spLocks/>
          </p:cNvSpPr>
          <p:nvPr/>
        </p:nvSpPr>
        <p:spPr>
          <a:xfrm>
            <a:off x="6008428" y="6133128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l-GR" sz="2400" dirty="0"/>
              <a:t>γ</a:t>
            </a:r>
            <a:r>
              <a:rPr lang="en-US" sz="2400" dirty="0"/>
              <a:t> = recovery rate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guérison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3168197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infected, and recovered individuals over time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1814591971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recovered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905877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7095575" y="1214001"/>
            <a:ext cx="894539" cy="814472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C3CBE8E-0044-6E88-3945-0E65B010C55A}"/>
              </a:ext>
            </a:extLst>
          </p:cNvPr>
          <p:cNvSpPr txBox="1">
            <a:spLocks/>
          </p:cNvSpPr>
          <p:nvPr/>
        </p:nvSpPr>
        <p:spPr>
          <a:xfrm>
            <a:off x="2567064" y="6122144"/>
            <a:ext cx="729515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We keep track of the change in the number or proportion of </a:t>
            </a:r>
            <a:r>
              <a:rPr lang="en-US" sz="2000" b="1" dirty="0">
                <a:solidFill>
                  <a:srgbClr val="0070C0"/>
                </a:solidFill>
              </a:rPr>
              <a:t>susceptible</a:t>
            </a:r>
            <a:r>
              <a:rPr lang="en-US" sz="2000" dirty="0"/>
              <a:t>, </a:t>
            </a:r>
            <a:r>
              <a:rPr lang="en-US" sz="2000" b="1" dirty="0">
                <a:solidFill>
                  <a:srgbClr val="C00000"/>
                </a:solidFill>
              </a:rPr>
              <a:t>infected</a:t>
            </a:r>
            <a:r>
              <a:rPr lang="en-US" sz="2000" dirty="0"/>
              <a:t>, and </a:t>
            </a:r>
            <a:r>
              <a:rPr lang="en-US" sz="2000" b="1" dirty="0">
                <a:solidFill>
                  <a:srgbClr val="00B050"/>
                </a:solidFill>
              </a:rPr>
              <a:t>recovered</a:t>
            </a:r>
            <a:r>
              <a:rPr lang="en-US" sz="2000" dirty="0"/>
              <a:t> individuals over time</a:t>
            </a:r>
            <a:endParaRPr lang="en-US" sz="2000" i="1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DCE93630-A548-7100-1503-48712C704DE4}"/>
              </a:ext>
            </a:extLst>
          </p:cNvPr>
          <p:cNvSpPr/>
          <p:nvPr/>
        </p:nvSpPr>
        <p:spPr>
          <a:xfrm>
            <a:off x="7086930" y="2005791"/>
            <a:ext cx="894539" cy="814472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79F70B6E-8E4C-A6A0-6B56-012C32CB597C}"/>
              </a:ext>
            </a:extLst>
          </p:cNvPr>
          <p:cNvSpPr/>
          <p:nvPr/>
        </p:nvSpPr>
        <p:spPr>
          <a:xfrm>
            <a:off x="7078285" y="2831248"/>
            <a:ext cx="894539" cy="814472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18478906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infected numbers influence the transmission rate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8D9D514C-28F6-44E4-C81A-AC1FF1A13C27}"/>
              </a:ext>
            </a:extLst>
          </p:cNvPr>
          <p:cNvSpPr/>
          <p:nvPr/>
        </p:nvSpPr>
        <p:spPr>
          <a:xfrm>
            <a:off x="9289095" y="1419392"/>
            <a:ext cx="556684" cy="489906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E479D46-B6D7-6F1F-0A42-8C89100084C0}"/>
              </a:ext>
            </a:extLst>
          </p:cNvPr>
          <p:cNvSpPr/>
          <p:nvPr/>
        </p:nvSpPr>
        <p:spPr>
          <a:xfrm>
            <a:off x="8763000" y="1420271"/>
            <a:ext cx="507033" cy="489906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76D873C-1913-F795-9144-C20E55392662}"/>
              </a:ext>
            </a:extLst>
          </p:cNvPr>
          <p:cNvSpPr txBox="1">
            <a:spLocks/>
          </p:cNvSpPr>
          <p:nvPr/>
        </p:nvSpPr>
        <p:spPr>
          <a:xfrm>
            <a:off x="6458528" y="61221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d’infectés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influence 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transmission</a:t>
            </a:r>
            <a:endParaRPr lang="en-US" sz="20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8856728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39450" y="6133129"/>
            <a:ext cx="6391636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All people are accounted for as they move through compartments.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Oval 5">
            <a:extLst>
              <a:ext uri="{FF2B5EF4-FFF2-40B4-BE49-F238E27FC236}">
                <a16:creationId xmlns:a16="http://schemas.microsoft.com/office/drawing/2014/main" id="{838F1953-D466-73B7-F510-A5EA8A1EA3EE}"/>
              </a:ext>
            </a:extLst>
          </p:cNvPr>
          <p:cNvSpPr/>
          <p:nvPr/>
        </p:nvSpPr>
        <p:spPr>
          <a:xfrm>
            <a:off x="8288332" y="1440876"/>
            <a:ext cx="1573882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EC9F9F7A-6969-6AF7-DC26-0396245FE004}"/>
              </a:ext>
            </a:extLst>
          </p:cNvPr>
          <p:cNvCxnSpPr>
            <a:cxnSpLocks/>
          </p:cNvCxnSpPr>
          <p:nvPr/>
        </p:nvCxnSpPr>
        <p:spPr>
          <a:xfrm flipH="1">
            <a:off x="9231086" y="1909298"/>
            <a:ext cx="163285" cy="28961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424188B7-742F-969D-FCB4-45092253B003}"/>
              </a:ext>
            </a:extLst>
          </p:cNvPr>
          <p:cNvSpPr/>
          <p:nvPr/>
        </p:nvSpPr>
        <p:spPr>
          <a:xfrm>
            <a:off x="9754839" y="2225938"/>
            <a:ext cx="880505" cy="483269"/>
          </a:xfrm>
          <a:prstGeom prst="ellipse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5FF1292-4FA4-2C93-6843-F04551F1539E}"/>
              </a:ext>
            </a:extLst>
          </p:cNvPr>
          <p:cNvCxnSpPr>
            <a:cxnSpLocks/>
          </p:cNvCxnSpPr>
          <p:nvPr/>
        </p:nvCxnSpPr>
        <p:spPr>
          <a:xfrm flipH="1">
            <a:off x="9075273" y="2634210"/>
            <a:ext cx="752700" cy="431636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91020479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2867525" y="5974200"/>
            <a:ext cx="6456950" cy="87281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/>
              <a:t>What will the dynamics look like?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À quoi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ressemblera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dynamique</a:t>
            </a:r>
            <a:r>
              <a:rPr lang="en-US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3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/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0E2BB1BC-C7DD-DC9F-D3EE-F2733715E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68984" y="1287889"/>
                <a:ext cx="2678041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/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048E6A0-DF2B-1574-D82D-CD21E947F8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039458"/>
                <a:ext cx="3445559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/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𝑑𝑅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71D6318-BD62-8AAF-9AE0-32634FE3BE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28877" y="2883753"/>
                <a:ext cx="1905522" cy="70346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3526366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67315182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A2AE33FE-95CD-9700-60A1-DED39810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60502" y="1512395"/>
            <a:ext cx="6567247" cy="47171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5550086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3D00C08D-7F84-CE81-33D0-A6627260168F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DB78D9F6-3DB9-7FF4-59F9-E919E67075A6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9B4934F-9E4B-E2A3-DA58-166A063A8487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9D386649-8A90-E063-83A1-774E476F34B5}"/>
              </a:ext>
            </a:extLst>
          </p:cNvPr>
          <p:cNvSpPr txBox="1">
            <a:spLocks/>
          </p:cNvSpPr>
          <p:nvPr/>
        </p:nvSpPr>
        <p:spPr>
          <a:xfrm>
            <a:off x="541506" y="4238033"/>
            <a:ext cx="11108987" cy="185796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How do we describe how an infection moves through a population?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fr-FR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décrire le moyen dont une infection se transmet dans une population ?  </a:t>
            </a:r>
          </a:p>
        </p:txBody>
      </p:sp>
    </p:spTree>
    <p:extLst>
      <p:ext uri="{BB962C8B-B14F-4D97-AF65-F5344CB8AC3E}">
        <p14:creationId xmlns:p14="http://schemas.microsoft.com/office/powerpoint/2010/main" val="1817808107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E28AEA3-E4E2-B37D-15F0-093E36F50E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FC76F-BA57-DB79-86F5-23D97253A2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1054AA-FF62-4E3A-289E-9E4C0E26CBB0}"/>
              </a:ext>
            </a:extLst>
          </p:cNvPr>
          <p:cNvCxnSpPr>
            <a:cxnSpLocks/>
          </p:cNvCxnSpPr>
          <p:nvPr/>
        </p:nvCxnSpPr>
        <p:spPr>
          <a:xfrm>
            <a:off x="-32779" y="939036"/>
            <a:ext cx="12344522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8B4A15E0-774E-9983-5DD4-EBBAC6FD2B43}"/>
              </a:ext>
            </a:extLst>
          </p:cNvPr>
          <p:cNvSpPr/>
          <p:nvPr/>
        </p:nvSpPr>
        <p:spPr>
          <a:xfrm>
            <a:off x="4852734" y="1644268"/>
            <a:ext cx="2310066" cy="2122188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7FC70977-8FE4-BCEE-7167-07A95D46AA76}"/>
              </a:ext>
            </a:extLst>
          </p:cNvPr>
          <p:cNvCxnSpPr>
            <a:cxnSpLocks/>
          </p:cNvCxnSpPr>
          <p:nvPr/>
        </p:nvCxnSpPr>
        <p:spPr>
          <a:xfrm>
            <a:off x="2446419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99F97F4C-F6E9-AE43-3554-363695A8B2B7}"/>
              </a:ext>
            </a:extLst>
          </p:cNvPr>
          <p:cNvCxnSpPr>
            <a:cxnSpLocks/>
          </p:cNvCxnSpPr>
          <p:nvPr/>
        </p:nvCxnSpPr>
        <p:spPr>
          <a:xfrm>
            <a:off x="7435516" y="2751177"/>
            <a:ext cx="21522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2025AA7C-A9DE-F23D-9C6D-190051D07CF5}"/>
              </a:ext>
            </a:extLst>
          </p:cNvPr>
          <p:cNvSpPr txBox="1">
            <a:spLocks/>
          </p:cNvSpPr>
          <p:nvPr/>
        </p:nvSpPr>
        <p:spPr>
          <a:xfrm>
            <a:off x="1674558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transmission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sz="3600" i="1" dirty="0"/>
              <a:t>βSI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D08E4D78-0969-09C6-9735-8FDDD8354341}"/>
              </a:ext>
            </a:extLst>
          </p:cNvPr>
          <p:cNvSpPr txBox="1">
            <a:spLocks/>
          </p:cNvSpPr>
          <p:nvPr/>
        </p:nvSpPr>
        <p:spPr>
          <a:xfrm>
            <a:off x="6720694" y="221877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sz="3600" i="1" dirty="0"/>
              <a:t>γ</a:t>
            </a:r>
            <a:endParaRPr lang="en-US" sz="36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874F1AA9-83C3-37B5-8E33-7C99973EEBC2}"/>
              </a:ext>
            </a:extLst>
          </p:cNvPr>
          <p:cNvSpPr txBox="1">
            <a:spLocks/>
          </p:cNvSpPr>
          <p:nvPr/>
        </p:nvSpPr>
        <p:spPr>
          <a:xfrm>
            <a:off x="584988" y="4921370"/>
            <a:ext cx="11108987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The average number of persons infected by an infectious individual when everyone is susceptible (</a:t>
            </a:r>
            <a:r>
              <a:rPr lang="en-US" i="1" dirty="0"/>
              <a:t>S=</a:t>
            </a:r>
            <a:r>
              <a:rPr lang="en-US" dirty="0"/>
              <a:t>100%, or </a:t>
            </a:r>
            <a:r>
              <a:rPr lang="en-US" i="1" dirty="0"/>
              <a:t>S</a:t>
            </a:r>
            <a:r>
              <a:rPr lang="en-US" dirty="0"/>
              <a:t>=1, start of an epidemic)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nombre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moyen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infectueux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quand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tout le monde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sensible (S=100%, au début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épidémie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5CDCD94-8575-8A05-3556-4585B28DE267}"/>
                  </a:ext>
                </a:extLst>
              </p:cNvPr>
              <p:cNvSpPr txBox="1"/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e>
                        <m:sub>
                          <m:r>
                            <a:rPr lang="en-US" sz="4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sz="4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𝑁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/</m:t>
                      </m:r>
                      <m:r>
                        <a:rPr lang="en-US" sz="4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</m:oMath>
                  </m:oMathPara>
                </a14:m>
                <a:endParaRPr lang="en-US" sz="4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938B5AD-7757-16BF-D275-0E43C9BDBC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02605" y="3961655"/>
                <a:ext cx="6186790" cy="769441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75EF0F42-1DFF-1783-0E4D-385F8F7721E0}"/>
              </a:ext>
            </a:extLst>
          </p:cNvPr>
          <p:cNvSpPr txBox="1">
            <a:spLocks/>
          </p:cNvSpPr>
          <p:nvPr/>
        </p:nvSpPr>
        <p:spPr>
          <a:xfrm>
            <a:off x="1933828" y="1114245"/>
            <a:ext cx="3532954" cy="1165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Set I=1</a:t>
            </a:r>
            <a:endParaRPr lang="en-US" sz="3600" i="1" dirty="0">
              <a:solidFill>
                <a:srgbClr val="FF0000"/>
              </a:solidFill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883F34A-9E80-A81E-27DF-A728865C1288}"/>
              </a:ext>
            </a:extLst>
          </p:cNvPr>
          <p:cNvCxnSpPr>
            <a:cxnSpLocks/>
          </p:cNvCxnSpPr>
          <p:nvPr/>
        </p:nvCxnSpPr>
        <p:spPr>
          <a:xfrm>
            <a:off x="4143983" y="1585903"/>
            <a:ext cx="0" cy="527782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23008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itle 1">
            <a:extLst>
              <a:ext uri="{FF2B5EF4-FFF2-40B4-BE49-F238E27FC236}">
                <a16:creationId xmlns:a16="http://schemas.microsoft.com/office/drawing/2014/main" id="{2CBC1E98-50AF-F033-AC5B-15698382C07F}"/>
              </a:ext>
            </a:extLst>
          </p:cNvPr>
          <p:cNvSpPr txBox="1">
            <a:spLocks/>
          </p:cNvSpPr>
          <p:nvPr/>
        </p:nvSpPr>
        <p:spPr>
          <a:xfrm>
            <a:off x="834188" y="2384343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2814169426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F7E1EE87-49B9-7C84-3AB1-0B6DC53E7A7D}"/>
              </a:ext>
            </a:extLst>
          </p:cNvPr>
          <p:cNvSpPr txBox="1">
            <a:spLocks/>
          </p:cNvSpPr>
          <p:nvPr/>
        </p:nvSpPr>
        <p:spPr>
          <a:xfrm>
            <a:off x="519674" y="2733341"/>
            <a:ext cx="3257669" cy="17733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is the value of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valeur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R</a:t>
            </a:r>
            <a:r>
              <a:rPr lang="en-US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853534073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C6C69FE-AA25-2784-1C57-FEA23860D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28614" y="1325563"/>
            <a:ext cx="3934771" cy="5039854"/>
          </a:xfrm>
          <a:prstGeom prst="rect">
            <a:avLst/>
          </a:prstGeom>
        </p:spPr>
      </p:pic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256BFCBD-A57C-58BC-F25D-EAECA37CED80}"/>
              </a:ext>
            </a:extLst>
          </p:cNvPr>
          <p:cNvSpPr txBox="1">
            <a:spLocks/>
          </p:cNvSpPr>
          <p:nvPr/>
        </p:nvSpPr>
        <p:spPr>
          <a:xfrm>
            <a:off x="4169106" y="528289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R</a:t>
            </a:r>
            <a:r>
              <a:rPr lang="en-US" sz="3600" baseline="-25000" dirty="0"/>
              <a:t>0</a:t>
            </a:r>
            <a:r>
              <a:rPr lang="en-US" sz="3600" dirty="0"/>
              <a:t>=3</a:t>
            </a:r>
            <a:endParaRPr lang="en-US" sz="3600" i="1" dirty="0"/>
          </a:p>
        </p:txBody>
      </p:sp>
    </p:spTree>
    <p:extLst>
      <p:ext uri="{BB962C8B-B14F-4D97-AF65-F5344CB8AC3E}">
        <p14:creationId xmlns:p14="http://schemas.microsoft.com/office/powerpoint/2010/main" val="2444813829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DA8023AA-45FA-FC9E-4011-A6A83E247E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8386" y="1247742"/>
            <a:ext cx="8329600" cy="5532438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8E082FB-5194-4428-A317-C7D7C81B701B}"/>
              </a:ext>
            </a:extLst>
          </p:cNvPr>
          <p:cNvSpPr/>
          <p:nvPr/>
        </p:nvSpPr>
        <p:spPr>
          <a:xfrm>
            <a:off x="8171233" y="3138471"/>
            <a:ext cx="2042809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3F8571AF-5BCE-03A0-E7FC-C12122D4C48A}"/>
              </a:ext>
            </a:extLst>
          </p:cNvPr>
          <p:cNvSpPr txBox="1">
            <a:spLocks/>
          </p:cNvSpPr>
          <p:nvPr/>
        </p:nvSpPr>
        <p:spPr>
          <a:xfrm>
            <a:off x="7637759" y="2554652"/>
            <a:ext cx="4085923" cy="2398348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Which has the higher R</a:t>
            </a:r>
            <a:r>
              <a:rPr lang="en-US" sz="3600" baseline="-25000" dirty="0"/>
              <a:t>0</a:t>
            </a:r>
            <a:r>
              <a:rPr lang="en-US" sz="3600" dirty="0"/>
              <a:t>, the dotted line or the solid line?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Qui a le R</a:t>
            </a:r>
            <a:r>
              <a:rPr lang="en-US" sz="3500" i="1" baseline="-25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0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plus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élevé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pointillé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ou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500" i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ligne</a:t>
            </a:r>
            <a:r>
              <a:rPr lang="en-US" sz="3500" i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continue?</a:t>
            </a:r>
          </a:p>
        </p:txBody>
      </p:sp>
    </p:spTree>
    <p:extLst>
      <p:ext uri="{BB962C8B-B14F-4D97-AF65-F5344CB8AC3E}">
        <p14:creationId xmlns:p14="http://schemas.microsoft.com/office/powerpoint/2010/main" val="2208721193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939EE919-3E57-640B-C614-588AAD7CE3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629" y="1095820"/>
            <a:ext cx="8231684" cy="5762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35934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EB54845E-3950-4E5F-CCCF-7A80C6CEB3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57324" y="330772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8338457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C’est</a:t>
            </a:r>
            <a:r>
              <a:rPr lang="en-US" dirty="0">
                <a:solidFill>
                  <a:srgbClr val="0070C0"/>
                </a:solidFill>
              </a:rPr>
              <a:t> quoi, R</a:t>
            </a:r>
            <a:r>
              <a:rPr lang="en-US" baseline="-25000" dirty="0">
                <a:solidFill>
                  <a:srgbClr val="0070C0"/>
                </a:solidFill>
              </a:rPr>
              <a:t>0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Comment </a:t>
            </a:r>
            <a:r>
              <a:rPr lang="en-US" dirty="0" err="1">
                <a:solidFill>
                  <a:srgbClr val="0070C0"/>
                </a:solidFill>
              </a:rPr>
              <a:t>pourriez-vous</a:t>
            </a:r>
            <a:r>
              <a:rPr lang="en-US" dirty="0">
                <a:solidFill>
                  <a:srgbClr val="0070C0"/>
                </a:solidFill>
              </a:rPr>
              <a:t> modifier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modèle</a:t>
            </a:r>
            <a:r>
              <a:rPr lang="en-US" dirty="0">
                <a:solidFill>
                  <a:srgbClr val="0070C0"/>
                </a:solidFill>
              </a:rPr>
              <a:t> SIR simple pour </a:t>
            </a:r>
            <a:r>
              <a:rPr lang="en-US" dirty="0" err="1">
                <a:solidFill>
                  <a:srgbClr val="0070C0"/>
                </a:solidFill>
              </a:rPr>
              <a:t>représenter</a:t>
            </a:r>
            <a:r>
              <a:rPr lang="en-US" dirty="0">
                <a:solidFill>
                  <a:srgbClr val="0070C0"/>
                </a:solidFill>
              </a:rPr>
              <a:t> COVID-19?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0831413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R</a:t>
            </a:r>
            <a:r>
              <a:rPr lang="en-US" baseline="-25000" dirty="0"/>
              <a:t>0</a:t>
            </a:r>
            <a:r>
              <a:rPr lang="en-US" dirty="0"/>
              <a:t>?</a:t>
            </a:r>
          </a:p>
          <a:p>
            <a:pPr lvl="1"/>
            <a:r>
              <a:rPr lang="en-US" dirty="0"/>
              <a:t>The average number of secondary infections from the first infections individual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How could you modify this simple SIR model to represent COVID-19?</a:t>
            </a:r>
          </a:p>
          <a:p>
            <a:pPr lvl="1"/>
            <a:r>
              <a:rPr lang="en-US" dirty="0"/>
              <a:t>Re-infection, incubation period, social distancing, vaccination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6105450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12783492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1898983" y="4849729"/>
            <a:ext cx="8490286" cy="21285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Vaccination moves people out of susceptibles into the immune (recovered) class.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vaccination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éloigne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maladie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dans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immunitaire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rétablie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).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n-US" i="1" dirty="0"/>
              <a:t>β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r>
              <a:rPr lang="el-GR" i="1" dirty="0"/>
              <a:t>γ</a:t>
            </a: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Connector: Curved 3">
            <a:extLst>
              <a:ext uri="{FF2B5EF4-FFF2-40B4-BE49-F238E27FC236}">
                <a16:creationId xmlns:a16="http://schemas.microsoft.com/office/drawing/2014/main" id="{1F6695E6-CBE9-D3A1-2F65-3B427E1463B3}"/>
              </a:ext>
            </a:extLst>
          </p:cNvPr>
          <p:cNvCxnSpPr>
            <a:cxnSpLocks/>
            <a:stCxn id="12" idx="2"/>
            <a:endCxn id="16" idx="2"/>
          </p:cNvCxnSpPr>
          <p:nvPr/>
        </p:nvCxnSpPr>
        <p:spPr>
          <a:xfrm rot="16200000" flipH="1">
            <a:off x="6204613" y="404737"/>
            <a:ext cx="12700" cy="6730327"/>
          </a:xfrm>
          <a:prstGeom prst="curvedConnector3">
            <a:avLst>
              <a:gd name="adj1" fmla="val 647370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6E72C877-FB73-1054-61F8-4D249B70EB9A}"/>
              </a:ext>
            </a:extLst>
          </p:cNvPr>
          <p:cNvSpPr txBox="1">
            <a:spLocks/>
          </p:cNvSpPr>
          <p:nvPr/>
        </p:nvSpPr>
        <p:spPr>
          <a:xfrm>
            <a:off x="4229594" y="4143272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</a:p>
        </p:txBody>
      </p:sp>
    </p:spTree>
    <p:extLst>
      <p:ext uri="{BB962C8B-B14F-4D97-AF65-F5344CB8AC3E}">
        <p14:creationId xmlns:p14="http://schemas.microsoft.com/office/powerpoint/2010/main" val="2977979528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4FE52D-E9F7-9D5A-6209-8568A2FEB1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1196" y="1325563"/>
            <a:ext cx="6705860" cy="52848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323841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95F546C2-7F1E-8B15-287F-12CA6A407A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4856" y="1320822"/>
            <a:ext cx="7298540" cy="527248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A6BF68C-1188-19C2-3555-D7B168DB346D}"/>
              </a:ext>
            </a:extLst>
          </p:cNvPr>
          <p:cNvSpPr/>
          <p:nvPr/>
        </p:nvSpPr>
        <p:spPr>
          <a:xfrm>
            <a:off x="7555832" y="5566611"/>
            <a:ext cx="2390273" cy="102669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55832" y="360168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85653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1DFFF6-8873-2EF7-EBA2-43EEAF4E4B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3899" y="1325562"/>
            <a:ext cx="11034963" cy="5363995"/>
          </a:xfrm>
        </p:spPr>
        <p:txBody>
          <a:bodyPr>
            <a:normAutofit fontScale="92500" lnSpcReduction="20000"/>
          </a:bodyPr>
          <a:lstStyle/>
          <a:p>
            <a:pPr marL="0" indent="0" algn="ctr"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spcAft>
                <a:spcPts val="1200"/>
              </a:spcAft>
              <a:buAutoNum type="arabicPeriod"/>
            </a:pPr>
            <a:r>
              <a:rPr lang="en-US" dirty="0"/>
              <a:t>Rates of transferring between compartments are expressed mathematically</a:t>
            </a:r>
          </a:p>
          <a:p>
            <a:pPr marL="0" indent="0" algn="ctr">
              <a:buNone/>
            </a:pP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(les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b="1" u="sng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mécanistes</a:t>
            </a:r>
            <a:r>
              <a:rPr lang="en-US" b="1" u="sng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populations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subdivisées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mélangés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manière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par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systèmes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biologiques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transition entre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compartiments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exprimés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mathématiquement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514350" indent="-514350">
              <a:buAutoNum type="arabicPeriod"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74592021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vaccination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1964D518-31CB-DA04-4F74-E06C028A29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4946" y="1273893"/>
            <a:ext cx="8671054" cy="558410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/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=1−</m:t>
                      </m:r>
                      <m:f>
                        <m:f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B0290B-1A50-FA59-3460-18EB1949F3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2217" y="2543599"/>
                <a:ext cx="2647565" cy="100880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337F0D91-4B3B-1800-10C7-53DEE41A4EF1}"/>
              </a:ext>
            </a:extLst>
          </p:cNvPr>
          <p:cNvSpPr/>
          <p:nvPr/>
        </p:nvSpPr>
        <p:spPr>
          <a:xfrm>
            <a:off x="6680200" y="1197693"/>
            <a:ext cx="2946400" cy="6565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EB2E0DF-17D3-D2CA-8A64-5C3EC6840A24}"/>
              </a:ext>
            </a:extLst>
          </p:cNvPr>
          <p:cNvSpPr/>
          <p:nvPr/>
        </p:nvSpPr>
        <p:spPr>
          <a:xfrm>
            <a:off x="6918132" y="4746691"/>
            <a:ext cx="2832100" cy="100880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B4ED42C4-9E0C-88CC-8094-FE3F6B47E72B}"/>
              </a:ext>
            </a:extLst>
          </p:cNvPr>
          <p:cNvSpPr txBox="1">
            <a:spLocks/>
          </p:cNvSpPr>
          <p:nvPr/>
        </p:nvSpPr>
        <p:spPr>
          <a:xfrm>
            <a:off x="8486582" y="3756787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More transmissible diseases are harder to eradicate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AE6F11A-EF6F-E2D5-76A8-618583CCD8F9}"/>
              </a:ext>
            </a:extLst>
          </p:cNvPr>
          <p:cNvSpPr txBox="1">
            <a:spLocks/>
          </p:cNvSpPr>
          <p:nvPr/>
        </p:nvSpPr>
        <p:spPr>
          <a:xfrm>
            <a:off x="8534399" y="5003100"/>
            <a:ext cx="3219619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maladies les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transmissibles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plus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difficiles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éradiquer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3301303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CBEF7FD1-3801-285C-044D-8D7DF5981B6A}"/>
              </a:ext>
            </a:extLst>
          </p:cNvPr>
          <p:cNvSpPr txBox="1">
            <a:spLocks/>
          </p:cNvSpPr>
          <p:nvPr/>
        </p:nvSpPr>
        <p:spPr>
          <a:xfrm>
            <a:off x="1850571" y="4855994"/>
            <a:ext cx="8926286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dirty="0"/>
              <a:t>What do we change if we incorporate births and deaths?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inclut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naissances et des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4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endParaRPr lang="en-US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DE70D719-F24A-9793-7021-1C5938A49838}"/>
              </a:ext>
            </a:extLst>
          </p:cNvPr>
          <p:cNvCxnSpPr>
            <a:cxnSpLocks/>
          </p:cNvCxnSpPr>
          <p:nvPr/>
        </p:nvCxnSpPr>
        <p:spPr>
          <a:xfrm flipV="1">
            <a:off x="2790511" y="140439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CE6D2E-EBEC-422A-EBC5-9779999F2C24}"/>
              </a:ext>
            </a:extLst>
          </p:cNvPr>
          <p:cNvSpPr txBox="1">
            <a:spLocks/>
          </p:cNvSpPr>
          <p:nvPr/>
        </p:nvSpPr>
        <p:spPr>
          <a:xfrm>
            <a:off x="104151" y="1541961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896325428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927478" y="3961499"/>
            <a:ext cx="2638905" cy="107692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2857718-AC94-8B34-5296-7984E5749EAC}"/>
              </a:ext>
            </a:extLst>
          </p:cNvPr>
          <p:cNvCxnSpPr>
            <a:cxnSpLocks/>
            <a:stCxn id="6" idx="0"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12835651-4913-0D47-2B22-76EA6BB7FFAF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13764199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640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C4E2AD63-7E9F-8B93-2E2D-33F070E6552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47672087-8449-D0C7-6B79-9D2D66987B0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290296363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767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/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𝑑𝑆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927D63D6-BEED-F245-1C25-4260217B4E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1167" y="4846286"/>
                <a:ext cx="5046894" cy="70346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/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𝑑𝐼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l-G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𝑡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9251714B-EC08-7155-1788-FE0A29C990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1766" y="5799220"/>
                <a:ext cx="4491486" cy="70346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9104012" y="505925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will births impact dynamics?</a:t>
            </a:r>
            <a:endParaRPr lang="en-US" sz="4000" i="1" dirty="0"/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FB2430BC-AC66-790F-FEBB-B74FAB9604DC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3CE043F1-7BDA-5350-C5D7-A3EEA74FFB4A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1787911930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624732BD-FEB7-4941-3D1D-17BBF8167F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8826" y="1325563"/>
            <a:ext cx="6850599" cy="5111868"/>
          </a:xfrm>
          <a:prstGeom prst="rect">
            <a:avLst/>
          </a:prstGeom>
        </p:spPr>
      </p:pic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FB4A4BA0-63C0-BB54-A0E6-A3DB73074580}"/>
              </a:ext>
            </a:extLst>
          </p:cNvPr>
          <p:cNvSpPr txBox="1">
            <a:spLocks/>
          </p:cNvSpPr>
          <p:nvPr/>
        </p:nvSpPr>
        <p:spPr>
          <a:xfrm>
            <a:off x="8890003" y="5435689"/>
            <a:ext cx="2887444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SIR with births</a:t>
            </a:r>
            <a:endParaRPr lang="en-US" sz="4000" i="1" dirty="0"/>
          </a:p>
        </p:txBody>
      </p:sp>
    </p:spTree>
    <p:extLst>
      <p:ext uri="{BB962C8B-B14F-4D97-AF65-F5344CB8AC3E}">
        <p14:creationId xmlns:p14="http://schemas.microsoft.com/office/powerpoint/2010/main" val="3757604893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C6401C53-E287-3CEC-C4FE-E3A7F5E63E45}"/>
              </a:ext>
            </a:extLst>
          </p:cNvPr>
          <p:cNvCxnSpPr>
            <a:cxnSpLocks/>
          </p:cNvCxnSpPr>
          <p:nvPr/>
        </p:nvCxnSpPr>
        <p:spPr>
          <a:xfrm flipV="1">
            <a:off x="1195391" y="186631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D2B434F5-620E-ABDF-3870-7D8499E04677}"/>
              </a:ext>
            </a:extLst>
          </p:cNvPr>
          <p:cNvSpPr txBox="1">
            <a:spLocks/>
          </p:cNvSpPr>
          <p:nvPr/>
        </p:nvSpPr>
        <p:spPr>
          <a:xfrm>
            <a:off x="-753227" y="148215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896769559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862519" y="5283732"/>
            <a:ext cx="10466962" cy="126852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infection is always fatal? No recovered class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l’infection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toujours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mortelle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 Pas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classe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récuperée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E1D55E32-AD22-64D3-3F71-A3C5226E2391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13CAE08-ED62-8C88-3A65-DA2BCD4E2BCD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60161397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07337402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SIRS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393700" y="5285280"/>
            <a:ext cx="11398662" cy="1415701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immunity wanes? Recovered individuals become susceptible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l’immunité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individus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récupérés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deviennent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sensibles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7" name="Connector: Curved 6">
            <a:extLst>
              <a:ext uri="{FF2B5EF4-FFF2-40B4-BE49-F238E27FC236}">
                <a16:creationId xmlns:a16="http://schemas.microsoft.com/office/drawing/2014/main" id="{FC70CD2B-0919-5A12-6428-E15D1ADA7B79}"/>
              </a:ext>
            </a:extLst>
          </p:cNvPr>
          <p:cNvCxnSpPr>
            <a:stCxn id="16" idx="0"/>
            <a:endCxn id="12" idx="0"/>
          </p:cNvCxnSpPr>
          <p:nvPr/>
        </p:nvCxnSpPr>
        <p:spPr>
          <a:xfrm rot="16200000" flipV="1">
            <a:off x="6204614" y="-1295726"/>
            <a:ext cx="12700" cy="6730327"/>
          </a:xfrm>
          <a:prstGeom prst="curvedConnector3">
            <a:avLst>
              <a:gd name="adj1" fmla="val 624255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D0815479-3C0B-2BF9-7D8C-BDDBE55A4576}"/>
              </a:ext>
            </a:extLst>
          </p:cNvPr>
          <p:cNvSpPr txBox="1">
            <a:spLocks/>
          </p:cNvSpPr>
          <p:nvPr/>
        </p:nvSpPr>
        <p:spPr>
          <a:xfrm>
            <a:off x="7842323" y="131530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waning immunity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FC5C6D27-E6E7-01C9-301B-56869281340B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F5611699-8392-3B69-B445-F01BD04FD178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2658786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1154290-DDE4-040B-5CD2-532397C64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32578" y="4088649"/>
            <a:ext cx="4627001" cy="15721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N = </a:t>
            </a:r>
            <a:r>
              <a:rPr lang="en-US" b="1" dirty="0"/>
              <a:t>state variable </a:t>
            </a:r>
            <a:r>
              <a:rPr lang="en-US" dirty="0"/>
              <a:t>= </a:t>
            </a:r>
            <a:br>
              <a:rPr lang="en-US" dirty="0"/>
            </a:br>
            <a:r>
              <a:rPr lang="en-US" dirty="0"/>
              <a:t>the data we want to explain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5291CD1-5A48-3195-29EA-5885A2FB7C25}"/>
              </a:ext>
            </a:extLst>
          </p:cNvPr>
          <p:cNvSpPr txBox="1">
            <a:spLocks/>
          </p:cNvSpPr>
          <p:nvPr/>
        </p:nvSpPr>
        <p:spPr>
          <a:xfrm>
            <a:off x="8755552" y="1945105"/>
            <a:ext cx="2626895" cy="10127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Square = </a:t>
            </a:r>
            <a:r>
              <a:rPr lang="en-US" b="1" dirty="0"/>
              <a:t>compartment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79" y="3144253"/>
            <a:ext cx="3737811" cy="314425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</p:spTree>
    <p:extLst>
      <p:ext uri="{BB962C8B-B14F-4D97-AF65-F5344CB8AC3E}">
        <p14:creationId xmlns:p14="http://schemas.microsoft.com/office/powerpoint/2010/main" val="2313087771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2069438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2919670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2919670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2501377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2483851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30" name="Connector: Curved 29">
            <a:extLst>
              <a:ext uri="{FF2B5EF4-FFF2-40B4-BE49-F238E27FC236}">
                <a16:creationId xmlns:a16="http://schemas.microsoft.com/office/drawing/2014/main" id="{5B0EC2FE-3261-81BF-E606-461960FC3D5B}"/>
              </a:ext>
            </a:extLst>
          </p:cNvPr>
          <p:cNvCxnSpPr>
            <a:cxnSpLocks/>
            <a:stCxn id="14" idx="0"/>
            <a:endCxn id="9" idx="0"/>
          </p:cNvCxnSpPr>
          <p:nvPr/>
        </p:nvCxnSpPr>
        <p:spPr>
          <a:xfrm rot="16200000" flipH="1" flipV="1">
            <a:off x="5128092" y="1424854"/>
            <a:ext cx="431939" cy="1721105"/>
          </a:xfrm>
          <a:prstGeom prst="curvedConnector3">
            <a:avLst>
              <a:gd name="adj1" fmla="val -119775"/>
            </a:avLst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/>
          <p:nvPr/>
        </p:nvCxnSpPr>
        <p:spPr>
          <a:xfrm>
            <a:off x="6235564" y="3760076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96658" y="395167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2167860619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 : extensions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2069438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561089" y="1387933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2069438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 flipV="1">
            <a:off x="3721766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6848138" y="2050715"/>
            <a:ext cx="1839323" cy="86895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686347" y="275683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07173" y="1901266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1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4A3461D3-ADDD-360D-03E5-BB4CD3C3E01C}"/>
              </a:ext>
            </a:extLst>
          </p:cNvPr>
          <p:cNvCxnSpPr>
            <a:endCxn id="12" idx="1"/>
          </p:cNvCxnSpPr>
          <p:nvPr/>
        </p:nvCxnSpPr>
        <p:spPr>
          <a:xfrm>
            <a:off x="1010653" y="2919670"/>
            <a:ext cx="9464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-779629" y="2518903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36E78B95-3745-8B8C-4910-67CD194EDD77}"/>
              </a:ext>
            </a:extLst>
          </p:cNvPr>
          <p:cNvCxnSpPr>
            <a:stCxn id="12" idx="2"/>
          </p:cNvCxnSpPr>
          <p:nvPr/>
        </p:nvCxnSpPr>
        <p:spPr>
          <a:xfrm>
            <a:off x="2839450" y="3769901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A236FECC-17EC-76CB-3A0C-17957486330D}"/>
              </a:ext>
            </a:extLst>
          </p:cNvPr>
          <p:cNvSpPr txBox="1">
            <a:spLocks/>
          </p:cNvSpPr>
          <p:nvPr/>
        </p:nvSpPr>
        <p:spPr>
          <a:xfrm>
            <a:off x="200544" y="3961499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C6F93D1-FDCD-4076-A1C0-346FEF7A5A51}"/>
              </a:ext>
            </a:extLst>
          </p:cNvPr>
          <p:cNvCxnSpPr>
            <a:cxnSpLocks/>
          </p:cNvCxnSpPr>
          <p:nvPr/>
        </p:nvCxnSpPr>
        <p:spPr>
          <a:xfrm>
            <a:off x="6219862" y="4595825"/>
            <a:ext cx="0" cy="44943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A80DB823-F21D-E210-4991-7EC9AFB42AA9}"/>
              </a:ext>
            </a:extLst>
          </p:cNvPr>
          <p:cNvSpPr txBox="1">
            <a:spLocks/>
          </p:cNvSpPr>
          <p:nvPr/>
        </p:nvSpPr>
        <p:spPr>
          <a:xfrm>
            <a:off x="3546742" y="4598424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37312D84-3F3D-077E-0C67-2093C9D0EDA9}"/>
              </a:ext>
            </a:extLst>
          </p:cNvPr>
          <p:cNvCxnSpPr/>
          <p:nvPr/>
        </p:nvCxnSpPr>
        <p:spPr>
          <a:xfrm>
            <a:off x="9631677" y="3764042"/>
            <a:ext cx="0" cy="715472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Content Placeholder 5">
            <a:extLst>
              <a:ext uri="{FF2B5EF4-FFF2-40B4-BE49-F238E27FC236}">
                <a16:creationId xmlns:a16="http://schemas.microsoft.com/office/drawing/2014/main" id="{7E16B94B-0B3D-366B-CC18-9F2EB092413A}"/>
              </a:ext>
            </a:extLst>
          </p:cNvPr>
          <p:cNvSpPr txBox="1">
            <a:spLocks/>
          </p:cNvSpPr>
          <p:nvPr/>
        </p:nvSpPr>
        <p:spPr>
          <a:xfrm>
            <a:off x="6992771" y="3955640"/>
            <a:ext cx="3950039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deaths, </a:t>
            </a:r>
            <a:r>
              <a:rPr lang="el-GR" sz="2000" i="1" dirty="0"/>
              <a:t>μ</a:t>
            </a:r>
            <a:endParaRPr lang="en-US" sz="2000" i="1" dirty="0"/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1CD8B959-7EB3-AB34-3A48-F879174E5E6D}"/>
              </a:ext>
            </a:extLst>
          </p:cNvPr>
          <p:cNvSpPr txBox="1">
            <a:spLocks/>
          </p:cNvSpPr>
          <p:nvPr/>
        </p:nvSpPr>
        <p:spPr>
          <a:xfrm>
            <a:off x="1764386" y="5343557"/>
            <a:ext cx="8759480" cy="1268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What do we change if people recover at different rates?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change-t-on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si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récupération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diffèrent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  <a:endParaRPr lang="en-US" sz="32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418BEA58-ED91-0062-1FC1-FF8088B9F939}"/>
              </a:ext>
            </a:extLst>
          </p:cNvPr>
          <p:cNvCxnSpPr>
            <a:cxnSpLocks/>
          </p:cNvCxnSpPr>
          <p:nvPr/>
        </p:nvCxnSpPr>
        <p:spPr>
          <a:xfrm flipV="1">
            <a:off x="1195391" y="1861237"/>
            <a:ext cx="0" cy="65766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1EFBEEFC-9AEF-0293-C429-6DE9A33A34F4}"/>
              </a:ext>
            </a:extLst>
          </p:cNvPr>
          <p:cNvSpPr txBox="1">
            <a:spLocks/>
          </p:cNvSpPr>
          <p:nvPr/>
        </p:nvSpPr>
        <p:spPr>
          <a:xfrm>
            <a:off x="-753227" y="1477074"/>
            <a:ext cx="3950039" cy="5061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vaccination, </a:t>
            </a:r>
            <a:r>
              <a:rPr lang="en-US" sz="2000" i="1" dirty="0"/>
              <a:t>p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C862D32-5BB1-32CC-DE20-0497F726D1C9}"/>
              </a:ext>
            </a:extLst>
          </p:cNvPr>
          <p:cNvSpPr/>
          <p:nvPr/>
        </p:nvSpPr>
        <p:spPr>
          <a:xfrm>
            <a:off x="5600297" y="3270261"/>
            <a:ext cx="1287049" cy="1325564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  <a:r>
              <a:rPr lang="en-US" sz="4400" baseline="-25000" dirty="0"/>
              <a:t>2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3062623C-3B8C-277B-A442-2E13121178AF}"/>
              </a:ext>
            </a:extLst>
          </p:cNvPr>
          <p:cNvCxnSpPr>
            <a:cxnSpLocks/>
            <a:stCxn id="12" idx="3"/>
            <a:endCxn id="27" idx="1"/>
          </p:cNvCxnSpPr>
          <p:nvPr/>
        </p:nvCxnSpPr>
        <p:spPr>
          <a:xfrm>
            <a:off x="3721766" y="2919670"/>
            <a:ext cx="1878531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F404F63E-4C6E-27A7-BE28-BF16E724D9FE}"/>
              </a:ext>
            </a:extLst>
          </p:cNvPr>
          <p:cNvCxnSpPr>
            <a:cxnSpLocks/>
            <a:stCxn id="27" idx="3"/>
            <a:endCxn id="16" idx="1"/>
          </p:cNvCxnSpPr>
          <p:nvPr/>
        </p:nvCxnSpPr>
        <p:spPr>
          <a:xfrm flipV="1">
            <a:off x="6887346" y="2919670"/>
            <a:ext cx="1800115" cy="1013373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AF5FB9F-745C-2D3C-F4BD-04E988EFA056}"/>
              </a:ext>
            </a:extLst>
          </p:cNvPr>
          <p:cNvCxnSpPr>
            <a:cxnSpLocks/>
          </p:cNvCxnSpPr>
          <p:nvPr/>
        </p:nvCxnSpPr>
        <p:spPr>
          <a:xfrm>
            <a:off x="6219862" y="2715958"/>
            <a:ext cx="0" cy="246047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Content Placeholder 5">
            <a:extLst>
              <a:ext uri="{FF2B5EF4-FFF2-40B4-BE49-F238E27FC236}">
                <a16:creationId xmlns:a16="http://schemas.microsoft.com/office/drawing/2014/main" id="{F9B601E0-18EE-FD68-4803-0B762F6AABA7}"/>
              </a:ext>
            </a:extLst>
          </p:cNvPr>
          <p:cNvSpPr txBox="1">
            <a:spLocks/>
          </p:cNvSpPr>
          <p:nvPr/>
        </p:nvSpPr>
        <p:spPr>
          <a:xfrm>
            <a:off x="5931256" y="3615360"/>
            <a:ext cx="3950039" cy="12138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 2</a:t>
            </a:r>
          </a:p>
          <a:p>
            <a:pPr marL="0" indent="0" algn="ctr">
              <a:spcBef>
                <a:spcPts val="1800"/>
              </a:spcBef>
              <a:buFont typeface="Arial" panose="020B0604020202020204" pitchFamily="34" charset="0"/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136072600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6369"/>
            <a:ext cx="10515600" cy="1325563"/>
          </a:xfrm>
        </p:spPr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6696"/>
            <a:ext cx="10515600" cy="5630778"/>
          </a:xfrm>
        </p:spPr>
        <p:txBody>
          <a:bodyPr>
            <a:normAutofit fontScale="92500"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</a:p>
          <a:p>
            <a:r>
              <a:rPr lang="en-US" sz="3200" dirty="0"/>
              <a:t>SIR models – and beyond!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SIR – et au </a:t>
            </a:r>
            <a:r>
              <a:rPr lang="en-US" sz="3200" dirty="0" err="1">
                <a:solidFill>
                  <a:srgbClr val="0070C0"/>
                </a:solidFill>
              </a:rPr>
              <a:t>délà</a:t>
            </a:r>
            <a:r>
              <a:rPr lang="en-US" sz="3200" dirty="0">
                <a:solidFill>
                  <a:srgbClr val="0070C0"/>
                </a:solidFill>
              </a:rPr>
              <a:t> !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7064389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4048" y="3080827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>
                <a:solidFill>
                  <a:srgbClr val="FF0000"/>
                </a:solidFill>
              </a:rPr>
              <a:t>R Tutorial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3B31CD3-5498-4AAF-2A13-C3392ED3FA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953" y="3317537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052496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810F3BA7-BD28-6AAE-E6B0-90F2D056D8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763" y="1325563"/>
            <a:ext cx="2308201" cy="50150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9237350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D9F964-4516-00EF-EB30-9B308B1ED4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9872" y="1849913"/>
            <a:ext cx="2736702" cy="39493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06206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grow?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augmente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8011288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988969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8023580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6042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395766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818148" y="3807864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3300DCB-3EFF-9458-E809-678BE0751F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23873" y="4300115"/>
            <a:ext cx="6849979" cy="1524000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sz="3600" dirty="0"/>
              <a:t>How does the population decrease?</a:t>
            </a:r>
          </a:p>
          <a:p>
            <a:pPr marL="0" indent="0"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diminue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30554414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69150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8920A4-D154-375E-309F-19E0CA5C03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2158" y="92411"/>
            <a:ext cx="10515600" cy="1325563"/>
          </a:xfrm>
        </p:spPr>
        <p:txBody>
          <a:bodyPr/>
          <a:lstStyle/>
          <a:p>
            <a:r>
              <a:rPr lang="en-US" dirty="0"/>
              <a:t>Goals for this lecture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072853-FD34-47B7-96C8-933E10AE13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54931" y="1171740"/>
            <a:ext cx="11724774" cy="5569786"/>
          </a:xfrm>
        </p:spPr>
        <p:txBody>
          <a:bodyPr>
            <a:normAutofit/>
          </a:bodyPr>
          <a:lstStyle/>
          <a:p>
            <a:r>
              <a:rPr lang="en-US" dirty="0"/>
              <a:t>Understand the difference between statistical and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the difference between parameters and state variables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paramètres</a:t>
            </a:r>
            <a:r>
              <a:rPr lang="en-US" dirty="0">
                <a:solidFill>
                  <a:srgbClr val="0070C0"/>
                </a:solidFill>
              </a:rPr>
              <a:t> et les variables d’état</a:t>
            </a:r>
          </a:p>
          <a:p>
            <a:r>
              <a:rPr lang="en-US" dirty="0"/>
              <a:t>Understand the difference between discrete-time and continuous-time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endParaRPr lang="en-US" dirty="0">
              <a:solidFill>
                <a:srgbClr val="0070C0"/>
              </a:solidFill>
            </a:endParaRPr>
          </a:p>
          <a:p>
            <a:r>
              <a:rPr lang="en-US" dirty="0"/>
              <a:t>Understand how to formalize and conceptualize compartmental models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Comprendre</a:t>
            </a:r>
            <a:r>
              <a:rPr lang="en-US" dirty="0">
                <a:solidFill>
                  <a:srgbClr val="0070C0"/>
                </a:solidFill>
              </a:rPr>
              <a:t> comment </a:t>
            </a:r>
            <a:r>
              <a:rPr lang="en-US" dirty="0" err="1">
                <a:solidFill>
                  <a:srgbClr val="0070C0"/>
                </a:solidFill>
              </a:rPr>
              <a:t>formaliser</a:t>
            </a:r>
            <a:r>
              <a:rPr lang="en-US" dirty="0">
                <a:solidFill>
                  <a:srgbClr val="0070C0"/>
                </a:solidFill>
              </a:rPr>
              <a:t> et </a:t>
            </a:r>
            <a:r>
              <a:rPr lang="en-US" dirty="0" err="1">
                <a:solidFill>
                  <a:srgbClr val="0070C0"/>
                </a:solidFill>
              </a:rPr>
              <a:t>conceptualiser</a:t>
            </a:r>
            <a:r>
              <a:rPr lang="en-US" dirty="0">
                <a:solidFill>
                  <a:srgbClr val="0070C0"/>
                </a:solidFill>
              </a:rPr>
              <a:t>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7474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is a big assumption we are making here?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quoi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importante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nous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faisons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ici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37234462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433138" y="4062970"/>
            <a:ext cx="6172773" cy="2370057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Homogenous mixing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mélange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No immigration</a:t>
            </a:r>
            <a:br>
              <a:rPr lang="en-US" sz="3600" dirty="0"/>
            </a:b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Same birth and death rate for each person 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72130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11104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12049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109181732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38631758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7459583" y="3705727"/>
            <a:ext cx="2646945" cy="250850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32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7494194" y="3671115"/>
            <a:ext cx="1254251" cy="1323473"/>
          </a:xfrm>
          <a:prstGeom prst="curvedConnector4">
            <a:avLst>
              <a:gd name="adj1" fmla="val -65550"/>
              <a:gd name="adj2" fmla="val 154849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06656" y="2384343"/>
            <a:ext cx="1267328" cy="5614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births</a:t>
            </a:r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stCxn id="7" idx="3"/>
          </p:cNvCxnSpPr>
          <p:nvPr/>
        </p:nvCxnSpPr>
        <p:spPr>
          <a:xfrm flipV="1">
            <a:off x="10106528" y="4959977"/>
            <a:ext cx="1283368" cy="1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10307059" y="4171827"/>
            <a:ext cx="1267328" cy="5614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5" y="4317965"/>
            <a:ext cx="5919538" cy="189626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r>
              <a:rPr lang="en-US" sz="3600" dirty="0"/>
              <a:t> – (deaths)*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=(births-deaths)*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N</a:t>
            </a:r>
            <a:r>
              <a:rPr lang="en-US" sz="3600" baseline="-25000" dirty="0"/>
              <a:t>t+1</a:t>
            </a:r>
            <a:r>
              <a:rPr lang="en-US" sz="3600" dirty="0"/>
              <a:t>=</a:t>
            </a:r>
            <a:r>
              <a:rPr lang="el-GR" sz="3600" dirty="0">
                <a:solidFill>
                  <a:srgbClr val="FF0000"/>
                </a:solidFill>
              </a:rPr>
              <a:t>λ</a:t>
            </a:r>
            <a:r>
              <a:rPr lang="en-US" sz="3600" dirty="0"/>
              <a:t>*</a:t>
            </a:r>
            <a:r>
              <a:rPr lang="en-US" sz="3600" dirty="0" err="1"/>
              <a:t>N</a:t>
            </a:r>
            <a:r>
              <a:rPr lang="en-US" sz="3600" baseline="-25000" dirty="0" err="1"/>
              <a:t>t</a:t>
            </a:r>
            <a:endParaRPr lang="en-US" sz="36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4A297BFB-8751-5A9F-2B9B-294376147932}"/>
              </a:ext>
            </a:extLst>
          </p:cNvPr>
          <p:cNvSpPr txBox="1">
            <a:spLocks/>
          </p:cNvSpPr>
          <p:nvPr/>
        </p:nvSpPr>
        <p:spPr>
          <a:xfrm>
            <a:off x="665751" y="6214229"/>
            <a:ext cx="5919538" cy="6437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l-GR" sz="3200" dirty="0">
                <a:solidFill>
                  <a:srgbClr val="FF0000"/>
                </a:solidFill>
              </a:rPr>
              <a:t>λ</a:t>
            </a:r>
            <a:r>
              <a:rPr lang="en-US" sz="3200" dirty="0">
                <a:solidFill>
                  <a:srgbClr val="FF0000"/>
                </a:solidFill>
              </a:rPr>
              <a:t> </a:t>
            </a:r>
            <a:r>
              <a:rPr lang="en-US" sz="3200" dirty="0"/>
              <a:t>= pop intrinsic growth rate</a:t>
            </a:r>
          </a:p>
        </p:txBody>
      </p:sp>
    </p:spTree>
    <p:extLst>
      <p:ext uri="{BB962C8B-B14F-4D97-AF65-F5344CB8AC3E}">
        <p14:creationId xmlns:p14="http://schemas.microsoft.com/office/powerpoint/2010/main" val="40904953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  <a:br>
              <a:rPr lang="en-US" sz="3200" dirty="0"/>
            </a:b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principales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d’un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d’une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population?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does lambda represent?</a:t>
            </a:r>
            <a:br>
              <a:rPr lang="en-US" sz="3200" dirty="0"/>
            </a:b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représente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 lambda?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D2A0B24-CE67-1AB5-FD73-135F22A1A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267609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3200" dirty="0"/>
              <a:t>What are the main assumptions of a single population model?</a:t>
            </a:r>
          </a:p>
          <a:p>
            <a:pPr lvl="1"/>
            <a:r>
              <a:rPr lang="en-US" sz="2800" dirty="0"/>
              <a:t>No immigration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sans immigration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Homogenous mixing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mélange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homogène</a:t>
            </a:r>
            <a:r>
              <a:rPr lang="en-US" sz="2800" dirty="0"/>
              <a:t>)</a:t>
            </a:r>
          </a:p>
          <a:p>
            <a:pPr lvl="1"/>
            <a:r>
              <a:rPr lang="en-US" sz="2800" dirty="0"/>
              <a:t>Same birth and death rate for each person (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mêmes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natalité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chaque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personne</a:t>
            </a:r>
            <a:r>
              <a:rPr lang="en-US" sz="2800" dirty="0"/>
              <a:t>)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What is lambda?</a:t>
            </a:r>
          </a:p>
          <a:p>
            <a:pPr lvl="1"/>
            <a:r>
              <a:rPr lang="en-US" sz="2800" dirty="0"/>
              <a:t>Population intrinsic growth rate (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sz="2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intrinsèque</a:t>
            </a:r>
            <a:r>
              <a:rPr lang="en-US" sz="28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34695921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/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54951D9-5BE7-3F13-F2E2-A8EF9DD19C7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28521" y="1993946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29AD382-0E38-1A2B-060F-FA8AF2E486AE}"/>
              </a:ext>
            </a:extLst>
          </p:cNvPr>
          <p:cNvCxnSpPr/>
          <p:nvPr/>
        </p:nvCxnSpPr>
        <p:spPr>
          <a:xfrm flipH="1">
            <a:off x="7137400" y="23843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81747B12-13CC-DDA4-B0FE-348ECCEF423A}"/>
              </a:ext>
            </a:extLst>
          </p:cNvPr>
          <p:cNvCxnSpPr/>
          <p:nvPr/>
        </p:nvCxnSpPr>
        <p:spPr>
          <a:xfrm flipH="1">
            <a:off x="7137400" y="2917743"/>
            <a:ext cx="1219200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8FB49B25-C4EE-5BB0-1F27-186FB6BEF999}"/>
              </a:ext>
            </a:extLst>
          </p:cNvPr>
          <p:cNvSpPr txBox="1">
            <a:spLocks/>
          </p:cNvSpPr>
          <p:nvPr/>
        </p:nvSpPr>
        <p:spPr>
          <a:xfrm>
            <a:off x="8553234" y="2143467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8C6F5C06-2715-EB5C-9B4F-735ADEEEA174}"/>
              </a:ext>
            </a:extLst>
          </p:cNvPr>
          <p:cNvSpPr txBox="1">
            <a:spLocks/>
          </p:cNvSpPr>
          <p:nvPr/>
        </p:nvSpPr>
        <p:spPr>
          <a:xfrm>
            <a:off x="8553234" y="2691201"/>
            <a:ext cx="2324100" cy="4530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1423329" y="4622326"/>
            <a:ext cx="9454005" cy="1538988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This is for one time step, how do we generalize this equation to work for all time steps?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C’est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un pas de temps, 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généraliser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cette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équation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pour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tous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pas de temps?</a:t>
            </a:r>
          </a:p>
        </p:txBody>
      </p:sp>
    </p:spTree>
    <p:extLst>
      <p:ext uri="{BB962C8B-B14F-4D97-AF65-F5344CB8AC3E}">
        <p14:creationId xmlns:p14="http://schemas.microsoft.com/office/powerpoint/2010/main" val="12026121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Individuals within a compartment are homogenously mixed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individus</a:t>
            </a:r>
            <a:r>
              <a:rPr lang="en-US" dirty="0">
                <a:solidFill>
                  <a:schemeClr val="bg1"/>
                </a:solidFill>
              </a:rPr>
              <a:t> d’un </a:t>
            </a:r>
            <a:r>
              <a:rPr lang="en-US" dirty="0" err="1">
                <a:solidFill>
                  <a:schemeClr val="bg1"/>
                </a:solidFill>
              </a:rPr>
              <a:t>compartiment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mélangés</a:t>
            </a:r>
            <a:r>
              <a:rPr lang="en-US" dirty="0">
                <a:solidFill>
                  <a:schemeClr val="bg1"/>
                </a:solidFill>
              </a:rPr>
              <a:t> de manière </a:t>
            </a:r>
            <a:r>
              <a:rPr lang="en-US" dirty="0" err="1">
                <a:solidFill>
                  <a:schemeClr val="bg1"/>
                </a:solidFill>
              </a:rPr>
              <a:t>homogène</a:t>
            </a:r>
            <a:r>
              <a:rPr lang="en-US" dirty="0">
                <a:solidFill>
                  <a:schemeClr val="bg1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18623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5F6DC44-FEBC-DCC0-2BF1-E92390E95026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9273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E8BF0764-A69A-AF12-9F09-D04713AEE423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13458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3F64345-4643-765E-CCED-23C61569518A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03521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 err="1"/>
              <a:t>N</a:t>
            </a:r>
            <a:r>
              <a:rPr lang="en-US" sz="3600" i="1" baseline="-25000" dirty="0" err="1"/>
              <a:t>t</a:t>
            </a:r>
            <a:r>
              <a:rPr lang="en-US" sz="3600" i="1" baseline="-25000" dirty="0"/>
              <a:t> </a:t>
            </a:r>
            <a:r>
              <a:rPr lang="en-US" sz="3600" i="1" dirty="0"/>
              <a:t>=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3600" i="1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AC01DC3-8A59-2B68-E7FA-34517F3413FC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1087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3622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917A2BAE-9B71-2A5E-584F-6D380DC72C9C}"/>
              </a:ext>
            </a:extLst>
          </p:cNvPr>
          <p:cNvSpPr txBox="1">
            <a:spLocks/>
          </p:cNvSpPr>
          <p:nvPr/>
        </p:nvSpPr>
        <p:spPr>
          <a:xfrm>
            <a:off x="802640" y="4209279"/>
            <a:ext cx="9454005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1 </a:t>
            </a:r>
            <a:r>
              <a:rPr lang="en-US" sz="3600" i="1" dirty="0"/>
              <a:t>= 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endParaRPr lang="en-US" sz="3600" i="1" baseline="-25000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2 </a:t>
            </a:r>
            <a:r>
              <a:rPr lang="en-US" sz="3600" i="1" dirty="0"/>
              <a:t>= N</a:t>
            </a:r>
            <a:r>
              <a:rPr lang="en-US" sz="3600" i="1" baseline="-25000" dirty="0"/>
              <a:t>1</a:t>
            </a:r>
            <a:r>
              <a:rPr lang="el-GR" sz="3600" i="1" dirty="0"/>
              <a:t>λ</a:t>
            </a:r>
            <a:r>
              <a:rPr lang="en-US" sz="3600" i="1" dirty="0"/>
              <a:t> = [N</a:t>
            </a:r>
            <a:r>
              <a:rPr lang="en-US" sz="3600" i="1" baseline="-25000" dirty="0"/>
              <a:t>0</a:t>
            </a:r>
            <a:r>
              <a:rPr lang="el-GR" sz="3600" i="1" dirty="0"/>
              <a:t>λ</a:t>
            </a:r>
            <a:r>
              <a:rPr lang="en-US" sz="3600" i="1" dirty="0"/>
              <a:t>]</a:t>
            </a:r>
            <a:r>
              <a:rPr lang="el-GR" sz="3600" i="1" dirty="0"/>
              <a:t>λ</a:t>
            </a:r>
            <a:r>
              <a:rPr lang="en-US" sz="3600" i="1" dirty="0"/>
              <a:t> = </a:t>
            </a:r>
            <a:r>
              <a:rPr lang="el-GR" sz="3600" i="1" dirty="0"/>
              <a:t>λ</a:t>
            </a:r>
            <a:r>
              <a:rPr lang="en-US" sz="3600" i="1" baseline="30000" dirty="0"/>
              <a:t>2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i="1" dirty="0"/>
              <a:t>N</a:t>
            </a:r>
            <a:r>
              <a:rPr lang="en-US" sz="3600" i="1" baseline="-25000" dirty="0"/>
              <a:t>3 </a:t>
            </a:r>
            <a:r>
              <a:rPr lang="en-US" sz="3600" i="1" dirty="0"/>
              <a:t>= </a:t>
            </a:r>
            <a:r>
              <a:rPr lang="el-GR" sz="3600" i="1" dirty="0"/>
              <a:t>λ</a:t>
            </a:r>
            <a:r>
              <a:rPr lang="en-US" sz="3600" i="1" baseline="30000" dirty="0"/>
              <a:t>3</a:t>
            </a:r>
            <a:r>
              <a:rPr lang="en-US" sz="3600" i="1" dirty="0"/>
              <a:t>N</a:t>
            </a:r>
            <a:r>
              <a:rPr lang="en-US" sz="3600" i="1" baseline="-25000" dirty="0"/>
              <a:t>0</a:t>
            </a:r>
            <a:endParaRPr lang="en-US" sz="3600" i="1" dirty="0"/>
          </a:p>
          <a:p>
            <a:pPr marL="0" indent="0">
              <a:buNone/>
            </a:pPr>
            <a:r>
              <a:rPr lang="en-US" sz="3600" i="1" dirty="0" err="1">
                <a:solidFill>
                  <a:srgbClr val="FF0000"/>
                </a:solidFill>
              </a:rPr>
              <a:t>N</a:t>
            </a:r>
            <a:r>
              <a:rPr lang="en-US" sz="3600" i="1" baseline="-25000" dirty="0" err="1">
                <a:solidFill>
                  <a:srgbClr val="FF0000"/>
                </a:solidFill>
              </a:rPr>
              <a:t>t</a:t>
            </a:r>
            <a:r>
              <a:rPr lang="en-US" sz="3600" i="1" baseline="-25000" dirty="0">
                <a:solidFill>
                  <a:srgbClr val="FF0000"/>
                </a:solidFill>
              </a:rPr>
              <a:t> </a:t>
            </a:r>
            <a:r>
              <a:rPr lang="en-US" sz="3600" i="1" dirty="0">
                <a:solidFill>
                  <a:srgbClr val="FF0000"/>
                </a:solidFill>
              </a:rPr>
              <a:t>= </a:t>
            </a:r>
            <a:r>
              <a:rPr lang="el-GR" sz="3600" i="1" dirty="0">
                <a:solidFill>
                  <a:srgbClr val="FF0000"/>
                </a:solidFill>
              </a:rPr>
              <a:t>λ</a:t>
            </a:r>
            <a:r>
              <a:rPr lang="en-US" sz="3600" i="1" baseline="30000" dirty="0">
                <a:solidFill>
                  <a:srgbClr val="FF0000"/>
                </a:solidFill>
              </a:rPr>
              <a:t>t</a:t>
            </a:r>
            <a:r>
              <a:rPr lang="en-US" sz="3600" i="1" dirty="0">
                <a:solidFill>
                  <a:srgbClr val="FF0000"/>
                </a:solidFill>
              </a:rPr>
              <a:t>N</a:t>
            </a:r>
            <a:r>
              <a:rPr lang="en-US" sz="3600" i="1" baseline="-25000" dirty="0">
                <a:solidFill>
                  <a:srgbClr val="FF0000"/>
                </a:solidFill>
              </a:rPr>
              <a:t>0</a:t>
            </a:r>
            <a:endParaRPr lang="en-US" sz="3600" i="1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2076" y="2004801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19640" y="1781023"/>
            <a:ext cx="2705881" cy="412869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2DD070A-7604-5EC3-AA64-C9315BB7D3B9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7610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675283" y="1777929"/>
            <a:ext cx="2705881" cy="4128690"/>
          </a:xfrm>
          <a:prstGeom prst="rect">
            <a:avLst/>
          </a:prstGeom>
        </p:spPr>
      </p:pic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78F5C2B3-56F7-3624-14EF-4B8C922F5AD0}"/>
              </a:ext>
            </a:extLst>
          </p:cNvPr>
          <p:cNvSpPr txBox="1">
            <a:spLocks/>
          </p:cNvSpPr>
          <p:nvPr/>
        </p:nvSpPr>
        <p:spPr>
          <a:xfrm>
            <a:off x="3803027" y="3249896"/>
            <a:ext cx="4682197" cy="2224066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600" dirty="0"/>
              <a:t>What if we want to know the population size for any time t? </a:t>
            </a:r>
          </a:p>
          <a:p>
            <a:pPr marL="0" indent="0" algn="ctr">
              <a:buNone/>
            </a:pPr>
            <a:r>
              <a:rPr lang="en-US" sz="3600" dirty="0"/>
              <a:t>Not just where we have data?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14DDCB1-2927-B33F-0AAA-1C67C75FE865}"/>
              </a:ext>
            </a:extLst>
          </p:cNvPr>
          <p:cNvSpPr/>
          <p:nvPr/>
        </p:nvSpPr>
        <p:spPr>
          <a:xfrm>
            <a:off x="10504714" y="3864429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8A7C349-EDD9-9CA1-27F1-5E4942F96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3011483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80514" y="1325563"/>
            <a:ext cx="4169459" cy="447735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9296652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4049" y="3867560"/>
                <a:ext cx="2324100" cy="12564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56111" y="1325563"/>
            <a:ext cx="4093862" cy="4396178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9AEB6BE7-C7AC-0535-7882-337914F84400}"/>
              </a:ext>
            </a:extLst>
          </p:cNvPr>
          <p:cNvSpPr txBox="1">
            <a:spLocks/>
          </p:cNvSpPr>
          <p:nvPr/>
        </p:nvSpPr>
        <p:spPr>
          <a:xfrm>
            <a:off x="3657693" y="5774782"/>
            <a:ext cx="8799801" cy="855916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3600" dirty="0"/>
              <a:t>How do we get the same type of equation for continuous time?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09BB591-9588-28C5-38DE-622745260842}"/>
              </a:ext>
            </a:extLst>
          </p:cNvPr>
          <p:cNvSpPr/>
          <p:nvPr/>
        </p:nvSpPr>
        <p:spPr>
          <a:xfrm>
            <a:off x="6534703" y="3466676"/>
            <a:ext cx="720807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/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400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4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40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40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0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40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05EEBFCE-CA3B-9C67-A81B-F918815DA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791" y="5598842"/>
                <a:ext cx="2520615" cy="61555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779917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/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l-GR" sz="400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λ</m:t>
                      </m:r>
                      <m:r>
                        <a:rPr lang="en-US" sz="40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40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4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  <m:r>
                                <a:rPr lang="en-US" sz="4000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sz="40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D1AC7952-620B-FF13-E8FA-9092381ADAC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4500" y="4049221"/>
                <a:ext cx="2324100" cy="12564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37654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43535" y="1382154"/>
            <a:ext cx="3914939" cy="420404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/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num>
                        <m:den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𝑟𝑁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3F2C947-5DC9-AF54-F552-62DB1DEC67D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88759" y="5642787"/>
                <a:ext cx="2491820" cy="93500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/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CAEC3A97-ABF3-C78C-9619-38FC1C2B08E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7654" y="5799220"/>
                <a:ext cx="2491820" cy="492443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/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32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32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sz="320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den>
                      </m:f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3926B1DB-7DB2-F7B4-A586-712831D27F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16499" y="3429000"/>
                <a:ext cx="2324100" cy="92198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16DD05D7-09C7-D6D9-CC00-D5EE1447045A}"/>
              </a:ext>
            </a:extLst>
          </p:cNvPr>
          <p:cNvSpPr/>
          <p:nvPr/>
        </p:nvSpPr>
        <p:spPr>
          <a:xfrm>
            <a:off x="6324600" y="3429000"/>
            <a:ext cx="504874" cy="82731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195184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8734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Compartments and transition rates are determined by biological systems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et 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determinés</a:t>
            </a:r>
            <a:r>
              <a:rPr lang="en-US" dirty="0">
                <a:solidFill>
                  <a:schemeClr val="bg1"/>
                </a:solidFill>
              </a:rPr>
              <a:t> par les </a:t>
            </a:r>
            <a:r>
              <a:rPr lang="en-US" dirty="0" err="1">
                <a:solidFill>
                  <a:schemeClr val="bg1"/>
                </a:solidFill>
              </a:rPr>
              <a:t>systèmes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biologiques</a:t>
            </a:r>
            <a:endParaRPr lang="en-US" dirty="0">
              <a:solidFill>
                <a:schemeClr val="bg1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6536207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321052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42039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550797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44819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403" y="1325563"/>
            <a:ext cx="2705881" cy="412869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/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3AB38B2-3577-D642-3445-8E974357E8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0403" y="5619616"/>
                <a:ext cx="249182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Content Placeholder 5">
            <a:extLst>
              <a:ext uri="{FF2B5EF4-FFF2-40B4-BE49-F238E27FC236}">
                <a16:creationId xmlns:a16="http://schemas.microsoft.com/office/drawing/2014/main" id="{A3FCE6E4-0D62-3AB5-190A-0A0F4234A9FB}"/>
              </a:ext>
            </a:extLst>
          </p:cNvPr>
          <p:cNvSpPr txBox="1">
            <a:spLocks/>
          </p:cNvSpPr>
          <p:nvPr/>
        </p:nvSpPr>
        <p:spPr>
          <a:xfrm>
            <a:off x="3732861" y="1307186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dirty="0"/>
              <a:t>Continuous 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/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75CF5484-7237-DAE2-ABD5-DAD2247E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1872709"/>
                <a:ext cx="2257232" cy="70121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3AAC0710-5039-BAD5-C8CF-E0CDBEE6AA3B}"/>
              </a:ext>
            </a:extLst>
          </p:cNvPr>
          <p:cNvSpPr txBox="1">
            <a:spLocks/>
          </p:cNvSpPr>
          <p:nvPr/>
        </p:nvSpPr>
        <p:spPr>
          <a:xfrm>
            <a:off x="3598101" y="2905797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Separation of variables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/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𝑑𝑡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1E7C3027-C8C6-270D-E6F5-3B869EB9E8D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2799" y="3457178"/>
                <a:ext cx="2491820" cy="763607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2EF2E63-374E-0B0B-A66E-847817E4F6D1}"/>
              </a:ext>
            </a:extLst>
          </p:cNvPr>
          <p:cNvSpPr txBox="1">
            <a:spLocks/>
          </p:cNvSpPr>
          <p:nvPr/>
        </p:nvSpPr>
        <p:spPr>
          <a:xfrm>
            <a:off x="3598101" y="4532260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Integrate both sides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/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sub>
                        <m:sup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den>
                          </m:f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nary>
                            <m:nary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𝑑𝑡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5E130AEC-4C14-7685-65C1-6C77B05AD3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09448" y="5016184"/>
                <a:ext cx="2297691" cy="87613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373D22D5-935D-200F-9DD3-B56D67F301BF}"/>
              </a:ext>
            </a:extLst>
          </p:cNvPr>
          <p:cNvSpPr txBox="1">
            <a:spLocks/>
          </p:cNvSpPr>
          <p:nvPr/>
        </p:nvSpPr>
        <p:spPr>
          <a:xfrm>
            <a:off x="7933395" y="1596809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By definition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/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</m:t>
                      </m:r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e>
                      </m:func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0F0D9D9-C087-013D-DDD1-309DC915DD8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3395" y="2116352"/>
                <a:ext cx="3350458" cy="369332"/>
              </a:xfrm>
              <a:prstGeom prst="rect">
                <a:avLst/>
              </a:prstGeom>
              <a:blipFill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/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400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</m:sub>
                              </m:sSub>
                            </m:num>
                            <m:den>
                              <m:sSub>
                                <m:sSubPr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den>
                          </m:f>
                        </m:e>
                      </m:func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39B6191B-1BB5-BF7D-69E0-AB47B840B1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15365" y="2676055"/>
                <a:ext cx="2257232" cy="7636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ontent Placeholder 5">
            <a:extLst>
              <a:ext uri="{FF2B5EF4-FFF2-40B4-BE49-F238E27FC236}">
                <a16:creationId xmlns:a16="http://schemas.microsoft.com/office/drawing/2014/main" id="{CC78C3A5-27E1-8986-A2D3-D593F4CD218E}"/>
              </a:ext>
            </a:extLst>
          </p:cNvPr>
          <p:cNvSpPr txBox="1">
            <a:spLocks/>
          </p:cNvSpPr>
          <p:nvPr/>
        </p:nvSpPr>
        <p:spPr>
          <a:xfrm>
            <a:off x="7954357" y="3639171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Exponentiate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/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den>
                      </m:f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F01D0F93-C764-F609-CC99-7120CAC4B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8626" y="4083804"/>
                <a:ext cx="2257232" cy="754181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F2AF7BD4-9FFC-DE14-E57C-E63A20C52AF7}"/>
              </a:ext>
            </a:extLst>
          </p:cNvPr>
          <p:cNvSpPr txBox="1">
            <a:spLocks/>
          </p:cNvSpPr>
          <p:nvPr/>
        </p:nvSpPr>
        <p:spPr>
          <a:xfrm>
            <a:off x="7954357" y="5091963"/>
            <a:ext cx="5724984" cy="8559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i="1" dirty="0"/>
              <a:t>Solve for N(t):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/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2400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𝑟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FB6AB9F9-2DA0-D14D-9A5B-E6F21FF7B0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17635" y="5578547"/>
                <a:ext cx="2799214" cy="369332"/>
              </a:xfrm>
              <a:prstGeom prst="rect">
                <a:avLst/>
              </a:prstGeom>
              <a:blipFill>
                <a:blip r:embed="rId11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F2C7ACE5-B31D-523F-0038-F94AABB9A341}"/>
              </a:ext>
            </a:extLst>
          </p:cNvPr>
          <p:cNvSpPr/>
          <p:nvPr/>
        </p:nvSpPr>
        <p:spPr>
          <a:xfrm>
            <a:off x="2247900" y="3314700"/>
            <a:ext cx="927100" cy="10271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119131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F13DFEB7-FA26-300F-6974-70BEE2720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F7EF3C-47B6-F981-2657-97563E5CA7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320D3815-2A9C-B1C1-CAFD-2EB73A60391A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928550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18261EF-40BC-0770-2DD7-37B15FC20D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B3F41-EFB4-C6B5-2480-D7A6147E08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AD1EBD1-4AD5-EDEA-7373-1DB9CDB4A9B2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BDCB76EA-FB4B-5621-62B5-7ADCBDBAC556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08855390-3625-6264-C34C-3782B36BD829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583A4B11-853F-4F15-6270-7C1E1D737C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C52C4A09-C704-F29F-867A-D6AADCA96DE5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A6656CC8-7856-BF58-A144-9878345A3E2C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C397869-4840-B201-23FA-D574CFB175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9629" y="1364655"/>
            <a:ext cx="2705881" cy="41286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3397263-0361-63AC-ED3C-9B64443CC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4088" y="1325563"/>
            <a:ext cx="4144590" cy="445065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6A53DE62-8CC6-2858-D4B9-5D53DF79D7BB}"/>
                  </a:ext>
                </a:extLst>
              </p:cNvPr>
              <p:cNvSpPr txBox="1"/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𝑟𝑡</m:t>
                          </m:r>
                        </m:sup>
                      </m:sSup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680949-8443-1C98-5713-39D8EF7CAA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01695" y="5739339"/>
                <a:ext cx="2039726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CE571DFB-C1CB-1A36-30E7-037C60B89ADB}"/>
                  </a:ext>
                </a:extLst>
              </p:cNvPr>
              <p:cNvSpPr txBox="1"/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2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m:rPr>
                              <m:sty m:val="p"/>
                            </m:rPr>
                            <a:rPr lang="el-GR" sz="3200" b="0" i="1" smtClean="0">
                              <a:latin typeface="Cambria Math" panose="02040503050406030204" pitchFamily="18" charset="0"/>
                            </a:rPr>
                            <m:t>λ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sSub>
                        <m:sSubPr>
                          <m:ctrlPr>
                            <a:rPr lang="en-US" sz="32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3200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50E536E-EDD1-8CA7-1CF8-EBA404EBB1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4687" y="5739339"/>
                <a:ext cx="1855764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CE8CD31A-02D0-BB89-D520-4450474B5EEE}"/>
              </a:ext>
            </a:extLst>
          </p:cNvPr>
          <p:cNvSpPr/>
          <p:nvPr/>
        </p:nvSpPr>
        <p:spPr>
          <a:xfrm>
            <a:off x="6489700" y="3429000"/>
            <a:ext cx="901700" cy="9906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2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When does a population grow?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Discrete: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l-GR" sz="36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λ</m:t>
                    </m:r>
                  </m:oMath>
                </a14:m>
                <a:r>
                  <a:rPr lang="en-US" sz="3600" dirty="0">
                    <a:solidFill>
                      <a:srgbClr val="FF0000"/>
                    </a:solidFill>
                  </a:rPr>
                  <a:t> &gt; 1</a:t>
                </a:r>
              </a:p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en-US" sz="3600" dirty="0">
                    <a:solidFill>
                      <a:srgbClr val="FF0000"/>
                    </a:solidFill>
                  </a:rPr>
                  <a:t>Continuous: </a:t>
                </a:r>
                <a:r>
                  <a:rPr lang="en-US" sz="3600" i="1" dirty="0">
                    <a:solidFill>
                      <a:srgbClr val="FF0000"/>
                    </a:solidFill>
                  </a:rPr>
                  <a:t>r &gt; 0</a:t>
                </a:r>
                <a:endParaRPr lang="en-US" sz="3600" dirty="0">
                  <a:solidFill>
                    <a:srgbClr val="FF0000"/>
                  </a:solidFill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US" sz="36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13" name="Content Placeholder 5">
                <a:extLst>
                  <a:ext uri="{FF2B5EF4-FFF2-40B4-BE49-F238E27FC236}">
                    <a16:creationId xmlns:a16="http://schemas.microsoft.com/office/drawing/2014/main" id="{B9DA18AF-1C23-7C32-927A-9EB63A046D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317" y="4126561"/>
                <a:ext cx="4123311" cy="1896264"/>
              </a:xfrm>
              <a:prstGeom prst="rect">
                <a:avLst/>
              </a:prstGeom>
              <a:blipFill>
                <a:blip r:embed="rId7"/>
                <a:stretch>
                  <a:fillRect l="-3994" t="-11254" b="-48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1007867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C700A20-3E32-1A82-126A-38C4523D209B}"/>
              </a:ext>
            </a:extLst>
          </p:cNvPr>
          <p:cNvSpPr txBox="1">
            <a:spLocks/>
          </p:cNvSpPr>
          <p:nvPr/>
        </p:nvSpPr>
        <p:spPr>
          <a:xfrm>
            <a:off x="4452356" y="2461742"/>
            <a:ext cx="2085470" cy="71291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Discrete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5F914A48-A397-C7C1-2A94-E837E60A7AA5}"/>
              </a:ext>
            </a:extLst>
          </p:cNvPr>
          <p:cNvCxnSpPr/>
          <p:nvPr/>
        </p:nvCxnSpPr>
        <p:spPr>
          <a:xfrm>
            <a:off x="6489700" y="2720922"/>
            <a:ext cx="1828800" cy="0"/>
          </a:xfrm>
          <a:prstGeom prst="straightConnector1">
            <a:avLst/>
          </a:prstGeom>
          <a:ln w="57150">
            <a:solidFill>
              <a:srgbClr val="FF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8632008" y="2442293"/>
            <a:ext cx="2695583" cy="7323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Continuous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38632" y="4238113"/>
            <a:ext cx="10914736" cy="2302384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Continuous models can be discretized; discrete models can be approximated by continuous ones. The appropriate choice may depend on the data/question. 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discrétisés</a:t>
            </a:r>
            <a:r>
              <a:rPr lang="en-US" dirty="0">
                <a:solidFill>
                  <a:srgbClr val="0070C0"/>
                </a:solidFill>
              </a:rPr>
              <a:t>;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peuvent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approximés</a:t>
            </a:r>
            <a:r>
              <a:rPr lang="en-US" dirty="0">
                <a:solidFill>
                  <a:srgbClr val="0070C0"/>
                </a:solidFill>
              </a:rPr>
              <a:t> par </a:t>
            </a:r>
            <a:r>
              <a:rPr lang="en-US" dirty="0" err="1">
                <a:solidFill>
                  <a:srgbClr val="0070C0"/>
                </a:solidFill>
              </a:rPr>
              <a:t>ceux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. Le choix </a:t>
            </a:r>
            <a:r>
              <a:rPr lang="en-US" dirty="0" err="1">
                <a:solidFill>
                  <a:srgbClr val="0070C0"/>
                </a:solidFill>
              </a:rPr>
              <a:t>approprié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dépender</a:t>
            </a:r>
            <a:r>
              <a:rPr lang="en-US" dirty="0">
                <a:solidFill>
                  <a:srgbClr val="0070C0"/>
                </a:solidFill>
              </a:rPr>
              <a:t> des données/de la question.</a:t>
            </a:r>
          </a:p>
        </p:txBody>
      </p:sp>
    </p:spTree>
    <p:extLst>
      <p:ext uri="{BB962C8B-B14F-4D97-AF65-F5344CB8AC3E}">
        <p14:creationId xmlns:p14="http://schemas.microsoft.com/office/powerpoint/2010/main" val="94594570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8DB6A10-5652-4C4E-7174-4F3486B04E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Quelle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différence</a:t>
            </a:r>
            <a:r>
              <a:rPr lang="en-US" dirty="0">
                <a:solidFill>
                  <a:srgbClr val="0070C0"/>
                </a:solidFill>
              </a:rPr>
              <a:t> entre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7647F1E-5E9F-6B41-2CAE-15EB3B1B33AC}"/>
              </a:ext>
            </a:extLst>
          </p:cNvPr>
          <p:cNvSpPr txBox="1">
            <a:spLocks/>
          </p:cNvSpPr>
          <p:nvPr/>
        </p:nvSpPr>
        <p:spPr>
          <a:xfrm>
            <a:off x="751114" y="3964156"/>
            <a:ext cx="7903029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math is used in discrete population models? Continuous population models?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type de </a:t>
            </a:r>
            <a:r>
              <a:rPr lang="en-US" dirty="0" err="1">
                <a:solidFill>
                  <a:srgbClr val="0070C0"/>
                </a:solidFill>
              </a:rPr>
              <a:t>mathématique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utilisé</a:t>
            </a:r>
            <a:r>
              <a:rPr lang="en-US" dirty="0">
                <a:solidFill>
                  <a:srgbClr val="0070C0"/>
                </a:solidFill>
              </a:rPr>
              <a:t> dans 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temps </a:t>
            </a:r>
            <a:r>
              <a:rPr lang="en-US" dirty="0" err="1">
                <a:solidFill>
                  <a:srgbClr val="0070C0"/>
                </a:solidFill>
              </a:rPr>
              <a:t>discret</a:t>
            </a:r>
            <a:r>
              <a:rPr lang="en-US" dirty="0">
                <a:solidFill>
                  <a:srgbClr val="0070C0"/>
                </a:solidFill>
              </a:rPr>
              <a:t> et à temps </a:t>
            </a:r>
            <a:r>
              <a:rPr lang="en-US" dirty="0" err="1">
                <a:solidFill>
                  <a:srgbClr val="0070C0"/>
                </a:solidFill>
              </a:rPr>
              <a:t>continu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530028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discrete and continuous models?</a:t>
            </a:r>
          </a:p>
          <a:p>
            <a:pPr lvl="1"/>
            <a:r>
              <a:rPr lang="en-US" dirty="0"/>
              <a:t>Discrete: state variable only changes at distinct time steps</a:t>
            </a:r>
          </a:p>
          <a:p>
            <a:pPr lvl="1"/>
            <a:r>
              <a:rPr lang="en-US" dirty="0"/>
              <a:t>Continuous: state variables change continuously (tiny </a:t>
            </a:r>
            <a:r>
              <a:rPr lang="en-US" dirty="0" err="1"/>
              <a:t>tiny</a:t>
            </a:r>
            <a:r>
              <a:rPr lang="en-US" dirty="0"/>
              <a:t> time steps)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math is used in discrete population models? Continuous population models?</a:t>
            </a:r>
          </a:p>
          <a:p>
            <a:pPr lvl="1"/>
            <a:r>
              <a:rPr lang="en-US" dirty="0"/>
              <a:t>Algebra, Calculus</a:t>
            </a:r>
          </a:p>
        </p:txBody>
      </p:sp>
    </p:spTree>
    <p:extLst>
      <p:ext uri="{BB962C8B-B14F-4D97-AF65-F5344CB8AC3E}">
        <p14:creationId xmlns:p14="http://schemas.microsoft.com/office/powerpoint/2010/main" val="592423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>
                <a:solidFill>
                  <a:schemeClr val="bg1"/>
                </a:solidFill>
              </a:rPr>
              <a:t>Rates of transfer between compartments are expressed mathematically</a:t>
            </a:r>
            <a:br>
              <a:rPr lang="en-US" dirty="0">
                <a:solidFill>
                  <a:schemeClr val="bg1"/>
                </a:solidFill>
              </a:rPr>
            </a:br>
            <a:r>
              <a:rPr lang="en-US" dirty="0">
                <a:solidFill>
                  <a:schemeClr val="bg1"/>
                </a:solidFill>
              </a:rPr>
              <a:t>Les </a:t>
            </a:r>
            <a:r>
              <a:rPr lang="en-US" dirty="0" err="1">
                <a:solidFill>
                  <a:schemeClr val="bg1"/>
                </a:solidFill>
              </a:rPr>
              <a:t>taux</a:t>
            </a:r>
            <a:r>
              <a:rPr lang="en-US" dirty="0">
                <a:solidFill>
                  <a:schemeClr val="bg1"/>
                </a:solidFill>
              </a:rPr>
              <a:t> de transition entre les </a:t>
            </a:r>
            <a:r>
              <a:rPr lang="en-US" dirty="0" err="1">
                <a:solidFill>
                  <a:schemeClr val="bg1"/>
                </a:solidFill>
              </a:rPr>
              <a:t>compartiments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sont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exprimés</a:t>
            </a:r>
            <a:r>
              <a:rPr lang="en-US" dirty="0">
                <a:solidFill>
                  <a:schemeClr val="bg1"/>
                </a:solidFill>
              </a:rPr>
              <a:t> </a:t>
            </a:r>
            <a:r>
              <a:rPr lang="en-US" dirty="0" err="1">
                <a:solidFill>
                  <a:schemeClr val="bg1"/>
                </a:solidFill>
              </a:rPr>
              <a:t>mathématiquement</a:t>
            </a:r>
            <a:endParaRPr 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0110677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291395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62433775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01712F5B-46A1-8A73-CA85-B0066D00F02E}"/>
              </a:ext>
            </a:extLst>
          </p:cNvPr>
          <p:cNvSpPr/>
          <p:nvPr/>
        </p:nvSpPr>
        <p:spPr>
          <a:xfrm>
            <a:off x="565485" y="1777930"/>
            <a:ext cx="2085470" cy="1896264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1"/>
                </a:solidFill>
              </a:rPr>
              <a:t>Madagascar</a:t>
            </a:r>
          </a:p>
          <a:p>
            <a:pPr algn="ctr"/>
            <a:r>
              <a:rPr lang="en-US" sz="2000" dirty="0">
                <a:solidFill>
                  <a:schemeClr val="tx1"/>
                </a:solidFill>
              </a:rPr>
              <a:t>(N)</a:t>
            </a:r>
          </a:p>
        </p:txBody>
      </p: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DC3B767A-CE42-F56D-A685-1CEFEE51C073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12787" y="1730628"/>
            <a:ext cx="948132" cy="1042735"/>
          </a:xfrm>
          <a:prstGeom prst="curvedConnector4">
            <a:avLst>
              <a:gd name="adj1" fmla="val -38577"/>
              <a:gd name="adj2" fmla="val 132641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D6C83985-25AD-1489-36BA-2080EFEB3A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997" y="1202648"/>
            <a:ext cx="752643" cy="39001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1800" dirty="0"/>
              <a:t>births</a:t>
            </a:r>
          </a:p>
          <a:p>
            <a:pPr marL="0" indent="0">
              <a:buNone/>
            </a:pPr>
            <a:endParaRPr lang="en-US" sz="1800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CBD537E-BCC5-B202-B9DF-53A43EC7E36A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2650955" y="2726062"/>
            <a:ext cx="1166145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EF9EDB3F-DC54-5944-5BC8-C47E4B928AB3}"/>
              </a:ext>
            </a:extLst>
          </p:cNvPr>
          <p:cNvSpPr txBox="1">
            <a:spLocks/>
          </p:cNvSpPr>
          <p:nvPr/>
        </p:nvSpPr>
        <p:spPr>
          <a:xfrm>
            <a:off x="2818600" y="2384343"/>
            <a:ext cx="998500" cy="424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1800" dirty="0"/>
              <a:t>deaths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1800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0487AB3D-316C-4565-F18F-C9FF1A890E79}"/>
              </a:ext>
            </a:extLst>
          </p:cNvPr>
          <p:cNvSpPr txBox="1">
            <a:spLocks/>
          </p:cNvSpPr>
          <p:nvPr/>
        </p:nvSpPr>
        <p:spPr>
          <a:xfrm>
            <a:off x="6680601" y="1576731"/>
            <a:ext cx="4945914" cy="244556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What about these rates?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Are they the same every year? And in every person?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en-US" sz="3600" dirty="0"/>
              <a:t> Why might they be different?</a:t>
            </a:r>
            <a:endParaRPr lang="en-US" sz="3600" dirty="0">
              <a:solidFill>
                <a:srgbClr val="FF0000"/>
              </a:solidFill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US" sz="36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56AFA04C-C0B6-B7C9-8530-E8B8F7FA8258}"/>
              </a:ext>
            </a:extLst>
          </p:cNvPr>
          <p:cNvSpPr txBox="1">
            <a:spLocks/>
          </p:cNvSpPr>
          <p:nvPr/>
        </p:nvSpPr>
        <p:spPr>
          <a:xfrm>
            <a:off x="622268" y="565535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How do we incorporate random variation in these rates?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A10D85D-DC4A-4675-870D-F731AE1E3490}"/>
              </a:ext>
            </a:extLst>
          </p:cNvPr>
          <p:cNvCxnSpPr>
            <a:cxnSpLocks/>
          </p:cNvCxnSpPr>
          <p:nvPr/>
        </p:nvCxnSpPr>
        <p:spPr>
          <a:xfrm flipH="1">
            <a:off x="4144410" y="1777929"/>
            <a:ext cx="2536191" cy="60641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E227DB1-448F-BA06-D038-58DA918823E1}"/>
              </a:ext>
            </a:extLst>
          </p:cNvPr>
          <p:cNvCxnSpPr>
            <a:cxnSpLocks/>
          </p:cNvCxnSpPr>
          <p:nvPr/>
        </p:nvCxnSpPr>
        <p:spPr>
          <a:xfrm flipH="1" flipV="1">
            <a:off x="1086853" y="1309949"/>
            <a:ext cx="5593748" cy="46798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976E8C8B-E27E-D453-45D7-E62DCD337505}"/>
              </a:ext>
            </a:extLst>
          </p:cNvPr>
          <p:cNvSpPr txBox="1">
            <a:spLocks/>
          </p:cNvSpPr>
          <p:nvPr/>
        </p:nvSpPr>
        <p:spPr>
          <a:xfrm>
            <a:off x="1001486" y="4273468"/>
            <a:ext cx="10025743" cy="1333032"/>
          </a:xfrm>
          <a:prstGeom prst="rect">
            <a:avLst/>
          </a:prstGeom>
        </p:spPr>
        <p:txBody>
          <a:bodyPr vert="horz" lIns="91440" tIns="45720" rIns="91440" bIns="45720" rtlCol="0">
            <a:normAutofit fontScale="77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Reproductive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procréer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Death rate increases with age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taux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mortalité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s’accroît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l’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âge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  <a:endParaRPr lang="en-US" sz="3200" dirty="0">
              <a:solidFill>
                <a:srgbClr val="FF0000"/>
              </a:solidFill>
            </a:endParaRP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FF0000"/>
                </a:solidFill>
              </a:rPr>
              <a:t>Diseases/other health factors 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(les maladies /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d’autres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facteurs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santé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)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4667148-8903-FD24-F419-596DF33A225F}"/>
              </a:ext>
            </a:extLst>
          </p:cNvPr>
          <p:cNvSpPr txBox="1">
            <a:spLocks/>
          </p:cNvSpPr>
          <p:nvPr/>
        </p:nvSpPr>
        <p:spPr>
          <a:xfrm>
            <a:off x="565485" y="6134372"/>
            <a:ext cx="11004247" cy="71814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>
                <a:solidFill>
                  <a:srgbClr val="0070C0"/>
                </a:solidFill>
              </a:rPr>
              <a:t>Comment </a:t>
            </a:r>
            <a:r>
              <a:rPr lang="en-US" sz="3200" dirty="0" err="1">
                <a:solidFill>
                  <a:srgbClr val="0070C0"/>
                </a:solidFill>
              </a:rPr>
              <a:t>intégrer</a:t>
            </a:r>
            <a:r>
              <a:rPr lang="en-US" sz="3200" dirty="0">
                <a:solidFill>
                  <a:srgbClr val="0070C0"/>
                </a:solidFill>
              </a:rPr>
              <a:t> la variation </a:t>
            </a:r>
            <a:r>
              <a:rPr lang="en-US" sz="3200" dirty="0" err="1">
                <a:solidFill>
                  <a:srgbClr val="0070C0"/>
                </a:solidFill>
              </a:rPr>
              <a:t>aléatoire</a:t>
            </a:r>
            <a:r>
              <a:rPr lang="en-US" sz="3200" dirty="0">
                <a:solidFill>
                  <a:srgbClr val="0070C0"/>
                </a:solidFill>
              </a:rPr>
              <a:t> de </a:t>
            </a:r>
            <a:r>
              <a:rPr lang="en-US" sz="3200" dirty="0" err="1">
                <a:solidFill>
                  <a:srgbClr val="0070C0"/>
                </a:solidFill>
              </a:rPr>
              <a:t>ces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taux</a:t>
            </a:r>
            <a:r>
              <a:rPr lang="en-US" sz="3200" dirty="0">
                <a:solidFill>
                  <a:srgbClr val="0070C0"/>
                </a:solidFill>
              </a:rPr>
              <a:t> ?</a:t>
            </a:r>
          </a:p>
        </p:txBody>
      </p:sp>
    </p:spTree>
    <p:extLst>
      <p:ext uri="{BB962C8B-B14F-4D97-AF65-F5344CB8AC3E}">
        <p14:creationId xmlns:p14="http://schemas.microsoft.com/office/powerpoint/2010/main" val="17328075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23521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6673516" y="1749084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6258577" y="4082746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0" name="Graphic 29" descr="Duck outline">
            <a:extLst>
              <a:ext uri="{FF2B5EF4-FFF2-40B4-BE49-F238E27FC236}">
                <a16:creationId xmlns:a16="http://schemas.microsoft.com/office/drawing/2014/main" id="{AA07C256-6C5B-8414-A97A-423BDFF5FA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921567" y="4807617"/>
            <a:ext cx="703634" cy="703634"/>
          </a:xfrm>
          <a:prstGeom prst="rect">
            <a:avLst/>
          </a:prstGeom>
        </p:spPr>
      </p:pic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058779" y="4784021"/>
            <a:ext cx="703634" cy="703634"/>
          </a:xfrm>
          <a:prstGeom prst="rect">
            <a:avLst/>
          </a:prstGeom>
        </p:spPr>
      </p:pic>
      <p:pic>
        <p:nvPicPr>
          <p:cNvPr id="33" name="Graphic 32" descr="Duck outline">
            <a:extLst>
              <a:ext uri="{FF2B5EF4-FFF2-40B4-BE49-F238E27FC236}">
                <a16:creationId xmlns:a16="http://schemas.microsoft.com/office/drawing/2014/main" id="{B0CE4D44-919E-2B48-65F9-8F2A698C58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98810" y="5405018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1085802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r>
              <a:rPr lang="en-US" sz="2400" dirty="0"/>
              <a:t> “up to chance”</a:t>
            </a:r>
          </a:p>
        </p:txBody>
      </p:sp>
      <p:pic>
        <p:nvPicPr>
          <p:cNvPr id="31" name="Graphic 30" descr="Duck outline">
            <a:extLst>
              <a:ext uri="{FF2B5EF4-FFF2-40B4-BE49-F238E27FC236}">
                <a16:creationId xmlns:a16="http://schemas.microsoft.com/office/drawing/2014/main" id="{503F3EE1-B321-7955-197E-B07C65FEB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234520" y="5348246"/>
            <a:ext cx="703634" cy="703634"/>
          </a:xfrm>
          <a:prstGeom prst="rect">
            <a:avLst/>
          </a:prstGeom>
        </p:spPr>
      </p:pic>
      <p:pic>
        <p:nvPicPr>
          <p:cNvPr id="46" name="Graphic 45" descr="Duck outline">
            <a:extLst>
              <a:ext uri="{FF2B5EF4-FFF2-40B4-BE49-F238E27FC236}">
                <a16:creationId xmlns:a16="http://schemas.microsoft.com/office/drawing/2014/main" id="{6CCF7AB2-D215-01A4-F7FB-7A6E2D81A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001777" y="4855745"/>
            <a:ext cx="703634" cy="703634"/>
          </a:xfrm>
          <a:prstGeom prst="rect">
            <a:avLst/>
          </a:prstGeom>
        </p:spPr>
      </p:pic>
      <p:pic>
        <p:nvPicPr>
          <p:cNvPr id="47" name="Graphic 46" descr="Duck outline">
            <a:extLst>
              <a:ext uri="{FF2B5EF4-FFF2-40B4-BE49-F238E27FC236}">
                <a16:creationId xmlns:a16="http://schemas.microsoft.com/office/drawing/2014/main" id="{F04F01DC-5C47-F356-7B65-49933E300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138989" y="4832149"/>
            <a:ext cx="703634" cy="703634"/>
          </a:xfrm>
          <a:prstGeom prst="rect">
            <a:avLst/>
          </a:prstGeom>
        </p:spPr>
      </p:pic>
      <p:pic>
        <p:nvPicPr>
          <p:cNvPr id="48" name="Graphic 47" descr="Duck outline">
            <a:extLst>
              <a:ext uri="{FF2B5EF4-FFF2-40B4-BE49-F238E27FC236}">
                <a16:creationId xmlns:a16="http://schemas.microsoft.com/office/drawing/2014/main" id="{E3EEA8A5-4559-E6E6-195C-845C8706E2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79020" y="5453146"/>
            <a:ext cx="703634" cy="703634"/>
          </a:xfrm>
          <a:prstGeom prst="rect">
            <a:avLst/>
          </a:prstGeom>
        </p:spPr>
      </p:pic>
      <p:pic>
        <p:nvPicPr>
          <p:cNvPr id="49" name="Graphic 48" descr="Duck outline">
            <a:extLst>
              <a:ext uri="{FF2B5EF4-FFF2-40B4-BE49-F238E27FC236}">
                <a16:creationId xmlns:a16="http://schemas.microsoft.com/office/drawing/2014/main" id="{C7DD554C-8FAA-EB0E-6829-CFE771F0F7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38735" y="5431680"/>
            <a:ext cx="703634" cy="703634"/>
          </a:xfrm>
          <a:prstGeom prst="rect">
            <a:avLst/>
          </a:prstGeom>
        </p:spPr>
      </p:pic>
      <p:pic>
        <p:nvPicPr>
          <p:cNvPr id="50" name="Graphic 49" descr="Duck outline">
            <a:extLst>
              <a:ext uri="{FF2B5EF4-FFF2-40B4-BE49-F238E27FC236}">
                <a16:creationId xmlns:a16="http://schemas.microsoft.com/office/drawing/2014/main" id="{AB3168D8-EA01-A6C6-59A6-A22643A15F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864565" y="4848285"/>
            <a:ext cx="703634" cy="703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707279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21058" y="3963994"/>
            <a:ext cx="2547831" cy="2583590"/>
          </a:xfrm>
          <a:prstGeom prst="rect">
            <a:avLst/>
          </a:prstGeom>
        </p:spPr>
      </p:pic>
      <p:sp>
        <p:nvSpPr>
          <p:cNvPr id="30" name="Rectangle 29">
            <a:extLst>
              <a:ext uri="{FF2B5EF4-FFF2-40B4-BE49-F238E27FC236}">
                <a16:creationId xmlns:a16="http://schemas.microsoft.com/office/drawing/2014/main" id="{E5C743C6-80EC-9ED2-76BA-CB14ECD983D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327386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Graphic 3" descr="Duck outline">
            <a:extLst>
              <a:ext uri="{FF2B5EF4-FFF2-40B4-BE49-F238E27FC236}">
                <a16:creationId xmlns:a16="http://schemas.microsoft.com/office/drawing/2014/main" id="{857842DE-AB83-33C8-FE7A-6B21587DB0A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90818" y="2129103"/>
            <a:ext cx="703634" cy="703634"/>
          </a:xfrm>
          <a:prstGeom prst="rect">
            <a:avLst/>
          </a:prstGeom>
        </p:spPr>
      </p:pic>
      <p:pic>
        <p:nvPicPr>
          <p:cNvPr id="9" name="Graphic 8" descr="Duck outline">
            <a:extLst>
              <a:ext uri="{FF2B5EF4-FFF2-40B4-BE49-F238E27FC236}">
                <a16:creationId xmlns:a16="http://schemas.microsoft.com/office/drawing/2014/main" id="{9CA5E656-0599-FD0D-8194-DA73B8D71D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78856" y="2785203"/>
            <a:ext cx="703634" cy="70363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0D04DF6A-E27D-A592-B5AA-65F6C310F32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8459" y="173974"/>
            <a:ext cx="2246414" cy="1603707"/>
          </a:xfrm>
          <a:prstGeom prst="rect">
            <a:avLst/>
          </a:prstGeom>
        </p:spPr>
      </p:pic>
      <p:pic>
        <p:nvPicPr>
          <p:cNvPr id="20" name="Graphic 19" descr="Duck outline">
            <a:extLst>
              <a:ext uri="{FF2B5EF4-FFF2-40B4-BE49-F238E27FC236}">
                <a16:creationId xmlns:a16="http://schemas.microsoft.com/office/drawing/2014/main" id="{9C591ED9-8010-FE24-843B-CA84EE53BC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72185" y="2725366"/>
            <a:ext cx="703634" cy="703634"/>
          </a:xfrm>
          <a:prstGeom prst="rect">
            <a:avLst/>
          </a:prstGeom>
        </p:spPr>
      </p:pic>
      <p:pic>
        <p:nvPicPr>
          <p:cNvPr id="21" name="Graphic 20" descr="Duck outline">
            <a:extLst>
              <a:ext uri="{FF2B5EF4-FFF2-40B4-BE49-F238E27FC236}">
                <a16:creationId xmlns:a16="http://schemas.microsoft.com/office/drawing/2014/main" id="{DC88E8D1-1957-2D11-CE8C-FA7140C2C8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93378" y="2725366"/>
            <a:ext cx="703634" cy="703634"/>
          </a:xfrm>
          <a:prstGeom prst="rect">
            <a:avLst/>
          </a:prstGeom>
        </p:spPr>
      </p:pic>
      <p:pic>
        <p:nvPicPr>
          <p:cNvPr id="22" name="Graphic 21" descr="Duck outline">
            <a:extLst>
              <a:ext uri="{FF2B5EF4-FFF2-40B4-BE49-F238E27FC236}">
                <a16:creationId xmlns:a16="http://schemas.microsoft.com/office/drawing/2014/main" id="{76CAAFF8-36BC-06D9-5E10-CFB48F7160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197000" y="2176552"/>
            <a:ext cx="703634" cy="703634"/>
          </a:xfrm>
          <a:prstGeom prst="rect">
            <a:avLst/>
          </a:prstGeom>
        </p:spPr>
      </p:pic>
      <p:pic>
        <p:nvPicPr>
          <p:cNvPr id="24" name="Graphic 23" descr="Duck outline">
            <a:extLst>
              <a:ext uri="{FF2B5EF4-FFF2-40B4-BE49-F238E27FC236}">
                <a16:creationId xmlns:a16="http://schemas.microsoft.com/office/drawing/2014/main" id="{C9F7FBB8-FB44-435D-CF23-5E580EDF8F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6925" y="2231056"/>
            <a:ext cx="703634" cy="703634"/>
          </a:xfrm>
          <a:prstGeom prst="rect">
            <a:avLst/>
          </a:prstGeom>
        </p:spPr>
      </p:pic>
      <p:sp>
        <p:nvSpPr>
          <p:cNvPr id="25" name="Content Placeholder 5">
            <a:extLst>
              <a:ext uri="{FF2B5EF4-FFF2-40B4-BE49-F238E27FC236}">
                <a16:creationId xmlns:a16="http://schemas.microsoft.com/office/drawing/2014/main" id="{49BBEB90-75C4-C0D8-E6FA-0AD26B822BA4}"/>
              </a:ext>
            </a:extLst>
          </p:cNvPr>
          <p:cNvSpPr txBox="1">
            <a:spLocks/>
          </p:cNvSpPr>
          <p:nvPr/>
        </p:nvSpPr>
        <p:spPr>
          <a:xfrm>
            <a:off x="418459" y="1780765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pic>
        <p:nvPicPr>
          <p:cNvPr id="26" name="Graphic 25" descr="Duck outline">
            <a:extLst>
              <a:ext uri="{FF2B5EF4-FFF2-40B4-BE49-F238E27FC236}">
                <a16:creationId xmlns:a16="http://schemas.microsoft.com/office/drawing/2014/main" id="{55D5320E-8D07-4FB1-982E-C59FA1010D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4582" y="2186231"/>
            <a:ext cx="703634" cy="703634"/>
          </a:xfrm>
          <a:prstGeom prst="rect">
            <a:avLst/>
          </a:prstGeom>
        </p:spPr>
      </p:pic>
      <p:pic>
        <p:nvPicPr>
          <p:cNvPr id="27" name="Graphic 26" descr="Duck outline">
            <a:extLst>
              <a:ext uri="{FF2B5EF4-FFF2-40B4-BE49-F238E27FC236}">
                <a16:creationId xmlns:a16="http://schemas.microsoft.com/office/drawing/2014/main" id="{652934B8-3C3D-F0DB-CE43-863380B46B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48136" y="2754753"/>
            <a:ext cx="703634" cy="703634"/>
          </a:xfrm>
          <a:prstGeom prst="rect">
            <a:avLst/>
          </a:prstGeom>
        </p:spPr>
      </p:pic>
      <p:pic>
        <p:nvPicPr>
          <p:cNvPr id="28" name="Graphic 27" descr="Duck outline">
            <a:extLst>
              <a:ext uri="{FF2B5EF4-FFF2-40B4-BE49-F238E27FC236}">
                <a16:creationId xmlns:a16="http://schemas.microsoft.com/office/drawing/2014/main" id="{F5395D91-099E-2B6C-ACC9-2627F0B8BF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926687" y="2186231"/>
            <a:ext cx="703634" cy="703634"/>
          </a:xfrm>
          <a:prstGeom prst="rect">
            <a:avLst/>
          </a:prstGeom>
        </p:spPr>
      </p:pic>
      <p:pic>
        <p:nvPicPr>
          <p:cNvPr id="29" name="Graphic 28" descr="Duck outline">
            <a:extLst>
              <a:ext uri="{FF2B5EF4-FFF2-40B4-BE49-F238E27FC236}">
                <a16:creationId xmlns:a16="http://schemas.microsoft.com/office/drawing/2014/main" id="{B48D18BC-C639-695D-E930-C3ADE32D1D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19619" y="2785203"/>
            <a:ext cx="703634" cy="703634"/>
          </a:xfrm>
          <a:prstGeom prst="rect">
            <a:avLst/>
          </a:prstGeom>
        </p:spPr>
      </p:pic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4645BD2F-3F48-1E0A-84D5-489FB47FD260}"/>
              </a:ext>
            </a:extLst>
          </p:cNvPr>
          <p:cNvCxnSpPr>
            <a:cxnSpLocks/>
          </p:cNvCxnSpPr>
          <p:nvPr/>
        </p:nvCxnSpPr>
        <p:spPr>
          <a:xfrm>
            <a:off x="4138861" y="267337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Content Placeholder 5">
            <a:extLst>
              <a:ext uri="{FF2B5EF4-FFF2-40B4-BE49-F238E27FC236}">
                <a16:creationId xmlns:a16="http://schemas.microsoft.com/office/drawing/2014/main" id="{035FF4C5-D8D6-4D4B-6BE4-8D38EC5EC8C6}"/>
              </a:ext>
            </a:extLst>
          </p:cNvPr>
          <p:cNvSpPr txBox="1">
            <a:spLocks/>
          </p:cNvSpPr>
          <p:nvPr/>
        </p:nvSpPr>
        <p:spPr>
          <a:xfrm>
            <a:off x="3868960" y="286234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35" name="Content Placeholder 5">
            <a:extLst>
              <a:ext uri="{FF2B5EF4-FFF2-40B4-BE49-F238E27FC236}">
                <a16:creationId xmlns:a16="http://schemas.microsoft.com/office/drawing/2014/main" id="{DC85F3DB-0418-4922-4E07-DC22C7AF7477}"/>
              </a:ext>
            </a:extLst>
          </p:cNvPr>
          <p:cNvSpPr txBox="1">
            <a:spLocks/>
          </p:cNvSpPr>
          <p:nvPr/>
        </p:nvSpPr>
        <p:spPr>
          <a:xfrm>
            <a:off x="7049175" y="1749084"/>
            <a:ext cx="495032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deterministic</a:t>
            </a:r>
            <a:r>
              <a:rPr lang="en-US" sz="2400" dirty="0"/>
              <a:t> “always the same”</a:t>
            </a:r>
          </a:p>
        </p:txBody>
      </p:sp>
      <p:pic>
        <p:nvPicPr>
          <p:cNvPr id="36" name="Graphic 35" descr="Duck outline">
            <a:extLst>
              <a:ext uri="{FF2B5EF4-FFF2-40B4-BE49-F238E27FC236}">
                <a16:creationId xmlns:a16="http://schemas.microsoft.com/office/drawing/2014/main" id="{324E12C3-E8C0-BBE7-1E99-834E982545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49377" y="2264943"/>
            <a:ext cx="703634" cy="703634"/>
          </a:xfrm>
          <a:prstGeom prst="rect">
            <a:avLst/>
          </a:prstGeom>
        </p:spPr>
      </p:pic>
      <p:pic>
        <p:nvPicPr>
          <p:cNvPr id="37" name="Graphic 36" descr="Duck outline">
            <a:extLst>
              <a:ext uri="{FF2B5EF4-FFF2-40B4-BE49-F238E27FC236}">
                <a16:creationId xmlns:a16="http://schemas.microsoft.com/office/drawing/2014/main" id="{B06EB4F3-EFDD-55E0-1018-841997AAEB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86589" y="2241347"/>
            <a:ext cx="703634" cy="703634"/>
          </a:xfrm>
          <a:prstGeom prst="rect">
            <a:avLst/>
          </a:prstGeom>
        </p:spPr>
      </p:pic>
      <p:pic>
        <p:nvPicPr>
          <p:cNvPr id="38" name="Graphic 37" descr="Duck outline">
            <a:extLst>
              <a:ext uri="{FF2B5EF4-FFF2-40B4-BE49-F238E27FC236}">
                <a16:creationId xmlns:a16="http://schemas.microsoft.com/office/drawing/2014/main" id="{19B343F4-A1C5-269C-B4B8-8CD3355018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26620" y="2862344"/>
            <a:ext cx="703634" cy="703634"/>
          </a:xfrm>
          <a:prstGeom prst="rect">
            <a:avLst/>
          </a:prstGeom>
        </p:spPr>
      </p:pic>
      <p:pic>
        <p:nvPicPr>
          <p:cNvPr id="39" name="Graphic 38" descr="Duck outline">
            <a:extLst>
              <a:ext uri="{FF2B5EF4-FFF2-40B4-BE49-F238E27FC236}">
                <a16:creationId xmlns:a16="http://schemas.microsoft.com/office/drawing/2014/main" id="{D07AF158-4EDC-38B7-1374-788B481D0C1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286335" y="2840878"/>
            <a:ext cx="703634" cy="703634"/>
          </a:xfrm>
          <a:prstGeom prst="rect">
            <a:avLst/>
          </a:prstGeom>
        </p:spPr>
      </p:pic>
      <p:pic>
        <p:nvPicPr>
          <p:cNvPr id="40" name="Graphic 39" descr="Duck outline">
            <a:extLst>
              <a:ext uri="{FF2B5EF4-FFF2-40B4-BE49-F238E27FC236}">
                <a16:creationId xmlns:a16="http://schemas.microsoft.com/office/drawing/2014/main" id="{EEBB0969-46CE-5952-8F61-A70BEBC2937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712165" y="2257483"/>
            <a:ext cx="703634" cy="703634"/>
          </a:xfrm>
          <a:prstGeom prst="rect">
            <a:avLst/>
          </a:prstGeom>
        </p:spPr>
      </p:pic>
      <p:pic>
        <p:nvPicPr>
          <p:cNvPr id="3" name="Graphic 2" descr="Duck outline">
            <a:extLst>
              <a:ext uri="{FF2B5EF4-FFF2-40B4-BE49-F238E27FC236}">
                <a16:creationId xmlns:a16="http://schemas.microsoft.com/office/drawing/2014/main" id="{9BA583DB-39E5-7CD4-77CD-BBBE3186BCA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595092" y="4751983"/>
            <a:ext cx="703634" cy="703634"/>
          </a:xfrm>
          <a:prstGeom prst="rect">
            <a:avLst/>
          </a:prstGeom>
        </p:spPr>
      </p:pic>
      <p:pic>
        <p:nvPicPr>
          <p:cNvPr id="6" name="Graphic 5" descr="Duck outline">
            <a:extLst>
              <a:ext uri="{FF2B5EF4-FFF2-40B4-BE49-F238E27FC236}">
                <a16:creationId xmlns:a16="http://schemas.microsoft.com/office/drawing/2014/main" id="{32A3B59F-A635-4C60-E4B2-A56AD79C4B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83130" y="5408083"/>
            <a:ext cx="703634" cy="703634"/>
          </a:xfrm>
          <a:prstGeom prst="rect">
            <a:avLst/>
          </a:prstGeom>
        </p:spPr>
      </p:pic>
      <p:pic>
        <p:nvPicPr>
          <p:cNvPr id="7" name="Graphic 6" descr="Duck outline">
            <a:extLst>
              <a:ext uri="{FF2B5EF4-FFF2-40B4-BE49-F238E27FC236}">
                <a16:creationId xmlns:a16="http://schemas.microsoft.com/office/drawing/2014/main" id="{B91383E4-D96A-D66F-36E5-68601D04C3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459" y="5348246"/>
            <a:ext cx="703634" cy="703634"/>
          </a:xfrm>
          <a:prstGeom prst="rect">
            <a:avLst/>
          </a:prstGeom>
        </p:spPr>
      </p:pic>
      <p:pic>
        <p:nvPicPr>
          <p:cNvPr id="8" name="Graphic 7" descr="Duck outline">
            <a:extLst>
              <a:ext uri="{FF2B5EF4-FFF2-40B4-BE49-F238E27FC236}">
                <a16:creationId xmlns:a16="http://schemas.microsoft.com/office/drawing/2014/main" id="{56A7256A-20FE-3C72-6797-A93A8D16E7E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97652" y="5348246"/>
            <a:ext cx="703634" cy="703634"/>
          </a:xfrm>
          <a:prstGeom prst="rect">
            <a:avLst/>
          </a:prstGeom>
        </p:spPr>
      </p:pic>
      <p:pic>
        <p:nvPicPr>
          <p:cNvPr id="10" name="Graphic 9" descr="Duck outline">
            <a:extLst>
              <a:ext uri="{FF2B5EF4-FFF2-40B4-BE49-F238E27FC236}">
                <a16:creationId xmlns:a16="http://schemas.microsoft.com/office/drawing/2014/main" id="{1D760446-13F1-CB9F-6EF9-322C4DD5E72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301274" y="4799432"/>
            <a:ext cx="703634" cy="703634"/>
          </a:xfrm>
          <a:prstGeom prst="rect">
            <a:avLst/>
          </a:prstGeom>
        </p:spPr>
      </p:pic>
      <p:pic>
        <p:nvPicPr>
          <p:cNvPr id="11" name="Graphic 10" descr="Duck outline">
            <a:extLst>
              <a:ext uri="{FF2B5EF4-FFF2-40B4-BE49-F238E27FC236}">
                <a16:creationId xmlns:a16="http://schemas.microsoft.com/office/drawing/2014/main" id="{5053169E-0876-3D9F-8FA4-ED7EA413A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41199" y="4853936"/>
            <a:ext cx="703634" cy="703634"/>
          </a:xfrm>
          <a:prstGeom prst="rect">
            <a:avLst/>
          </a:prstGeom>
        </p:spPr>
      </p:pic>
      <p:pic>
        <p:nvPicPr>
          <p:cNvPr id="12" name="Graphic 11" descr="Duck outline">
            <a:extLst>
              <a:ext uri="{FF2B5EF4-FFF2-40B4-BE49-F238E27FC236}">
                <a16:creationId xmlns:a16="http://schemas.microsoft.com/office/drawing/2014/main" id="{F9FE553D-981A-F1F1-52AC-32DACB97BF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8856" y="4809111"/>
            <a:ext cx="703634" cy="703634"/>
          </a:xfrm>
          <a:prstGeom prst="rect">
            <a:avLst/>
          </a:prstGeom>
        </p:spPr>
      </p:pic>
      <p:pic>
        <p:nvPicPr>
          <p:cNvPr id="13" name="Graphic 12" descr="Duck outline">
            <a:extLst>
              <a:ext uri="{FF2B5EF4-FFF2-40B4-BE49-F238E27FC236}">
                <a16:creationId xmlns:a16="http://schemas.microsoft.com/office/drawing/2014/main" id="{C649703D-4664-EE90-67DC-FEE70914C9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410" y="5377633"/>
            <a:ext cx="703634" cy="703634"/>
          </a:xfrm>
          <a:prstGeom prst="rect">
            <a:avLst/>
          </a:prstGeom>
        </p:spPr>
      </p:pic>
      <p:pic>
        <p:nvPicPr>
          <p:cNvPr id="14" name="Graphic 13" descr="Duck outline">
            <a:extLst>
              <a:ext uri="{FF2B5EF4-FFF2-40B4-BE49-F238E27FC236}">
                <a16:creationId xmlns:a16="http://schemas.microsoft.com/office/drawing/2014/main" id="{066DCDFC-93C9-DD68-8F5B-333E2963CAC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30961" y="4809111"/>
            <a:ext cx="703634" cy="703634"/>
          </a:xfrm>
          <a:prstGeom prst="rect">
            <a:avLst/>
          </a:prstGeom>
        </p:spPr>
      </p:pic>
      <p:pic>
        <p:nvPicPr>
          <p:cNvPr id="15" name="Graphic 14" descr="Duck outline">
            <a:extLst>
              <a:ext uri="{FF2B5EF4-FFF2-40B4-BE49-F238E27FC236}">
                <a16:creationId xmlns:a16="http://schemas.microsoft.com/office/drawing/2014/main" id="{31219D5C-16DD-14B9-867A-4401EE7B382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23893" y="5408083"/>
            <a:ext cx="703634" cy="703634"/>
          </a:xfrm>
          <a:prstGeom prst="rect">
            <a:avLst/>
          </a:prstGeom>
        </p:spPr>
      </p:pic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83FD7C1-E92B-4BE2-B100-73E951C9E2F0}"/>
              </a:ext>
            </a:extLst>
          </p:cNvPr>
          <p:cNvCxnSpPr>
            <a:cxnSpLocks/>
          </p:cNvCxnSpPr>
          <p:nvPr/>
        </p:nvCxnSpPr>
        <p:spPr>
          <a:xfrm>
            <a:off x="4243135" y="5296254"/>
            <a:ext cx="3449051" cy="1392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3501E607-0C84-DD17-DCDD-A56DB47ACD36}"/>
              </a:ext>
            </a:extLst>
          </p:cNvPr>
          <p:cNvSpPr txBox="1">
            <a:spLocks/>
          </p:cNvSpPr>
          <p:nvPr/>
        </p:nvSpPr>
        <p:spPr>
          <a:xfrm>
            <a:off x="3973234" y="548522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probability of death = 0.5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E5DE3067-DF70-E2C9-4442-BDB7933F536E}"/>
              </a:ext>
            </a:extLst>
          </p:cNvPr>
          <p:cNvSpPr txBox="1">
            <a:spLocks/>
          </p:cNvSpPr>
          <p:nvPr/>
        </p:nvSpPr>
        <p:spPr>
          <a:xfrm>
            <a:off x="308856" y="4192993"/>
            <a:ext cx="3644933" cy="4500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starting population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4BFE05EE-3DBF-9850-87B4-ACCD70E66941}"/>
              </a:ext>
            </a:extLst>
          </p:cNvPr>
          <p:cNvSpPr txBox="1">
            <a:spLocks/>
          </p:cNvSpPr>
          <p:nvPr/>
        </p:nvSpPr>
        <p:spPr>
          <a:xfrm>
            <a:off x="7049175" y="4074561"/>
            <a:ext cx="532597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dirty="0"/>
              <a:t>if </a:t>
            </a:r>
            <a:r>
              <a:rPr lang="en-US" sz="2400" dirty="0">
                <a:solidFill>
                  <a:srgbClr val="FF0000"/>
                </a:solidFill>
              </a:rPr>
              <a:t>stochastic</a:t>
            </a:r>
            <a:endParaRPr lang="en-US" sz="2400" dirty="0"/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BFA73809-8F9B-BC06-602F-D12C1647126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61039" y="3976702"/>
            <a:ext cx="2547831" cy="2583590"/>
          </a:xfrm>
          <a:prstGeom prst="rect">
            <a:avLst/>
          </a:prstGeom>
        </p:spPr>
      </p:pic>
      <p:cxnSp>
        <p:nvCxnSpPr>
          <p:cNvPr id="47" name="Connector: Curved 46">
            <a:extLst>
              <a:ext uri="{FF2B5EF4-FFF2-40B4-BE49-F238E27FC236}">
                <a16:creationId xmlns:a16="http://schemas.microsoft.com/office/drawing/2014/main" id="{507E23BF-6990-21BF-FCA8-340EFE78B40E}"/>
              </a:ext>
            </a:extLst>
          </p:cNvPr>
          <p:cNvCxnSpPr>
            <a:cxnSpLocks/>
          </p:cNvCxnSpPr>
          <p:nvPr/>
        </p:nvCxnSpPr>
        <p:spPr>
          <a:xfrm rot="16200000" flipV="1">
            <a:off x="9921276" y="3332576"/>
            <a:ext cx="1008530" cy="507712"/>
          </a:xfrm>
          <a:prstGeom prst="curved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Content Placeholder 5">
            <a:extLst>
              <a:ext uri="{FF2B5EF4-FFF2-40B4-BE49-F238E27FC236}">
                <a16:creationId xmlns:a16="http://schemas.microsoft.com/office/drawing/2014/main" id="{9FF39AD3-356C-E984-1087-BBF727066D77}"/>
              </a:ext>
            </a:extLst>
          </p:cNvPr>
          <p:cNvSpPr txBox="1">
            <a:spLocks/>
          </p:cNvSpPr>
          <p:nvPr/>
        </p:nvSpPr>
        <p:spPr>
          <a:xfrm>
            <a:off x="10360025" y="2921061"/>
            <a:ext cx="1908672" cy="12898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1600" dirty="0">
                <a:solidFill>
                  <a:schemeClr val="accent1"/>
                </a:solidFill>
              </a:rPr>
              <a:t>If you test your 10 ducks many times, </a:t>
            </a:r>
            <a:br>
              <a:rPr lang="en-US" sz="1600" dirty="0">
                <a:solidFill>
                  <a:schemeClr val="accent1"/>
                </a:solidFill>
              </a:rPr>
            </a:br>
            <a:r>
              <a:rPr lang="en-US" sz="1600" dirty="0">
                <a:solidFill>
                  <a:schemeClr val="accent1"/>
                </a:solidFill>
              </a:rPr>
              <a:t>on average you get 5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AB155CA-A530-9D8F-D0CA-E942836EB1FF}"/>
              </a:ext>
            </a:extLst>
          </p:cNvPr>
          <p:cNvSpPr/>
          <p:nvPr/>
        </p:nvSpPr>
        <p:spPr>
          <a:xfrm>
            <a:off x="9130254" y="4418010"/>
            <a:ext cx="859715" cy="23248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57388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Quelle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différence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entre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déterministe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et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stochastique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?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AFEFD8C-CA2C-7A93-F108-7A52043BB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439148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1451685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is the difference between deterministic and stochastic?</a:t>
            </a:r>
          </a:p>
          <a:p>
            <a:pPr lvl="1"/>
            <a:r>
              <a:rPr lang="en-US" dirty="0"/>
              <a:t>Deterministic = always the same</a:t>
            </a:r>
          </a:p>
          <a:p>
            <a:pPr lvl="1"/>
            <a:r>
              <a:rPr lang="en-US" dirty="0"/>
              <a:t>Stochastic = up to chance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9535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95A91-2535-B1AD-E9DC-A2601A68DA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/>
          <a:lstStyle/>
          <a:p>
            <a:pPr algn="ctr"/>
            <a:r>
              <a:rPr lang="en-US" b="1" dirty="0"/>
              <a:t>Compartmental</a:t>
            </a:r>
            <a:r>
              <a:rPr lang="en-US" dirty="0"/>
              <a:t>/Mechanistic/Mathematical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82EEE0-9557-A7D2-8791-2292B7BF4C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507958"/>
            <a:ext cx="11197389" cy="4984917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Populations are divided into compartments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populations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subdivisées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Individuals within a compartment are homogenously mixed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individus</a:t>
            </a:r>
            <a:r>
              <a:rPr lang="en-US" dirty="0">
                <a:solidFill>
                  <a:srgbClr val="0070C0"/>
                </a:solidFill>
              </a:rPr>
              <a:t> d’un </a:t>
            </a:r>
            <a:r>
              <a:rPr lang="en-US" dirty="0" err="1">
                <a:solidFill>
                  <a:srgbClr val="0070C0"/>
                </a:solidFill>
              </a:rPr>
              <a:t>compartiment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mélangés</a:t>
            </a:r>
            <a:r>
              <a:rPr lang="en-US" dirty="0">
                <a:solidFill>
                  <a:srgbClr val="0070C0"/>
                </a:solidFill>
              </a:rPr>
              <a:t> de manière </a:t>
            </a:r>
            <a:r>
              <a:rPr lang="en-US" dirty="0" err="1">
                <a:solidFill>
                  <a:srgbClr val="0070C0"/>
                </a:solidFill>
              </a:rPr>
              <a:t>homogène</a:t>
            </a:r>
            <a:r>
              <a:rPr lang="en-US" dirty="0">
                <a:solidFill>
                  <a:srgbClr val="0070C0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Compartments and transition rates are determined by biological systems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et 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determinés</a:t>
            </a:r>
            <a:r>
              <a:rPr lang="en-US" dirty="0">
                <a:solidFill>
                  <a:srgbClr val="0070C0"/>
                </a:solidFill>
              </a:rPr>
              <a:t> par les </a:t>
            </a:r>
            <a:r>
              <a:rPr lang="en-US" dirty="0" err="1">
                <a:solidFill>
                  <a:srgbClr val="0070C0"/>
                </a:solidFill>
              </a:rPr>
              <a:t>systèmes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endParaRPr lang="en-US" dirty="0">
              <a:solidFill>
                <a:srgbClr val="0070C0"/>
              </a:solidFill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Rates of transfer between compartments are expressed mathematically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taux</a:t>
            </a:r>
            <a:r>
              <a:rPr lang="en-US" dirty="0">
                <a:solidFill>
                  <a:srgbClr val="0070C0"/>
                </a:solidFill>
              </a:rPr>
              <a:t> de transition entre les </a:t>
            </a:r>
            <a:r>
              <a:rPr lang="en-US" dirty="0" err="1">
                <a:solidFill>
                  <a:srgbClr val="0070C0"/>
                </a:solidFill>
              </a:rPr>
              <a:t>compartiments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sont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exprimés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mathématiquement</a:t>
            </a:r>
            <a:endParaRPr 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480800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640758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2. Structured Population Models</a:t>
            </a:r>
            <a:br>
              <a:rPr lang="en-US" dirty="0"/>
            </a:b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population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structurées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8808839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104AF124-6E60-ED09-F6E3-8A8D0B5AB5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</p:spTree>
    <p:extLst>
      <p:ext uri="{BB962C8B-B14F-4D97-AF65-F5344CB8AC3E}">
        <p14:creationId xmlns:p14="http://schemas.microsoft.com/office/powerpoint/2010/main" val="56548247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structured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2" name="Picture 11">
            <a:extLst>
              <a:ext uri="{FF2B5EF4-FFF2-40B4-BE49-F238E27FC236}">
                <a16:creationId xmlns:a16="http://schemas.microsoft.com/office/drawing/2014/main" id="{3E0DBD40-14FB-E103-0079-B8F8B9C105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616" y="3610876"/>
            <a:ext cx="3194218" cy="2950591"/>
          </a:xfrm>
          <a:prstGeom prst="rect">
            <a:avLst/>
          </a:prstGeom>
        </p:spPr>
      </p:pic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3300CEF6-151D-6FE7-ECFB-DC3522CA9196}"/>
              </a:ext>
            </a:extLst>
          </p:cNvPr>
          <p:cNvSpPr txBox="1">
            <a:spLocks/>
          </p:cNvSpPr>
          <p:nvPr/>
        </p:nvSpPr>
        <p:spPr>
          <a:xfrm>
            <a:off x="5775158" y="1783651"/>
            <a:ext cx="5271162" cy="118416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rgbClr val="FF0000"/>
                </a:solidFill>
              </a:rPr>
              <a:t>Why does the model perform poorly?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7C439205-9BC3-4201-4A69-D9D0192BF6EE}"/>
              </a:ext>
            </a:extLst>
          </p:cNvPr>
          <p:cNvSpPr txBox="1">
            <a:spLocks/>
          </p:cNvSpPr>
          <p:nvPr/>
        </p:nvSpPr>
        <p:spPr>
          <a:xfrm>
            <a:off x="5775158" y="3298108"/>
            <a:ext cx="5271162" cy="25011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We need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endParaRPr lang="en-US" sz="3600" dirty="0"/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That means distinguishing babies from adults.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C68C696-40D1-EB29-F375-395228694E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8617" y="1220054"/>
            <a:ext cx="2839447" cy="2027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3751051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393ED07-4FE3-5F2C-42E0-CF87B997F762}"/>
              </a:ext>
            </a:extLst>
          </p:cNvPr>
          <p:cNvSpPr txBox="1">
            <a:spLocks/>
          </p:cNvSpPr>
          <p:nvPr/>
        </p:nvSpPr>
        <p:spPr>
          <a:xfrm>
            <a:off x="1138987" y="3705727"/>
            <a:ext cx="10619875" cy="25085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/>
              <a:t>How does the population of Madagascar grow over time?</a:t>
            </a:r>
          </a:p>
          <a:p>
            <a:pPr algn="ctr"/>
            <a:endParaRPr lang="en-US" sz="3600" dirty="0"/>
          </a:p>
          <a:p>
            <a:pPr algn="ctr"/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est-ce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que la population de Madagascar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croît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avec le passage du temps ? </a:t>
            </a:r>
          </a:p>
        </p:txBody>
      </p:sp>
    </p:spTree>
    <p:extLst>
      <p:ext uri="{BB962C8B-B14F-4D97-AF65-F5344CB8AC3E}">
        <p14:creationId xmlns:p14="http://schemas.microsoft.com/office/powerpoint/2010/main" val="3209433636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556823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2011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2011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1222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7144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2278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2278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047921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585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</p:spTree>
    <p:extLst>
      <p:ext uri="{BB962C8B-B14F-4D97-AF65-F5344CB8AC3E}">
        <p14:creationId xmlns:p14="http://schemas.microsoft.com/office/powerpoint/2010/main" val="21642871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/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l-GR" sz="2800" b="0" i="1" smtClean="0">
                          <a:latin typeface="Cambria Math" panose="02040503050406030204" pitchFamily="18" charset="0"/>
                        </a:rPr>
                        <m:t>λ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𝑁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D64D929-C99D-1413-E262-1645A1363D3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86838" y="1574456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1884B6E7-94CE-44B6-EDE2-85CA48FEFF8E}"/>
              </a:ext>
            </a:extLst>
          </p:cNvPr>
          <p:cNvSpPr txBox="1">
            <a:spLocks/>
          </p:cNvSpPr>
          <p:nvPr/>
        </p:nvSpPr>
        <p:spPr>
          <a:xfrm>
            <a:off x="6981988" y="2317504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t+1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A4244DC4-5A87-7593-B9F4-427136810094}"/>
              </a:ext>
            </a:extLst>
          </p:cNvPr>
          <p:cNvSpPr txBox="1">
            <a:spLocks/>
          </p:cNvSpPr>
          <p:nvPr/>
        </p:nvSpPr>
        <p:spPr>
          <a:xfrm>
            <a:off x="9596850" y="2269011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pop size at 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2038" y="3708360"/>
                <a:ext cx="1877962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38385B90-71BE-8AAA-B740-839FD7BA0611}"/>
              </a:ext>
            </a:extLst>
          </p:cNvPr>
          <p:cNvSpPr txBox="1">
            <a:spLocks/>
          </p:cNvSpPr>
          <p:nvPr/>
        </p:nvSpPr>
        <p:spPr>
          <a:xfrm>
            <a:off x="7453225" y="4736750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matrix of rates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0C88AE9-2618-53F0-18D5-0400AE330C11}"/>
              </a:ext>
            </a:extLst>
          </p:cNvPr>
          <p:cNvSpPr txBox="1">
            <a:spLocks/>
          </p:cNvSpPr>
          <p:nvPr/>
        </p:nvSpPr>
        <p:spPr>
          <a:xfrm>
            <a:off x="9444284" y="4736749"/>
            <a:ext cx="2519115" cy="6688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vector of population sizes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7263F8-EDEC-86F9-1372-F99AAA34A99A}"/>
              </a:ext>
            </a:extLst>
          </p:cNvPr>
          <p:cNvCxnSpPr/>
          <p:nvPr/>
        </p:nvCxnSpPr>
        <p:spPr>
          <a:xfrm flipV="1">
            <a:off x="8496300" y="1943788"/>
            <a:ext cx="342900" cy="325223"/>
          </a:xfrm>
          <a:prstGeom prst="straightConnector1">
            <a:avLst/>
          </a:prstGeom>
          <a:ln w="2857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93BE652B-A603-408D-418D-544F82A5C029}"/>
              </a:ext>
            </a:extLst>
          </p:cNvPr>
          <p:cNvCxnSpPr>
            <a:cxnSpLocks/>
          </p:cNvCxnSpPr>
          <p:nvPr/>
        </p:nvCxnSpPr>
        <p:spPr>
          <a:xfrm flipH="1" flipV="1">
            <a:off x="10172700" y="1943788"/>
            <a:ext cx="152400" cy="29483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C5078A3-B860-4669-A7B2-74156FB83881}"/>
              </a:ext>
            </a:extLst>
          </p:cNvPr>
          <p:cNvCxnSpPr>
            <a:cxnSpLocks/>
          </p:cNvCxnSpPr>
          <p:nvPr/>
        </p:nvCxnSpPr>
        <p:spPr>
          <a:xfrm flipV="1">
            <a:off x="9230807" y="4140580"/>
            <a:ext cx="325685" cy="587307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30317D63-ADE5-CE5E-F17A-88CA98C8ACE6}"/>
              </a:ext>
            </a:extLst>
          </p:cNvPr>
          <p:cNvCxnSpPr/>
          <p:nvPr/>
        </p:nvCxnSpPr>
        <p:spPr>
          <a:xfrm flipH="1" flipV="1">
            <a:off x="9867900" y="4137527"/>
            <a:ext cx="381000" cy="527472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Content Placeholder 5">
            <a:extLst>
              <a:ext uri="{FF2B5EF4-FFF2-40B4-BE49-F238E27FC236}">
                <a16:creationId xmlns:a16="http://schemas.microsoft.com/office/drawing/2014/main" id="{05B5FED2-3ABE-216C-ABA8-808E3EA3D001}"/>
              </a:ext>
            </a:extLst>
          </p:cNvPr>
          <p:cNvSpPr txBox="1">
            <a:spLocks/>
          </p:cNvSpPr>
          <p:nvPr/>
        </p:nvSpPr>
        <p:spPr>
          <a:xfrm>
            <a:off x="9920037" y="6256296"/>
            <a:ext cx="2162012" cy="36933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solidFill>
                  <a:srgbClr val="FF0000"/>
                </a:solidFill>
              </a:rPr>
              <a:t>*discrete time</a:t>
            </a:r>
          </a:p>
        </p:txBody>
      </p:sp>
    </p:spTree>
    <p:extLst>
      <p:ext uri="{BB962C8B-B14F-4D97-AF65-F5344CB8AC3E}">
        <p14:creationId xmlns:p14="http://schemas.microsoft.com/office/powerpoint/2010/main" val="2864253943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graphicFrame>
        <p:nvGraphicFramePr>
          <p:cNvPr id="21" name="Table 20">
            <a:extLst>
              <a:ext uri="{FF2B5EF4-FFF2-40B4-BE49-F238E27FC236}">
                <a16:creationId xmlns:a16="http://schemas.microsoft.com/office/drawing/2014/main" id="{CC7C4C3F-9A53-2F80-8885-0672BD7EFD5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5725164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44FE36F7-FE7A-F701-7854-B00F19DB6D3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691323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25" name="Table 24">
            <a:extLst>
              <a:ext uri="{FF2B5EF4-FFF2-40B4-BE49-F238E27FC236}">
                <a16:creationId xmlns:a16="http://schemas.microsoft.com/office/drawing/2014/main" id="{CEE17D8E-A79E-620F-6A1E-128B63A5771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5301390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A84D0864-5BDF-F187-20BD-06FC4A2E26D9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8" name="Content Placeholder 5">
            <a:extLst>
              <a:ext uri="{FF2B5EF4-FFF2-40B4-BE49-F238E27FC236}">
                <a16:creationId xmlns:a16="http://schemas.microsoft.com/office/drawing/2014/main" id="{A20E27EC-7382-ED17-7CAD-3E0FC205350F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9" name="Content Placeholder 5">
            <a:extLst>
              <a:ext uri="{FF2B5EF4-FFF2-40B4-BE49-F238E27FC236}">
                <a16:creationId xmlns:a16="http://schemas.microsoft.com/office/drawing/2014/main" id="{809E3164-AF8B-870B-2597-088A4D355D83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30" name="Content Placeholder 5">
            <a:extLst>
              <a:ext uri="{FF2B5EF4-FFF2-40B4-BE49-F238E27FC236}">
                <a16:creationId xmlns:a16="http://schemas.microsoft.com/office/drawing/2014/main" id="{9A8E7F75-899C-9310-B8FA-41FC759531A2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3" name="Content Placeholder 5">
            <a:extLst>
              <a:ext uri="{FF2B5EF4-FFF2-40B4-BE49-F238E27FC236}">
                <a16:creationId xmlns:a16="http://schemas.microsoft.com/office/drawing/2014/main" id="{AA56E1D2-9CA1-C671-944A-338357BF4274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5A80A88-F384-D154-EED4-D0BBBECE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7870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E17551A-71A9-5B17-A04B-ADCD22FE8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99143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basic population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73BB97D-58FE-8111-5E4C-B3A28A819BCE}"/>
              </a:ext>
            </a:extLst>
          </p:cNvPr>
          <p:cNvSpPr/>
          <p:nvPr/>
        </p:nvSpPr>
        <p:spPr>
          <a:xfrm>
            <a:off x="786064" y="4378909"/>
            <a:ext cx="1138989" cy="1026695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Babies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7A021DF-500C-89E5-49F9-B89DF0D3C309}"/>
              </a:ext>
            </a:extLst>
          </p:cNvPr>
          <p:cNvSpPr/>
          <p:nvPr/>
        </p:nvSpPr>
        <p:spPr>
          <a:xfrm>
            <a:off x="2943727" y="4378909"/>
            <a:ext cx="1138989" cy="1026695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Adults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A0305E2F-BD2F-7009-D9C5-07791F51EA08}"/>
              </a:ext>
            </a:extLst>
          </p:cNvPr>
          <p:cNvCxnSpPr>
            <a:stCxn id="6" idx="0"/>
            <a:endCxn id="3" idx="0"/>
          </p:cNvCxnSpPr>
          <p:nvPr/>
        </p:nvCxnSpPr>
        <p:spPr>
          <a:xfrm rot="16200000" flipV="1">
            <a:off x="2434391" y="3300077"/>
            <a:ext cx="12700" cy="2157663"/>
          </a:xfrm>
          <a:prstGeom prst="curvedConnector3">
            <a:avLst>
              <a:gd name="adj1" fmla="val 293682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9ED8645C-476B-2757-FB94-C4BC0BB44D1A}"/>
              </a:ext>
            </a:extLst>
          </p:cNvPr>
          <p:cNvCxnSpPr>
            <a:stCxn id="3" idx="3"/>
            <a:endCxn id="6" idx="1"/>
          </p:cNvCxnSpPr>
          <p:nvPr/>
        </p:nvCxnSpPr>
        <p:spPr>
          <a:xfrm>
            <a:off x="1925053" y="4892257"/>
            <a:ext cx="101867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9C7A3EA-17F2-0C78-9D99-049A4F353140}"/>
              </a:ext>
            </a:extLst>
          </p:cNvPr>
          <p:cNvCxnSpPr>
            <a:stCxn id="3" idx="2"/>
          </p:cNvCxnSpPr>
          <p:nvPr/>
        </p:nvCxnSpPr>
        <p:spPr>
          <a:xfrm flipH="1">
            <a:off x="1355558" y="5405604"/>
            <a:ext cx="1" cy="663659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CFB1662-2F01-CE1D-DDAF-18DE5AF83619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3513221" y="5405604"/>
            <a:ext cx="1" cy="66157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62359B9-11BA-C3FD-DB40-9AFB0A2A885A}"/>
              </a:ext>
            </a:extLst>
          </p:cNvPr>
          <p:cNvSpPr txBox="1">
            <a:spLocks/>
          </p:cNvSpPr>
          <p:nvPr/>
        </p:nvSpPr>
        <p:spPr>
          <a:xfrm>
            <a:off x="458538" y="3627652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births (B)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DEED3BF-3558-9617-2AFF-F86F48D475BE}"/>
              </a:ext>
            </a:extLst>
          </p:cNvPr>
          <p:cNvSpPr txBox="1">
            <a:spLocks/>
          </p:cNvSpPr>
          <p:nvPr/>
        </p:nvSpPr>
        <p:spPr>
          <a:xfrm>
            <a:off x="-49967" y="5568747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B137D4D-66D3-A6F1-6A67-3A78D8B2564F}"/>
              </a:ext>
            </a:extLst>
          </p:cNvPr>
          <p:cNvSpPr txBox="1">
            <a:spLocks/>
          </p:cNvSpPr>
          <p:nvPr/>
        </p:nvSpPr>
        <p:spPr>
          <a:xfrm>
            <a:off x="483938" y="451566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aging (a)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B4A173F-F334-B96C-A568-FAF8DCBCA386}"/>
              </a:ext>
            </a:extLst>
          </p:cNvPr>
          <p:cNvSpPr txBox="1">
            <a:spLocks/>
          </p:cNvSpPr>
          <p:nvPr/>
        </p:nvSpPr>
        <p:spPr>
          <a:xfrm>
            <a:off x="2143288" y="5596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deaths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/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𝐴</m:t>
                      </m:r>
                      <m:sSub>
                        <m:sSub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6BB51462-A48E-FD4B-53CC-5A45DB00970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05019" y="2061003"/>
                <a:ext cx="1877962" cy="43088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518D3F48-B44B-C372-A42D-24D2814D5384}"/>
              </a:ext>
            </a:extLst>
          </p:cNvPr>
          <p:cNvSpPr txBox="1">
            <a:spLocks/>
          </p:cNvSpPr>
          <p:nvPr/>
        </p:nvSpPr>
        <p:spPr>
          <a:xfrm>
            <a:off x="5782670" y="5328620"/>
            <a:ext cx="6298881" cy="1601355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rgbClr val="FF0000"/>
                </a:solidFill>
              </a:rPr>
              <a:t>Population growth will depend on population structure!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croissance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démographique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dépendra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la structure de la population</a:t>
            </a:r>
          </a:p>
        </p:txBody>
      </p:sp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B844F42F-0934-1AB5-65F0-1BB0668118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6157509"/>
              </p:ext>
            </p:extLst>
          </p:nvPr>
        </p:nvGraphicFramePr>
        <p:xfrm>
          <a:off x="5631855" y="4041414"/>
          <a:ext cx="1905831" cy="11864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37601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  <a:gridCol w="768230">
                  <a:extLst>
                    <a:ext uri="{9D8B030D-6E8A-4147-A177-3AD203B41FA5}">
                      <a16:colId xmlns:a16="http://schemas.microsoft.com/office/drawing/2014/main" val="3526052004"/>
                    </a:ext>
                  </a:extLst>
                </a:gridCol>
              </a:tblGrid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B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321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C9F97116-A79D-020A-E833-E9593A5A19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0134900"/>
              </p:ext>
            </p:extLst>
          </p:nvPr>
        </p:nvGraphicFramePr>
        <p:xfrm>
          <a:off x="8303262" y="4041414"/>
          <a:ext cx="76743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6743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graphicFrame>
        <p:nvGraphicFramePr>
          <p:cNvPr id="19" name="Table 18">
            <a:extLst>
              <a:ext uri="{FF2B5EF4-FFF2-40B4-BE49-F238E27FC236}">
                <a16:creationId xmlns:a16="http://schemas.microsoft.com/office/drawing/2014/main" id="{ADECDC24-C525-72B1-83F2-66C17E9CAB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47157"/>
              </p:ext>
            </p:extLst>
          </p:nvPr>
        </p:nvGraphicFramePr>
        <p:xfrm>
          <a:off x="9793512" y="4041414"/>
          <a:ext cx="2045762" cy="11991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45762">
                  <a:extLst>
                    <a:ext uri="{9D8B030D-6E8A-4147-A177-3AD203B41FA5}">
                      <a16:colId xmlns:a16="http://schemas.microsoft.com/office/drawing/2014/main" val="2085966439"/>
                    </a:ext>
                  </a:extLst>
                </a:gridCol>
              </a:tblGrid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baseline="0" dirty="0"/>
                        <a:t>s</a:t>
                      </a:r>
                      <a:r>
                        <a:rPr lang="en-US" sz="2400" baseline="-25000" dirty="0"/>
                        <a:t>b</a:t>
                      </a:r>
                      <a:r>
                        <a:rPr lang="en-US" sz="2400" baseline="0" dirty="0"/>
                        <a:t>(1-a)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+Bn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05697076"/>
                  </a:ext>
                </a:extLst>
              </a:tr>
              <a:tr h="59956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/>
                        <a:t>S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an</a:t>
                      </a:r>
                      <a:r>
                        <a:rPr lang="en-US" sz="2400" baseline="-25000" dirty="0" err="1"/>
                        <a:t>b</a:t>
                      </a:r>
                      <a:r>
                        <a:rPr lang="en-US" sz="2400" baseline="0" dirty="0" err="1"/>
                        <a:t>+s</a:t>
                      </a:r>
                      <a:r>
                        <a:rPr lang="en-US" sz="2400" baseline="-25000" dirty="0" err="1"/>
                        <a:t>a</a:t>
                      </a:r>
                      <a:r>
                        <a:rPr lang="en-US" sz="2400" baseline="0" dirty="0" err="1"/>
                        <a:t>n</a:t>
                      </a:r>
                      <a:r>
                        <a:rPr lang="en-US" sz="2400" baseline="-25000" dirty="0" err="1"/>
                        <a:t>a</a:t>
                      </a:r>
                      <a:endParaRPr lang="en-US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69504081"/>
                  </a:ext>
                </a:extLst>
              </a:tr>
            </a:tbl>
          </a:graphicData>
        </a:graphic>
      </p:graphicFrame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A76A4423-E203-AD9B-5726-E0EA93CF2F83}"/>
              </a:ext>
            </a:extLst>
          </p:cNvPr>
          <p:cNvSpPr txBox="1">
            <a:spLocks/>
          </p:cNvSpPr>
          <p:nvPr/>
        </p:nvSpPr>
        <p:spPr>
          <a:xfrm>
            <a:off x="8956695" y="436611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500" dirty="0"/>
              <a:t>=</a:t>
            </a:r>
            <a:endParaRPr lang="en-US" sz="2000" dirty="0"/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B3EC2F74-DC26-F39E-0D8E-905F45973F68}"/>
              </a:ext>
            </a:extLst>
          </p:cNvPr>
          <p:cNvSpPr txBox="1">
            <a:spLocks/>
          </p:cNvSpPr>
          <p:nvPr/>
        </p:nvSpPr>
        <p:spPr>
          <a:xfrm>
            <a:off x="7473775" y="4337594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x</a:t>
            </a:r>
            <a:endParaRPr lang="en-US" sz="2000" dirty="0"/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4B470E47-A7BA-C0F7-07C2-4E10D5CFEF4F}"/>
              </a:ext>
            </a:extLst>
          </p:cNvPr>
          <p:cNvSpPr txBox="1">
            <a:spLocks/>
          </p:cNvSpPr>
          <p:nvPr/>
        </p:nvSpPr>
        <p:spPr>
          <a:xfrm>
            <a:off x="6286470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A</a:t>
            </a:r>
          </a:p>
        </p:txBody>
      </p:sp>
      <p:sp>
        <p:nvSpPr>
          <p:cNvPr id="27" name="Content Placeholder 5">
            <a:extLst>
              <a:ext uri="{FF2B5EF4-FFF2-40B4-BE49-F238E27FC236}">
                <a16:creationId xmlns:a16="http://schemas.microsoft.com/office/drawing/2014/main" id="{74A147FC-30BD-FCD3-CE3B-683A900AF2C4}"/>
              </a:ext>
            </a:extLst>
          </p:cNvPr>
          <p:cNvSpPr txBox="1">
            <a:spLocks/>
          </p:cNvSpPr>
          <p:nvPr/>
        </p:nvSpPr>
        <p:spPr>
          <a:xfrm>
            <a:off x="8223892" y="3403600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 err="1"/>
              <a:t>n</a:t>
            </a:r>
            <a:r>
              <a:rPr lang="en-US" baseline="-25000" dirty="0" err="1"/>
              <a:t>t</a:t>
            </a:r>
            <a:endParaRPr lang="en-US" dirty="0"/>
          </a:p>
        </p:txBody>
      </p:sp>
      <p:sp>
        <p:nvSpPr>
          <p:cNvPr id="31" name="Content Placeholder 5">
            <a:extLst>
              <a:ext uri="{FF2B5EF4-FFF2-40B4-BE49-F238E27FC236}">
                <a16:creationId xmlns:a16="http://schemas.microsoft.com/office/drawing/2014/main" id="{EE7EFAFC-556E-ACEC-AB68-910EB293D1ED}"/>
              </a:ext>
            </a:extLst>
          </p:cNvPr>
          <p:cNvSpPr txBox="1">
            <a:spLocks/>
          </p:cNvSpPr>
          <p:nvPr/>
        </p:nvSpPr>
        <p:spPr>
          <a:xfrm>
            <a:off x="10471285" y="3405233"/>
            <a:ext cx="874460" cy="46833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dirty="0"/>
              <a:t>n</a:t>
            </a:r>
            <a:r>
              <a:rPr lang="en-US" baseline="-25000" dirty="0"/>
              <a:t>t+1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4428725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895555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  <a:br>
              <a:rPr lang="en-US" dirty="0"/>
            </a:b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modifier un </a:t>
            </a:r>
            <a:r>
              <a:rPr lang="en-US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</a:t>
            </a:r>
            <a:r>
              <a:rPr lang="en-US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population pour le structurer?</a:t>
            </a:r>
          </a:p>
          <a:p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6DC2388-ADC2-9477-EB57-D4E6D8843D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05534" y="3574881"/>
            <a:ext cx="4210266" cy="32831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799076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How do we modify a basic population model to make it structured?</a:t>
            </a:r>
          </a:p>
          <a:p>
            <a:pPr lvl="1"/>
            <a:r>
              <a:rPr lang="en-US" dirty="0"/>
              <a:t>Two compartments (adults and babies)</a:t>
            </a:r>
          </a:p>
          <a:p>
            <a:pPr lvl="1"/>
            <a:r>
              <a:rPr lang="en-US" dirty="0"/>
              <a:t>Vector/matrix of values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6336946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3. Two-population model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deux populations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5166037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5484" y="4171827"/>
            <a:ext cx="11321715" cy="237005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the population of fossa regulate the population of lemurs in </a:t>
            </a:r>
            <a:r>
              <a:rPr lang="en-US" sz="3600" dirty="0" err="1"/>
              <a:t>Ranomafana</a:t>
            </a:r>
            <a:r>
              <a:rPr lang="en-US" sz="3600" dirty="0"/>
              <a:t>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population de fossa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régule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la population de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Ranomafana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63871952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1824593995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</p:spTree>
    <p:extLst>
      <p:ext uri="{BB962C8B-B14F-4D97-AF65-F5344CB8AC3E}">
        <p14:creationId xmlns:p14="http://schemas.microsoft.com/office/powerpoint/2010/main" val="3488622314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</p:spTree>
    <p:extLst>
      <p:ext uri="{BB962C8B-B14F-4D97-AF65-F5344CB8AC3E}">
        <p14:creationId xmlns:p14="http://schemas.microsoft.com/office/powerpoint/2010/main" val="201231647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DF18EAC1-A54D-B4B6-C955-8A09C3E1875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4164107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CF3589-E3A1-29E5-0039-8FD8F7865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How are these different from statistical models?</a:t>
            </a:r>
            <a:br>
              <a:rPr lang="en-US" dirty="0"/>
            </a:br>
            <a:r>
              <a:rPr lang="en-US" dirty="0">
                <a:solidFill>
                  <a:srgbClr val="0070C0"/>
                </a:solidFill>
              </a:rPr>
              <a:t>En quoi </a:t>
            </a:r>
            <a:r>
              <a:rPr lang="en-US" dirty="0" err="1">
                <a:solidFill>
                  <a:srgbClr val="0070C0"/>
                </a:solidFill>
              </a:rPr>
              <a:t>sont-elles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différentes</a:t>
            </a:r>
            <a:r>
              <a:rPr lang="en-US" dirty="0">
                <a:solidFill>
                  <a:srgbClr val="0070C0"/>
                </a:solidFill>
              </a:rPr>
              <a:t> des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statistiques</a:t>
            </a:r>
            <a:r>
              <a:rPr lang="en-US" dirty="0">
                <a:solidFill>
                  <a:srgbClr val="0070C0"/>
                </a:solidFill>
              </a:rPr>
              <a:t>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8D7F18-07C8-D173-520E-4C7DEC5FF9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0471" y="1814740"/>
            <a:ext cx="10091057" cy="435133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/>
              <a:t>Compartmental models make explicit hypotheses about biological mechanisms that drive dynamics </a:t>
            </a:r>
            <a:br>
              <a:rPr lang="en-US" dirty="0"/>
            </a:br>
            <a:r>
              <a:rPr lang="en-US" dirty="0"/>
              <a:t>(may not be realistic, but still explicit)</a:t>
            </a:r>
          </a:p>
          <a:p>
            <a:pPr marL="0" indent="0" algn="ctr">
              <a:buNone/>
            </a:pPr>
            <a:endParaRPr lang="en-US" dirty="0"/>
          </a:p>
          <a:p>
            <a:pPr marL="0" indent="0" algn="ctr">
              <a:buNone/>
            </a:pPr>
            <a:r>
              <a:rPr lang="en-US" dirty="0">
                <a:solidFill>
                  <a:srgbClr val="0070C0"/>
                </a:solidFill>
              </a:rPr>
              <a:t>Les </a:t>
            </a:r>
            <a:r>
              <a:rPr lang="en-US" dirty="0" err="1">
                <a:solidFill>
                  <a:srgbClr val="0070C0"/>
                </a:solidFill>
              </a:rPr>
              <a:t>modèles</a:t>
            </a:r>
            <a:r>
              <a:rPr lang="en-US" dirty="0">
                <a:solidFill>
                  <a:srgbClr val="0070C0"/>
                </a:solidFill>
              </a:rPr>
              <a:t> à </a:t>
            </a:r>
            <a:r>
              <a:rPr lang="en-US" dirty="0" err="1">
                <a:solidFill>
                  <a:srgbClr val="0070C0"/>
                </a:solidFill>
              </a:rPr>
              <a:t>compartements</a:t>
            </a:r>
            <a:r>
              <a:rPr lang="en-US" dirty="0">
                <a:solidFill>
                  <a:srgbClr val="0070C0"/>
                </a:solidFill>
              </a:rPr>
              <a:t> font des </a:t>
            </a:r>
            <a:r>
              <a:rPr lang="en-US" dirty="0" err="1">
                <a:solidFill>
                  <a:srgbClr val="0070C0"/>
                </a:solidFill>
              </a:rPr>
              <a:t>hypothèses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 sur les </a:t>
            </a:r>
            <a:r>
              <a:rPr lang="en-US" dirty="0" err="1">
                <a:solidFill>
                  <a:srgbClr val="0070C0"/>
                </a:solidFill>
              </a:rPr>
              <a:t>mécanismes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biologiques</a:t>
            </a:r>
            <a:r>
              <a:rPr lang="en-US" dirty="0">
                <a:solidFill>
                  <a:srgbClr val="0070C0"/>
                </a:solidFill>
              </a:rPr>
              <a:t> qui </a:t>
            </a:r>
            <a:r>
              <a:rPr lang="en-US" dirty="0" err="1">
                <a:solidFill>
                  <a:srgbClr val="0070C0"/>
                </a:solidFill>
              </a:rPr>
              <a:t>régissent</a:t>
            </a:r>
            <a:r>
              <a:rPr lang="en-US" dirty="0">
                <a:solidFill>
                  <a:srgbClr val="0070C0"/>
                </a:solidFill>
              </a:rPr>
              <a:t> la </a:t>
            </a:r>
            <a:r>
              <a:rPr lang="en-US" dirty="0" err="1">
                <a:solidFill>
                  <a:srgbClr val="0070C0"/>
                </a:solidFill>
              </a:rPr>
              <a:t>dynamique</a:t>
            </a:r>
            <a:r>
              <a:rPr lang="en-US" dirty="0">
                <a:solidFill>
                  <a:srgbClr val="0070C0"/>
                </a:solidFill>
              </a:rPr>
              <a:t> </a:t>
            </a:r>
            <a:br>
              <a:rPr lang="en-US" dirty="0">
                <a:solidFill>
                  <a:srgbClr val="0070C0"/>
                </a:solidFill>
              </a:rPr>
            </a:br>
            <a:r>
              <a:rPr lang="en-US" dirty="0">
                <a:solidFill>
                  <a:srgbClr val="0070C0"/>
                </a:solidFill>
              </a:rPr>
              <a:t>(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ne pas </a:t>
            </a:r>
            <a:r>
              <a:rPr lang="en-US" dirty="0" err="1">
                <a:solidFill>
                  <a:srgbClr val="0070C0"/>
                </a:solidFill>
              </a:rPr>
              <a:t>être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réalistes</a:t>
            </a:r>
            <a:r>
              <a:rPr lang="en-US" dirty="0">
                <a:solidFill>
                  <a:srgbClr val="0070C0"/>
                </a:solidFill>
              </a:rPr>
              <a:t>, </a:t>
            </a:r>
            <a:r>
              <a:rPr lang="en-US" dirty="0" err="1">
                <a:solidFill>
                  <a:srgbClr val="0070C0"/>
                </a:solidFill>
              </a:rPr>
              <a:t>mais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toujours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explicites</a:t>
            </a:r>
            <a:r>
              <a:rPr lang="en-US" dirty="0">
                <a:solidFill>
                  <a:srgbClr val="0070C0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19656729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A7ADFA14-2140-6B9C-F45F-B99BEE41987F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58886B1-9D9B-A16B-D728-C754161DA54A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984146957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</a:t>
            </a:r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73B00240-E1F0-9407-D15C-A36FC3271DD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7993613"/>
              </p:ext>
            </p:extLst>
          </p:nvPr>
        </p:nvGraphicFramePr>
        <p:xfrm>
          <a:off x="8576338" y="1646040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δ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bg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bg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DC721A01-3639-009A-924A-0EC3E6D1B859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20" name="Content Placeholder 5">
            <a:extLst>
              <a:ext uri="{FF2B5EF4-FFF2-40B4-BE49-F238E27FC236}">
                <a16:creationId xmlns:a16="http://schemas.microsoft.com/office/drawing/2014/main" id="{6F02A34A-01D4-96C0-09CE-6CE43AD1230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</p:spTree>
    <p:extLst>
      <p:ext uri="{BB962C8B-B14F-4D97-AF65-F5344CB8AC3E}">
        <p14:creationId xmlns:p14="http://schemas.microsoft.com/office/powerpoint/2010/main" val="3770825392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dirty="0"/>
              <a:t>𝛿</a:t>
            </a:r>
            <a:endParaRPr lang="en-US" sz="2000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8041008" y="1177770"/>
            <a:ext cx="3950039" cy="225123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b="1" dirty="0"/>
              <a:t>Parameters</a:t>
            </a:r>
            <a:endParaRPr lang="en-US" sz="2400" dirty="0"/>
          </a:p>
        </p:txBody>
      </p:sp>
      <p:graphicFrame>
        <p:nvGraphicFramePr>
          <p:cNvPr id="14" name="Table 13">
            <a:extLst>
              <a:ext uri="{FF2B5EF4-FFF2-40B4-BE49-F238E27FC236}">
                <a16:creationId xmlns:a16="http://schemas.microsoft.com/office/drawing/2014/main" id="{81DE98EB-4174-D080-A137-C1364AAE142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8884460"/>
              </p:ext>
            </p:extLst>
          </p:nvPr>
        </p:nvGraphicFramePr>
        <p:xfrm>
          <a:off x="8576338" y="1655021"/>
          <a:ext cx="2879377" cy="1584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11676">
                  <a:extLst>
                    <a:ext uri="{9D8B030D-6E8A-4147-A177-3AD203B41FA5}">
                      <a16:colId xmlns:a16="http://schemas.microsoft.com/office/drawing/2014/main" val="1158097289"/>
                    </a:ext>
                  </a:extLst>
                </a:gridCol>
                <a:gridCol w="1867701">
                  <a:extLst>
                    <a:ext uri="{9D8B030D-6E8A-4147-A177-3AD203B41FA5}">
                      <a16:colId xmlns:a16="http://schemas.microsoft.com/office/drawing/2014/main" val="14990813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α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tx1"/>
                          </a:solidFill>
                        </a:rPr>
                        <a:t>lemur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523459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β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lemur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58633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0" dirty="0">
                          <a:solidFill>
                            <a:schemeClr val="tx1"/>
                          </a:solidFill>
                        </a:rPr>
                        <a:t>𝛿</a:t>
                      </a:r>
                      <a:endParaRPr lang="en-US" sz="2000" b="0" i="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rep.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0444327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l-GR" sz="2000" b="0" i="1" dirty="0">
                          <a:solidFill>
                            <a:schemeClr val="tx1"/>
                          </a:solidFill>
                        </a:rPr>
                        <a:t>γ</a:t>
                      </a:r>
                      <a:endParaRPr lang="en-US" sz="2000" b="0" i="1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fossa death rate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07644722"/>
                  </a:ext>
                </a:extLst>
              </a:tr>
            </a:tbl>
          </a:graphicData>
        </a:graphic>
      </p:graphicFrame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776894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/>
              <a:t>Some Assumptions:</a:t>
            </a:r>
          </a:p>
          <a:p>
            <a:r>
              <a:rPr lang="en-US" sz="2400" dirty="0"/>
              <a:t>The lemur has unlimited food supply</a:t>
            </a:r>
          </a:p>
          <a:p>
            <a:r>
              <a:rPr lang="en-US" sz="2400" dirty="0"/>
              <a:t>The lemur only dies from being eaten by a fossa</a:t>
            </a:r>
          </a:p>
          <a:p>
            <a:r>
              <a:rPr lang="en-US" sz="2400" dirty="0"/>
              <a:t>The fossa is totally dependent on a single prey species as its only food supply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en-US" sz="2400" dirty="0"/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0" y="5212819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lemur death depends on fossa population</a:t>
            </a: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5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rgbClr val="FF0000"/>
                </a:solidFill>
              </a:rPr>
              <a:t>fossa reproduction depends on lemur population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71506990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Rates of transferring between compartments are expressed mathematically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8F666E6-6C10-02BB-2384-B68E6E736D34}"/>
              </a:ext>
            </a:extLst>
          </p:cNvPr>
          <p:cNvSpPr/>
          <p:nvPr/>
        </p:nvSpPr>
        <p:spPr>
          <a:xfrm>
            <a:off x="3151762" y="4455268"/>
            <a:ext cx="1712068" cy="1556426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Lemur</a:t>
            </a:r>
          </a:p>
          <a:p>
            <a:pPr algn="ctr"/>
            <a:r>
              <a:rPr lang="en-US" dirty="0"/>
              <a:t>(x)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5B307DA-2992-2E5E-6B9B-8D2D72000942}"/>
              </a:ext>
            </a:extLst>
          </p:cNvPr>
          <p:cNvSpPr/>
          <p:nvPr/>
        </p:nvSpPr>
        <p:spPr>
          <a:xfrm>
            <a:off x="6806119" y="4455268"/>
            <a:ext cx="1712068" cy="1556426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Fossa</a:t>
            </a:r>
          </a:p>
          <a:p>
            <a:pPr algn="ctr"/>
            <a:r>
              <a:rPr lang="en-US" dirty="0"/>
              <a:t>(y)</a:t>
            </a:r>
          </a:p>
        </p:txBody>
      </p:sp>
      <p:cxnSp>
        <p:nvCxnSpPr>
          <p:cNvPr id="8" name="Connector: Curved 7">
            <a:extLst>
              <a:ext uri="{FF2B5EF4-FFF2-40B4-BE49-F238E27FC236}">
                <a16:creationId xmlns:a16="http://schemas.microsoft.com/office/drawing/2014/main" id="{9EB9DFEF-C532-2B02-D7FC-C919C72CED08}"/>
              </a:ext>
            </a:extLst>
          </p:cNvPr>
          <p:cNvCxnSpPr>
            <a:stCxn id="6" idx="0"/>
            <a:endCxn id="6" idx="1"/>
          </p:cNvCxnSpPr>
          <p:nvPr/>
        </p:nvCxnSpPr>
        <p:spPr>
          <a:xfrm rot="16200000" flipH="1" flipV="1">
            <a:off x="3190672" y="4416357"/>
            <a:ext cx="778213" cy="856034"/>
          </a:xfrm>
          <a:prstGeom prst="curvedConnector4">
            <a:avLst>
              <a:gd name="adj1" fmla="val -59375"/>
              <a:gd name="adj2" fmla="val 158523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Connector: Curved 11">
            <a:extLst>
              <a:ext uri="{FF2B5EF4-FFF2-40B4-BE49-F238E27FC236}">
                <a16:creationId xmlns:a16="http://schemas.microsoft.com/office/drawing/2014/main" id="{87E6E415-324B-955D-631D-E677FC0940AF}"/>
              </a:ext>
            </a:extLst>
          </p:cNvPr>
          <p:cNvCxnSpPr>
            <a:stCxn id="7" idx="0"/>
            <a:endCxn id="7" idx="1"/>
          </p:cNvCxnSpPr>
          <p:nvPr/>
        </p:nvCxnSpPr>
        <p:spPr>
          <a:xfrm rot="16200000" flipH="1" flipV="1">
            <a:off x="6845029" y="4416357"/>
            <a:ext cx="778213" cy="856034"/>
          </a:xfrm>
          <a:prstGeom prst="curvedConnector4">
            <a:avLst>
              <a:gd name="adj1" fmla="val -64375"/>
              <a:gd name="adj2" fmla="val 15625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969A7DE3-820D-BF35-3DDB-0545B453E722}"/>
              </a:ext>
            </a:extLst>
          </p:cNvPr>
          <p:cNvSpPr txBox="1">
            <a:spLocks/>
          </p:cNvSpPr>
          <p:nvPr/>
        </p:nvSpPr>
        <p:spPr>
          <a:xfrm>
            <a:off x="433138" y="367705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reproduction </a:t>
            </a:r>
            <a:br>
              <a:rPr lang="en-US" sz="2000" dirty="0"/>
            </a:br>
            <a:r>
              <a:rPr lang="el-GR" sz="2400" i="1" dirty="0"/>
              <a:t>α</a:t>
            </a:r>
            <a:endParaRPr lang="en-US" sz="2000" i="1" dirty="0"/>
          </a:p>
        </p:txBody>
      </p:sp>
      <p:sp>
        <p:nvSpPr>
          <p:cNvPr id="16" name="Content Placeholder 5">
            <a:extLst>
              <a:ext uri="{FF2B5EF4-FFF2-40B4-BE49-F238E27FC236}">
                <a16:creationId xmlns:a16="http://schemas.microsoft.com/office/drawing/2014/main" id="{3A59C00A-E8D0-3B5D-ECD5-E2CF70CA31F8}"/>
              </a:ext>
            </a:extLst>
          </p:cNvPr>
          <p:cNvSpPr txBox="1">
            <a:spLocks/>
          </p:cNvSpPr>
          <p:nvPr/>
        </p:nvSpPr>
        <p:spPr>
          <a:xfrm>
            <a:off x="5833805" y="3579775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reproduction</a:t>
            </a:r>
            <a:br>
              <a:rPr lang="en-US" sz="2000" dirty="0"/>
            </a:br>
            <a:r>
              <a:rPr lang="el-GR" sz="2400" i="1" dirty="0"/>
              <a:t>δ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FA40E5A-9FFD-8BD8-05F0-B29910ABE70C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4007796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3DA384E-BD5B-378E-8903-C0D3171C5CEC}"/>
              </a:ext>
            </a:extLst>
          </p:cNvPr>
          <p:cNvCxnSpPr>
            <a:stCxn id="7" idx="2"/>
          </p:cNvCxnSpPr>
          <p:nvPr/>
        </p:nvCxnSpPr>
        <p:spPr>
          <a:xfrm>
            <a:off x="7662153" y="6011694"/>
            <a:ext cx="0" cy="846306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960194BF-6D7D-E5E7-8C91-15C697E3F652}"/>
              </a:ext>
            </a:extLst>
          </p:cNvPr>
          <p:cNvSpPr txBox="1">
            <a:spLocks/>
          </p:cNvSpPr>
          <p:nvPr/>
        </p:nvSpPr>
        <p:spPr>
          <a:xfrm>
            <a:off x="6455924" y="6162316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fossa death</a:t>
            </a:r>
            <a:br>
              <a:rPr lang="en-US" sz="2000" dirty="0"/>
            </a:br>
            <a:r>
              <a:rPr lang="el-GR" sz="2400" i="1" dirty="0"/>
              <a:t>γ</a:t>
            </a:r>
            <a:endParaRPr lang="en-US" sz="2000" i="1" dirty="0"/>
          </a:p>
        </p:txBody>
      </p:sp>
      <p:sp>
        <p:nvSpPr>
          <p:cNvPr id="23" name="Content Placeholder 5">
            <a:extLst>
              <a:ext uri="{FF2B5EF4-FFF2-40B4-BE49-F238E27FC236}">
                <a16:creationId xmlns:a16="http://schemas.microsoft.com/office/drawing/2014/main" id="{F69917ED-EF79-A0E5-949A-46BF9BA7B6B4}"/>
              </a:ext>
            </a:extLst>
          </p:cNvPr>
          <p:cNvSpPr txBox="1">
            <a:spLocks/>
          </p:cNvSpPr>
          <p:nvPr/>
        </p:nvSpPr>
        <p:spPr>
          <a:xfrm>
            <a:off x="1253950" y="617394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lemur death</a:t>
            </a:r>
            <a:br>
              <a:rPr lang="en-US" sz="2000" dirty="0"/>
            </a:br>
            <a:r>
              <a:rPr lang="el-GR" sz="2400" i="1" dirty="0"/>
              <a:t>β</a:t>
            </a:r>
            <a:endParaRPr lang="en-US" sz="2000" dirty="0"/>
          </a:p>
        </p:txBody>
      </p:sp>
      <p:cxnSp>
        <p:nvCxnSpPr>
          <p:cNvPr id="9" name="Connector: Curved 8">
            <a:extLst>
              <a:ext uri="{FF2B5EF4-FFF2-40B4-BE49-F238E27FC236}">
                <a16:creationId xmlns:a16="http://schemas.microsoft.com/office/drawing/2014/main" id="{905DFF5D-C7D5-5DF6-F84A-D074C33A4C3A}"/>
              </a:ext>
            </a:extLst>
          </p:cNvPr>
          <p:cNvCxnSpPr>
            <a:stCxn id="6" idx="3"/>
          </p:cNvCxnSpPr>
          <p:nvPr/>
        </p:nvCxnSpPr>
        <p:spPr>
          <a:xfrm flipV="1">
            <a:off x="4863830" y="4304646"/>
            <a:ext cx="1232170" cy="928835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Connector: Curved 12">
            <a:extLst>
              <a:ext uri="{FF2B5EF4-FFF2-40B4-BE49-F238E27FC236}">
                <a16:creationId xmlns:a16="http://schemas.microsoft.com/office/drawing/2014/main" id="{42A029B2-638E-0D9A-7323-4C5620C617D8}"/>
              </a:ext>
            </a:extLst>
          </p:cNvPr>
          <p:cNvCxnSpPr/>
          <p:nvPr/>
        </p:nvCxnSpPr>
        <p:spPr>
          <a:xfrm rot="10800000" flipV="1">
            <a:off x="4383178" y="5389123"/>
            <a:ext cx="2422941" cy="1045724"/>
          </a:xfrm>
          <a:prstGeom prst="curvedConnector3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5">
            <a:extLst>
              <a:ext uri="{FF2B5EF4-FFF2-40B4-BE49-F238E27FC236}">
                <a16:creationId xmlns:a16="http://schemas.microsoft.com/office/drawing/2014/main" id="{9266C1A6-9CF2-5BFB-26FB-D63C5C46BEC6}"/>
              </a:ext>
            </a:extLst>
          </p:cNvPr>
          <p:cNvSpPr txBox="1">
            <a:spLocks/>
          </p:cNvSpPr>
          <p:nvPr/>
        </p:nvSpPr>
        <p:spPr>
          <a:xfrm>
            <a:off x="6426204" y="1153970"/>
            <a:ext cx="5332657" cy="239661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Quelques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b="1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2400" b="1" dirty="0">
                <a:solidFill>
                  <a:schemeClr val="tx2">
                    <a:lumMod val="50000"/>
                    <a:lumOff val="50000"/>
                  </a:schemeClr>
                </a:solidFill>
              </a:rPr>
              <a:t>:</a:t>
            </a: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ont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illimitée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ne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meurent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qu’à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cause de consummation par 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  <a:p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dépendent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totalement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sur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une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seule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espèce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proie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comme</a:t>
            </a:r>
            <a:r>
              <a:rPr lang="en-US" sz="24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source de </a:t>
            </a:r>
            <a:r>
              <a:rPr lang="en-US" sz="24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nourriture</a:t>
            </a:r>
            <a:endParaRPr lang="en-US" sz="24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16C144F0-0E0E-BDA3-D5B9-55CD8758CFF6}"/>
              </a:ext>
            </a:extLst>
          </p:cNvPr>
          <p:cNvSpPr txBox="1">
            <a:spLocks/>
          </p:cNvSpPr>
          <p:nvPr/>
        </p:nvSpPr>
        <p:spPr>
          <a:xfrm>
            <a:off x="80381" y="5430040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décès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19" name="Content Placeholder 5">
            <a:extLst>
              <a:ext uri="{FF2B5EF4-FFF2-40B4-BE49-F238E27FC236}">
                <a16:creationId xmlns:a16="http://schemas.microsoft.com/office/drawing/2014/main" id="{5E64EA70-E43D-471A-D874-5793F1CE1416}"/>
              </a:ext>
            </a:extLst>
          </p:cNvPr>
          <p:cNvSpPr txBox="1">
            <a:spLocks/>
          </p:cNvSpPr>
          <p:nvPr/>
        </p:nvSpPr>
        <p:spPr>
          <a:xfrm>
            <a:off x="26113" y="4181892"/>
            <a:ext cx="2455673" cy="1325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La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procréation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fossas</a:t>
            </a:r>
            <a:r>
              <a:rPr lang="en-US" sz="20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depend de la population des </a:t>
            </a:r>
            <a:r>
              <a:rPr lang="en-US" sz="20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lémuriens</a:t>
            </a:r>
            <a:endParaRPr lang="en-US" sz="2000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/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𝑑𝑥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D034D447-756F-5B0F-B873-0A7C765B25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4039489"/>
                <a:ext cx="2165145" cy="70121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/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𝛿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DF1A269A-0FD3-110C-5F8F-E2A9E0DA31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46293" y="5137006"/>
                <a:ext cx="2124812" cy="70121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9310543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833C87DF-EE04-38AE-A42B-3C17C7DCBF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1938" y="1268732"/>
            <a:ext cx="9088123" cy="545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5977757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predator-prey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CEA774D2-CDAF-D017-65EC-DCB7D29051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2103"/>
          <a:stretch/>
        </p:blipFill>
        <p:spPr>
          <a:xfrm>
            <a:off x="1077706" y="1906621"/>
            <a:ext cx="8425393" cy="466927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1488D58-7653-0150-992F-76A1728BDDE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32764" y="1325563"/>
            <a:ext cx="2770478" cy="1873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984805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Key concepts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5874"/>
            <a:ext cx="10515600" cy="5017001"/>
          </a:xfrm>
        </p:spPr>
        <p:txBody>
          <a:bodyPr>
            <a:normAutofit lnSpcReduction="10000"/>
          </a:bodyPr>
          <a:lstStyle/>
          <a:p>
            <a:r>
              <a:rPr lang="en-US" sz="3200" dirty="0"/>
              <a:t>Compartmental / mechanistic / mathematical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Modèles à compartiments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Continuous vs. discrete models</a:t>
            </a:r>
            <a:br>
              <a:rPr lang="en-US" sz="3200" dirty="0"/>
            </a:br>
            <a:r>
              <a:rPr lang="fr-FR" sz="3200" dirty="0">
                <a:solidFill>
                  <a:srgbClr val="0070C0"/>
                </a:solidFill>
              </a:rPr>
              <a:t>Les modèles à temps discrets et les modèles à temps continu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Deterministic vs. stochastic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détérministe</a:t>
            </a:r>
            <a:r>
              <a:rPr lang="en-US" sz="3200" dirty="0">
                <a:solidFill>
                  <a:srgbClr val="0070C0"/>
                </a:solidFill>
              </a:rPr>
              <a:t> vs. </a:t>
            </a:r>
            <a:r>
              <a:rPr lang="en-US" sz="3200" dirty="0" err="1">
                <a:solidFill>
                  <a:srgbClr val="0070C0"/>
                </a:solidFill>
              </a:rPr>
              <a:t>stochastique</a:t>
            </a:r>
            <a:endParaRPr lang="en-US" sz="3200" dirty="0">
              <a:solidFill>
                <a:srgbClr val="0070C0"/>
              </a:solidFill>
            </a:endParaRPr>
          </a:p>
          <a:p>
            <a:r>
              <a:rPr lang="en-US" sz="3200" dirty="0"/>
              <a:t>Structured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</a:t>
            </a:r>
            <a:r>
              <a:rPr lang="en-US" sz="3200" dirty="0" err="1">
                <a:solidFill>
                  <a:srgbClr val="0070C0"/>
                </a:solidFill>
              </a:rPr>
              <a:t>structurés</a:t>
            </a:r>
            <a:endParaRPr lang="en-US" dirty="0"/>
          </a:p>
          <a:p>
            <a:r>
              <a:rPr lang="en-US" sz="3200" dirty="0"/>
              <a:t>Two population models</a:t>
            </a:r>
            <a:br>
              <a:rPr lang="en-US" sz="3200" dirty="0"/>
            </a:br>
            <a:r>
              <a:rPr lang="en-US" sz="3200" dirty="0" err="1">
                <a:solidFill>
                  <a:srgbClr val="0070C0"/>
                </a:solidFill>
              </a:rPr>
              <a:t>Modèles</a:t>
            </a:r>
            <a:r>
              <a:rPr lang="en-US" sz="3200" dirty="0">
                <a:solidFill>
                  <a:srgbClr val="0070C0"/>
                </a:solidFill>
              </a:rPr>
              <a:t> des deux populations</a:t>
            </a:r>
            <a:endParaRPr lang="en-US" sz="32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97795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Quel</a:t>
            </a:r>
            <a:r>
              <a:rPr lang="en-US" dirty="0">
                <a:solidFill>
                  <a:srgbClr val="0070C0"/>
                </a:solidFill>
              </a:rPr>
              <a:t> motif </a:t>
            </a:r>
            <a:r>
              <a:rPr lang="en-US" dirty="0" err="1">
                <a:solidFill>
                  <a:srgbClr val="0070C0"/>
                </a:solidFill>
              </a:rPr>
              <a:t>est</a:t>
            </a:r>
            <a:r>
              <a:rPr lang="en-US" dirty="0">
                <a:solidFill>
                  <a:srgbClr val="0070C0"/>
                </a:solidFill>
              </a:rPr>
              <a:t> visible dans les relations simples </a:t>
            </a:r>
            <a:r>
              <a:rPr lang="en-US" dirty="0" err="1">
                <a:solidFill>
                  <a:srgbClr val="0070C0"/>
                </a:solidFill>
              </a:rPr>
              <a:t>prédateur-proie</a:t>
            </a:r>
            <a:r>
              <a:rPr lang="en-US" dirty="0">
                <a:solidFill>
                  <a:srgbClr val="0070C0"/>
                </a:solidFill>
              </a:rPr>
              <a:t> ?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F150F99-6E80-B75B-ECB6-63B758E072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81734" y="3209756"/>
            <a:ext cx="4210266" cy="328311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0F3D313-8433-F1B2-F194-CC389F0F3D69}"/>
              </a:ext>
            </a:extLst>
          </p:cNvPr>
          <p:cNvSpPr txBox="1">
            <a:spLocks/>
          </p:cNvSpPr>
          <p:nvPr/>
        </p:nvSpPr>
        <p:spPr>
          <a:xfrm>
            <a:off x="838200" y="3984452"/>
            <a:ext cx="83058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What could we modify to make this model more complex/realistic?</a:t>
            </a:r>
            <a:br>
              <a:rPr lang="en-US" dirty="0"/>
            </a:br>
            <a:r>
              <a:rPr lang="en-US" dirty="0" err="1">
                <a:solidFill>
                  <a:srgbClr val="0070C0"/>
                </a:solidFill>
              </a:rPr>
              <a:t>Qu’est-ce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qu’on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peut</a:t>
            </a:r>
            <a:r>
              <a:rPr lang="en-US" dirty="0">
                <a:solidFill>
                  <a:srgbClr val="0070C0"/>
                </a:solidFill>
              </a:rPr>
              <a:t> modifier pour </a:t>
            </a:r>
            <a:r>
              <a:rPr lang="en-US" dirty="0" err="1">
                <a:solidFill>
                  <a:srgbClr val="0070C0"/>
                </a:solidFill>
              </a:rPr>
              <a:t>rendre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ce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 err="1">
                <a:solidFill>
                  <a:srgbClr val="0070C0"/>
                </a:solidFill>
              </a:rPr>
              <a:t>modele</a:t>
            </a:r>
            <a:r>
              <a:rPr lang="en-US" dirty="0">
                <a:solidFill>
                  <a:srgbClr val="0070C0"/>
                </a:solidFill>
              </a:rPr>
              <a:t> plus </a:t>
            </a:r>
            <a:r>
              <a:rPr lang="en-US" dirty="0" err="1">
                <a:solidFill>
                  <a:srgbClr val="0070C0"/>
                </a:solidFill>
              </a:rPr>
              <a:t>complexe</a:t>
            </a:r>
            <a:r>
              <a:rPr lang="en-US" dirty="0">
                <a:solidFill>
                  <a:srgbClr val="0070C0"/>
                </a:solidFill>
              </a:rPr>
              <a:t>/</a:t>
            </a:r>
            <a:r>
              <a:rPr lang="en-US" dirty="0" err="1">
                <a:solidFill>
                  <a:srgbClr val="0070C0"/>
                </a:solidFill>
              </a:rPr>
              <a:t>réaliste</a:t>
            </a:r>
            <a:r>
              <a:rPr lang="en-US" dirty="0">
                <a:solidFill>
                  <a:srgbClr val="0070C0"/>
                </a:solidFill>
              </a:rPr>
              <a:t> ? 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569703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089DDE-036B-9DE7-D054-BEEE54DFF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Checking In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A2EDFA-5FE1-A0EC-A9EB-1A7FB6252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What pattern can we see in simple predator-prey relationships?</a:t>
            </a:r>
          </a:p>
          <a:p>
            <a:pPr lvl="1"/>
            <a:r>
              <a:rPr lang="en-US" dirty="0"/>
              <a:t>Cycles / oscillations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What could we modify to make this model more complex/realistic?</a:t>
            </a:r>
          </a:p>
          <a:p>
            <a:pPr lvl="1"/>
            <a:r>
              <a:rPr lang="en-US" dirty="0"/>
              <a:t>Lemurs can die of other causes</a:t>
            </a:r>
          </a:p>
          <a:p>
            <a:pPr lvl="1"/>
            <a:r>
              <a:rPr lang="en-US" dirty="0" err="1"/>
              <a:t>Fossas</a:t>
            </a:r>
            <a:r>
              <a:rPr lang="en-US" dirty="0"/>
              <a:t> can eat other things</a:t>
            </a:r>
          </a:p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614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Simple Population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simples de population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417775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7EAE44F-0270-9342-C91F-89A0C2D18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/>
          <a:lstStyle/>
          <a:p>
            <a:r>
              <a:rPr lang="en-US" dirty="0"/>
              <a:t>4. SIR models</a:t>
            </a:r>
            <a:br>
              <a:rPr lang="en-US" dirty="0"/>
            </a:br>
            <a:r>
              <a:rPr lang="en-US" dirty="0"/>
              <a:t>     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Les </a:t>
            </a:r>
            <a:r>
              <a:rPr lang="en-US" sz="48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modèles</a:t>
            </a:r>
            <a:r>
              <a:rPr lang="en-US" sz="48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SIR</a:t>
            </a:r>
            <a:endParaRPr lang="en-US" dirty="0">
              <a:solidFill>
                <a:schemeClr val="tx2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8E2C7-0009-7BF4-8C00-E574BDE8B24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6844569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 descr="Man outline">
            <a:extLst>
              <a:ext uri="{FF2B5EF4-FFF2-40B4-BE49-F238E27FC236}">
                <a16:creationId xmlns:a16="http://schemas.microsoft.com/office/drawing/2014/main" id="{0CD69FC9-1509-E2A4-DB03-5B21E203D5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249950" y="2910115"/>
            <a:ext cx="914400" cy="914400"/>
          </a:xfrm>
          <a:prstGeom prst="rect">
            <a:avLst/>
          </a:prstGeom>
        </p:spPr>
      </p:pic>
      <p:pic>
        <p:nvPicPr>
          <p:cNvPr id="4" name="Graphic 3" descr="Man outline">
            <a:extLst>
              <a:ext uri="{FF2B5EF4-FFF2-40B4-BE49-F238E27FC236}">
                <a16:creationId xmlns:a16="http://schemas.microsoft.com/office/drawing/2014/main" id="{C4E9DDC9-C9CA-DBF7-743C-50E5F76DDB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06872" y="3149600"/>
            <a:ext cx="914400" cy="914400"/>
          </a:xfrm>
          <a:prstGeom prst="rect">
            <a:avLst/>
          </a:prstGeom>
        </p:spPr>
      </p:pic>
      <p:pic>
        <p:nvPicPr>
          <p:cNvPr id="5" name="Graphic 4" descr="Man outline">
            <a:extLst>
              <a:ext uri="{FF2B5EF4-FFF2-40B4-BE49-F238E27FC236}">
                <a16:creationId xmlns:a16="http://schemas.microsoft.com/office/drawing/2014/main" id="{5EE30BDF-DEB0-7E83-69C5-E774CBA2D6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2670630"/>
            <a:ext cx="914400" cy="914400"/>
          </a:xfrm>
          <a:prstGeom prst="rect">
            <a:avLst/>
          </a:prstGeom>
        </p:spPr>
      </p:pic>
      <p:pic>
        <p:nvPicPr>
          <p:cNvPr id="6" name="Graphic 5" descr="Man outline">
            <a:extLst>
              <a:ext uri="{FF2B5EF4-FFF2-40B4-BE49-F238E27FC236}">
                <a16:creationId xmlns:a16="http://schemas.microsoft.com/office/drawing/2014/main" id="{1A0CA1B0-1F8E-6C1A-193E-C50473E694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705407" y="2230439"/>
            <a:ext cx="914400" cy="914400"/>
          </a:xfrm>
          <a:prstGeom prst="rect">
            <a:avLst/>
          </a:prstGeom>
        </p:spPr>
      </p:pic>
      <p:pic>
        <p:nvPicPr>
          <p:cNvPr id="8" name="Graphic 7" descr="Man outline">
            <a:extLst>
              <a:ext uri="{FF2B5EF4-FFF2-40B4-BE49-F238E27FC236}">
                <a16:creationId xmlns:a16="http://schemas.microsoft.com/office/drawing/2014/main" id="{0F499DB8-16C8-10EB-C810-76F5D64714B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312953" y="1984829"/>
            <a:ext cx="914400" cy="914400"/>
          </a:xfrm>
          <a:prstGeom prst="rect">
            <a:avLst/>
          </a:prstGeom>
        </p:spPr>
      </p:pic>
      <p:pic>
        <p:nvPicPr>
          <p:cNvPr id="9" name="Graphic 8" descr="Man outline">
            <a:extLst>
              <a:ext uri="{FF2B5EF4-FFF2-40B4-BE49-F238E27FC236}">
                <a16:creationId xmlns:a16="http://schemas.microsoft.com/office/drawing/2014/main" id="{63951E8F-DCEF-C2A7-C9B6-D2D2E937AB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05379" y="1647372"/>
            <a:ext cx="914400" cy="914400"/>
          </a:xfrm>
          <a:prstGeom prst="rect">
            <a:avLst/>
          </a:prstGeom>
        </p:spPr>
      </p:pic>
      <p:pic>
        <p:nvPicPr>
          <p:cNvPr id="10" name="Graphic 9" descr="Man outline">
            <a:extLst>
              <a:ext uri="{FF2B5EF4-FFF2-40B4-BE49-F238E27FC236}">
                <a16:creationId xmlns:a16="http://schemas.microsoft.com/office/drawing/2014/main" id="{DCFD46F3-AEA6-2B50-F32C-11F9F7BCDE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99783" y="4542971"/>
            <a:ext cx="914400" cy="914400"/>
          </a:xfrm>
          <a:prstGeom prst="rect">
            <a:avLst/>
          </a:prstGeom>
        </p:spPr>
      </p:pic>
      <p:pic>
        <p:nvPicPr>
          <p:cNvPr id="11" name="Graphic 10" descr="Man outline">
            <a:extLst>
              <a:ext uri="{FF2B5EF4-FFF2-40B4-BE49-F238E27FC236}">
                <a16:creationId xmlns:a16="http://schemas.microsoft.com/office/drawing/2014/main" id="{B065A62C-985C-DD37-7525-B172920CC4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57496" y="4368800"/>
            <a:ext cx="914400" cy="914400"/>
          </a:xfrm>
          <a:prstGeom prst="rect">
            <a:avLst/>
          </a:prstGeom>
        </p:spPr>
      </p:pic>
      <p:pic>
        <p:nvPicPr>
          <p:cNvPr id="12" name="Graphic 11" descr="Man outline">
            <a:extLst>
              <a:ext uri="{FF2B5EF4-FFF2-40B4-BE49-F238E27FC236}">
                <a16:creationId xmlns:a16="http://schemas.microsoft.com/office/drawing/2014/main" id="{AA44C975-84D2-D9AB-6A46-465FDB7242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77651" y="3628571"/>
            <a:ext cx="914400" cy="914400"/>
          </a:xfrm>
          <a:prstGeom prst="rect">
            <a:avLst/>
          </a:prstGeom>
        </p:spPr>
      </p:pic>
      <p:pic>
        <p:nvPicPr>
          <p:cNvPr id="13" name="Graphic 12" descr="Man outline">
            <a:extLst>
              <a:ext uri="{FF2B5EF4-FFF2-40B4-BE49-F238E27FC236}">
                <a16:creationId xmlns:a16="http://schemas.microsoft.com/office/drawing/2014/main" id="{2369D0D9-4B33-D7C5-3BDF-5D0E3DAFF30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497444" y="4387697"/>
            <a:ext cx="914400" cy="914400"/>
          </a:xfrm>
          <a:prstGeom prst="rect">
            <a:avLst/>
          </a:prstGeom>
        </p:spPr>
      </p:pic>
      <p:pic>
        <p:nvPicPr>
          <p:cNvPr id="14" name="Graphic 13" descr="Man outline">
            <a:extLst>
              <a:ext uri="{FF2B5EF4-FFF2-40B4-BE49-F238E27FC236}">
                <a16:creationId xmlns:a16="http://schemas.microsoft.com/office/drawing/2014/main" id="{2C8A95BE-C187-2760-FA5F-A4C9544377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872082" y="3846287"/>
            <a:ext cx="914400" cy="914400"/>
          </a:xfrm>
          <a:prstGeom prst="rect">
            <a:avLst/>
          </a:prstGeom>
        </p:spPr>
      </p:pic>
      <p:pic>
        <p:nvPicPr>
          <p:cNvPr id="15" name="Graphic 14" descr="Man outline">
            <a:extLst>
              <a:ext uri="{FF2B5EF4-FFF2-40B4-BE49-F238E27FC236}">
                <a16:creationId xmlns:a16="http://schemas.microsoft.com/office/drawing/2014/main" id="{0C9D125E-0BDC-2944-1ECE-868A20EA6B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184811" y="3367315"/>
            <a:ext cx="914400" cy="914400"/>
          </a:xfrm>
          <a:prstGeom prst="rect">
            <a:avLst/>
          </a:prstGeom>
        </p:spPr>
      </p:pic>
      <p:pic>
        <p:nvPicPr>
          <p:cNvPr id="16" name="Graphic 15" descr="Man outline">
            <a:extLst>
              <a:ext uri="{FF2B5EF4-FFF2-40B4-BE49-F238E27FC236}">
                <a16:creationId xmlns:a16="http://schemas.microsoft.com/office/drawing/2014/main" id="{3FEE72AF-005A-2DAC-0128-8E213C77C2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22241" y="1995714"/>
            <a:ext cx="914400" cy="914400"/>
          </a:xfrm>
          <a:prstGeom prst="rect">
            <a:avLst/>
          </a:prstGeom>
        </p:spPr>
      </p:pic>
      <p:pic>
        <p:nvPicPr>
          <p:cNvPr id="17" name="Graphic 16" descr="Man outline">
            <a:extLst>
              <a:ext uri="{FF2B5EF4-FFF2-40B4-BE49-F238E27FC236}">
                <a16:creationId xmlns:a16="http://schemas.microsoft.com/office/drawing/2014/main" id="{39ED28A4-3343-7FD9-17A8-9D3FD4DC6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92051" y="4668159"/>
            <a:ext cx="914400" cy="914400"/>
          </a:xfrm>
          <a:prstGeom prst="rect">
            <a:avLst/>
          </a:prstGeom>
        </p:spPr>
      </p:pic>
      <p:pic>
        <p:nvPicPr>
          <p:cNvPr id="18" name="Graphic 17" descr="Man outline">
            <a:extLst>
              <a:ext uri="{FF2B5EF4-FFF2-40B4-BE49-F238E27FC236}">
                <a16:creationId xmlns:a16="http://schemas.microsoft.com/office/drawing/2014/main" id="{3CA00741-5FA5-4C14-AC28-2FBB012001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713025" y="3688446"/>
            <a:ext cx="914400" cy="914400"/>
          </a:xfrm>
          <a:prstGeom prst="rect">
            <a:avLst/>
          </a:prstGeom>
        </p:spPr>
      </p:pic>
      <p:pic>
        <p:nvPicPr>
          <p:cNvPr id="19" name="Graphic 18" descr="Man outline">
            <a:extLst>
              <a:ext uri="{FF2B5EF4-FFF2-40B4-BE49-F238E27FC236}">
                <a16:creationId xmlns:a16="http://schemas.microsoft.com/office/drawing/2014/main" id="{88FEE87F-FA98-C2F9-CED8-FF4AA132E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662472" y="2686961"/>
            <a:ext cx="914400" cy="914400"/>
          </a:xfrm>
          <a:prstGeom prst="rect">
            <a:avLst/>
          </a:prstGeom>
        </p:spPr>
      </p:pic>
      <p:pic>
        <p:nvPicPr>
          <p:cNvPr id="20" name="Graphic 19" descr="Man outline">
            <a:extLst>
              <a:ext uri="{FF2B5EF4-FFF2-40B4-BE49-F238E27FC236}">
                <a16:creationId xmlns:a16="http://schemas.microsoft.com/office/drawing/2014/main" id="{027B4883-6EDF-6B1E-A137-7DAFEE4C36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18514" y="3443521"/>
            <a:ext cx="914400" cy="914400"/>
          </a:xfrm>
          <a:prstGeom prst="rect">
            <a:avLst/>
          </a:prstGeom>
        </p:spPr>
      </p:pic>
      <p:pic>
        <p:nvPicPr>
          <p:cNvPr id="21" name="Graphic 20" descr="Man outline">
            <a:extLst>
              <a:ext uri="{FF2B5EF4-FFF2-40B4-BE49-F238E27FC236}">
                <a16:creationId xmlns:a16="http://schemas.microsoft.com/office/drawing/2014/main" id="{C8226D9A-49B1-9F1C-67E2-6DA26CDAB4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171867" y="2006607"/>
            <a:ext cx="914400" cy="914400"/>
          </a:xfrm>
          <a:prstGeom prst="rect">
            <a:avLst/>
          </a:prstGeom>
        </p:spPr>
      </p:pic>
      <p:pic>
        <p:nvPicPr>
          <p:cNvPr id="22" name="Graphic 21" descr="Man outline">
            <a:extLst>
              <a:ext uri="{FF2B5EF4-FFF2-40B4-BE49-F238E27FC236}">
                <a16:creationId xmlns:a16="http://schemas.microsoft.com/office/drawing/2014/main" id="{C08C3ED1-8E0C-FC71-BB26-799D60963D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33228" y="3027138"/>
            <a:ext cx="914400" cy="914400"/>
          </a:xfrm>
          <a:prstGeom prst="rect">
            <a:avLst/>
          </a:prstGeom>
        </p:spPr>
      </p:pic>
      <p:pic>
        <p:nvPicPr>
          <p:cNvPr id="23" name="Graphic 22" descr="Man outline">
            <a:extLst>
              <a:ext uri="{FF2B5EF4-FFF2-40B4-BE49-F238E27FC236}">
                <a16:creationId xmlns:a16="http://schemas.microsoft.com/office/drawing/2014/main" id="{0B249E9E-BB72-D64D-34BF-BFEAC7FACC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3046192"/>
            <a:ext cx="914400" cy="914400"/>
          </a:xfrm>
          <a:prstGeom prst="rect">
            <a:avLst/>
          </a:prstGeom>
        </p:spPr>
      </p:pic>
      <p:pic>
        <p:nvPicPr>
          <p:cNvPr id="24" name="Graphic 23" descr="Man outline">
            <a:extLst>
              <a:ext uri="{FF2B5EF4-FFF2-40B4-BE49-F238E27FC236}">
                <a16:creationId xmlns:a16="http://schemas.microsoft.com/office/drawing/2014/main" id="{39B07AEB-6BAE-D7DE-AC7E-68CB36DA5B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796847" y="2320930"/>
            <a:ext cx="914400" cy="914400"/>
          </a:xfrm>
          <a:prstGeom prst="rect">
            <a:avLst/>
          </a:prstGeom>
        </p:spPr>
      </p:pic>
      <p:pic>
        <p:nvPicPr>
          <p:cNvPr id="25" name="Graphic 24" descr="Man outline">
            <a:extLst>
              <a:ext uri="{FF2B5EF4-FFF2-40B4-BE49-F238E27FC236}">
                <a16:creationId xmlns:a16="http://schemas.microsoft.com/office/drawing/2014/main" id="{FB3E4225-C606-574A-5239-B8B2DA7F533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221725" y="4349754"/>
            <a:ext cx="914400" cy="914400"/>
          </a:xfrm>
          <a:prstGeom prst="rect">
            <a:avLst/>
          </a:prstGeom>
        </p:spPr>
      </p:pic>
      <p:pic>
        <p:nvPicPr>
          <p:cNvPr id="26" name="Graphic 25" descr="Man outline">
            <a:extLst>
              <a:ext uri="{FF2B5EF4-FFF2-40B4-BE49-F238E27FC236}">
                <a16:creationId xmlns:a16="http://schemas.microsoft.com/office/drawing/2014/main" id="{CD395B28-A33A-B7D7-BE15-A226AE50F4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993393" y="1070429"/>
            <a:ext cx="914400" cy="914400"/>
          </a:xfrm>
          <a:prstGeom prst="rect">
            <a:avLst/>
          </a:prstGeom>
        </p:spPr>
      </p:pic>
      <p:pic>
        <p:nvPicPr>
          <p:cNvPr id="27" name="Graphic 26" descr="Man outline">
            <a:extLst>
              <a:ext uri="{FF2B5EF4-FFF2-40B4-BE49-F238E27FC236}">
                <a16:creationId xmlns:a16="http://schemas.microsoft.com/office/drawing/2014/main" id="{07F61E93-08E1-9C85-B5D8-1B0E8C54D5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12534" y="1289521"/>
            <a:ext cx="914400" cy="914400"/>
          </a:xfrm>
          <a:prstGeom prst="rect">
            <a:avLst/>
          </a:prstGeom>
        </p:spPr>
      </p:pic>
      <p:pic>
        <p:nvPicPr>
          <p:cNvPr id="28" name="Graphic 27" descr="Man outline">
            <a:extLst>
              <a:ext uri="{FF2B5EF4-FFF2-40B4-BE49-F238E27FC236}">
                <a16:creationId xmlns:a16="http://schemas.microsoft.com/office/drawing/2014/main" id="{4E5D4BDB-A695-AF34-9BF0-20BD7A240CB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005293" y="4190546"/>
            <a:ext cx="914400" cy="914400"/>
          </a:xfrm>
          <a:prstGeom prst="rect">
            <a:avLst/>
          </a:prstGeom>
        </p:spPr>
      </p:pic>
      <p:pic>
        <p:nvPicPr>
          <p:cNvPr id="29" name="Graphic 28" descr="Man outline">
            <a:extLst>
              <a:ext uri="{FF2B5EF4-FFF2-40B4-BE49-F238E27FC236}">
                <a16:creationId xmlns:a16="http://schemas.microsoft.com/office/drawing/2014/main" id="{4429F655-72C2-EDD7-6514-25CE5F0400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640170" y="4826000"/>
            <a:ext cx="914400" cy="914400"/>
          </a:xfrm>
          <a:prstGeom prst="rect">
            <a:avLst/>
          </a:prstGeom>
        </p:spPr>
      </p:pic>
      <p:pic>
        <p:nvPicPr>
          <p:cNvPr id="30" name="Graphic 29" descr="Man outline">
            <a:extLst>
              <a:ext uri="{FF2B5EF4-FFF2-40B4-BE49-F238E27FC236}">
                <a16:creationId xmlns:a16="http://schemas.microsoft.com/office/drawing/2014/main" id="{98AE2059-2592-C48A-B1B4-4A89DD37A4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08621" y="2953659"/>
            <a:ext cx="914400" cy="914400"/>
          </a:xfrm>
          <a:prstGeom prst="rect">
            <a:avLst/>
          </a:prstGeom>
        </p:spPr>
      </p:pic>
      <p:pic>
        <p:nvPicPr>
          <p:cNvPr id="31" name="Graphic 30" descr="Man outline">
            <a:extLst>
              <a:ext uri="{FF2B5EF4-FFF2-40B4-BE49-F238E27FC236}">
                <a16:creationId xmlns:a16="http://schemas.microsoft.com/office/drawing/2014/main" id="{41B3BF53-157E-C334-B7DD-554E219E9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248208" y="1850817"/>
            <a:ext cx="914400" cy="914400"/>
          </a:xfrm>
          <a:prstGeom prst="rect">
            <a:avLst/>
          </a:prstGeom>
        </p:spPr>
      </p:pic>
      <p:pic>
        <p:nvPicPr>
          <p:cNvPr id="32" name="Graphic 31" descr="Man outline">
            <a:extLst>
              <a:ext uri="{FF2B5EF4-FFF2-40B4-BE49-F238E27FC236}">
                <a16:creationId xmlns:a16="http://schemas.microsoft.com/office/drawing/2014/main" id="{B93CF50E-BA3A-46F6-E34E-5E62C4DD45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830422" y="2463807"/>
            <a:ext cx="914400" cy="914400"/>
          </a:xfrm>
          <a:prstGeom prst="rect">
            <a:avLst/>
          </a:prstGeom>
        </p:spPr>
      </p:pic>
      <p:pic>
        <p:nvPicPr>
          <p:cNvPr id="33" name="Graphic 32" descr="Man outline">
            <a:extLst>
              <a:ext uri="{FF2B5EF4-FFF2-40B4-BE49-F238E27FC236}">
                <a16:creationId xmlns:a16="http://schemas.microsoft.com/office/drawing/2014/main" id="{F08B74D3-1E8B-DD17-7C2D-E9B3DDE50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4462" y="3976920"/>
            <a:ext cx="914400" cy="914400"/>
          </a:xfrm>
          <a:prstGeom prst="rect">
            <a:avLst/>
          </a:prstGeom>
        </p:spPr>
      </p:pic>
      <p:pic>
        <p:nvPicPr>
          <p:cNvPr id="34" name="Graphic 33" descr="Man outline">
            <a:extLst>
              <a:ext uri="{FF2B5EF4-FFF2-40B4-BE49-F238E27FC236}">
                <a16:creationId xmlns:a16="http://schemas.microsoft.com/office/drawing/2014/main" id="{186A03B0-4006-EAF0-0E63-1055F174906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46075" y="3410858"/>
            <a:ext cx="914400" cy="914400"/>
          </a:xfrm>
          <a:prstGeom prst="rect">
            <a:avLst/>
          </a:prstGeom>
        </p:spPr>
      </p:pic>
      <p:pic>
        <p:nvPicPr>
          <p:cNvPr id="35" name="Graphic 34" descr="Man outline">
            <a:extLst>
              <a:ext uri="{FF2B5EF4-FFF2-40B4-BE49-F238E27FC236}">
                <a16:creationId xmlns:a16="http://schemas.microsoft.com/office/drawing/2014/main" id="{C5EE70D2-2B95-7A11-5671-A58EC31B74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55408" y="1384759"/>
            <a:ext cx="914400" cy="914400"/>
          </a:xfrm>
          <a:prstGeom prst="rect">
            <a:avLst/>
          </a:prstGeom>
        </p:spPr>
      </p:pic>
      <p:pic>
        <p:nvPicPr>
          <p:cNvPr id="36" name="Graphic 35" descr="Man outline">
            <a:extLst>
              <a:ext uri="{FF2B5EF4-FFF2-40B4-BE49-F238E27FC236}">
                <a16:creationId xmlns:a16="http://schemas.microsoft.com/office/drawing/2014/main" id="{8A9EE4DB-EAAB-5900-23BE-1D24DA29ED8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187858" y="845235"/>
            <a:ext cx="914400" cy="914400"/>
          </a:xfrm>
          <a:prstGeom prst="rect">
            <a:avLst/>
          </a:prstGeom>
        </p:spPr>
      </p:pic>
      <p:pic>
        <p:nvPicPr>
          <p:cNvPr id="37" name="Graphic 36" descr="Man outline">
            <a:extLst>
              <a:ext uri="{FF2B5EF4-FFF2-40B4-BE49-F238E27FC236}">
                <a16:creationId xmlns:a16="http://schemas.microsoft.com/office/drawing/2014/main" id="{6A810609-8D71-BC53-9338-C5C82C63B8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02258" y="4668159"/>
            <a:ext cx="914400" cy="914400"/>
          </a:xfrm>
          <a:prstGeom prst="rect">
            <a:avLst/>
          </a:prstGeom>
        </p:spPr>
      </p:pic>
      <p:pic>
        <p:nvPicPr>
          <p:cNvPr id="38" name="Graphic 37" descr="Man outline">
            <a:extLst>
              <a:ext uri="{FF2B5EF4-FFF2-40B4-BE49-F238E27FC236}">
                <a16:creationId xmlns:a16="http://schemas.microsoft.com/office/drawing/2014/main" id="{223CCCE7-A556-0401-BA0F-D326CE1A3F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269027" y="2126349"/>
            <a:ext cx="914400" cy="914400"/>
          </a:xfrm>
          <a:prstGeom prst="rect">
            <a:avLst/>
          </a:prstGeom>
        </p:spPr>
      </p:pic>
      <p:pic>
        <p:nvPicPr>
          <p:cNvPr id="39" name="Graphic 38" descr="Man outline">
            <a:extLst>
              <a:ext uri="{FF2B5EF4-FFF2-40B4-BE49-F238E27FC236}">
                <a16:creationId xmlns:a16="http://schemas.microsoft.com/office/drawing/2014/main" id="{5F4C7F0E-7886-6F33-E461-CCDB5C958D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725605" y="4145646"/>
            <a:ext cx="914400" cy="914400"/>
          </a:xfrm>
          <a:prstGeom prst="rect">
            <a:avLst/>
          </a:prstGeom>
        </p:spPr>
      </p:pic>
      <p:pic>
        <p:nvPicPr>
          <p:cNvPr id="40" name="Graphic 39" descr="Man outline">
            <a:extLst>
              <a:ext uri="{FF2B5EF4-FFF2-40B4-BE49-F238E27FC236}">
                <a16:creationId xmlns:a16="http://schemas.microsoft.com/office/drawing/2014/main" id="{C8307560-D9F8-574A-09C1-BA6F950413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558094" y="1451429"/>
            <a:ext cx="914400" cy="914400"/>
          </a:xfrm>
          <a:prstGeom prst="rect">
            <a:avLst/>
          </a:prstGeom>
        </p:spPr>
      </p:pic>
      <p:pic>
        <p:nvPicPr>
          <p:cNvPr id="41" name="Graphic 40" descr="Man outline">
            <a:extLst>
              <a:ext uri="{FF2B5EF4-FFF2-40B4-BE49-F238E27FC236}">
                <a16:creationId xmlns:a16="http://schemas.microsoft.com/office/drawing/2014/main" id="{C11BBD1C-85F9-F933-88A2-6789A91B23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906056" y="2039259"/>
            <a:ext cx="914400" cy="914400"/>
          </a:xfrm>
          <a:prstGeom prst="rect">
            <a:avLst/>
          </a:prstGeom>
        </p:spPr>
      </p:pic>
      <p:pic>
        <p:nvPicPr>
          <p:cNvPr id="42" name="Graphic 41" descr="Man outline">
            <a:extLst>
              <a:ext uri="{FF2B5EF4-FFF2-40B4-BE49-F238E27FC236}">
                <a16:creationId xmlns:a16="http://schemas.microsoft.com/office/drawing/2014/main" id="{C01623F4-6431-275C-E821-79F72C4B43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540863" y="1199712"/>
            <a:ext cx="914400" cy="914400"/>
          </a:xfrm>
          <a:prstGeom prst="rect">
            <a:avLst/>
          </a:prstGeom>
        </p:spPr>
      </p:pic>
      <p:pic>
        <p:nvPicPr>
          <p:cNvPr id="43" name="Graphic 42" descr="Man outline">
            <a:extLst>
              <a:ext uri="{FF2B5EF4-FFF2-40B4-BE49-F238E27FC236}">
                <a16:creationId xmlns:a16="http://schemas.microsoft.com/office/drawing/2014/main" id="{83F69BDC-330C-EDC8-6E92-DCA02E9283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278795" y="3346906"/>
            <a:ext cx="914400" cy="914400"/>
          </a:xfrm>
          <a:prstGeom prst="rect">
            <a:avLst/>
          </a:prstGeom>
        </p:spPr>
      </p:pic>
      <p:pic>
        <p:nvPicPr>
          <p:cNvPr id="44" name="Graphic 43" descr="Man outline">
            <a:extLst>
              <a:ext uri="{FF2B5EF4-FFF2-40B4-BE49-F238E27FC236}">
                <a16:creationId xmlns:a16="http://schemas.microsoft.com/office/drawing/2014/main" id="{2B55B8EB-F854-BEDE-7116-97567D32A0B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564991" y="2213430"/>
            <a:ext cx="914400" cy="914400"/>
          </a:xfrm>
          <a:prstGeom prst="rect">
            <a:avLst/>
          </a:prstGeom>
        </p:spPr>
      </p:pic>
      <p:pic>
        <p:nvPicPr>
          <p:cNvPr id="45" name="Graphic 44" descr="Man outline">
            <a:extLst>
              <a:ext uri="{FF2B5EF4-FFF2-40B4-BE49-F238E27FC236}">
                <a16:creationId xmlns:a16="http://schemas.microsoft.com/office/drawing/2014/main" id="{FB3F11FE-BF5C-CD60-BB82-802FBEDD9F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36668" y="1187475"/>
            <a:ext cx="914400" cy="914400"/>
          </a:xfrm>
          <a:prstGeom prst="rect">
            <a:avLst/>
          </a:prstGeom>
        </p:spPr>
      </p:pic>
      <p:sp>
        <p:nvSpPr>
          <p:cNvPr id="46" name="Oval 45">
            <a:extLst>
              <a:ext uri="{FF2B5EF4-FFF2-40B4-BE49-F238E27FC236}">
                <a16:creationId xmlns:a16="http://schemas.microsoft.com/office/drawing/2014/main" id="{26649CA0-2E7D-6C59-09C0-BEEC9CAC1F5B}"/>
              </a:ext>
            </a:extLst>
          </p:cNvPr>
          <p:cNvSpPr/>
          <p:nvPr/>
        </p:nvSpPr>
        <p:spPr>
          <a:xfrm>
            <a:off x="2790603" y="341910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253BE147-EB6E-9F85-9815-71ED588C8776}"/>
              </a:ext>
            </a:extLst>
          </p:cNvPr>
          <p:cNvSpPr/>
          <p:nvPr/>
        </p:nvSpPr>
        <p:spPr>
          <a:xfrm>
            <a:off x="3569897" y="482600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Oval 47">
            <a:extLst>
              <a:ext uri="{FF2B5EF4-FFF2-40B4-BE49-F238E27FC236}">
                <a16:creationId xmlns:a16="http://schemas.microsoft.com/office/drawing/2014/main" id="{50367221-4C25-F72E-20CB-B99EB5AADD38}"/>
              </a:ext>
            </a:extLst>
          </p:cNvPr>
          <p:cNvSpPr/>
          <p:nvPr/>
        </p:nvSpPr>
        <p:spPr>
          <a:xfrm>
            <a:off x="3958147" y="390366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FBAD7C33-67E8-6732-DB46-E35737AC5A68}"/>
              </a:ext>
            </a:extLst>
          </p:cNvPr>
          <p:cNvSpPr/>
          <p:nvPr/>
        </p:nvSpPr>
        <p:spPr>
          <a:xfrm>
            <a:off x="4227610" y="46302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E0E9A954-1700-8471-D7F0-D194C97753A7}"/>
              </a:ext>
            </a:extLst>
          </p:cNvPr>
          <p:cNvSpPr/>
          <p:nvPr/>
        </p:nvSpPr>
        <p:spPr>
          <a:xfrm>
            <a:off x="4878761" y="494196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Oval 50">
            <a:extLst>
              <a:ext uri="{FF2B5EF4-FFF2-40B4-BE49-F238E27FC236}">
                <a16:creationId xmlns:a16="http://schemas.microsoft.com/office/drawing/2014/main" id="{99DABE08-68BC-05A7-03D7-BC2DD5D08CC9}"/>
              </a:ext>
            </a:extLst>
          </p:cNvPr>
          <p:cNvSpPr/>
          <p:nvPr/>
        </p:nvSpPr>
        <p:spPr>
          <a:xfrm>
            <a:off x="5098822" y="3960592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874928A2-CB55-B248-B8A9-90B3A6C2AD3F}"/>
              </a:ext>
            </a:extLst>
          </p:cNvPr>
          <p:cNvSpPr/>
          <p:nvPr/>
        </p:nvSpPr>
        <p:spPr>
          <a:xfrm>
            <a:off x="5574322" y="461441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7BD34148-D4AE-6A03-263F-BB3C456BC76C}"/>
              </a:ext>
            </a:extLst>
          </p:cNvPr>
          <p:cNvSpPr/>
          <p:nvPr/>
        </p:nvSpPr>
        <p:spPr>
          <a:xfrm>
            <a:off x="5607581" y="33024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C275D25E-32CC-5157-36E1-F57E98ABEB6C}"/>
              </a:ext>
            </a:extLst>
          </p:cNvPr>
          <p:cNvSpPr/>
          <p:nvPr/>
        </p:nvSpPr>
        <p:spPr>
          <a:xfrm>
            <a:off x="6697330" y="321401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EEF21F36-303E-E0D7-1B95-9B29359ED893}"/>
              </a:ext>
            </a:extLst>
          </p:cNvPr>
          <p:cNvSpPr/>
          <p:nvPr/>
        </p:nvSpPr>
        <p:spPr>
          <a:xfrm>
            <a:off x="6063114" y="3721258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41C724-B3F1-1EFF-79C7-AE55148B7554}"/>
              </a:ext>
            </a:extLst>
          </p:cNvPr>
          <p:cNvSpPr/>
          <p:nvPr/>
        </p:nvSpPr>
        <p:spPr>
          <a:xfrm>
            <a:off x="7528097" y="365269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123C991F-A56C-E92A-70C5-67AF29E1297A}"/>
              </a:ext>
            </a:extLst>
          </p:cNvPr>
          <p:cNvSpPr/>
          <p:nvPr/>
        </p:nvSpPr>
        <p:spPr>
          <a:xfrm>
            <a:off x="8095719" y="439624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4A04F53-2838-24AF-1FB7-6DC28FF5D7CD}"/>
              </a:ext>
            </a:extLst>
          </p:cNvPr>
          <p:cNvCxnSpPr>
            <a:cxnSpLocks/>
          </p:cNvCxnSpPr>
          <p:nvPr/>
        </p:nvCxnSpPr>
        <p:spPr>
          <a:xfrm>
            <a:off x="3092363" y="3531677"/>
            <a:ext cx="769490" cy="358151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ADEAA50-6364-2E49-5C83-C0B48FE53C98}"/>
              </a:ext>
            </a:extLst>
          </p:cNvPr>
          <p:cNvCxnSpPr>
            <a:cxnSpLocks/>
          </p:cNvCxnSpPr>
          <p:nvPr/>
        </p:nvCxnSpPr>
        <p:spPr>
          <a:xfrm>
            <a:off x="3013111" y="3794545"/>
            <a:ext cx="505669" cy="96614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E4DA73B-07DE-B1B8-BDA1-F243FE4E111E}"/>
              </a:ext>
            </a:extLst>
          </p:cNvPr>
          <p:cNvCxnSpPr>
            <a:cxnSpLocks/>
          </p:cNvCxnSpPr>
          <p:nvPr/>
        </p:nvCxnSpPr>
        <p:spPr>
          <a:xfrm flipV="1">
            <a:off x="3824854" y="4695261"/>
            <a:ext cx="314225" cy="6542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1507D288-4446-0EC6-9919-F7FA1C6228A8}"/>
              </a:ext>
            </a:extLst>
          </p:cNvPr>
          <p:cNvCxnSpPr>
            <a:cxnSpLocks/>
          </p:cNvCxnSpPr>
          <p:nvPr/>
        </p:nvCxnSpPr>
        <p:spPr>
          <a:xfrm flipV="1">
            <a:off x="4441242" y="4088053"/>
            <a:ext cx="569480" cy="454918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CB942A38-80C7-D7DE-6E81-07C9DBB670A9}"/>
              </a:ext>
            </a:extLst>
          </p:cNvPr>
          <p:cNvCxnSpPr>
            <a:cxnSpLocks/>
          </p:cNvCxnSpPr>
          <p:nvPr/>
        </p:nvCxnSpPr>
        <p:spPr>
          <a:xfrm>
            <a:off x="4512220" y="4768407"/>
            <a:ext cx="275558" cy="16395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Straight Arrow Connector 77">
            <a:extLst>
              <a:ext uri="{FF2B5EF4-FFF2-40B4-BE49-F238E27FC236}">
                <a16:creationId xmlns:a16="http://schemas.microsoft.com/office/drawing/2014/main" id="{39302B16-D8F8-3FF1-66F6-7B99477CCF0F}"/>
              </a:ext>
            </a:extLst>
          </p:cNvPr>
          <p:cNvCxnSpPr>
            <a:cxnSpLocks/>
          </p:cNvCxnSpPr>
          <p:nvPr/>
        </p:nvCxnSpPr>
        <p:spPr>
          <a:xfrm flipV="1">
            <a:off x="5128157" y="4706032"/>
            <a:ext cx="366220" cy="1689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1" name="Straight Arrow Connector 80">
            <a:extLst>
              <a:ext uri="{FF2B5EF4-FFF2-40B4-BE49-F238E27FC236}">
                <a16:creationId xmlns:a16="http://schemas.microsoft.com/office/drawing/2014/main" id="{51D61F13-C427-2594-323C-DE91132FBD4F}"/>
              </a:ext>
            </a:extLst>
          </p:cNvPr>
          <p:cNvCxnSpPr>
            <a:cxnSpLocks/>
          </p:cNvCxnSpPr>
          <p:nvPr/>
        </p:nvCxnSpPr>
        <p:spPr>
          <a:xfrm flipV="1">
            <a:off x="5310733" y="3661006"/>
            <a:ext cx="232178" cy="225777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4" name="Straight Arrow Connector 83">
            <a:extLst>
              <a:ext uri="{FF2B5EF4-FFF2-40B4-BE49-F238E27FC236}">
                <a16:creationId xmlns:a16="http://schemas.microsoft.com/office/drawing/2014/main" id="{B92A7AA0-75D7-F229-3DB7-2F12332BC50F}"/>
              </a:ext>
            </a:extLst>
          </p:cNvPr>
          <p:cNvCxnSpPr>
            <a:cxnSpLocks/>
          </p:cNvCxnSpPr>
          <p:nvPr/>
        </p:nvCxnSpPr>
        <p:spPr>
          <a:xfrm flipV="1">
            <a:off x="5412290" y="3866022"/>
            <a:ext cx="582104" cy="1324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Straight Arrow Connector 86">
            <a:extLst>
              <a:ext uri="{FF2B5EF4-FFF2-40B4-BE49-F238E27FC236}">
                <a16:creationId xmlns:a16="http://schemas.microsoft.com/office/drawing/2014/main" id="{206978E0-4682-5CCB-8F18-536B0DBD33D0}"/>
              </a:ext>
            </a:extLst>
          </p:cNvPr>
          <p:cNvCxnSpPr>
            <a:cxnSpLocks/>
          </p:cNvCxnSpPr>
          <p:nvPr/>
        </p:nvCxnSpPr>
        <p:spPr>
          <a:xfrm flipV="1">
            <a:off x="6346507" y="3367315"/>
            <a:ext cx="170874" cy="209052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B36EFC19-9506-D513-F2DA-B60DB58DD4B8}"/>
              </a:ext>
            </a:extLst>
          </p:cNvPr>
          <p:cNvCxnSpPr>
            <a:cxnSpLocks/>
          </p:cNvCxnSpPr>
          <p:nvPr/>
        </p:nvCxnSpPr>
        <p:spPr>
          <a:xfrm flipV="1">
            <a:off x="6409601" y="3658515"/>
            <a:ext cx="974413" cy="7706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0F9918D-10CD-2ECB-9569-43D5191B79CE}"/>
              </a:ext>
            </a:extLst>
          </p:cNvPr>
          <p:cNvCxnSpPr>
            <a:cxnSpLocks/>
          </p:cNvCxnSpPr>
          <p:nvPr/>
        </p:nvCxnSpPr>
        <p:spPr>
          <a:xfrm>
            <a:off x="7812190" y="3886783"/>
            <a:ext cx="248285" cy="41670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Oval 107">
            <a:extLst>
              <a:ext uri="{FF2B5EF4-FFF2-40B4-BE49-F238E27FC236}">
                <a16:creationId xmlns:a16="http://schemas.microsoft.com/office/drawing/2014/main" id="{ED58533D-7571-DDD2-2FE2-200392659E08}"/>
              </a:ext>
            </a:extLst>
          </p:cNvPr>
          <p:cNvSpPr/>
          <p:nvPr/>
        </p:nvSpPr>
        <p:spPr>
          <a:xfrm>
            <a:off x="3682976" y="2265161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Oval 108">
            <a:extLst>
              <a:ext uri="{FF2B5EF4-FFF2-40B4-BE49-F238E27FC236}">
                <a16:creationId xmlns:a16="http://schemas.microsoft.com/office/drawing/2014/main" id="{6DFEA86D-B549-1B52-6C65-B6AE92A82D11}"/>
              </a:ext>
            </a:extLst>
          </p:cNvPr>
          <p:cNvSpPr/>
          <p:nvPr/>
        </p:nvSpPr>
        <p:spPr>
          <a:xfrm>
            <a:off x="4199579" y="1925186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Oval 109">
            <a:extLst>
              <a:ext uri="{FF2B5EF4-FFF2-40B4-BE49-F238E27FC236}">
                <a16:creationId xmlns:a16="http://schemas.microsoft.com/office/drawing/2014/main" id="{02CAC203-29BD-A4FA-EFC8-83B4BA636944}"/>
              </a:ext>
            </a:extLst>
          </p:cNvPr>
          <p:cNvSpPr/>
          <p:nvPr/>
        </p:nvSpPr>
        <p:spPr>
          <a:xfrm>
            <a:off x="4611365" y="2278974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Oval 110">
            <a:extLst>
              <a:ext uri="{FF2B5EF4-FFF2-40B4-BE49-F238E27FC236}">
                <a16:creationId xmlns:a16="http://schemas.microsoft.com/office/drawing/2014/main" id="{47884AC0-8B94-7FCF-8F22-9F2F1595EA59}"/>
              </a:ext>
            </a:extLst>
          </p:cNvPr>
          <p:cNvSpPr/>
          <p:nvPr/>
        </p:nvSpPr>
        <p:spPr>
          <a:xfrm>
            <a:off x="4222368" y="29105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2" name="Oval 111">
            <a:extLst>
              <a:ext uri="{FF2B5EF4-FFF2-40B4-BE49-F238E27FC236}">
                <a16:creationId xmlns:a16="http://schemas.microsoft.com/office/drawing/2014/main" id="{1FDC3DBF-3D59-5E44-E299-809B7FEE87B0}"/>
              </a:ext>
            </a:extLst>
          </p:cNvPr>
          <p:cNvSpPr/>
          <p:nvPr/>
        </p:nvSpPr>
        <p:spPr>
          <a:xfrm>
            <a:off x="5547584" y="2311413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Oval 112">
            <a:extLst>
              <a:ext uri="{FF2B5EF4-FFF2-40B4-BE49-F238E27FC236}">
                <a16:creationId xmlns:a16="http://schemas.microsoft.com/office/drawing/2014/main" id="{89BCCBC0-EBA6-CBB7-AACE-05C412AF6562}"/>
              </a:ext>
            </a:extLst>
          </p:cNvPr>
          <p:cNvSpPr/>
          <p:nvPr/>
        </p:nvSpPr>
        <p:spPr>
          <a:xfrm>
            <a:off x="6644625" y="2128175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4" name="Oval 113">
            <a:extLst>
              <a:ext uri="{FF2B5EF4-FFF2-40B4-BE49-F238E27FC236}">
                <a16:creationId xmlns:a16="http://schemas.microsoft.com/office/drawing/2014/main" id="{3D10A3D1-DF43-231D-4303-621E01CDBE5C}"/>
              </a:ext>
            </a:extLst>
          </p:cNvPr>
          <p:cNvSpPr/>
          <p:nvPr/>
        </p:nvSpPr>
        <p:spPr>
          <a:xfrm>
            <a:off x="6201852" y="2618027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Oval 114">
            <a:extLst>
              <a:ext uri="{FF2B5EF4-FFF2-40B4-BE49-F238E27FC236}">
                <a16:creationId xmlns:a16="http://schemas.microsoft.com/office/drawing/2014/main" id="{5C5CD3DE-F5A2-C422-E230-3CFC5B47B78C}"/>
              </a:ext>
            </a:extLst>
          </p:cNvPr>
          <p:cNvSpPr/>
          <p:nvPr/>
        </p:nvSpPr>
        <p:spPr>
          <a:xfrm>
            <a:off x="7153991" y="1672790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Oval 115">
            <a:extLst>
              <a:ext uri="{FF2B5EF4-FFF2-40B4-BE49-F238E27FC236}">
                <a16:creationId xmlns:a16="http://schemas.microsoft.com/office/drawing/2014/main" id="{1B6BC357-0529-CF30-8175-302DE9845C75}"/>
              </a:ext>
            </a:extLst>
          </p:cNvPr>
          <p:cNvSpPr/>
          <p:nvPr/>
        </p:nvSpPr>
        <p:spPr>
          <a:xfrm>
            <a:off x="7954520" y="1451429"/>
            <a:ext cx="87086" cy="75746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12F02021-576F-012D-7DCE-72C3DDEDAD0A}"/>
              </a:ext>
            </a:extLst>
          </p:cNvPr>
          <p:cNvCxnSpPr>
            <a:cxnSpLocks/>
          </p:cNvCxnSpPr>
          <p:nvPr/>
        </p:nvCxnSpPr>
        <p:spPr>
          <a:xfrm flipV="1">
            <a:off x="3125461" y="2639646"/>
            <a:ext cx="472571" cy="74453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42336C68-3D46-1E57-C998-A5FD5EB3B8B8}"/>
              </a:ext>
            </a:extLst>
          </p:cNvPr>
          <p:cNvCxnSpPr>
            <a:cxnSpLocks/>
          </p:cNvCxnSpPr>
          <p:nvPr/>
        </p:nvCxnSpPr>
        <p:spPr>
          <a:xfrm>
            <a:off x="3936145" y="2682593"/>
            <a:ext cx="191831" cy="18398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3" name="Straight Arrow Connector 122">
            <a:extLst>
              <a:ext uri="{FF2B5EF4-FFF2-40B4-BE49-F238E27FC236}">
                <a16:creationId xmlns:a16="http://schemas.microsoft.com/office/drawing/2014/main" id="{3863C08E-D71B-417C-3E6B-D9505EC0D95F}"/>
              </a:ext>
            </a:extLst>
          </p:cNvPr>
          <p:cNvCxnSpPr>
            <a:cxnSpLocks/>
          </p:cNvCxnSpPr>
          <p:nvPr/>
        </p:nvCxnSpPr>
        <p:spPr>
          <a:xfrm flipV="1">
            <a:off x="3969805" y="2237965"/>
            <a:ext cx="148124" cy="340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05B21857-FDB2-A599-28FE-CE0928890764}"/>
              </a:ext>
            </a:extLst>
          </p:cNvPr>
          <p:cNvCxnSpPr>
            <a:cxnSpLocks/>
          </p:cNvCxnSpPr>
          <p:nvPr/>
        </p:nvCxnSpPr>
        <p:spPr>
          <a:xfrm flipV="1">
            <a:off x="3962777" y="2610756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242C5196-55FB-5867-454F-30D4C7D3EC30}"/>
              </a:ext>
            </a:extLst>
          </p:cNvPr>
          <p:cNvCxnSpPr>
            <a:cxnSpLocks/>
          </p:cNvCxnSpPr>
          <p:nvPr/>
        </p:nvCxnSpPr>
        <p:spPr>
          <a:xfrm flipV="1">
            <a:off x="4885881" y="2415319"/>
            <a:ext cx="484551" cy="2829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D5C93B0-4C39-F2B6-20DD-69DC9B0B9494}"/>
              </a:ext>
            </a:extLst>
          </p:cNvPr>
          <p:cNvCxnSpPr>
            <a:cxnSpLocks/>
          </p:cNvCxnSpPr>
          <p:nvPr/>
        </p:nvCxnSpPr>
        <p:spPr>
          <a:xfrm>
            <a:off x="5849412" y="2384337"/>
            <a:ext cx="182297" cy="14517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2A297F3F-D53C-7637-EA4A-E71965E0D77D}"/>
              </a:ext>
            </a:extLst>
          </p:cNvPr>
          <p:cNvCxnSpPr>
            <a:cxnSpLocks/>
          </p:cNvCxnSpPr>
          <p:nvPr/>
        </p:nvCxnSpPr>
        <p:spPr>
          <a:xfrm flipV="1">
            <a:off x="5838545" y="2176018"/>
            <a:ext cx="661041" cy="11452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>
            <a:extLst>
              <a:ext uri="{FF2B5EF4-FFF2-40B4-BE49-F238E27FC236}">
                <a16:creationId xmlns:a16="http://schemas.microsoft.com/office/drawing/2014/main" id="{6D035C03-D244-E100-8E6A-C5315398722C}"/>
              </a:ext>
            </a:extLst>
          </p:cNvPr>
          <p:cNvCxnSpPr>
            <a:cxnSpLocks/>
          </p:cNvCxnSpPr>
          <p:nvPr/>
        </p:nvCxnSpPr>
        <p:spPr>
          <a:xfrm flipV="1">
            <a:off x="6885297" y="1828353"/>
            <a:ext cx="107348" cy="217674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Straight Arrow Connector 138">
            <a:extLst>
              <a:ext uri="{FF2B5EF4-FFF2-40B4-BE49-F238E27FC236}">
                <a16:creationId xmlns:a16="http://schemas.microsoft.com/office/drawing/2014/main" id="{2998DE6D-964C-213B-DA79-456411FD4A63}"/>
              </a:ext>
            </a:extLst>
          </p:cNvPr>
          <p:cNvCxnSpPr>
            <a:cxnSpLocks/>
          </p:cNvCxnSpPr>
          <p:nvPr/>
        </p:nvCxnSpPr>
        <p:spPr>
          <a:xfrm flipV="1">
            <a:off x="7406572" y="1527175"/>
            <a:ext cx="391710" cy="10386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1975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857FF4D-6BE5-1C5F-9385-4387B04A80E1}"/>
              </a:ext>
            </a:extLst>
          </p:cNvPr>
          <p:cNvSpPr txBox="1">
            <a:spLocks/>
          </p:cNvSpPr>
          <p:nvPr/>
        </p:nvSpPr>
        <p:spPr>
          <a:xfrm>
            <a:off x="563479" y="4481677"/>
            <a:ext cx="11321715" cy="162739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/>
              <a:t>How does measles transmit through Antananarivo?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Comment la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rougéole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se </a:t>
            </a:r>
            <a:r>
              <a:rPr lang="en-US" sz="36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transmet-elle</a:t>
            </a:r>
            <a:r>
              <a:rPr lang="en-US" sz="36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à Antananarivo?</a:t>
            </a:r>
          </a:p>
        </p:txBody>
      </p:sp>
    </p:spTree>
    <p:extLst>
      <p:ext uri="{BB962C8B-B14F-4D97-AF65-F5344CB8AC3E}">
        <p14:creationId xmlns:p14="http://schemas.microsoft.com/office/powerpoint/2010/main" val="1675607822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055543D-1516-BE40-11E7-10B4B3555DF5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22" name="Content Placeholder 5">
            <a:extLst>
              <a:ext uri="{FF2B5EF4-FFF2-40B4-BE49-F238E27FC236}">
                <a16:creationId xmlns:a16="http://schemas.microsoft.com/office/drawing/2014/main" id="{0ECA2D88-E1F6-8CC0-871D-52D6FCA17960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AA356875-A99A-6049-4A73-460E905E9967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24" name="Content Placeholder 5">
            <a:extLst>
              <a:ext uri="{FF2B5EF4-FFF2-40B4-BE49-F238E27FC236}">
                <a16:creationId xmlns:a16="http://schemas.microsoft.com/office/drawing/2014/main" id="{6E099267-324A-50F1-574D-1A68106D52DC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BD38302-9357-8F8B-E18E-1E9BAAC4F5D3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26" name="Content Placeholder 5">
            <a:extLst>
              <a:ext uri="{FF2B5EF4-FFF2-40B4-BE49-F238E27FC236}">
                <a16:creationId xmlns:a16="http://schemas.microsoft.com/office/drawing/2014/main" id="{1D7C384F-4FDC-6FB9-3CA4-6EDD72B9768D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2E4ED4C3-EC60-60C4-47FA-AEB62D66434F}"/>
              </a:ext>
            </a:extLst>
          </p:cNvPr>
          <p:cNvCxnSpPr>
            <a:cxnSpLocks/>
            <a:stCxn id="21" idx="3"/>
            <a:endCxn id="23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F8828F9-70CA-F35C-013C-36548B1E2E84}"/>
              </a:ext>
            </a:extLst>
          </p:cNvPr>
          <p:cNvCxnSpPr>
            <a:cxnSpLocks/>
            <a:stCxn id="23" idx="3"/>
            <a:endCxn id="25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49375872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E94E0ADC-39D4-B575-8D8E-B7B423777152}"/>
              </a:ext>
            </a:extLst>
          </p:cNvPr>
          <p:cNvSpPr txBox="1">
            <a:spLocks/>
          </p:cNvSpPr>
          <p:nvPr/>
        </p:nvSpPr>
        <p:spPr>
          <a:xfrm>
            <a:off x="1977521" y="6093024"/>
            <a:ext cx="7716252" cy="72487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/>
              <a:t>What are the big assumptions here?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Quelles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sont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les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grandes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3200" dirty="0" err="1">
                <a:solidFill>
                  <a:schemeClr val="tx2">
                    <a:lumMod val="50000"/>
                    <a:lumOff val="50000"/>
                  </a:schemeClr>
                </a:solidFill>
              </a:rPr>
              <a:t>hypothèses</a:t>
            </a:r>
            <a:r>
              <a:rPr lang="en-US" sz="3200" dirty="0">
                <a:solidFill>
                  <a:schemeClr val="tx2">
                    <a:lumMod val="50000"/>
                    <a:lumOff val="50000"/>
                  </a:schemeClr>
                </a:solidFill>
              </a:rPr>
              <a:t>?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2671128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8BB9E718-D373-78B2-2F8A-5DFA22D6DA75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2265069857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</p:spTree>
    <p:extLst>
      <p:ext uri="{BB962C8B-B14F-4D97-AF65-F5344CB8AC3E}">
        <p14:creationId xmlns:p14="http://schemas.microsoft.com/office/powerpoint/2010/main" val="3761807433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71908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</p:spTree>
    <p:extLst>
      <p:ext uri="{BB962C8B-B14F-4D97-AF65-F5344CB8AC3E}">
        <p14:creationId xmlns:p14="http://schemas.microsoft.com/office/powerpoint/2010/main" val="362440435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</p:spTree>
    <p:extLst>
      <p:ext uri="{BB962C8B-B14F-4D97-AF65-F5344CB8AC3E}">
        <p14:creationId xmlns:p14="http://schemas.microsoft.com/office/powerpoint/2010/main" val="3322583223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E9FB5A-FDE5-5C19-0C45-637C0D93C2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325563"/>
          </a:xfrm>
        </p:spPr>
        <p:txBody>
          <a:bodyPr/>
          <a:lstStyle/>
          <a:p>
            <a:pPr algn="ctr"/>
            <a:r>
              <a:rPr lang="en-US" dirty="0"/>
              <a:t>The SIR model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5CA70CF-B493-22F6-D519-0431561A210E}"/>
              </a:ext>
            </a:extLst>
          </p:cNvPr>
          <p:cNvCxnSpPr/>
          <p:nvPr/>
        </p:nvCxnSpPr>
        <p:spPr>
          <a:xfrm>
            <a:off x="-32084" y="1058780"/>
            <a:ext cx="12352421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A865DA4-75F9-65A3-C065-1A8090F90827}"/>
              </a:ext>
            </a:extLst>
          </p:cNvPr>
          <p:cNvSpPr txBox="1">
            <a:spLocks/>
          </p:cNvSpPr>
          <p:nvPr/>
        </p:nvSpPr>
        <p:spPr>
          <a:xfrm>
            <a:off x="433138" y="1197226"/>
            <a:ext cx="5662862" cy="2508501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b="1" u="sng" dirty="0"/>
              <a:t>Compartmental models (mechanistic models)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Populations are divided into compartments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Individuals within a compartment are homogenously mixed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i="1" dirty="0">
                <a:solidFill>
                  <a:srgbClr val="FF0000"/>
                </a:solidFill>
              </a:rPr>
              <a:t>Compartments and transition rates are determined by biological systems</a:t>
            </a:r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en-US" dirty="0"/>
              <a:t>Rates of transferring between compartments are expressed mathematically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56C635-E35A-AED5-95F5-974748ADB85C}"/>
              </a:ext>
            </a:extLst>
          </p:cNvPr>
          <p:cNvSpPr/>
          <p:nvPr/>
        </p:nvSpPr>
        <p:spPr>
          <a:xfrm>
            <a:off x="1957134" y="4170950"/>
            <a:ext cx="1764632" cy="1700463"/>
          </a:xfrm>
          <a:prstGeom prst="rect">
            <a:avLst/>
          </a:prstGeom>
          <a:solidFill>
            <a:schemeClr val="tx2">
              <a:lumMod val="50000"/>
              <a:lumOff val="5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S</a:t>
            </a:r>
          </a:p>
        </p:txBody>
      </p:sp>
      <p:sp>
        <p:nvSpPr>
          <p:cNvPr id="13" name="Content Placeholder 5">
            <a:extLst>
              <a:ext uri="{FF2B5EF4-FFF2-40B4-BE49-F238E27FC236}">
                <a16:creationId xmlns:a16="http://schemas.microsoft.com/office/drawing/2014/main" id="{EAD791CD-58A7-6056-90F3-8E3B52CE43E4}"/>
              </a:ext>
            </a:extLst>
          </p:cNvPr>
          <p:cNvSpPr txBox="1">
            <a:spLocks/>
          </p:cNvSpPr>
          <p:nvPr/>
        </p:nvSpPr>
        <p:spPr>
          <a:xfrm>
            <a:off x="864430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susceptible</a:t>
            </a:r>
            <a:endParaRPr lang="en-US" sz="2000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C9645F3-5FA7-8DF9-B512-CE3A44A732C1}"/>
              </a:ext>
            </a:extLst>
          </p:cNvPr>
          <p:cNvSpPr/>
          <p:nvPr/>
        </p:nvSpPr>
        <p:spPr>
          <a:xfrm>
            <a:off x="5322298" y="4170950"/>
            <a:ext cx="1764632" cy="1700463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I</a:t>
            </a:r>
          </a:p>
        </p:txBody>
      </p:sp>
      <p:sp>
        <p:nvSpPr>
          <p:cNvPr id="15" name="Content Placeholder 5">
            <a:extLst>
              <a:ext uri="{FF2B5EF4-FFF2-40B4-BE49-F238E27FC236}">
                <a16:creationId xmlns:a16="http://schemas.microsoft.com/office/drawing/2014/main" id="{82F5493B-6125-CF85-3AEF-1CA62C559A3A}"/>
              </a:ext>
            </a:extLst>
          </p:cNvPr>
          <p:cNvSpPr txBox="1">
            <a:spLocks/>
          </p:cNvSpPr>
          <p:nvPr/>
        </p:nvSpPr>
        <p:spPr>
          <a:xfrm>
            <a:off x="4229594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infectious</a:t>
            </a:r>
            <a:endParaRPr lang="en-US" sz="2000" i="1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4BD263F7-DD06-2201-D9C5-9255CA05FB01}"/>
              </a:ext>
            </a:extLst>
          </p:cNvPr>
          <p:cNvSpPr/>
          <p:nvPr/>
        </p:nvSpPr>
        <p:spPr>
          <a:xfrm>
            <a:off x="8687461" y="4170950"/>
            <a:ext cx="1764632" cy="1700463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R</a:t>
            </a:r>
          </a:p>
        </p:txBody>
      </p:sp>
      <p:sp>
        <p:nvSpPr>
          <p:cNvPr id="17" name="Content Placeholder 5">
            <a:extLst>
              <a:ext uri="{FF2B5EF4-FFF2-40B4-BE49-F238E27FC236}">
                <a16:creationId xmlns:a16="http://schemas.microsoft.com/office/drawing/2014/main" id="{E1AB911D-BE36-DF54-AB4A-8A19023A73A7}"/>
              </a:ext>
            </a:extLst>
          </p:cNvPr>
          <p:cNvSpPr txBox="1">
            <a:spLocks/>
          </p:cNvSpPr>
          <p:nvPr/>
        </p:nvSpPr>
        <p:spPr>
          <a:xfrm>
            <a:off x="7594759" y="380851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recovered</a:t>
            </a:r>
            <a:endParaRPr lang="en-US" sz="2000" i="1" dirty="0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E5BA704-54C1-CF5C-241F-B212529CEDE8}"/>
              </a:ext>
            </a:extLst>
          </p:cNvPr>
          <p:cNvCxnSpPr>
            <a:cxnSpLocks/>
            <a:stCxn id="12" idx="3"/>
            <a:endCxn id="14" idx="1"/>
          </p:cNvCxnSpPr>
          <p:nvPr/>
        </p:nvCxnSpPr>
        <p:spPr>
          <a:xfrm>
            <a:off x="3721766" y="5021182"/>
            <a:ext cx="1600532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331A5E8A-1777-B897-2E40-9F4C368212BD}"/>
              </a:ext>
            </a:extLst>
          </p:cNvPr>
          <p:cNvCxnSpPr>
            <a:cxnSpLocks/>
            <a:stCxn id="14" idx="3"/>
            <a:endCxn id="16" idx="1"/>
          </p:cNvCxnSpPr>
          <p:nvPr/>
        </p:nvCxnSpPr>
        <p:spPr>
          <a:xfrm>
            <a:off x="7086930" y="5021182"/>
            <a:ext cx="160053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7F548D-05E3-9F44-822A-97D325E300C9}"/>
              </a:ext>
            </a:extLst>
          </p:cNvPr>
          <p:cNvSpPr txBox="1">
            <a:spLocks/>
          </p:cNvSpPr>
          <p:nvPr/>
        </p:nvSpPr>
        <p:spPr>
          <a:xfrm>
            <a:off x="192502" y="4658745"/>
            <a:ext cx="1481151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Everyone is either:</a:t>
            </a:r>
            <a:endParaRPr lang="en-US" sz="2400" i="1" dirty="0"/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40EBF8DE-4601-06F4-51BD-065A45C19EB4}"/>
              </a:ext>
            </a:extLst>
          </p:cNvPr>
          <p:cNvSpPr txBox="1">
            <a:spLocks/>
          </p:cNvSpPr>
          <p:nvPr/>
        </p:nvSpPr>
        <p:spPr>
          <a:xfrm>
            <a:off x="1218274" y="5996774"/>
            <a:ext cx="3242349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people mix uniformly (mass action)</a:t>
            </a:r>
            <a:endParaRPr lang="en-US" sz="2400" i="1" dirty="0"/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A839233B-0804-9DEF-4695-053ED48C5EF2}"/>
              </a:ext>
            </a:extLst>
          </p:cNvPr>
          <p:cNvSpPr txBox="1">
            <a:spLocks/>
          </p:cNvSpPr>
          <p:nvPr/>
        </p:nvSpPr>
        <p:spPr>
          <a:xfrm>
            <a:off x="4345108" y="5988755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no latent period (infectious when infected)</a:t>
            </a:r>
          </a:p>
        </p:txBody>
      </p:sp>
      <p:sp>
        <p:nvSpPr>
          <p:cNvPr id="8" name="Content Placeholder 5">
            <a:extLst>
              <a:ext uri="{FF2B5EF4-FFF2-40B4-BE49-F238E27FC236}">
                <a16:creationId xmlns:a16="http://schemas.microsoft.com/office/drawing/2014/main" id="{6173BDC4-2C94-DAF6-28D8-695119636FE7}"/>
              </a:ext>
            </a:extLst>
          </p:cNvPr>
          <p:cNvSpPr txBox="1">
            <a:spLocks/>
          </p:cNvSpPr>
          <p:nvPr/>
        </p:nvSpPr>
        <p:spPr>
          <a:xfrm>
            <a:off x="7887195" y="5988756"/>
            <a:ext cx="3719010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/>
              <a:t>recovery is permanent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9C880B81-6BB8-4742-029B-07847BA5E9C3}"/>
              </a:ext>
            </a:extLst>
          </p:cNvPr>
          <p:cNvSpPr txBox="1">
            <a:spLocks/>
          </p:cNvSpPr>
          <p:nvPr/>
        </p:nvSpPr>
        <p:spPr>
          <a:xfrm>
            <a:off x="2508489" y="4602889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infection</a:t>
            </a:r>
            <a:endParaRPr lang="en-US" sz="2000" i="1" dirty="0"/>
          </a:p>
        </p:txBody>
      </p:sp>
      <p:sp>
        <p:nvSpPr>
          <p:cNvPr id="10" name="Content Placeholder 5">
            <a:extLst>
              <a:ext uri="{FF2B5EF4-FFF2-40B4-BE49-F238E27FC236}">
                <a16:creationId xmlns:a16="http://schemas.microsoft.com/office/drawing/2014/main" id="{22A4CD4E-B12C-877A-55EA-AB76D566F1CC}"/>
              </a:ext>
            </a:extLst>
          </p:cNvPr>
          <p:cNvSpPr txBox="1">
            <a:spLocks/>
          </p:cNvSpPr>
          <p:nvPr/>
        </p:nvSpPr>
        <p:spPr>
          <a:xfrm>
            <a:off x="5912175" y="4585364"/>
            <a:ext cx="3950039" cy="72487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000" dirty="0"/>
              <a:t>recovery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8607907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525" row="4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9C5CF8AB-5077-4B5C-BBF7-577919649F6D}">
  <we:reference id="4b785c87-866c-4bad-85d8-5d1ae467ac9a" version="3.13.1.0" store="EXCatalog" storeType="EXCatalog"/>
  <we:alternateReferences>
    <we:reference id="WA104381909" version="3.13.1.0" store="en-US" storeType="OMEX"/>
  </we:alternateReferences>
  <we:properties/>
  <we:bindings/>
  <we:snapshot xmlns:r="http://schemas.openxmlformats.org/officeDocument/2006/relationships"/>
</we:webextension>
</file>

<file path=docProps/app.xml><?xml version="1.0" encoding="utf-8"?>
<Properties xmlns="http://schemas.openxmlformats.org/officeDocument/2006/extended-properties" xmlns:vt="http://schemas.openxmlformats.org/officeDocument/2006/docPropsVTypes">
  <TotalTime>64689</TotalTime>
  <Words>6238</Words>
  <Application>Microsoft Office PowerPoint</Application>
  <PresentationFormat>Widescreen</PresentationFormat>
  <Paragraphs>1277</Paragraphs>
  <Slides>133</Slides>
  <Notes>26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133</vt:i4>
      </vt:variant>
    </vt:vector>
  </HeadingPairs>
  <TitlesOfParts>
    <vt:vector size="138" baseType="lpstr">
      <vt:lpstr>Aptos</vt:lpstr>
      <vt:lpstr>Aptos Display</vt:lpstr>
      <vt:lpstr>Arial</vt:lpstr>
      <vt:lpstr>Cambria Math</vt:lpstr>
      <vt:lpstr>Office Theme</vt:lpstr>
      <vt:lpstr>Introduction to Compartmental Models</vt:lpstr>
      <vt:lpstr>Goals for this lecture</vt:lpstr>
      <vt:lpstr>Compartmental/Mechanistic/Mathematical Models</vt:lpstr>
      <vt:lpstr>Compartmental/Mechanistic/Mathematical Models</vt:lpstr>
      <vt:lpstr>Compartmental/Mechanistic/Mathematical Models</vt:lpstr>
      <vt:lpstr>Compartmental/Mechanistic/Mathematical Models</vt:lpstr>
      <vt:lpstr>How are these different from statistical models? En quoi sont-elles différentes des modèles statistiques?</vt:lpstr>
      <vt:lpstr>How are these different from statistical models? En quoi sont-elles différentes des modèles statistiques?</vt:lpstr>
      <vt:lpstr>1. Simple Population Models      Les modèles simples de population</vt:lpstr>
      <vt:lpstr>PowerPoint Presentation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Checking In </vt:lpstr>
      <vt:lpstr>Checking In </vt:lpstr>
      <vt:lpstr>Key concepts</vt:lpstr>
      <vt:lpstr>2. Structured Population Models Les modèles de la population structurées</vt:lpstr>
      <vt:lpstr>The structured population model</vt:lpstr>
      <vt:lpstr>The structured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The basic population model</vt:lpstr>
      <vt:lpstr>Key concepts</vt:lpstr>
      <vt:lpstr>Checking In </vt:lpstr>
      <vt:lpstr>Checking In </vt:lpstr>
      <vt:lpstr>3. Two-population model      Les modèles de deux populations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The predator-prey model</vt:lpstr>
      <vt:lpstr>Key concepts</vt:lpstr>
      <vt:lpstr>Checking In </vt:lpstr>
      <vt:lpstr>Checking In </vt:lpstr>
      <vt:lpstr>4. SIR models      Les modèles SIR</vt:lpstr>
      <vt:lpstr>PowerPoint Presentation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The SIR model</vt:lpstr>
      <vt:lpstr>Checking In </vt:lpstr>
      <vt:lpstr>Checking In </vt:lpstr>
      <vt:lpstr>The SIR model : vaccination</vt:lpstr>
      <vt:lpstr>The SIR model : vaccination</vt:lpstr>
      <vt:lpstr>The SIR model : vaccination</vt:lpstr>
      <vt:lpstr>The SIR model : vaccination</vt:lpstr>
      <vt:lpstr>The SIR model : vaccination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SIR model : extensions</vt:lpstr>
      <vt:lpstr>The SI model</vt:lpstr>
      <vt:lpstr>The SIR model : extensions</vt:lpstr>
      <vt:lpstr>The SIRS model</vt:lpstr>
      <vt:lpstr>The SIR model : extensions</vt:lpstr>
      <vt:lpstr>The SIR model : extensions</vt:lpstr>
      <vt:lpstr>Key concepts</vt:lpstr>
      <vt:lpstr>R Tutorial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Compartmental Models</dc:title>
  <dc:creator>Lockwood, Sophie</dc:creator>
  <cp:lastModifiedBy>Sophie Lockwood</cp:lastModifiedBy>
  <cp:revision>77</cp:revision>
  <dcterms:created xsi:type="dcterms:W3CDTF">2024-01-15T19:56:30Z</dcterms:created>
  <dcterms:modified xsi:type="dcterms:W3CDTF">2025-05-20T07:15:32Z</dcterms:modified>
</cp:coreProperties>
</file>