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9" r:id="rId2"/>
    <p:sldId id="258" r:id="rId3"/>
    <p:sldId id="261" r:id="rId4"/>
    <p:sldId id="268" r:id="rId5"/>
    <p:sldId id="264" r:id="rId6"/>
    <p:sldId id="265" r:id="rId7"/>
    <p:sldId id="266" r:id="rId8"/>
    <p:sldId id="270" r:id="rId9"/>
    <p:sldId id="271" r:id="rId10"/>
    <p:sldId id="272"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81D267-04D5-4480-B8A9-E3111A9B0A8A}" type="datetimeFigureOut">
              <a:rPr lang="en-US" smtClean="0"/>
              <a:t>12/12/2013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7DA95-6761-47CA-8567-D894E4D4CDB8}" type="slidenum">
              <a:rPr lang="en-US" smtClean="0"/>
              <a:t>‹#›</a:t>
            </a:fld>
            <a:endParaRPr lang="en-US"/>
          </a:p>
        </p:txBody>
      </p:sp>
    </p:spTree>
    <p:extLst>
      <p:ext uri="{BB962C8B-B14F-4D97-AF65-F5344CB8AC3E}">
        <p14:creationId xmlns:p14="http://schemas.microsoft.com/office/powerpoint/2010/main" val="142182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7DA95-6761-47CA-8567-D894E4D4CDB8}" type="slidenum">
              <a:rPr lang="en-US" smtClean="0"/>
              <a:t>2</a:t>
            </a:fld>
            <a:endParaRPr lang="en-US"/>
          </a:p>
        </p:txBody>
      </p:sp>
    </p:spTree>
    <p:extLst>
      <p:ext uri="{BB962C8B-B14F-4D97-AF65-F5344CB8AC3E}">
        <p14:creationId xmlns:p14="http://schemas.microsoft.com/office/powerpoint/2010/main" val="182845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7DA95-6761-47CA-8567-D894E4D4CDB8}" type="slidenum">
              <a:rPr lang="en-US" smtClean="0"/>
              <a:t>3</a:t>
            </a:fld>
            <a:endParaRPr lang="en-US"/>
          </a:p>
        </p:txBody>
      </p:sp>
    </p:spTree>
    <p:extLst>
      <p:ext uri="{BB962C8B-B14F-4D97-AF65-F5344CB8AC3E}">
        <p14:creationId xmlns:p14="http://schemas.microsoft.com/office/powerpoint/2010/main" val="316070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7DA95-6761-47CA-8567-D894E4D4CDB8}" type="slidenum">
              <a:rPr lang="en-US" smtClean="0"/>
              <a:t>4</a:t>
            </a:fld>
            <a:endParaRPr lang="en-US"/>
          </a:p>
        </p:txBody>
      </p:sp>
    </p:spTree>
    <p:extLst>
      <p:ext uri="{BB962C8B-B14F-4D97-AF65-F5344CB8AC3E}">
        <p14:creationId xmlns:p14="http://schemas.microsoft.com/office/powerpoint/2010/main" val="3160707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FFFFFF"/>
                </a:solidFill>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a:solidFill>
                  <a:srgbClr val="FFFFFF"/>
                </a:solidFill>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extLst>
      <p:ext uri="{BB962C8B-B14F-4D97-AF65-F5344CB8AC3E}">
        <p14:creationId xmlns:p14="http://schemas.microsoft.com/office/powerpoint/2010/main" val="136318745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242117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297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775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de-DE" smtClean="0"/>
              <a:t>Bild durch Klicken auf Symbol hinzufügen</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3462642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de-DE" smtClean="0"/>
              <a:t>Bild durch Klicken auf Symbol hinzufügen</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3762839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de-DE" smtClean="0"/>
              <a:t>Bild durch Klicken auf Symbol hinzufügen</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133346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de-DE" smtClean="0"/>
              <a:t>Bild durch Klicken auf Symbol hinzufügen</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de-DE" smtClean="0"/>
              <a:t>Bild durch Klicken auf Symbol hinzufügen</a:t>
            </a:r>
            <a:endParaRPr lang="de-DE" dirty="0"/>
          </a:p>
        </p:txBody>
      </p:sp>
    </p:spTree>
    <p:extLst>
      <p:ext uri="{BB962C8B-B14F-4D97-AF65-F5344CB8AC3E}">
        <p14:creationId xmlns:p14="http://schemas.microsoft.com/office/powerpoint/2010/main" val="2654439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extLst>
      <p:ext uri="{BB962C8B-B14F-4D97-AF65-F5344CB8AC3E}">
        <p14:creationId xmlns:p14="http://schemas.microsoft.com/office/powerpoint/2010/main" val="3026689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3901523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75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FFFFFF"/>
                </a:solidFill>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a:solidFill>
                  <a:srgbClr val="FFFFFF"/>
                </a:solidFill>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extLst>
      <p:ext uri="{BB962C8B-B14F-4D97-AF65-F5344CB8AC3E}">
        <p14:creationId xmlns:p14="http://schemas.microsoft.com/office/powerpoint/2010/main" val="227096568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358116"/>
          </a:xfrm>
          <a:prstGeom prst="rect">
            <a:avLst/>
          </a:prstGeom>
          <a:noFill/>
        </p:spPr>
        <p:txBody>
          <a:bodyPr wrap="square" lIns="0" tIns="0" rIns="0" bIns="0" rtlCol="0">
            <a:spAutoFit/>
          </a:bodyPr>
          <a:lstStyle/>
          <a:p>
            <a:pPr>
              <a:lnSpc>
                <a:spcPct val="95000"/>
              </a:lnSpc>
              <a:spcBef>
                <a:spcPts val="400"/>
              </a:spcBef>
            </a:pPr>
            <a:r>
              <a:rPr lang="en-GB" sz="800" noProof="1">
                <a:solidFill>
                  <a:srgbClr val="000000"/>
                </a:solidFill>
                <a:ea typeface="MS PGothic" pitchFamily="34" charset="-128"/>
              </a:rPr>
              <a:t>No part of this publication may be reproduced or transmitted in any form or for any purpose without the express permission of SAP AG. The information contained herein may be changed without prior notice.</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Some software products marketed by SAP AG and its distributors contain proprietary software components of other software vendors.</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Microsoft, Windows, Excel, Outlook, and PowerPoint are registered trademarks of Microsoft Corporation. </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Linux is the registered trademark of Linus Torvalds in the U.S. and other countries.</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Adobe, the Adobe logo, Acrobat, PostScript, and Reader are either trademarks or registered trademarks of Adobe Systems Incorporated in the United States and/or other countries.</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Oracle is a registered trademark of Oracle Corporation.</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UNIX, X/Open, OSF/1, and Motif are registered trademarks of the Open Group.</a:t>
            </a:r>
            <a:endParaRPr lang="de-DE" sz="800" noProof="1">
              <a:solidFill>
                <a:srgbClr val="000000"/>
              </a:solidFill>
              <a:ea typeface="MS PGothic" pitchFamily="34" charset="-128"/>
            </a:endParaRPr>
          </a:p>
          <a:p>
            <a:pPr>
              <a:lnSpc>
                <a:spcPct val="95000"/>
              </a:lnSpc>
              <a:spcBef>
                <a:spcPts val="400"/>
              </a:spcBef>
            </a:pPr>
            <a:r>
              <a:rPr lang="en-US" sz="800" noProof="1">
                <a:solidFill>
                  <a:srgbClr val="000000"/>
                </a:solidFill>
                <a:ea typeface="MS PGothic" pitchFamily="34" charset="-128"/>
              </a:rPr>
              <a:t>Citrix, ICA, Program Neighborhood, MetaFrame, WinFrame, VideoFrame, and MultiWin are trademarks or registered trademarks of Citrix Systems, Inc.</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HTML, XML, XHTML and W3C are trademarks or registered trademarks of W3C®, World Wide Web Consortium, Massachusetts Institute of Technology. </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Java is a registered trademark of Sun Microsystems, Inc.</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JavaScript is a registered trademark of Sun Microsystems, Inc., used under license for technology invented and implemented by Netscape. </a:t>
            </a:r>
            <a:endParaRPr lang="de-DE" sz="800" noProof="1">
              <a:solidFill>
                <a:srgbClr val="000000"/>
              </a:solidFill>
              <a:ea typeface="MS PGothic" pitchFamily="34" charset="-128"/>
            </a:endParaRPr>
          </a:p>
          <a:p>
            <a:pPr>
              <a:lnSpc>
                <a:spcPct val="95000"/>
              </a:lnSpc>
              <a:spcBef>
                <a:spcPts val="400"/>
              </a:spcBef>
            </a:pPr>
            <a:r>
              <a:rPr lang="en-US" sz="800" noProof="1">
                <a:solidFill>
                  <a:srgbClr val="000000"/>
                </a:solidFill>
                <a:ea typeface="MS PGothic" pitchFamily="34" charset="-128"/>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de-DE" sz="800" noProof="1">
              <a:solidFill>
                <a:srgbClr val="000000"/>
              </a:solidFill>
              <a:ea typeface="MS PGothic" pitchFamily="34" charset="-128"/>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spcBef>
                <a:spcPct val="0"/>
              </a:spcBef>
            </a:pPr>
            <a:r>
              <a:rPr lang="en-GB" sz="2400" b="1" dirty="0">
                <a:solidFill>
                  <a:srgbClr val="666666"/>
                </a:solidFill>
                <a:ea typeface="+mj-ea"/>
                <a:cs typeface="+mj-cs"/>
              </a:rPr>
              <a:t>© </a:t>
            </a:r>
            <a:r>
              <a:rPr lang="de-DE" sz="2400" b="1" dirty="0">
                <a:solidFill>
                  <a:srgbClr val="666666"/>
                </a:solidFill>
                <a:ea typeface="+mj-ea"/>
                <a:cs typeface="+mj-cs"/>
              </a:rPr>
              <a:t>2011 SAP AG. All rights reserved</a:t>
            </a:r>
          </a:p>
        </p:txBody>
      </p:sp>
      <p:sp>
        <p:nvSpPr>
          <p:cNvPr id="6" name="TextBox 5"/>
          <p:cNvSpPr txBox="1"/>
          <p:nvPr userDrawn="1"/>
        </p:nvSpPr>
        <p:spPr bwMode="gray">
          <a:xfrm>
            <a:off x="4654800" y="1692000"/>
            <a:ext cx="4165200" cy="3867725"/>
          </a:xfrm>
          <a:prstGeom prst="rect">
            <a:avLst/>
          </a:prstGeom>
          <a:noFill/>
        </p:spPr>
        <p:txBody>
          <a:bodyPr wrap="square" lIns="0" tIns="0" rIns="0" bIns="0" rtlCol="0">
            <a:spAutoFit/>
          </a:bodyPr>
          <a:lstStyle/>
          <a:p>
            <a:pPr fontAlgn="t">
              <a:lnSpc>
                <a:spcPct val="95000"/>
              </a:lnSpc>
              <a:spcBef>
                <a:spcPts val="400"/>
              </a:spcBef>
            </a:pPr>
            <a:r>
              <a:rPr lang="en-US" sz="800" noProof="1">
                <a:solidFill>
                  <a:srgbClr val="000000"/>
                </a:solidFill>
                <a:ea typeface="MS PGothic" pitchFamily="34" charset="-128"/>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Sybase and Adaptive Server, iAnywhere, Sybase 365, SQL Anywhere, and other Sybase products and services mentioned herein as well as their respective logos are trademarks or registered trademarks of Sybase, Inc. Sybase is an SAP company.</a:t>
            </a:r>
            <a:endParaRPr lang="de-DE" sz="800" noProof="1">
              <a:solidFill>
                <a:srgbClr val="000000"/>
              </a:solidFill>
              <a:ea typeface="MS PGothic" pitchFamily="34" charset="-128"/>
            </a:endParaRPr>
          </a:p>
          <a:p>
            <a:pPr>
              <a:lnSpc>
                <a:spcPct val="95000"/>
              </a:lnSpc>
              <a:spcBef>
                <a:spcPts val="400"/>
              </a:spcBef>
            </a:pPr>
            <a:r>
              <a:rPr lang="en-GB" sz="800" noProof="1">
                <a:solidFill>
                  <a:srgbClr val="000000"/>
                </a:solidFill>
                <a:ea typeface="MS PGothic" pitchFamily="34" charset="-128"/>
              </a:rPr>
              <a:t>All other product and service names mentioned are the trademarks of their respective companies. Data contained in this document serves informational purposes only. National product specifications may vary.</a:t>
            </a:r>
            <a:endParaRPr lang="de-DE" sz="800" noProof="1">
              <a:solidFill>
                <a:srgbClr val="000000"/>
              </a:solidFill>
              <a:ea typeface="MS PGothic" pitchFamily="34" charset="-128"/>
            </a:endParaRPr>
          </a:p>
          <a:p>
            <a:pPr>
              <a:lnSpc>
                <a:spcPct val="95000"/>
              </a:lnSpc>
              <a:spcBef>
                <a:spcPts val="400"/>
              </a:spcBef>
            </a:pPr>
            <a:r>
              <a:rPr lang="en-US" sz="800" noProof="1">
                <a:solidFill>
                  <a:srgbClr val="000000"/>
                </a:solidFill>
                <a:ea typeface="MS PGothic" pitchFamily="34" charset="-128"/>
              </a:rPr>
              <a:t>The information in this document is proprietary to SAP. No part of this document may be reproduced, copied, or transmitted in any form or for any purpose without the express prior written permission of SAP AG.</a:t>
            </a:r>
            <a:endParaRPr lang="de-DE" sz="800" noProof="1">
              <a:solidFill>
                <a:srgbClr val="000000"/>
              </a:solidFill>
              <a:ea typeface="MS PGothic" pitchFamily="34" charset="-128"/>
            </a:endParaRPr>
          </a:p>
          <a:p>
            <a:pPr>
              <a:lnSpc>
                <a:spcPct val="95000"/>
              </a:lnSpc>
              <a:spcBef>
                <a:spcPts val="400"/>
              </a:spcBef>
            </a:pPr>
            <a:r>
              <a:rPr lang="en-US" sz="800" noProof="1">
                <a:solidFill>
                  <a:srgbClr val="000000"/>
                </a:solidFill>
                <a:ea typeface="MS PGothic" pitchFamily="34" charset="-128"/>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800" noProof="1">
              <a:solidFill>
                <a:srgbClr val="000000"/>
              </a:solidFill>
              <a:ea typeface="MS PGothic" pitchFamily="34" charset="-128"/>
            </a:endParaRPr>
          </a:p>
          <a:p>
            <a:pPr>
              <a:lnSpc>
                <a:spcPct val="95000"/>
              </a:lnSpc>
              <a:spcBef>
                <a:spcPts val="400"/>
              </a:spcBef>
            </a:pPr>
            <a:r>
              <a:rPr lang="en-US" sz="800" noProof="1">
                <a:solidFill>
                  <a:srgbClr val="000000"/>
                </a:solidFill>
                <a:ea typeface="MS PGothic" pitchFamily="34" charset="-128"/>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800" noProof="1">
              <a:solidFill>
                <a:srgbClr val="000000"/>
              </a:solidFill>
              <a:ea typeface="MS PGothic" pitchFamily="34" charset="-128"/>
            </a:endParaRPr>
          </a:p>
          <a:p>
            <a:pPr>
              <a:lnSpc>
                <a:spcPct val="95000"/>
              </a:lnSpc>
              <a:spcBef>
                <a:spcPts val="400"/>
              </a:spcBef>
            </a:pPr>
            <a:r>
              <a:rPr lang="en-US" sz="800" noProof="1">
                <a:solidFill>
                  <a:srgbClr val="000000"/>
                </a:solidFill>
                <a:ea typeface="MS PGothic" pitchFamily="34" charset="-128"/>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800" noProof="1">
              <a:solidFill>
                <a:srgbClr val="000000"/>
              </a:solidFill>
              <a:ea typeface="MS PGothic" pitchFamily="34" charset="-128"/>
            </a:endParaRPr>
          </a:p>
          <a:p>
            <a:pPr>
              <a:lnSpc>
                <a:spcPct val="95000"/>
              </a:lnSpc>
              <a:spcBef>
                <a:spcPts val="400"/>
              </a:spcBef>
            </a:pPr>
            <a:r>
              <a:rPr lang="en-US" sz="800" noProof="1">
                <a:solidFill>
                  <a:srgbClr val="000000"/>
                </a:solidFill>
                <a:ea typeface="MS PGothic" pitchFamily="34" charset="-128"/>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p>
        </p:txBody>
      </p:sp>
    </p:spTree>
    <p:extLst>
      <p:ext uri="{BB962C8B-B14F-4D97-AF65-F5344CB8AC3E}">
        <p14:creationId xmlns:p14="http://schemas.microsoft.com/office/powerpoint/2010/main" val="2437746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rman 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3539430"/>
          </a:xfrm>
          <a:prstGeom prst="rect">
            <a:avLst/>
          </a:prstGeom>
          <a:noFill/>
        </p:spPr>
        <p:txBody>
          <a:bodyPr wrap="square" lIns="0" tIns="0" rIns="0" bIns="0" rtlCol="0">
            <a:spAutoFit/>
          </a:bodyPr>
          <a:lstStyle/>
          <a:p>
            <a:pPr>
              <a:spcBef>
                <a:spcPts val="400"/>
              </a:spcBef>
            </a:pPr>
            <a:r>
              <a:rPr lang="de-DE" sz="8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a:spcBef>
                <a:spcPts val="400"/>
              </a:spcBef>
            </a:pPr>
            <a:r>
              <a:rPr lang="de-DE" sz="800" noProof="1">
                <a:solidFill>
                  <a:srgbClr val="000000"/>
                </a:solidFill>
                <a:ea typeface="MS PGothic" pitchFamily="34" charset="-128"/>
              </a:rPr>
              <a:t>Die von SAP AG oder deren Vertriebsfirmen angebotenen Softwareprodukte können Softwarekomponenten auch anderer Softwarehersteller enthalten.</a:t>
            </a:r>
          </a:p>
          <a:p>
            <a:pPr>
              <a:spcBef>
                <a:spcPts val="400"/>
              </a:spcBef>
            </a:pPr>
            <a:r>
              <a:rPr lang="de-DE" sz="800" noProof="1">
                <a:solidFill>
                  <a:srgbClr val="000000"/>
                </a:solidFill>
                <a:ea typeface="MS PGothic" pitchFamily="34" charset="-128"/>
              </a:rPr>
              <a:t>Microsoft, Windows, Excel, Outlook, und PowerPoint sind eingetragene Marken der Microsoft Corporation. </a:t>
            </a:r>
          </a:p>
          <a:p>
            <a:pPr>
              <a:spcBef>
                <a:spcPts val="400"/>
              </a:spcBef>
            </a:pPr>
            <a:r>
              <a:rPr lang="de-DE" sz="800" noProof="1">
                <a:solidFill>
                  <a:srgbClr val="000000"/>
                </a:solidFill>
                <a:ea typeface="MS PGothic" pitchFamily="34" charset="-128"/>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p>
          <a:p>
            <a:pPr>
              <a:spcBef>
                <a:spcPts val="400"/>
              </a:spcBef>
            </a:pPr>
            <a:r>
              <a:rPr lang="de-DE" sz="800" noProof="1">
                <a:solidFill>
                  <a:srgbClr val="000000"/>
                </a:solidFill>
                <a:ea typeface="MS PGothic" pitchFamily="34" charset="-128"/>
              </a:rPr>
              <a:t>Linux ist eine eingetragene Marke von Linus Torvalds in den USA und anderen Ländern.</a:t>
            </a:r>
          </a:p>
          <a:p>
            <a:pPr>
              <a:spcBef>
                <a:spcPts val="400"/>
              </a:spcBef>
            </a:pPr>
            <a:r>
              <a:rPr lang="de-DE" sz="800" noProof="1">
                <a:solidFill>
                  <a:srgbClr val="000000"/>
                </a:solidFill>
                <a:ea typeface="MS PGothic" pitchFamily="34" charset="-128"/>
              </a:rPr>
              <a:t>Adobe, das Adobe-Logo, Acrobat, PostScript und Reader sind Marken oder eingetragene Marken von Adobe Systems Incorporated in den USA und/oder anderen Ländern.</a:t>
            </a:r>
          </a:p>
          <a:p>
            <a:pPr>
              <a:spcBef>
                <a:spcPts val="400"/>
              </a:spcBef>
            </a:pPr>
            <a:r>
              <a:rPr lang="de-DE" sz="800" noProof="1">
                <a:solidFill>
                  <a:srgbClr val="000000"/>
                </a:solidFill>
                <a:ea typeface="MS PGothic" pitchFamily="34" charset="-128"/>
              </a:rPr>
              <a:t>Oracle ist eine eingetragene Marke der Oracle Corporation.</a:t>
            </a:r>
          </a:p>
          <a:p>
            <a:pPr>
              <a:spcBef>
                <a:spcPts val="400"/>
              </a:spcBef>
            </a:pPr>
            <a:r>
              <a:rPr lang="de-DE" sz="800" noProof="1">
                <a:solidFill>
                  <a:srgbClr val="000000"/>
                </a:solidFill>
                <a:ea typeface="MS PGothic" pitchFamily="34" charset="-128"/>
              </a:rPr>
              <a:t>UNIX, X/Open, OSF/1 und Motif sind eingetragene Marken der Open Group.</a:t>
            </a:r>
          </a:p>
          <a:p>
            <a:pPr>
              <a:spcBef>
                <a:spcPts val="400"/>
              </a:spcBef>
            </a:pPr>
            <a:r>
              <a:rPr lang="de-DE" sz="800" noProof="1">
                <a:solidFill>
                  <a:srgbClr val="000000"/>
                </a:solidFill>
                <a:ea typeface="MS PGothic" pitchFamily="34" charset="-128"/>
              </a:rPr>
              <a:t>Citrix, ICA, Program Neighborhood, MetaFrame, WinFrame, VideoFrame und MultiWin sind Marken oder eingetragene Marken von Citrix Systems, Inc.</a:t>
            </a:r>
          </a:p>
          <a:p>
            <a:pPr>
              <a:spcBef>
                <a:spcPts val="400"/>
              </a:spcBef>
            </a:pPr>
            <a:r>
              <a:rPr lang="de-DE" sz="800" noProof="1">
                <a:solidFill>
                  <a:srgbClr val="000000"/>
                </a:solidFill>
                <a:ea typeface="MS PGothic" pitchFamily="34" charset="-128"/>
              </a:rPr>
              <a:t>HTML, XML, XHTML und W3C sind Marken oder eingetragene Marken des W3C®, World Wide Web Consortium, Massachusetts Institute of Technology. </a:t>
            </a:r>
          </a:p>
        </p:txBody>
      </p:sp>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a:spcBef>
                <a:spcPct val="0"/>
              </a:spcBef>
              <a:defRPr/>
            </a:pPr>
            <a:r>
              <a:rPr lang="en-GB" sz="2400" b="1" dirty="0">
                <a:solidFill>
                  <a:srgbClr val="666666"/>
                </a:solidFill>
                <a:ea typeface="+mj-ea"/>
                <a:cs typeface="+mj-cs"/>
              </a:rPr>
              <a:t>© </a:t>
            </a:r>
            <a:r>
              <a:rPr lang="de-DE" sz="2400" b="1" dirty="0">
                <a:solidFill>
                  <a:srgbClr val="666666"/>
                </a:solidFill>
                <a:ea typeface="+mj-ea"/>
                <a:cs typeface="+mj-cs"/>
              </a:rPr>
              <a:t>2011 SAP AG. Alle Rechte vorbehalten.</a:t>
            </a:r>
          </a:p>
        </p:txBody>
      </p:sp>
      <p:sp>
        <p:nvSpPr>
          <p:cNvPr id="6" name="TextBox 5"/>
          <p:cNvSpPr txBox="1"/>
          <p:nvPr userDrawn="1"/>
        </p:nvSpPr>
        <p:spPr bwMode="gray">
          <a:xfrm>
            <a:off x="4654800" y="1692000"/>
            <a:ext cx="4165200" cy="3139321"/>
          </a:xfrm>
          <a:prstGeom prst="rect">
            <a:avLst/>
          </a:prstGeom>
          <a:noFill/>
        </p:spPr>
        <p:txBody>
          <a:bodyPr wrap="square" lIns="0" tIns="0" rIns="0" bIns="0" rtlCol="0">
            <a:spAutoFit/>
          </a:bodyPr>
          <a:lstStyle/>
          <a:p>
            <a:pPr>
              <a:spcBef>
                <a:spcPts val="400"/>
              </a:spcBef>
            </a:pPr>
            <a:r>
              <a:rPr lang="de-DE" sz="800" noProof="1">
                <a:solidFill>
                  <a:srgbClr val="000000"/>
                </a:solidFill>
                <a:ea typeface="MS PGothic" pitchFamily="34" charset="-128"/>
              </a:rPr>
              <a:t>Java ist eine eingetragene Marke von Sun Microsystems, Inc.</a:t>
            </a:r>
          </a:p>
          <a:p>
            <a:pPr>
              <a:spcBef>
                <a:spcPts val="400"/>
              </a:spcBef>
            </a:pPr>
            <a:r>
              <a:rPr lang="de-DE" sz="800" noProof="1">
                <a:solidFill>
                  <a:srgbClr val="000000"/>
                </a:solidFill>
                <a:ea typeface="MS PGothic" pitchFamily="34" charset="-128"/>
              </a:rPr>
              <a:t>JavaScript ist eine eingetragene Marke der Sun Microsystems, Inc., verwendet unter der Lizenz der von Netscape entwickelten und implementierten Technologie. </a:t>
            </a:r>
          </a:p>
          <a:p>
            <a:pPr fontAlgn="t">
              <a:spcBef>
                <a:spcPts val="400"/>
              </a:spcBef>
              <a:defRPr/>
            </a:pPr>
            <a:r>
              <a:rPr lang="de-DE" sz="800" noProof="1">
                <a:solidFill>
                  <a:srgbClr val="000000"/>
                </a:solidFill>
                <a:ea typeface="MS PGothic" pitchFamily="34" charset="-128"/>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fontAlgn="t">
              <a:spcBef>
                <a:spcPts val="400"/>
              </a:spcBef>
            </a:pPr>
            <a:r>
              <a:rPr lang="de-DE" sz="800" noProof="1">
                <a:solidFill>
                  <a:srgbClr val="000000"/>
                </a:solidFill>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a:spcBef>
                <a:spcPts val="400"/>
              </a:spcBef>
            </a:pPr>
            <a:r>
              <a:rPr lang="de-DE" sz="800" noProof="1">
                <a:solidFill>
                  <a:srgbClr val="000000"/>
                </a:solidFill>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 SAP AG.</a:t>
            </a:r>
          </a:p>
          <a:p>
            <a:pPr>
              <a:spcBef>
                <a:spcPts val="400"/>
              </a:spcBef>
            </a:pPr>
            <a:r>
              <a:rPr lang="de-DE" sz="800" noProof="1">
                <a:solidFill>
                  <a:srgbClr val="000000"/>
                </a:solidFill>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a:spcBef>
                <a:spcPts val="400"/>
              </a:spcBef>
            </a:pPr>
            <a:r>
              <a:rPr lang="de-DE" sz="800" noProof="1">
                <a:solidFill>
                  <a:srgbClr val="000000"/>
                </a:solidFill>
                <a:ea typeface="MS PGothic" pitchFamily="34" charset="-128"/>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p:txBody>
      </p:sp>
    </p:spTree>
    <p:extLst>
      <p:ext uri="{BB962C8B-B14F-4D97-AF65-F5344CB8AC3E}">
        <p14:creationId xmlns:p14="http://schemas.microsoft.com/office/powerpoint/2010/main" val="334047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25751041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dirty="0" smtClean="0"/>
              <a:t>Alternate Presentation Title</a:t>
            </a:r>
            <a:br>
              <a:rPr lang="en-US" dirty="0" smtClean="0"/>
            </a:br>
            <a:r>
              <a:rPr lang="en-US"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161019465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FFFFFF"/>
              </a:solidFill>
              <a:ea typeface="Arial Unicode MS" pitchFamily="34" charset="-128"/>
              <a:cs typeface="Arial Unicode MS" pitchFamily="34" charset="-128"/>
            </a:endParaRPr>
          </a:p>
        </p:txBody>
      </p:sp>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a:solidFill>
                <a:srgbClr val="FFFFFF"/>
              </a:solidFill>
              <a:ea typeface="Arial Unicode MS" pitchFamily="34" charset="-128"/>
              <a:cs typeface="Arial Unicode MS" pitchFamily="34" charset="-128"/>
            </a:endParaRPr>
          </a:p>
        </p:txBody>
      </p:sp>
      <p:sp>
        <p:nvSpPr>
          <p:cNvPr id="2" name="Title 1"/>
          <p:cNvSpPr>
            <a:spLocks noGrp="1"/>
          </p:cNvSpPr>
          <p:nvPr userDrawn="1">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userDrawn="1">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9" name="Picture 8" descr="SAP_FKOM_KO.png"/>
          <p:cNvPicPr>
            <a:picLocks noChangeAspect="1"/>
          </p:cNvPicPr>
          <p:nvPr userDrawn="1"/>
        </p:nvPicPr>
        <p:blipFill>
          <a:blip r:embed="rId2" cstate="print"/>
          <a:stretch>
            <a:fillRect/>
          </a:stretch>
        </p:blipFill>
        <p:spPr>
          <a:xfrm>
            <a:off x="323850" y="6080400"/>
            <a:ext cx="1832544" cy="453600"/>
          </a:xfrm>
          <a:prstGeom prst="rect">
            <a:avLst/>
          </a:prstGeom>
        </p:spPr>
      </p:pic>
    </p:spTree>
    <p:extLst>
      <p:ext uri="{BB962C8B-B14F-4D97-AF65-F5344CB8AC3E}">
        <p14:creationId xmlns:p14="http://schemas.microsoft.com/office/powerpoint/2010/main" val="9300764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181253869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de-DE" smtClean="0"/>
              <a:t>Bild durch Klicken auf Symbol hinzufügen</a:t>
            </a:r>
            <a:endParaRPr lang="en-US" dirty="0"/>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390224832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extLst>
      <p:ext uri="{BB962C8B-B14F-4D97-AF65-F5344CB8AC3E}">
        <p14:creationId xmlns:p14="http://schemas.microsoft.com/office/powerpoint/2010/main" val="374214648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extLst>
      <p:ext uri="{BB962C8B-B14F-4D97-AF65-F5344CB8AC3E}">
        <p14:creationId xmlns:p14="http://schemas.microsoft.com/office/powerpoint/2010/main" val="33665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a:solidFill>
                <a:srgbClr val="000000"/>
              </a:solidFill>
              <a:ea typeface="Arial Unicode MS" pitchFamily="34" charset="-128"/>
              <a:cs typeface="Arial Unicode MS" pitchFamily="34" charset="-128"/>
            </a:endParaRPr>
          </a:p>
        </p:txBody>
      </p:sp>
      <p:sp>
        <p:nvSpPr>
          <p:cNvPr id="10" name="TextBox 9"/>
          <p:cNvSpPr txBox="1"/>
          <p:nvPr/>
        </p:nvSpPr>
        <p:spPr bwMode="gray">
          <a:xfrm>
            <a:off x="324000" y="6636183"/>
            <a:ext cx="1810358" cy="123111"/>
          </a:xfrm>
          <a:prstGeom prst="rect">
            <a:avLst/>
          </a:prstGeom>
          <a:noFill/>
        </p:spPr>
        <p:txBody>
          <a:bodyPr wrap="none" lIns="72000" tIns="0" rIns="0" bIns="0" rtlCol="0">
            <a:spAutoFit/>
          </a:bodyPr>
          <a:lstStyle/>
          <a:p>
            <a:pPr marL="133350" indent="-133350">
              <a:buClr>
                <a:srgbClr val="FFFFFF"/>
              </a:buClr>
              <a:buFont typeface="Arial" pitchFamily="34" charset="0"/>
              <a:buChar char="©"/>
            </a:pPr>
            <a:r>
              <a:rPr lang="en-US" sz="800" dirty="0">
                <a:solidFill>
                  <a:srgbClr val="FFFFFF"/>
                </a:solidFill>
              </a:rPr>
              <a:t>2011 SAP AG. All rights reserved.</a:t>
            </a:r>
          </a:p>
        </p:txBody>
      </p:sp>
      <p:sp>
        <p:nvSpPr>
          <p:cNvPr id="34" name="TextBox 33"/>
          <p:cNvSpPr txBox="1"/>
          <p:nvPr/>
        </p:nvSpPr>
        <p:spPr bwMode="gray">
          <a:xfrm>
            <a:off x="8625588" y="6636183"/>
            <a:ext cx="197737" cy="123111"/>
          </a:xfrm>
          <a:prstGeom prst="rect">
            <a:avLst/>
          </a:prstGeom>
          <a:noFill/>
        </p:spPr>
        <p:txBody>
          <a:bodyPr wrap="none" lIns="0" tIns="0" rIns="72000" bIns="0" rtlCol="0">
            <a:spAutoFit/>
          </a:bodyPr>
          <a:lstStyle/>
          <a:p>
            <a:pPr marL="93663" indent="-93663" algn="r">
              <a:buClr>
                <a:srgbClr val="666666"/>
              </a:buClr>
              <a:buFont typeface="Arial" pitchFamily="34" charset="0"/>
              <a:buNone/>
            </a:pPr>
            <a:fld id="{0BDC132A-5C91-4078-9777-31DA19A62E0A}" type="slidenum">
              <a:rPr lang="en-US" sz="800">
                <a:solidFill>
                  <a:srgbClr val="FFFFFF"/>
                </a:solidFill>
              </a:rPr>
              <a:pPr marL="93663" indent="-93663" algn="r">
                <a:buClr>
                  <a:srgbClr val="666666"/>
                </a:buClr>
                <a:buFont typeface="Arial" pitchFamily="34" charset="0"/>
                <a:buNone/>
              </a:pPr>
              <a:t>‹#›</a:t>
            </a:fld>
            <a:endParaRPr lang="en-US" sz="800" dirty="0">
              <a:solidFill>
                <a:srgbClr val="FFFFFF"/>
              </a:solidFill>
            </a:endParaRPr>
          </a:p>
        </p:txBody>
      </p:sp>
    </p:spTree>
    <p:extLst>
      <p:ext uri="{BB962C8B-B14F-4D97-AF65-F5344CB8AC3E}">
        <p14:creationId xmlns:p14="http://schemas.microsoft.com/office/powerpoint/2010/main" val="126955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smtClean="0"/>
              <a:t>Draft mock-ups for ideal partner qualification</a:t>
            </a:r>
            <a:endParaRPr lang="en-US" sz="4000" dirty="0"/>
          </a:p>
        </p:txBody>
      </p:sp>
      <p:sp>
        <p:nvSpPr>
          <p:cNvPr id="5" name="Subtitle 4"/>
          <p:cNvSpPr>
            <a:spLocks noGrp="1"/>
          </p:cNvSpPr>
          <p:nvPr>
            <p:ph type="subTitle" idx="1"/>
          </p:nvPr>
        </p:nvSpPr>
        <p:spPr/>
        <p:txBody>
          <a:bodyPr/>
          <a:lstStyle/>
          <a:p>
            <a:endParaRPr lang="en-US" dirty="0" smtClean="0"/>
          </a:p>
          <a:p>
            <a:r>
              <a:rPr lang="en-US" dirty="0" smtClean="0"/>
              <a:t>2013/12/03</a:t>
            </a:r>
            <a:endParaRPr lang="en-US" dirty="0"/>
          </a:p>
        </p:txBody>
      </p:sp>
    </p:spTree>
    <p:extLst>
      <p:ext uri="{BB962C8B-B14F-4D97-AF65-F5344CB8AC3E}">
        <p14:creationId xmlns:p14="http://schemas.microsoft.com/office/powerpoint/2010/main" val="3372918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Expectations for the system: </a:t>
            </a:r>
            <a:endParaRPr lang="zh-CN" altLang="en-US" dirty="0"/>
          </a:p>
        </p:txBody>
      </p:sp>
      <p:sp>
        <p:nvSpPr>
          <p:cNvPr id="3" name="Text Placeholder 2"/>
          <p:cNvSpPr>
            <a:spLocks noGrp="1"/>
          </p:cNvSpPr>
          <p:nvPr>
            <p:ph type="body" sz="quarter" idx="10"/>
          </p:nvPr>
        </p:nvSpPr>
        <p:spPr>
          <a:xfrm>
            <a:off x="228600" y="1295400"/>
            <a:ext cx="8494713" cy="5257800"/>
          </a:xfrm>
        </p:spPr>
        <p:txBody>
          <a:bodyPr vert="horz" lIns="0" tIns="0" rIns="0" bIns="0" rtlCol="0">
            <a:noAutofit/>
          </a:bodyPr>
          <a:lstStyle/>
          <a:p>
            <a:pPr marL="342900" indent="-342900">
              <a:buFont typeface="+mj-lt"/>
              <a:buAutoNum type="arabicPeriod"/>
            </a:pPr>
            <a:r>
              <a:rPr lang="en-US" altLang="zh-CN" dirty="0"/>
              <a:t>Document management</a:t>
            </a:r>
          </a:p>
          <a:p>
            <a:pPr marL="555625" lvl="2" indent="-285750">
              <a:spcBef>
                <a:spcPts val="0"/>
              </a:spcBef>
              <a:buFont typeface="Wingdings" pitchFamily="2" charset="2"/>
              <a:buChar char="Ø"/>
            </a:pPr>
            <a:r>
              <a:rPr lang="en-US" altLang="zh-CN" dirty="0" smtClean="0"/>
              <a:t>Upload/Download documents  (download just </a:t>
            </a:r>
            <a:r>
              <a:rPr lang="en-US" altLang="zh-CN" dirty="0"/>
              <a:t>like SAP-inbox function</a:t>
            </a:r>
            <a:r>
              <a:rPr lang="en-US" altLang="zh-CN" dirty="0" smtClean="0"/>
              <a:t>)</a:t>
            </a:r>
            <a:endParaRPr lang="en-US" altLang="zh-CN" dirty="0"/>
          </a:p>
          <a:p>
            <a:pPr marL="555625" lvl="2" indent="-285750">
              <a:spcBef>
                <a:spcPts val="0"/>
              </a:spcBef>
              <a:buChar char="Ø"/>
            </a:pPr>
            <a:r>
              <a:rPr lang="en-US" altLang="zh-CN" dirty="0" smtClean="0"/>
              <a:t>Store </a:t>
            </a:r>
            <a:r>
              <a:rPr lang="en-US" altLang="zh-CN" dirty="0"/>
              <a:t>Documents by </a:t>
            </a:r>
            <a:r>
              <a:rPr lang="en-US" altLang="zh-CN" dirty="0" smtClean="0"/>
              <a:t>partner</a:t>
            </a:r>
            <a:endParaRPr lang="en-US" altLang="zh-CN" dirty="0"/>
          </a:p>
          <a:p>
            <a:pPr marL="555625" lvl="2" indent="-285750">
              <a:spcBef>
                <a:spcPts val="0"/>
              </a:spcBef>
              <a:buChar char="Ø"/>
            </a:pPr>
            <a:r>
              <a:rPr lang="en-US" altLang="zh-CN" dirty="0" smtClean="0"/>
              <a:t>Move/Delete </a:t>
            </a:r>
            <a:r>
              <a:rPr lang="en-US" altLang="zh-CN" dirty="0" smtClean="0"/>
              <a:t>documents</a:t>
            </a:r>
          </a:p>
          <a:p>
            <a:pPr marL="555625" lvl="2" indent="-285750">
              <a:spcBef>
                <a:spcPts val="0"/>
              </a:spcBef>
              <a:buFont typeface="Wingdings" pitchFamily="2" charset="2"/>
              <a:buChar char="Ø"/>
            </a:pPr>
            <a:r>
              <a:rPr lang="en-US" altLang="zh-CN" dirty="0"/>
              <a:t>Information online view function (provide a link to let partner read-only some information</a:t>
            </a:r>
            <a:r>
              <a:rPr lang="en-US" altLang="zh-CN" dirty="0" smtClean="0"/>
              <a:t>)</a:t>
            </a:r>
            <a:endParaRPr lang="en-US" altLang="zh-CN" dirty="0"/>
          </a:p>
          <a:p>
            <a:pPr marL="342900" indent="-342900">
              <a:buFont typeface="+mj-lt"/>
              <a:buAutoNum type="arabicPeriod"/>
            </a:pPr>
            <a:r>
              <a:rPr lang="en-US" altLang="zh-CN" dirty="0"/>
              <a:t>Process management</a:t>
            </a:r>
          </a:p>
          <a:p>
            <a:pPr marL="555625" lvl="2" indent="-285750">
              <a:spcBef>
                <a:spcPts val="0"/>
              </a:spcBef>
              <a:buChar char="Ø"/>
            </a:pPr>
            <a:r>
              <a:rPr lang="en-US" altLang="zh-CN" dirty="0"/>
              <a:t>show steps and status</a:t>
            </a:r>
          </a:p>
          <a:p>
            <a:pPr marL="555625" lvl="2" indent="-285750">
              <a:spcBef>
                <a:spcPts val="0"/>
              </a:spcBef>
              <a:buChar char="Ø"/>
            </a:pPr>
            <a:r>
              <a:rPr lang="en-US" altLang="zh-CN" dirty="0"/>
              <a:t>Show tasks </a:t>
            </a:r>
            <a:r>
              <a:rPr lang="en-US" altLang="zh-CN" dirty="0" smtClean="0"/>
              <a:t>assigned by admin</a:t>
            </a:r>
          </a:p>
          <a:p>
            <a:pPr marL="555625" lvl="2" indent="-285750">
              <a:spcBef>
                <a:spcPts val="0"/>
              </a:spcBef>
              <a:buChar char="Ø"/>
            </a:pPr>
            <a:r>
              <a:rPr lang="en-US" altLang="zh-CN" dirty="0" smtClean="0"/>
              <a:t>Could </a:t>
            </a:r>
            <a:r>
              <a:rPr lang="en-US" altLang="zh-CN" dirty="0"/>
              <a:t>keep review comments from different </a:t>
            </a:r>
            <a:r>
              <a:rPr lang="en-US" altLang="zh-CN" dirty="0" smtClean="0"/>
              <a:t>reviewers and share among people</a:t>
            </a:r>
            <a:endParaRPr lang="en-US" altLang="zh-CN" dirty="0"/>
          </a:p>
          <a:p>
            <a:pPr marL="342900" indent="-342900">
              <a:buFont typeface="+mj-lt"/>
              <a:buAutoNum type="arabicPeriod"/>
            </a:pPr>
            <a:r>
              <a:rPr lang="en-US" altLang="zh-CN" dirty="0"/>
              <a:t> Review management</a:t>
            </a:r>
          </a:p>
          <a:p>
            <a:pPr marL="555625" lvl="2" indent="-285750">
              <a:spcBef>
                <a:spcPts val="0"/>
              </a:spcBef>
              <a:buChar char="Ø"/>
            </a:pPr>
            <a:r>
              <a:rPr lang="en-US" altLang="zh-CN" dirty="0" smtClean="0"/>
              <a:t>Key in data in the table required in attached file </a:t>
            </a:r>
          </a:p>
          <a:p>
            <a:pPr marL="555625" lvl="2" indent="-285750">
              <a:spcBef>
                <a:spcPts val="0"/>
              </a:spcBef>
              <a:buChar char="Ø"/>
            </a:pPr>
            <a:r>
              <a:rPr lang="en-US" altLang="zh-CN" dirty="0" smtClean="0"/>
              <a:t>Select previous stored </a:t>
            </a:r>
            <a:r>
              <a:rPr lang="en-US" altLang="zh-CN" dirty="0"/>
              <a:t>documents for review</a:t>
            </a:r>
          </a:p>
          <a:p>
            <a:pPr marL="555625" lvl="2" indent="-285750">
              <a:spcBef>
                <a:spcPts val="0"/>
              </a:spcBef>
              <a:buChar char="Ø"/>
            </a:pPr>
            <a:r>
              <a:rPr lang="en-US" altLang="zh-CN" dirty="0"/>
              <a:t>Select </a:t>
            </a:r>
            <a:r>
              <a:rPr lang="en-US" altLang="zh-CN" dirty="0" smtClean="0"/>
              <a:t>reviewers</a:t>
            </a:r>
            <a:endParaRPr lang="en-US" altLang="zh-CN" dirty="0"/>
          </a:p>
          <a:p>
            <a:pPr marL="555625" lvl="2" indent="-285750">
              <a:spcBef>
                <a:spcPts val="0"/>
              </a:spcBef>
              <a:buChar char="Ø"/>
            </a:pPr>
            <a:r>
              <a:rPr lang="en-US" altLang="zh-CN" dirty="0"/>
              <a:t>Keep review comments </a:t>
            </a:r>
          </a:p>
          <a:p>
            <a:pPr marL="342900" indent="-342900">
              <a:buFont typeface="+mj-lt"/>
              <a:buAutoNum type="arabicPeriod"/>
            </a:pPr>
            <a:r>
              <a:rPr lang="en-US" altLang="zh-CN" dirty="0"/>
              <a:t>Role Management</a:t>
            </a:r>
          </a:p>
          <a:p>
            <a:pPr marL="555625" lvl="2" indent="-285750">
              <a:spcBef>
                <a:spcPts val="0"/>
              </a:spcBef>
              <a:buFont typeface="Wingdings" pitchFamily="2" charset="2"/>
              <a:buChar char="Ø"/>
            </a:pPr>
            <a:r>
              <a:rPr lang="en-US" altLang="zh-CN" dirty="0" smtClean="0"/>
              <a:t>Log in with predefined accounts</a:t>
            </a:r>
          </a:p>
          <a:p>
            <a:pPr marL="555625" lvl="2" indent="-285750">
              <a:spcBef>
                <a:spcPts val="0"/>
              </a:spcBef>
              <a:buFont typeface="Wingdings" pitchFamily="2" charset="2"/>
              <a:buChar char="Ø"/>
            </a:pPr>
            <a:r>
              <a:rPr lang="en-US" altLang="zh-CN" dirty="0" smtClean="0"/>
              <a:t>Role: admin, users, partners</a:t>
            </a:r>
          </a:p>
          <a:p>
            <a:pPr marL="555625" lvl="2" indent="-285750">
              <a:spcBef>
                <a:spcPts val="0"/>
              </a:spcBef>
              <a:buFont typeface="Wingdings" pitchFamily="2" charset="2"/>
              <a:buChar char="Ø"/>
            </a:pPr>
            <a:r>
              <a:rPr lang="en-US" altLang="zh-CN" dirty="0" smtClean="0"/>
              <a:t>Different roles has different rights </a:t>
            </a:r>
          </a:p>
          <a:p>
            <a:pPr marL="342900" indent="-342900">
              <a:buFont typeface="+mj-lt"/>
              <a:buAutoNum type="arabicPeriod"/>
            </a:pP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78730484"/>
              </p:ext>
            </p:extLst>
          </p:nvPr>
        </p:nvGraphicFramePr>
        <p:xfrm>
          <a:off x="5029200" y="3886200"/>
          <a:ext cx="1371600" cy="1157288"/>
        </p:xfrm>
        <a:graphic>
          <a:graphicData uri="http://schemas.openxmlformats.org/presentationml/2006/ole">
            <mc:AlternateContent xmlns:mc="http://schemas.openxmlformats.org/markup-compatibility/2006">
              <mc:Choice xmlns:v="urn:schemas-microsoft-com:vml" Requires="v">
                <p:oleObj spid="_x0000_s1039"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5029200" y="3886200"/>
                        <a:ext cx="1371600" cy="1157288"/>
                      </a:xfrm>
                      <a:prstGeom prst="rect">
                        <a:avLst/>
                      </a:prstGeom>
                    </p:spPr>
                  </p:pic>
                </p:oleObj>
              </mc:Fallback>
            </mc:AlternateContent>
          </a:graphicData>
        </a:graphic>
      </p:graphicFrame>
    </p:spTree>
    <p:extLst>
      <p:ext uri="{BB962C8B-B14F-4D97-AF65-F5344CB8AC3E}">
        <p14:creationId xmlns:p14="http://schemas.microsoft.com/office/powerpoint/2010/main" val="2495326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RDS new Qualification Workflow(based on defined RDS):</a:t>
            </a:r>
            <a:endParaRPr lang="zh-CN" altLang="en-US" dirty="0"/>
          </a:p>
        </p:txBody>
      </p:sp>
      <p:sp>
        <p:nvSpPr>
          <p:cNvPr id="4" name="Flowchart: Process 3"/>
          <p:cNvSpPr/>
          <p:nvPr/>
        </p:nvSpPr>
        <p:spPr bwMode="gray">
          <a:xfrm>
            <a:off x="491836" y="1401041"/>
            <a:ext cx="1371600" cy="723900"/>
          </a:xfrm>
          <a:prstGeom prst="flowChartProcess">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200" b="0" i="0" u="none" strike="noStrike" kern="0" cap="none" spc="0" normalizeH="0" baseline="0" noProof="0" dirty="0" smtClean="0">
                <a:ln>
                  <a:noFill/>
                </a:ln>
                <a:effectLst/>
                <a:uLnTx/>
                <a:uFillTx/>
                <a:ea typeface="Arial Unicode MS" pitchFamily="34" charset="-128"/>
                <a:cs typeface="Arial Unicode MS" pitchFamily="34" charset="-128"/>
              </a:rPr>
              <a:t>Collect Business</a:t>
            </a:r>
            <a:r>
              <a:rPr kumimoji="0" lang="en-US" altLang="zh-CN" sz="1200" b="0" i="0" u="none" strike="noStrike" kern="0" cap="none" spc="0" normalizeH="0" noProof="0" dirty="0" smtClean="0">
                <a:ln>
                  <a:noFill/>
                </a:ln>
                <a:effectLst/>
                <a:uLnTx/>
                <a:uFillTx/>
                <a:ea typeface="Arial Unicode MS" pitchFamily="34" charset="-128"/>
                <a:cs typeface="Arial Unicode MS" pitchFamily="34" charset="-128"/>
              </a:rPr>
              <a:t> plan and sales flashcard</a:t>
            </a:r>
            <a:endPar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Flowchart: Process 4"/>
          <p:cNvSpPr/>
          <p:nvPr/>
        </p:nvSpPr>
        <p:spPr bwMode="gray">
          <a:xfrm>
            <a:off x="2209800" y="1381991"/>
            <a:ext cx="1371600" cy="723900"/>
          </a:xfrm>
          <a:prstGeom prst="flowChartProcess">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200" b="0" i="0" u="none" strike="noStrike" kern="0" cap="none" spc="0" normalizeH="0" baseline="0" noProof="0" dirty="0" smtClean="0">
                <a:ln>
                  <a:noFill/>
                </a:ln>
                <a:effectLst/>
                <a:uLnTx/>
                <a:uFillTx/>
                <a:ea typeface="Arial Unicode MS" pitchFamily="34" charset="-128"/>
                <a:cs typeface="Arial Unicode MS" pitchFamily="34" charset="-128"/>
              </a:rPr>
              <a:t>Upload</a:t>
            </a:r>
            <a:r>
              <a:rPr kumimoji="0" lang="en-US" altLang="zh-CN" sz="1200" b="0" i="0" u="none" strike="noStrike" kern="0" cap="none" spc="0" normalizeH="0" noProof="0" dirty="0" smtClean="0">
                <a:ln>
                  <a:noFill/>
                </a:ln>
                <a:effectLst/>
                <a:uLnTx/>
                <a:uFillTx/>
                <a:ea typeface="Arial Unicode MS" pitchFamily="34" charset="-128"/>
                <a:cs typeface="Arial Unicode MS" pitchFamily="34" charset="-128"/>
              </a:rPr>
              <a:t> to the system</a:t>
            </a:r>
            <a:endPar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Flowchart: Process 5"/>
          <p:cNvSpPr/>
          <p:nvPr/>
        </p:nvSpPr>
        <p:spPr bwMode="gray">
          <a:xfrm>
            <a:off x="4191000" y="1381991"/>
            <a:ext cx="1371600" cy="723900"/>
          </a:xfrm>
          <a:prstGeom prst="flowChartProcess">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200" kern="0" dirty="0" smtClean="0">
                <a:ea typeface="Arial Unicode MS" pitchFamily="34" charset="-128"/>
                <a:cs typeface="Arial Unicode MS" pitchFamily="34" charset="-128"/>
              </a:rPr>
              <a:t>First round review by SC, PSD and PAM</a:t>
            </a:r>
            <a:endPar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Arrow Connector 7"/>
          <p:cNvCxnSpPr>
            <a:stCxn id="4" idx="3"/>
            <a:endCxn id="5" idx="1"/>
          </p:cNvCxnSpPr>
          <p:nvPr/>
        </p:nvCxnSpPr>
        <p:spPr>
          <a:xfrm flipV="1">
            <a:off x="1863436" y="1743941"/>
            <a:ext cx="346364" cy="19050"/>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81400" y="1762991"/>
            <a:ext cx="609600" cy="0"/>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Flowchart: Decision 11"/>
          <p:cNvSpPr/>
          <p:nvPr/>
        </p:nvSpPr>
        <p:spPr bwMode="gray">
          <a:xfrm>
            <a:off x="6172200" y="1381991"/>
            <a:ext cx="1752600" cy="723900"/>
          </a:xfrm>
          <a:prstGeom prst="flowChartDecision">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b="0" i="0" u="none" strike="noStrike" kern="0" cap="none" spc="0" normalizeH="0" baseline="0" noProof="0" dirty="0" smtClean="0">
                <a:ln>
                  <a:noFill/>
                </a:ln>
                <a:effectLst/>
                <a:uLnTx/>
                <a:uFillTx/>
                <a:ea typeface="Arial Unicode MS" pitchFamily="34" charset="-128"/>
                <a:cs typeface="Arial Unicode MS" pitchFamily="34" charset="-128"/>
              </a:rPr>
              <a:t>Pass?</a:t>
            </a: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4" name="Straight Arrow Connector 13"/>
          <p:cNvCxnSpPr>
            <a:stCxn id="6" idx="3"/>
            <a:endCxn id="12" idx="1"/>
          </p:cNvCxnSpPr>
          <p:nvPr/>
        </p:nvCxnSpPr>
        <p:spPr>
          <a:xfrm>
            <a:off x="5562600" y="1743941"/>
            <a:ext cx="609600" cy="0"/>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gray">
          <a:xfrm>
            <a:off x="491836" y="2762250"/>
            <a:ext cx="1371600" cy="685800"/>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altLang="zh-CN" sz="1200" kern="0" dirty="0">
                <a:ea typeface="Arial Unicode MS" pitchFamily="34" charset="-128"/>
                <a:cs typeface="Arial Unicode MS" pitchFamily="34" charset="-128"/>
              </a:rPr>
              <a:t>Partner </a:t>
            </a:r>
            <a:r>
              <a:rPr lang="en-US" altLang="zh-CN" sz="1200" kern="0" dirty="0" smtClean="0">
                <a:ea typeface="Arial Unicode MS" pitchFamily="34" charset="-128"/>
                <a:cs typeface="Arial Unicode MS" pitchFamily="34" charset="-128"/>
              </a:rPr>
              <a:t>preparation</a:t>
            </a:r>
          </a:p>
          <a:p>
            <a:pPr algn="ctr" fontAlgn="base">
              <a:spcBef>
                <a:spcPct val="50000"/>
              </a:spcBef>
              <a:spcAft>
                <a:spcPct val="0"/>
              </a:spcAft>
              <a:buClr>
                <a:srgbClr val="F0AB00"/>
              </a:buClr>
              <a:buSzPct val="80000"/>
            </a:pPr>
            <a:r>
              <a:rPr lang="en-US" altLang="zh-CN" sz="1200" kern="0" dirty="0" smtClean="0">
                <a:ea typeface="Arial Unicode MS" pitchFamily="34" charset="-128"/>
                <a:cs typeface="Arial Unicode MS" pitchFamily="34" charset="-128"/>
              </a:rPr>
              <a:t>Or revision</a:t>
            </a:r>
            <a:endParaRPr lang="zh-CN" altLang="en-US" sz="1200" kern="0" dirty="0">
              <a:ea typeface="Arial Unicode MS" pitchFamily="34" charset="-128"/>
              <a:cs typeface="Arial Unicode MS" pitchFamily="34" charset="-128"/>
            </a:endParaRPr>
          </a:p>
        </p:txBody>
      </p:sp>
      <p:cxnSp>
        <p:nvCxnSpPr>
          <p:cNvPr id="22" name="Elbow Connector 21"/>
          <p:cNvCxnSpPr>
            <a:stCxn id="12" idx="2"/>
            <a:endCxn id="20" idx="3"/>
          </p:cNvCxnSpPr>
          <p:nvPr/>
        </p:nvCxnSpPr>
        <p:spPr>
          <a:xfrm rot="5400000">
            <a:off x="3956339" y="12988"/>
            <a:ext cx="999259" cy="5185064"/>
          </a:xfrm>
          <a:prstGeom prst="bentConnector2">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0"/>
            <a:endCxn id="4" idx="2"/>
          </p:cNvCxnSpPr>
          <p:nvPr/>
        </p:nvCxnSpPr>
        <p:spPr>
          <a:xfrm flipV="1">
            <a:off x="1177636" y="2124941"/>
            <a:ext cx="0" cy="637309"/>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Flowchart: Process 28"/>
          <p:cNvSpPr/>
          <p:nvPr/>
        </p:nvSpPr>
        <p:spPr bwMode="gray">
          <a:xfrm>
            <a:off x="7543800" y="2824595"/>
            <a:ext cx="1447800" cy="833005"/>
          </a:xfrm>
          <a:prstGeom prst="flowChartProcess">
            <a:avLst/>
          </a:prstGeom>
          <a:solidFill>
            <a:schemeClr val="accent1"/>
          </a:solidFill>
          <a:ln w="6350" algn="ctr">
            <a:noFill/>
            <a:miter lim="800000"/>
            <a:headEnd/>
            <a:tailEnd/>
          </a:ln>
        </p:spPr>
        <p:txBody>
          <a:bodyPr lIns="90000" tIns="72000" rIns="90000" bIns="72000" rtlCol="0" anchor="ctr"/>
          <a:lstStyle/>
          <a:p>
            <a:pPr algn="ctr" fontAlgn="base">
              <a:spcAft>
                <a:spcPct val="0"/>
              </a:spcAft>
              <a:buClr>
                <a:srgbClr val="F0AB00"/>
              </a:buClr>
              <a:buSzPct val="80000"/>
            </a:pPr>
            <a:r>
              <a:rPr lang="en-US" altLang="zh-CN" sz="1200" kern="0" dirty="0">
                <a:ea typeface="Arial Unicode MS" pitchFamily="34" charset="-128"/>
                <a:cs typeface="Arial Unicode MS" pitchFamily="34" charset="-128"/>
              </a:rPr>
              <a:t>Collect </a:t>
            </a:r>
            <a:r>
              <a:rPr lang="en-US" altLang="zh-CN" sz="1200" kern="0" dirty="0" smtClean="0">
                <a:ea typeface="Arial Unicode MS" pitchFamily="34" charset="-128"/>
                <a:cs typeface="Arial Unicode MS" pitchFamily="34" charset="-128"/>
              </a:rPr>
              <a:t>Sales </a:t>
            </a:r>
            <a:r>
              <a:rPr lang="en-US" altLang="zh-CN" sz="1200" kern="0" dirty="0">
                <a:ea typeface="Arial Unicode MS" pitchFamily="34" charset="-128"/>
                <a:cs typeface="Arial Unicode MS" pitchFamily="34" charset="-128"/>
              </a:rPr>
              <a:t>Presentation, White Paper</a:t>
            </a:r>
          </a:p>
          <a:p>
            <a:pPr algn="ctr" fontAlgn="base">
              <a:spcAft>
                <a:spcPct val="0"/>
              </a:spcAft>
              <a:buClr>
                <a:srgbClr val="F0AB00"/>
              </a:buClr>
              <a:buSzPct val="80000"/>
            </a:pPr>
            <a:r>
              <a:rPr lang="en-US" altLang="zh-CN" sz="1200" kern="0" dirty="0" smtClean="0">
                <a:ea typeface="Arial Unicode MS" pitchFamily="34" charset="-128"/>
                <a:cs typeface="Arial Unicode MS" pitchFamily="34" charset="-128"/>
              </a:rPr>
              <a:t>&amp; Demonstration</a:t>
            </a:r>
            <a:endParaRPr lang="zh-CN" altLang="en-US" sz="1200" kern="0" dirty="0">
              <a:ea typeface="Arial Unicode MS" pitchFamily="34" charset="-128"/>
              <a:cs typeface="Arial Unicode MS" pitchFamily="34" charset="-128"/>
            </a:endParaRPr>
          </a:p>
        </p:txBody>
      </p:sp>
      <p:cxnSp>
        <p:nvCxnSpPr>
          <p:cNvPr id="31" name="Straight Arrow Connector 30"/>
          <p:cNvCxnSpPr/>
          <p:nvPr/>
        </p:nvCxnSpPr>
        <p:spPr>
          <a:xfrm>
            <a:off x="1828800" y="3276600"/>
            <a:ext cx="5715000" cy="0"/>
          </a:xfrm>
          <a:prstGeom prst="straightConnector1">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3"/>
            <a:endCxn id="29" idx="0"/>
          </p:cNvCxnSpPr>
          <p:nvPr/>
        </p:nvCxnSpPr>
        <p:spPr>
          <a:xfrm>
            <a:off x="7924800" y="1743941"/>
            <a:ext cx="342900" cy="1080654"/>
          </a:xfrm>
          <a:prstGeom prst="bentConnector2">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924800" y="1374609"/>
            <a:ext cx="338554" cy="369332"/>
          </a:xfrm>
          <a:prstGeom prst="rect">
            <a:avLst/>
          </a:prstGeom>
          <a:noFill/>
          <a:ln>
            <a:noFill/>
          </a:ln>
        </p:spPr>
        <p:txBody>
          <a:bodyPr wrap="none"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Y</a:t>
            </a:r>
            <a:endParaRPr lang="zh-CN" altLang="en-US" sz="1800" kern="0" dirty="0" smtClean="0">
              <a:ea typeface="Arial Unicode MS" pitchFamily="34" charset="-128"/>
              <a:cs typeface="Arial Unicode MS" pitchFamily="34" charset="-128"/>
            </a:endParaRPr>
          </a:p>
        </p:txBody>
      </p:sp>
      <p:sp>
        <p:nvSpPr>
          <p:cNvPr id="36" name="TextBox 35"/>
          <p:cNvSpPr txBox="1"/>
          <p:nvPr/>
        </p:nvSpPr>
        <p:spPr>
          <a:xfrm>
            <a:off x="6629400" y="2226663"/>
            <a:ext cx="351378"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N</a:t>
            </a:r>
            <a:endParaRPr lang="zh-CN" altLang="en-US" sz="1800" kern="0" dirty="0" smtClean="0">
              <a:ea typeface="Arial Unicode MS" pitchFamily="34" charset="-128"/>
              <a:cs typeface="Arial Unicode MS" pitchFamily="34" charset="-128"/>
            </a:endParaRPr>
          </a:p>
        </p:txBody>
      </p:sp>
      <p:sp>
        <p:nvSpPr>
          <p:cNvPr id="39" name="Flowchart: Process 38"/>
          <p:cNvSpPr/>
          <p:nvPr/>
        </p:nvSpPr>
        <p:spPr bwMode="gray">
          <a:xfrm>
            <a:off x="7543800" y="3931227"/>
            <a:ext cx="1447800" cy="533400"/>
          </a:xfrm>
          <a:prstGeom prst="flowChartProcess">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200" kern="0" dirty="0">
                <a:ea typeface="Arial Unicode MS" pitchFamily="34" charset="-128"/>
                <a:cs typeface="Arial Unicode MS" pitchFamily="34" charset="-128"/>
              </a:rPr>
              <a:t>Review Meeting</a:t>
            </a:r>
            <a:endParaRPr lang="zh-CN" altLang="en-US" sz="1200" kern="0" dirty="0">
              <a:ea typeface="Arial Unicode MS" pitchFamily="34" charset="-128"/>
              <a:cs typeface="Arial Unicode MS" pitchFamily="34" charset="-128"/>
            </a:endParaRPr>
          </a:p>
        </p:txBody>
      </p:sp>
      <p:cxnSp>
        <p:nvCxnSpPr>
          <p:cNvPr id="41" name="Straight Arrow Connector 40"/>
          <p:cNvCxnSpPr>
            <a:stCxn id="29" idx="2"/>
            <a:endCxn id="39" idx="0"/>
          </p:cNvCxnSpPr>
          <p:nvPr/>
        </p:nvCxnSpPr>
        <p:spPr>
          <a:xfrm>
            <a:off x="8267700" y="3657600"/>
            <a:ext cx="0" cy="273627"/>
          </a:xfrm>
          <a:prstGeom prst="straightConnector1">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5" name="Flowchart: Decision 44"/>
          <p:cNvSpPr/>
          <p:nvPr/>
        </p:nvSpPr>
        <p:spPr bwMode="gray">
          <a:xfrm>
            <a:off x="5052489" y="3835977"/>
            <a:ext cx="1752600" cy="723900"/>
          </a:xfrm>
          <a:prstGeom prst="flowChartDecision">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b="0" i="0" u="none" strike="noStrike" kern="0" cap="none" spc="0" normalizeH="0" baseline="0" noProof="0" dirty="0" smtClean="0">
                <a:ln>
                  <a:noFill/>
                </a:ln>
                <a:effectLst/>
                <a:uLnTx/>
                <a:uFillTx/>
                <a:ea typeface="Arial Unicode MS" pitchFamily="34" charset="-128"/>
                <a:cs typeface="Arial Unicode MS" pitchFamily="34" charset="-128"/>
              </a:rPr>
              <a:t>Pass?</a:t>
            </a: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47" name="Straight Arrow Connector 46"/>
          <p:cNvCxnSpPr>
            <a:stCxn id="39" idx="1"/>
            <a:endCxn id="45" idx="3"/>
          </p:cNvCxnSpPr>
          <p:nvPr/>
        </p:nvCxnSpPr>
        <p:spPr>
          <a:xfrm flipH="1">
            <a:off x="6805089" y="4197927"/>
            <a:ext cx="738711" cy="0"/>
          </a:xfrm>
          <a:prstGeom prst="straightConnector1">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1"/>
            <a:endCxn id="20" idx="2"/>
          </p:cNvCxnSpPr>
          <p:nvPr/>
        </p:nvCxnSpPr>
        <p:spPr>
          <a:xfrm rot="10800000">
            <a:off x="1177637" y="3448051"/>
            <a:ext cx="3874853" cy="749877"/>
          </a:xfrm>
          <a:prstGeom prst="bentConnector2">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701112" y="3746561"/>
            <a:ext cx="351378"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N</a:t>
            </a:r>
            <a:endParaRPr lang="zh-CN" altLang="en-US" sz="1800" kern="0" dirty="0" smtClean="0">
              <a:ea typeface="Arial Unicode MS" pitchFamily="34" charset="-128"/>
              <a:cs typeface="Arial Unicode MS" pitchFamily="34" charset="-128"/>
            </a:endParaRPr>
          </a:p>
        </p:txBody>
      </p:sp>
      <p:sp>
        <p:nvSpPr>
          <p:cNvPr id="51" name="Flowchart: Process 50"/>
          <p:cNvSpPr/>
          <p:nvPr/>
        </p:nvSpPr>
        <p:spPr bwMode="gray">
          <a:xfrm>
            <a:off x="5140334" y="4883727"/>
            <a:ext cx="1576910" cy="533400"/>
          </a:xfrm>
          <a:prstGeom prst="flowChartProcess">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200" b="0" i="0" u="none" strike="noStrike" kern="0" cap="none" spc="0" normalizeH="0" baseline="0" noProof="0" dirty="0" smtClean="0">
                <a:ln>
                  <a:noFill/>
                </a:ln>
                <a:effectLst/>
                <a:uLnTx/>
                <a:uFillTx/>
                <a:ea typeface="Arial Unicode MS" pitchFamily="34" charset="-128"/>
                <a:cs typeface="Arial Unicode MS" pitchFamily="34" charset="-128"/>
              </a:rPr>
              <a:t>Submit to APJ RDS Review Committee</a:t>
            </a:r>
            <a:endPar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5" name="Straight Arrow Connector 54"/>
          <p:cNvCxnSpPr>
            <a:stCxn id="45" idx="2"/>
            <a:endCxn id="51" idx="0"/>
          </p:cNvCxnSpPr>
          <p:nvPr/>
        </p:nvCxnSpPr>
        <p:spPr>
          <a:xfrm>
            <a:off x="5928789" y="4559877"/>
            <a:ext cx="0" cy="323850"/>
          </a:xfrm>
          <a:prstGeom prst="straightConnector1">
            <a:avLst/>
          </a:prstGeom>
          <a:ln w="63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1" name="Flowchart: Decision 60"/>
          <p:cNvSpPr/>
          <p:nvPr/>
        </p:nvSpPr>
        <p:spPr bwMode="gray">
          <a:xfrm>
            <a:off x="2784764" y="4788477"/>
            <a:ext cx="1752600" cy="723900"/>
          </a:xfrm>
          <a:prstGeom prst="flowChartDecision">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b="0" i="0" u="none" strike="noStrike" kern="0" cap="none" spc="0" normalizeH="0" baseline="0" noProof="0" dirty="0" smtClean="0">
                <a:ln>
                  <a:noFill/>
                </a:ln>
                <a:effectLst/>
                <a:uLnTx/>
                <a:uFillTx/>
                <a:ea typeface="Arial Unicode MS" pitchFamily="34" charset="-128"/>
                <a:cs typeface="Arial Unicode MS" pitchFamily="34" charset="-128"/>
              </a:rPr>
              <a:t>Pass?</a:t>
            </a: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3" name="Straight Arrow Connector 62"/>
          <p:cNvCxnSpPr>
            <a:stCxn id="51" idx="1"/>
            <a:endCxn id="61" idx="3"/>
          </p:cNvCxnSpPr>
          <p:nvPr/>
        </p:nvCxnSpPr>
        <p:spPr>
          <a:xfrm flipH="1">
            <a:off x="4537364" y="5150427"/>
            <a:ext cx="602970" cy="0"/>
          </a:xfrm>
          <a:prstGeom prst="straightConnector1">
            <a:avLst/>
          </a:prstGeom>
          <a:ln w="63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34111" y="4721802"/>
            <a:ext cx="351378"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N</a:t>
            </a:r>
            <a:endParaRPr lang="zh-CN" altLang="en-US" sz="1800" kern="0" dirty="0" smtClean="0">
              <a:ea typeface="Arial Unicode MS" pitchFamily="34" charset="-128"/>
              <a:cs typeface="Arial Unicode MS" pitchFamily="34" charset="-128"/>
            </a:endParaRPr>
          </a:p>
        </p:txBody>
      </p:sp>
      <p:sp>
        <p:nvSpPr>
          <p:cNvPr id="79" name="Rectangle 78"/>
          <p:cNvSpPr/>
          <p:nvPr/>
        </p:nvSpPr>
        <p:spPr bwMode="gray">
          <a:xfrm>
            <a:off x="498764" y="4883727"/>
            <a:ext cx="1371600" cy="533400"/>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altLang="zh-CN" sz="1200" kern="0" dirty="0" smtClean="0">
                <a:ea typeface="Arial Unicode MS" pitchFamily="34" charset="-128"/>
                <a:cs typeface="Arial Unicode MS" pitchFamily="34" charset="-128"/>
              </a:rPr>
              <a:t>Revision Suggestions</a:t>
            </a:r>
            <a:endParaRPr lang="zh-CN" altLang="en-US" sz="1200" kern="0" dirty="0">
              <a:ea typeface="Arial Unicode MS" pitchFamily="34" charset="-128"/>
              <a:cs typeface="Arial Unicode MS" pitchFamily="34" charset="-128"/>
            </a:endParaRPr>
          </a:p>
        </p:txBody>
      </p:sp>
      <p:cxnSp>
        <p:nvCxnSpPr>
          <p:cNvPr id="81" name="Straight Arrow Connector 80"/>
          <p:cNvCxnSpPr>
            <a:stCxn id="61" idx="1"/>
            <a:endCxn id="79" idx="3"/>
          </p:cNvCxnSpPr>
          <p:nvPr/>
        </p:nvCxnSpPr>
        <p:spPr>
          <a:xfrm flipH="1">
            <a:off x="1870364" y="5150427"/>
            <a:ext cx="914400" cy="0"/>
          </a:xfrm>
          <a:prstGeom prst="straightConnector1">
            <a:avLst/>
          </a:prstGeom>
          <a:ln w="63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02" name="Flowchart: Process 101"/>
          <p:cNvSpPr/>
          <p:nvPr/>
        </p:nvSpPr>
        <p:spPr bwMode="gray">
          <a:xfrm>
            <a:off x="6031444" y="5852680"/>
            <a:ext cx="1371600" cy="516948"/>
          </a:xfrm>
          <a:prstGeom prst="flowChartProcess">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200" b="0" i="0" u="none" strike="noStrike" kern="0" cap="none" spc="0" normalizeH="0" baseline="0" noProof="0" dirty="0" smtClean="0">
                <a:ln>
                  <a:noFill/>
                </a:ln>
                <a:effectLst/>
                <a:uLnTx/>
                <a:uFillTx/>
                <a:ea typeface="Arial Unicode MS" pitchFamily="34" charset="-128"/>
                <a:cs typeface="Arial Unicode MS" pitchFamily="34" charset="-128"/>
              </a:rPr>
              <a:t>Offer Certificate</a:t>
            </a:r>
            <a:endPar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8" name="Right Arrow 107"/>
          <p:cNvSpPr/>
          <p:nvPr/>
        </p:nvSpPr>
        <p:spPr bwMode="gray">
          <a:xfrm>
            <a:off x="0" y="2952750"/>
            <a:ext cx="540327" cy="342900"/>
          </a:xfrm>
          <a:prstGeom prst="rightArrow">
            <a:avLst/>
          </a:prstGeom>
          <a:ln>
            <a:headEnd/>
            <a:tailEnd/>
          </a:ln>
        </p:spPr>
        <p:style>
          <a:lnRef idx="3">
            <a:schemeClr val="lt1"/>
          </a:lnRef>
          <a:fillRef idx="1">
            <a:schemeClr val="accent5"/>
          </a:fillRef>
          <a:effectRef idx="1">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9" name="TextBox 108"/>
          <p:cNvSpPr txBox="1"/>
          <p:nvPr/>
        </p:nvSpPr>
        <p:spPr>
          <a:xfrm>
            <a:off x="6290846" y="4464627"/>
            <a:ext cx="338554"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Y</a:t>
            </a:r>
            <a:endParaRPr lang="zh-CN" altLang="en-US" sz="1800" kern="0" dirty="0" smtClean="0">
              <a:ea typeface="Arial Unicode MS" pitchFamily="34" charset="-128"/>
              <a:cs typeface="Arial Unicode MS" pitchFamily="34" charset="-128"/>
            </a:endParaRPr>
          </a:p>
        </p:txBody>
      </p:sp>
      <p:sp>
        <p:nvSpPr>
          <p:cNvPr id="110" name="TextBox 109"/>
          <p:cNvSpPr txBox="1"/>
          <p:nvPr/>
        </p:nvSpPr>
        <p:spPr>
          <a:xfrm>
            <a:off x="4021723" y="5483347"/>
            <a:ext cx="338554"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altLang="zh-CN" sz="1800" kern="0" dirty="0" smtClean="0">
                <a:ea typeface="Arial Unicode MS" pitchFamily="34" charset="-128"/>
                <a:cs typeface="Arial Unicode MS" pitchFamily="34" charset="-128"/>
              </a:rPr>
              <a:t>Y</a:t>
            </a:r>
            <a:endParaRPr lang="zh-CN" altLang="en-US" sz="1800" kern="0" dirty="0" smtClean="0">
              <a:ea typeface="Arial Unicode MS" pitchFamily="34" charset="-128"/>
              <a:cs typeface="Arial Unicode MS" pitchFamily="34" charset="-128"/>
            </a:endParaRPr>
          </a:p>
        </p:txBody>
      </p:sp>
      <p:cxnSp>
        <p:nvCxnSpPr>
          <p:cNvPr id="112" name="Elbow Connector 111"/>
          <p:cNvCxnSpPr>
            <a:stCxn id="61" idx="2"/>
            <a:endCxn id="115" idx="1"/>
          </p:cNvCxnSpPr>
          <p:nvPr/>
        </p:nvCxnSpPr>
        <p:spPr>
          <a:xfrm rot="16200000" flipH="1">
            <a:off x="3678814" y="5494626"/>
            <a:ext cx="607002" cy="642503"/>
          </a:xfrm>
          <a:prstGeom prst="bentConnector2">
            <a:avLst/>
          </a:prstGeom>
          <a:ln w="63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15" name="Flowchart: Process 114"/>
          <p:cNvSpPr/>
          <p:nvPr/>
        </p:nvSpPr>
        <p:spPr bwMode="gray">
          <a:xfrm>
            <a:off x="4303567" y="5852679"/>
            <a:ext cx="1371600" cy="533400"/>
          </a:xfrm>
          <a:prstGeom prst="flowChartProcess">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200" kern="0" noProof="0" dirty="0" smtClean="0">
                <a:ea typeface="Arial Unicode MS" pitchFamily="34" charset="-128"/>
                <a:cs typeface="Arial Unicode MS" pitchFamily="34" charset="-128"/>
              </a:rPr>
              <a:t>Upload to SAP Store</a:t>
            </a:r>
            <a:endPar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0" name="TextBox 119"/>
          <p:cNvSpPr txBox="1"/>
          <p:nvPr/>
        </p:nvSpPr>
        <p:spPr>
          <a:xfrm>
            <a:off x="-18240" y="2675751"/>
            <a:ext cx="510076" cy="276999"/>
          </a:xfrm>
          <a:prstGeom prst="rect">
            <a:avLst/>
          </a:prstGeom>
          <a:noFill/>
        </p:spPr>
        <p:txBody>
          <a:bodyPr wrap="none" rtlCol="0">
            <a:spAutoFit/>
          </a:bodyPr>
          <a:lstStyle/>
          <a:p>
            <a:pPr fontAlgn="base">
              <a:spcBef>
                <a:spcPct val="50000"/>
              </a:spcBef>
              <a:spcAft>
                <a:spcPct val="0"/>
              </a:spcAft>
              <a:buClr>
                <a:srgbClr val="F0AB00"/>
              </a:buClr>
              <a:buSzPct val="80000"/>
            </a:pPr>
            <a:r>
              <a:rPr lang="en-US" altLang="zh-CN" sz="1200" kern="0" dirty="0" smtClean="0">
                <a:ea typeface="Arial Unicode MS" pitchFamily="34" charset="-128"/>
                <a:cs typeface="Arial Unicode MS" pitchFamily="34" charset="-128"/>
              </a:rPr>
              <a:t>Start</a:t>
            </a:r>
            <a:endParaRPr lang="zh-CN" altLang="en-US" sz="1200" kern="0" dirty="0" smtClean="0">
              <a:ea typeface="Arial Unicode MS" pitchFamily="34" charset="-128"/>
              <a:cs typeface="Arial Unicode MS" pitchFamily="34" charset="-128"/>
            </a:endParaRPr>
          </a:p>
        </p:txBody>
      </p:sp>
      <p:cxnSp>
        <p:nvCxnSpPr>
          <p:cNvPr id="126" name="Straight Arrow Connector 125"/>
          <p:cNvCxnSpPr/>
          <p:nvPr/>
        </p:nvCxnSpPr>
        <p:spPr>
          <a:xfrm flipV="1">
            <a:off x="685800" y="3448051"/>
            <a:ext cx="0" cy="1435676"/>
          </a:xfrm>
          <a:prstGeom prst="straightConnector1">
            <a:avLst/>
          </a:prstGeom>
          <a:ln w="63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8" name="Elbow Connector 127"/>
          <p:cNvCxnSpPr/>
          <p:nvPr/>
        </p:nvCxnSpPr>
        <p:spPr>
          <a:xfrm rot="16200000" flipH="1">
            <a:off x="2602534" y="1774726"/>
            <a:ext cx="1435677" cy="4751153"/>
          </a:xfrm>
          <a:prstGeom prst="bentConnector3">
            <a:avLst>
              <a:gd name="adj1" fmla="val 87636"/>
            </a:avLst>
          </a:prstGeom>
          <a:ln w="63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32" name="Flowchart: Process 131"/>
          <p:cNvSpPr/>
          <p:nvPr/>
        </p:nvSpPr>
        <p:spPr bwMode="gray">
          <a:xfrm>
            <a:off x="7797899" y="5836227"/>
            <a:ext cx="1371600" cy="533400"/>
          </a:xfrm>
          <a:prstGeom prst="flowChartProcess">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200" kern="0" dirty="0" smtClean="0">
                <a:ea typeface="Arial Unicode MS" pitchFamily="34" charset="-128"/>
                <a:cs typeface="Arial Unicode MS" pitchFamily="34" charset="-128"/>
              </a:rPr>
              <a:t>Co-prepare</a:t>
            </a:r>
          </a:p>
          <a:p>
            <a:pPr marR="0" algn="ctr" defTabSz="914400" eaLnBrk="1" fontAlgn="base" latinLnBrk="0" hangingPunct="1">
              <a:lnSpc>
                <a:spcPct val="100000"/>
              </a:lnSpc>
              <a:spcBef>
                <a:spcPct val="50000"/>
              </a:spcBef>
              <a:spcAft>
                <a:spcPct val="0"/>
              </a:spcAft>
              <a:buClr>
                <a:srgbClr val="F0AB00"/>
              </a:buClr>
              <a:buSzPct val="80000"/>
              <a:tabLst/>
            </a:pPr>
            <a:r>
              <a:rPr lang="en-US" altLang="zh-CN" sz="1200" kern="0" dirty="0" smtClean="0">
                <a:ea typeface="Arial Unicode MS" pitchFamily="34" charset="-128"/>
                <a:cs typeface="Arial Unicode MS" pitchFamily="34" charset="-128"/>
              </a:rPr>
              <a:t>Marketing</a:t>
            </a:r>
            <a:r>
              <a:rPr lang="zh-CN" altLang="en-US" sz="1200" kern="0" dirty="0" smtClean="0">
                <a:ea typeface="Arial Unicode MS" pitchFamily="34" charset="-128"/>
                <a:cs typeface="Arial Unicode MS" pitchFamily="34" charset="-128"/>
              </a:rPr>
              <a:t> </a:t>
            </a:r>
            <a:r>
              <a:rPr lang="en-US" altLang="zh-CN" sz="1200" kern="0" dirty="0" smtClean="0">
                <a:ea typeface="Arial Unicode MS" pitchFamily="34" charset="-128"/>
                <a:cs typeface="Arial Unicode MS" pitchFamily="34" charset="-128"/>
              </a:rPr>
              <a:t>Asset</a:t>
            </a:r>
            <a:endPar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3" name="Flowchart: Process 132"/>
          <p:cNvSpPr/>
          <p:nvPr/>
        </p:nvSpPr>
        <p:spPr bwMode="gray">
          <a:xfrm>
            <a:off x="7797899" y="4922919"/>
            <a:ext cx="1371600" cy="533400"/>
          </a:xfrm>
          <a:prstGeom prst="flowChartProcess">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zh-CN" sz="1200" kern="0" dirty="0" smtClean="0">
                <a:ea typeface="Arial Unicode MS" pitchFamily="34" charset="-128"/>
                <a:cs typeface="Arial Unicode MS" pitchFamily="34" charset="-128"/>
              </a:rPr>
              <a:t>PLDG</a:t>
            </a:r>
            <a:endParaRPr kumimoji="0" lang="zh-CN" alt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37" name="Straight Arrow Connector 136"/>
          <p:cNvCxnSpPr>
            <a:stCxn id="115" idx="3"/>
            <a:endCxn id="102" idx="1"/>
          </p:cNvCxnSpPr>
          <p:nvPr/>
        </p:nvCxnSpPr>
        <p:spPr>
          <a:xfrm flipV="1">
            <a:off x="5675167" y="6111154"/>
            <a:ext cx="356277" cy="8225"/>
          </a:xfrm>
          <a:prstGeom prst="straightConnector1">
            <a:avLst/>
          </a:prstGeom>
          <a:ln w="6350">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02" idx="3"/>
            <a:endCxn id="132" idx="1"/>
          </p:cNvCxnSpPr>
          <p:nvPr/>
        </p:nvCxnSpPr>
        <p:spPr>
          <a:xfrm flipV="1">
            <a:off x="7403044" y="6102927"/>
            <a:ext cx="394855" cy="8227"/>
          </a:xfrm>
          <a:prstGeom prst="straightConnector1">
            <a:avLst/>
          </a:prstGeom>
          <a:ln w="6350">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2" idx="0"/>
            <a:endCxn id="133" idx="2"/>
          </p:cNvCxnSpPr>
          <p:nvPr/>
        </p:nvCxnSpPr>
        <p:spPr>
          <a:xfrm flipV="1">
            <a:off x="8483699" y="5456319"/>
            <a:ext cx="0" cy="379908"/>
          </a:xfrm>
          <a:prstGeom prst="straightConnector1">
            <a:avLst/>
          </a:prstGeom>
          <a:ln w="6350">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301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copy of exiting Mobile App. Deployment tools </a:t>
            </a:r>
            <a:br>
              <a:rPr lang="en-US" dirty="0" smtClean="0"/>
            </a:br>
            <a:r>
              <a:rPr lang="en-US" dirty="0" smtClean="0"/>
              <a:t>-be reference for mock-up of Partner Qualification</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46066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9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Q-Gate 1 </a:t>
            </a:r>
            <a:br>
              <a:rPr lang="en-US" dirty="0" smtClean="0"/>
            </a:br>
            <a:r>
              <a:rPr lang="en-US" dirty="0" smtClean="0"/>
              <a:t>- Cover 3 steps</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676400"/>
            <a:ext cx="73437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3400" y="5772191"/>
            <a:ext cx="7620000"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 It may cover more steps if to bring in pre-Qualification into scope</a:t>
            </a:r>
          </a:p>
        </p:txBody>
      </p:sp>
      <p:sp>
        <p:nvSpPr>
          <p:cNvPr id="6" name="TextBox 5"/>
          <p:cNvSpPr txBox="1"/>
          <p:nvPr/>
        </p:nvSpPr>
        <p:spPr>
          <a:xfrm>
            <a:off x="2590800" y="3505200"/>
            <a:ext cx="1752600"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100" b="1" kern="0" dirty="0" smtClean="0">
                <a:solidFill>
                  <a:schemeClr val="tx2"/>
                </a:solidFill>
                <a:ea typeface="Arial Unicode MS" pitchFamily="34" charset="-128"/>
                <a:cs typeface="Arial Unicode MS" pitchFamily="34" charset="-128"/>
              </a:rPr>
              <a:t>One-Pager offering</a:t>
            </a:r>
          </a:p>
        </p:txBody>
      </p:sp>
    </p:spTree>
    <p:extLst>
      <p:ext uri="{BB962C8B-B14F-4D97-AF65-F5344CB8AC3E}">
        <p14:creationId xmlns:p14="http://schemas.microsoft.com/office/powerpoint/2010/main" val="2910606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Q-Gate 1 </a:t>
            </a:r>
            <a:br>
              <a:rPr lang="en-US" dirty="0" smtClean="0"/>
            </a:br>
            <a:r>
              <a:rPr lang="en-US" dirty="0" smtClean="0"/>
              <a:t>- Choose “One-Pager offering”</a:t>
            </a:r>
            <a:endParaRPr lang="en-US" dirty="0"/>
          </a:p>
        </p:txBody>
      </p:sp>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639735"/>
            <a:ext cx="8420100" cy="422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275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Q-Gate 2 </a:t>
            </a:r>
            <a:br>
              <a:rPr lang="en-US" dirty="0" smtClean="0"/>
            </a:br>
            <a:r>
              <a:rPr lang="en-US" dirty="0" smtClean="0"/>
              <a:t>- Cover 4 steps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18" y="2622312"/>
            <a:ext cx="15906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718" y="2798525"/>
            <a:ext cx="10096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946" y="3430958"/>
            <a:ext cx="822960" cy="99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57200" y="1447800"/>
            <a:ext cx="7343775" cy="3713063"/>
            <a:chOff x="457200" y="1447800"/>
            <a:chExt cx="7343775" cy="3713063"/>
          </a:xfrm>
        </p:grpSpPr>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47800"/>
              <a:ext cx="73437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86" y="1896455"/>
              <a:ext cx="2413002" cy="326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91679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Q-Gate 3 </a:t>
            </a:r>
            <a:br>
              <a:rPr lang="en-US" dirty="0" smtClean="0"/>
            </a:br>
            <a:r>
              <a:rPr lang="en-US" dirty="0" smtClean="0"/>
              <a:t>- Cover 3 steps</a:t>
            </a:r>
            <a:endParaRPr lang="en-US" dirty="0"/>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3037"/>
            <a:ext cx="8474864"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4248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to manage all process in one system</a:t>
            </a:r>
            <a:br>
              <a:rPr lang="en-US" dirty="0" smtClean="0"/>
            </a:br>
            <a:endParaRPr lang="en-US" dirty="0"/>
          </a:p>
        </p:txBody>
      </p:sp>
      <p:sp>
        <p:nvSpPr>
          <p:cNvPr id="3" name="Text Placeholder 2"/>
          <p:cNvSpPr>
            <a:spLocks noGrp="1"/>
          </p:cNvSpPr>
          <p:nvPr>
            <p:ph type="body" sz="quarter" idx="10"/>
          </p:nvPr>
        </p:nvSpPr>
        <p:spPr/>
        <p:txBody>
          <a:bodyPr/>
          <a:lstStyle/>
          <a:p>
            <a:pPr marL="285750" indent="-285750">
              <a:buFontTx/>
              <a:buChar char="-"/>
            </a:pPr>
            <a:r>
              <a:rPr lang="en-US" dirty="0" smtClean="0"/>
              <a:t>Process will be transparent (package number, </a:t>
            </a:r>
            <a:r>
              <a:rPr lang="en-US" dirty="0"/>
              <a:t>c</a:t>
            </a:r>
            <a:r>
              <a:rPr lang="en-US" dirty="0" smtClean="0"/>
              <a:t>ompletion , creation date, status), which can support forward/share/publish actions.</a:t>
            </a:r>
          </a:p>
          <a:p>
            <a:pPr marL="285750" indent="-285750">
              <a:buFontTx/>
              <a:buChar char="-"/>
            </a:pPr>
            <a:r>
              <a:rPr lang="en-US" dirty="0" smtClean="0"/>
              <a:t>Document Management centrally ( document template can be updated easily)</a:t>
            </a:r>
          </a:p>
          <a:p>
            <a:pPr marL="285750" indent="-285750">
              <a:buFontTx/>
              <a:buChar char="-"/>
            </a:pPr>
            <a:r>
              <a:rPr lang="en-US" dirty="0" smtClean="0"/>
              <a:t>Integrated as a portal, friendly user experience </a:t>
            </a:r>
          </a:p>
          <a:p>
            <a:pPr marL="285750" indent="-285750">
              <a:buFontTx/>
              <a:buChar char="-"/>
            </a:pPr>
            <a:r>
              <a:rPr lang="en-US" dirty="0" smtClean="0"/>
              <a:t>Enriched interaction with partners  ( partner can access and download the required document, and sent to related contact person for further importing and qualification ).</a:t>
            </a:r>
          </a:p>
          <a:p>
            <a:pPr marL="285750" indent="-285750">
              <a:buFontTx/>
              <a:buChar char="-"/>
            </a:pPr>
            <a:endParaRPr lang="en-US" dirty="0"/>
          </a:p>
        </p:txBody>
      </p:sp>
    </p:spTree>
    <p:extLst>
      <p:ext uri="{BB962C8B-B14F-4D97-AF65-F5344CB8AC3E}">
        <p14:creationId xmlns:p14="http://schemas.microsoft.com/office/powerpoint/2010/main" val="3748847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items</a:t>
            </a:r>
            <a:endParaRPr lang="en-US" dirty="0"/>
          </a:p>
        </p:txBody>
      </p:sp>
      <p:sp>
        <p:nvSpPr>
          <p:cNvPr id="3" name="Text Placeholder 2"/>
          <p:cNvSpPr>
            <a:spLocks noGrp="1"/>
          </p:cNvSpPr>
          <p:nvPr>
            <p:ph type="body" sz="quarter" idx="10"/>
          </p:nvPr>
        </p:nvSpPr>
        <p:spPr/>
        <p:txBody>
          <a:bodyPr/>
          <a:lstStyle/>
          <a:p>
            <a:pPr marL="342900" indent="-342900">
              <a:buAutoNum type="arabicPeriod"/>
            </a:pPr>
            <a:r>
              <a:rPr lang="en-US" dirty="0" smtClean="0"/>
              <a:t>Check where to save huge documents( JAM or …), and may do some research for related API.  --  Owner: PF team     Due: Dec. 13th</a:t>
            </a:r>
          </a:p>
          <a:p>
            <a:pPr marL="342900" indent="-342900">
              <a:buAutoNum type="arabicPeriod"/>
            </a:pPr>
            <a:r>
              <a:rPr lang="en-US" dirty="0" smtClean="0"/>
              <a:t>Obstacles( technical , potential legal issue and so on) to integrate all these steps/processes into one tools  - Owner: PF and E&amp;C   Due: Dec. 13th</a:t>
            </a:r>
          </a:p>
          <a:p>
            <a:pPr marL="342900" indent="-342900">
              <a:buAutoNum type="arabicPeriod"/>
            </a:pPr>
            <a:r>
              <a:rPr lang="en-US" dirty="0" smtClean="0"/>
              <a:t>Draw out details for  the qualification process ( input /output/ owner, and whether existing system used)    - </a:t>
            </a:r>
            <a:r>
              <a:rPr lang="en-US" b="1" dirty="0" smtClean="0"/>
              <a:t>Owner: E&amp;C  Due: Dec. 13th</a:t>
            </a:r>
          </a:p>
          <a:p>
            <a:pPr marL="342900" indent="-342900">
              <a:buAutoNum type="arabicPeriod"/>
            </a:pPr>
            <a:r>
              <a:rPr lang="en-US" dirty="0" smtClean="0"/>
              <a:t>Effect estimation after previous 3 steps finished .  </a:t>
            </a:r>
          </a:p>
          <a:p>
            <a:pPr lvl="2" indent="0">
              <a:buNone/>
            </a:pPr>
            <a:r>
              <a:rPr lang="en-US" b="1" dirty="0"/>
              <a:t>Owner: PF team  Due: Dec. 16th</a:t>
            </a:r>
          </a:p>
          <a:p>
            <a:pPr marL="342900" indent="-342900">
              <a:buAutoNum type="arabicPeriod"/>
            </a:pP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4083427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for workflow To-Be</a:t>
            </a:r>
            <a:br>
              <a:rPr lang="en-US" dirty="0" smtClean="0"/>
            </a:br>
            <a:r>
              <a:rPr lang="en-US" dirty="0" smtClean="0"/>
              <a:t>- Reference from Mobile App. SBS Wizard</a:t>
            </a:r>
            <a:endParaRPr lang="en-US" dirty="0"/>
          </a:p>
        </p:txBody>
      </p:sp>
      <p:sp>
        <p:nvSpPr>
          <p:cNvPr id="4" name="Rechteck 286"/>
          <p:cNvSpPr/>
          <p:nvPr/>
        </p:nvSpPr>
        <p:spPr bwMode="gray">
          <a:xfrm>
            <a:off x="2743200" y="1295400"/>
            <a:ext cx="1081377" cy="1876508"/>
          </a:xfrm>
          <a:prstGeom prst="rect">
            <a:avLst/>
          </a:prstGeom>
          <a:solidFill>
            <a:schemeClr val="accent1"/>
          </a:solidFill>
          <a:ln w="6350" algn="ctr">
            <a:noFill/>
            <a:miter lim="800000"/>
            <a:headEnd/>
            <a:tailEnd/>
          </a:ln>
        </p:spPr>
        <p:txBody>
          <a:bodyPr lIns="90000" tIns="72000" rIns="90000" bIns="72000" rtlCol="0" anchor="t" anchorCtr="0"/>
          <a:lstStyle/>
          <a:p>
            <a:pPr algn="ctr" fontAlgn="base">
              <a:spcBef>
                <a:spcPct val="50000"/>
              </a:spcBef>
              <a:spcAft>
                <a:spcPct val="0"/>
              </a:spcAft>
              <a:buClr>
                <a:srgbClr val="F0AB00"/>
              </a:buClr>
              <a:buSzPct val="80000"/>
            </a:pPr>
            <a:r>
              <a:rPr lang="de-DE" kern="0" dirty="0" err="1">
                <a:solidFill>
                  <a:srgbClr val="000000"/>
                </a:solidFill>
                <a:ea typeface="Arial Unicode MS" pitchFamily="34" charset="-128"/>
                <a:cs typeface="Arial Unicode MS" pitchFamily="34" charset="-128"/>
              </a:rPr>
              <a:t>Contract</a:t>
            </a:r>
            <a:endParaRPr lang="de-DE" kern="0" dirty="0">
              <a:solidFill>
                <a:srgbClr val="000000"/>
              </a:solidFill>
              <a:ea typeface="Arial Unicode MS" pitchFamily="34" charset="-128"/>
              <a:cs typeface="Arial Unicode MS" pitchFamily="34" charset="-128"/>
            </a:endParaRPr>
          </a:p>
        </p:txBody>
      </p:sp>
      <p:grpSp>
        <p:nvGrpSpPr>
          <p:cNvPr id="5" name="Gruppieren 18"/>
          <p:cNvGrpSpPr/>
          <p:nvPr/>
        </p:nvGrpSpPr>
        <p:grpSpPr>
          <a:xfrm>
            <a:off x="143124" y="3745696"/>
            <a:ext cx="965039" cy="1000125"/>
            <a:chOff x="3978436" y="2682628"/>
            <a:chExt cx="965039" cy="1000125"/>
          </a:xfrm>
        </p:grpSpPr>
        <p:pic>
          <p:nvPicPr>
            <p:cNvPr id="6" name="Picture 47" descr="acer-laptop-med.png"/>
            <p:cNvPicPr>
              <a:picLocks noChangeAspect="1"/>
            </p:cNvPicPr>
            <p:nvPr/>
          </p:nvPicPr>
          <p:blipFill>
            <a:blip r:embed="rId2" cstate="print"/>
            <a:srcRect/>
            <a:stretch>
              <a:fillRect/>
            </a:stretch>
          </p:blipFill>
          <p:spPr bwMode="auto">
            <a:xfrm>
              <a:off x="3978436" y="2682628"/>
              <a:ext cx="965039" cy="1000125"/>
            </a:xfrm>
            <a:prstGeom prst="rect">
              <a:avLst/>
            </a:prstGeom>
            <a:noFill/>
            <a:ln w="9525">
              <a:noFill/>
              <a:miter lim="800000"/>
              <a:headEnd/>
              <a:tailEnd/>
            </a:ln>
          </p:spPr>
        </p:pic>
        <p:sp>
          <p:nvSpPr>
            <p:cNvPr id="7" name="Rounded Rectangle 275"/>
            <p:cNvSpPr/>
            <p:nvPr/>
          </p:nvSpPr>
          <p:spPr bwMode="gray">
            <a:xfrm>
              <a:off x="4133849" y="2906714"/>
              <a:ext cx="666751" cy="474662"/>
            </a:xfrm>
            <a:prstGeom prst="roundRect">
              <a:avLst/>
            </a:prstGeom>
            <a:noFill/>
            <a:ln w="19050">
              <a:no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Aft>
                  <a:spcPct val="0"/>
                </a:spcAft>
                <a:buClr>
                  <a:srgbClr val="F0AB00"/>
                </a:buClr>
                <a:buSzPct val="80000"/>
                <a:defRPr/>
              </a:pPr>
              <a:r>
                <a:rPr lang="de-DE" sz="1200" b="1" i="1" kern="0" dirty="0" smtClean="0">
                  <a:solidFill>
                    <a:srgbClr val="FFFFFF"/>
                  </a:solidFill>
                  <a:latin typeface="Arial Narrow" pitchFamily="34" charset="0"/>
                  <a:ea typeface="Arial Unicode MS" pitchFamily="34" charset="-128"/>
                  <a:cs typeface="Arial Unicode MS" pitchFamily="34" charset="-128"/>
                </a:rPr>
                <a:t>SAP Side</a:t>
              </a:r>
              <a:endParaRPr lang="de-DE" sz="1200" b="1" i="1" kern="0" dirty="0">
                <a:solidFill>
                  <a:srgbClr val="FFFFFF"/>
                </a:solidFill>
                <a:latin typeface="Arial Narrow" pitchFamily="34" charset="0"/>
                <a:ea typeface="Arial Unicode MS" pitchFamily="34" charset="-128"/>
                <a:cs typeface="Arial Unicode MS" pitchFamily="34" charset="-128"/>
              </a:endParaRPr>
            </a:p>
          </p:txBody>
        </p:sp>
      </p:grpSp>
      <p:grpSp>
        <p:nvGrpSpPr>
          <p:cNvPr id="8" name="Gruppieren 19"/>
          <p:cNvGrpSpPr/>
          <p:nvPr/>
        </p:nvGrpSpPr>
        <p:grpSpPr>
          <a:xfrm>
            <a:off x="7991815" y="3205024"/>
            <a:ext cx="965039" cy="1000125"/>
            <a:chOff x="3968911" y="3644653"/>
            <a:chExt cx="965039" cy="1000125"/>
          </a:xfrm>
        </p:grpSpPr>
        <p:pic>
          <p:nvPicPr>
            <p:cNvPr id="9" name="Picture 47" descr="acer-laptop-med.png"/>
            <p:cNvPicPr>
              <a:picLocks noChangeAspect="1"/>
            </p:cNvPicPr>
            <p:nvPr/>
          </p:nvPicPr>
          <p:blipFill>
            <a:blip r:embed="rId2" cstate="print"/>
            <a:srcRect/>
            <a:stretch>
              <a:fillRect/>
            </a:stretch>
          </p:blipFill>
          <p:spPr bwMode="auto">
            <a:xfrm>
              <a:off x="3968911" y="3644653"/>
              <a:ext cx="965039" cy="1000125"/>
            </a:xfrm>
            <a:prstGeom prst="rect">
              <a:avLst/>
            </a:prstGeom>
            <a:noFill/>
            <a:ln w="9525">
              <a:noFill/>
              <a:miter lim="800000"/>
              <a:headEnd/>
              <a:tailEnd/>
            </a:ln>
          </p:spPr>
        </p:pic>
        <p:sp>
          <p:nvSpPr>
            <p:cNvPr id="10" name="Rounded Rectangle 275"/>
            <p:cNvSpPr/>
            <p:nvPr/>
          </p:nvSpPr>
          <p:spPr bwMode="gray">
            <a:xfrm>
              <a:off x="4124324" y="3868739"/>
              <a:ext cx="666751" cy="474662"/>
            </a:xfrm>
            <a:prstGeom prst="roundRect">
              <a:avLst/>
            </a:prstGeom>
            <a:noFill/>
            <a:ln w="19050">
              <a:no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Aft>
                  <a:spcPct val="0"/>
                </a:spcAft>
                <a:buClr>
                  <a:srgbClr val="F0AB00"/>
                </a:buClr>
                <a:buSzPct val="80000"/>
                <a:defRPr/>
              </a:pPr>
              <a:r>
                <a:rPr lang="de-DE" sz="1200" b="1" i="1" kern="0" dirty="0" smtClean="0">
                  <a:solidFill>
                    <a:srgbClr val="FFFFFF"/>
                  </a:solidFill>
                  <a:latin typeface="Arial Narrow" pitchFamily="34" charset="0"/>
                  <a:ea typeface="Arial Unicode MS" pitchFamily="34" charset="-128"/>
                  <a:cs typeface="Arial Unicode MS" pitchFamily="34" charset="-128"/>
                </a:rPr>
                <a:t>Partner Side</a:t>
              </a:r>
              <a:endParaRPr lang="de-DE" sz="1200" b="1" i="1" kern="0" dirty="0">
                <a:solidFill>
                  <a:srgbClr val="FFFFFF"/>
                </a:solidFill>
                <a:latin typeface="Arial Narrow" pitchFamily="34" charset="0"/>
                <a:ea typeface="Arial Unicode MS" pitchFamily="34" charset="-128"/>
                <a:cs typeface="Arial Unicode MS" pitchFamily="34" charset="-128"/>
              </a:endParaRPr>
            </a:p>
          </p:txBody>
        </p:sp>
      </p:grpSp>
      <p:cxnSp>
        <p:nvCxnSpPr>
          <p:cNvPr id="11" name="Gewinkelte Verbindung 26"/>
          <p:cNvCxnSpPr/>
          <p:nvPr/>
        </p:nvCxnSpPr>
        <p:spPr>
          <a:xfrm flipV="1">
            <a:off x="1156507" y="2377440"/>
            <a:ext cx="367493" cy="1826474"/>
          </a:xfrm>
          <a:prstGeom prst="bentConnector3">
            <a:avLst>
              <a:gd name="adj1" fmla="val 50000"/>
            </a:avLst>
          </a:prstGeom>
          <a:ln w="28575">
            <a:solidFill>
              <a:schemeClr val="bg2">
                <a:lumMod val="75000"/>
              </a:schemeClr>
            </a:solidFill>
            <a:prstDash val="sysDot"/>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Flussdiagramm: Dokument 85"/>
          <p:cNvSpPr/>
          <p:nvPr/>
        </p:nvSpPr>
        <p:spPr bwMode="gray">
          <a:xfrm>
            <a:off x="2818448" y="5940430"/>
            <a:ext cx="778151" cy="427300"/>
          </a:xfrm>
          <a:prstGeom prst="flowChartDocument">
            <a:avLst/>
          </a:prstGeom>
          <a:gradFill>
            <a:gsLst>
              <a:gs pos="0">
                <a:schemeClr val="bg1">
                  <a:lumMod val="65000"/>
                </a:schemeClr>
              </a:gs>
              <a:gs pos="64999">
                <a:schemeClr val="bg1">
                  <a:lumMod val="95000"/>
                </a:schemeClr>
              </a:gs>
              <a:gs pos="100000">
                <a:srgbClr val="D1C39F"/>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Bef>
                <a:spcPct val="50000"/>
              </a:spcBef>
              <a:spcAft>
                <a:spcPct val="0"/>
              </a:spcAft>
              <a:buClr>
                <a:srgbClr val="F0AB00"/>
              </a:buClr>
              <a:buSzPct val="80000"/>
              <a:defRPr/>
            </a:pPr>
            <a:r>
              <a:rPr lang="de-DE" sz="1200" kern="0" dirty="0" err="1">
                <a:solidFill>
                  <a:srgbClr val="000000"/>
                </a:solidFill>
                <a:latin typeface="Arial Narrow" pitchFamily="34" charset="0"/>
                <a:ea typeface="Arial Unicode MS" pitchFamily="34" charset="-128"/>
                <a:cs typeface="Arial Unicode MS" pitchFamily="34" charset="-128"/>
              </a:rPr>
              <a:t>Results</a:t>
            </a:r>
            <a:endParaRPr lang="de-DE" sz="1200" kern="0" dirty="0">
              <a:solidFill>
                <a:srgbClr val="000000"/>
              </a:solidFill>
              <a:latin typeface="Arial Narrow" pitchFamily="34" charset="0"/>
              <a:ea typeface="Arial Unicode MS" pitchFamily="34" charset="-128"/>
              <a:cs typeface="Arial Unicode MS" pitchFamily="34" charset="-128"/>
            </a:endParaRPr>
          </a:p>
        </p:txBody>
      </p:sp>
      <p:sp>
        <p:nvSpPr>
          <p:cNvPr id="13" name="Flussdiagramm: Dokument 90"/>
          <p:cNvSpPr/>
          <p:nvPr/>
        </p:nvSpPr>
        <p:spPr bwMode="gray">
          <a:xfrm>
            <a:off x="211306" y="2713700"/>
            <a:ext cx="828675" cy="790575"/>
          </a:xfrm>
          <a:prstGeom prst="flowChartDocument">
            <a:avLst/>
          </a:prstGeom>
          <a:gradFill>
            <a:gsLst>
              <a:gs pos="0">
                <a:schemeClr val="bg1">
                  <a:lumMod val="65000"/>
                </a:schemeClr>
              </a:gs>
              <a:gs pos="64999">
                <a:schemeClr val="bg1">
                  <a:lumMod val="95000"/>
                </a:schemeClr>
              </a:gs>
              <a:gs pos="100000">
                <a:srgbClr val="D1C39F"/>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Bef>
                <a:spcPct val="50000"/>
              </a:spcBef>
              <a:spcAft>
                <a:spcPct val="0"/>
              </a:spcAft>
              <a:buClr>
                <a:srgbClr val="F0AB00"/>
              </a:buClr>
              <a:buSzPct val="80000"/>
              <a:defRPr/>
            </a:pPr>
            <a:r>
              <a:rPr lang="de-DE" sz="1200" kern="0" dirty="0">
                <a:solidFill>
                  <a:srgbClr val="000000"/>
                </a:solidFill>
                <a:latin typeface="Arial Narrow" pitchFamily="34" charset="0"/>
                <a:ea typeface="Arial Unicode MS" pitchFamily="34" charset="-128"/>
                <a:cs typeface="Arial Unicode MS" pitchFamily="34" charset="-128"/>
              </a:rPr>
              <a:t>Project</a:t>
            </a:r>
            <a:br>
              <a:rPr lang="de-DE" sz="1200" kern="0" dirty="0">
                <a:solidFill>
                  <a:srgbClr val="000000"/>
                </a:solidFill>
                <a:latin typeface="Arial Narrow" pitchFamily="34" charset="0"/>
                <a:ea typeface="Arial Unicode MS" pitchFamily="34" charset="-128"/>
                <a:cs typeface="Arial Unicode MS" pitchFamily="34" charset="-128"/>
              </a:rPr>
            </a:br>
            <a:r>
              <a:rPr lang="de-DE" sz="1200" kern="0" dirty="0" err="1">
                <a:solidFill>
                  <a:srgbClr val="000000"/>
                </a:solidFill>
                <a:latin typeface="Arial Narrow" pitchFamily="34" charset="0"/>
                <a:ea typeface="Arial Unicode MS" pitchFamily="34" charset="-128"/>
                <a:cs typeface="Arial Unicode MS" pitchFamily="34" charset="-128"/>
              </a:rPr>
              <a:t>persistance</a:t>
            </a:r>
            <a:r>
              <a:rPr lang="de-DE" sz="1200" kern="0" dirty="0">
                <a:solidFill>
                  <a:srgbClr val="000000"/>
                </a:solidFill>
                <a:latin typeface="Arial Narrow" pitchFamily="34" charset="0"/>
                <a:ea typeface="Arial Unicode MS" pitchFamily="34" charset="-128"/>
                <a:cs typeface="Arial Unicode MS" pitchFamily="34" charset="-128"/>
              </a:rPr>
              <a:t/>
            </a:r>
            <a:br>
              <a:rPr lang="de-DE" sz="1200" kern="0" dirty="0">
                <a:solidFill>
                  <a:srgbClr val="000000"/>
                </a:solidFill>
                <a:latin typeface="Arial Narrow" pitchFamily="34" charset="0"/>
                <a:ea typeface="Arial Unicode MS" pitchFamily="34" charset="-128"/>
                <a:cs typeface="Arial Unicode MS" pitchFamily="34" charset="-128"/>
              </a:rPr>
            </a:br>
            <a:r>
              <a:rPr lang="de-DE" sz="1000" kern="0" dirty="0">
                <a:solidFill>
                  <a:srgbClr val="000000"/>
                </a:solidFill>
                <a:latin typeface="Arial Narrow" pitchFamily="34" charset="0"/>
                <a:ea typeface="Arial Unicode MS" pitchFamily="34" charset="-128"/>
                <a:cs typeface="Arial Unicode MS" pitchFamily="34" charset="-128"/>
              </a:rPr>
              <a:t>(e.g. </a:t>
            </a:r>
            <a:r>
              <a:rPr lang="de-DE" sz="1000" kern="0" dirty="0" err="1">
                <a:solidFill>
                  <a:srgbClr val="000000"/>
                </a:solidFill>
                <a:latin typeface="Arial Narrow" pitchFamily="34" charset="0"/>
                <a:ea typeface="Arial Unicode MS" pitchFamily="34" charset="-128"/>
                <a:cs typeface="Arial Unicode MS" pitchFamily="34" charset="-128"/>
              </a:rPr>
              <a:t>systems</a:t>
            </a:r>
            <a:r>
              <a:rPr lang="de-DE" sz="1000" kern="0" dirty="0">
                <a:solidFill>
                  <a:srgbClr val="000000"/>
                </a:solidFill>
                <a:latin typeface="Arial Narrow" pitchFamily="34" charset="0"/>
                <a:ea typeface="Arial Unicode MS" pitchFamily="34" charset="-128"/>
                <a:cs typeface="Arial Unicode MS" pitchFamily="34" charset="-128"/>
              </a:rPr>
              <a:t>, </a:t>
            </a:r>
            <a:r>
              <a:rPr lang="de-DE" sz="1000" kern="0" dirty="0" err="1">
                <a:solidFill>
                  <a:srgbClr val="000000"/>
                </a:solidFill>
                <a:latin typeface="Arial Narrow" pitchFamily="34" charset="0"/>
                <a:ea typeface="Arial Unicode MS" pitchFamily="34" charset="-128"/>
                <a:cs typeface="Arial Unicode MS" pitchFamily="34" charset="-128"/>
              </a:rPr>
              <a:t>users</a:t>
            </a:r>
            <a:r>
              <a:rPr lang="de-DE" sz="1000" kern="0" dirty="0">
                <a:solidFill>
                  <a:srgbClr val="000000"/>
                </a:solidFill>
                <a:latin typeface="Arial Narrow" pitchFamily="34" charset="0"/>
                <a:ea typeface="Arial Unicode MS" pitchFamily="34" charset="-128"/>
                <a:cs typeface="Arial Unicode MS" pitchFamily="34" charset="-128"/>
              </a:rPr>
              <a:t>)</a:t>
            </a:r>
            <a:endParaRPr lang="de-DE" sz="1200" kern="0" dirty="0">
              <a:solidFill>
                <a:srgbClr val="000000"/>
              </a:solidFill>
              <a:latin typeface="Arial Narrow" pitchFamily="34" charset="0"/>
              <a:ea typeface="Arial Unicode MS" pitchFamily="34" charset="-128"/>
              <a:cs typeface="Arial Unicode MS" pitchFamily="34" charset="-128"/>
            </a:endParaRPr>
          </a:p>
        </p:txBody>
      </p:sp>
      <p:sp>
        <p:nvSpPr>
          <p:cNvPr id="14" name="Flussdiagramm: Dokument 91"/>
          <p:cNvSpPr/>
          <p:nvPr/>
        </p:nvSpPr>
        <p:spPr bwMode="gray">
          <a:xfrm>
            <a:off x="191502" y="1536165"/>
            <a:ext cx="868282" cy="841766"/>
          </a:xfrm>
          <a:prstGeom prst="flowChartDocument">
            <a:avLst/>
          </a:prstGeom>
          <a:gradFill>
            <a:gsLst>
              <a:gs pos="0">
                <a:schemeClr val="bg1">
                  <a:lumMod val="65000"/>
                </a:schemeClr>
              </a:gs>
              <a:gs pos="64999">
                <a:schemeClr val="bg1">
                  <a:lumMod val="95000"/>
                </a:schemeClr>
              </a:gs>
              <a:gs pos="100000">
                <a:srgbClr val="D1C39F"/>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Bef>
                <a:spcPct val="50000"/>
              </a:spcBef>
              <a:spcAft>
                <a:spcPct val="0"/>
              </a:spcAft>
              <a:buClr>
                <a:srgbClr val="F0AB00"/>
              </a:buClr>
              <a:buSzPct val="80000"/>
              <a:defRPr/>
            </a:pPr>
            <a:r>
              <a:rPr lang="de-DE" sz="1200" kern="0" dirty="0" err="1">
                <a:solidFill>
                  <a:srgbClr val="000000"/>
                </a:solidFill>
                <a:latin typeface="Arial Narrow" pitchFamily="34" charset="0"/>
                <a:ea typeface="Arial Unicode MS" pitchFamily="34" charset="-128"/>
                <a:cs typeface="Arial Unicode MS" pitchFamily="34" charset="-128"/>
              </a:rPr>
              <a:t>Metadata</a:t>
            </a:r>
            <a:r>
              <a:rPr lang="de-DE" sz="1200" kern="0" dirty="0">
                <a:solidFill>
                  <a:srgbClr val="000000"/>
                </a:solidFill>
                <a:latin typeface="Arial Narrow" pitchFamily="34" charset="0"/>
                <a:ea typeface="Arial Unicode MS" pitchFamily="34" charset="-128"/>
                <a:cs typeface="Arial Unicode MS" pitchFamily="34" charset="-128"/>
              </a:rPr>
              <a:t/>
            </a:r>
            <a:br>
              <a:rPr lang="de-DE" sz="1200" kern="0" dirty="0">
                <a:solidFill>
                  <a:srgbClr val="000000"/>
                </a:solidFill>
                <a:latin typeface="Arial Narrow" pitchFamily="34" charset="0"/>
                <a:ea typeface="Arial Unicode MS" pitchFamily="34" charset="-128"/>
                <a:cs typeface="Arial Unicode MS" pitchFamily="34" charset="-128"/>
              </a:rPr>
            </a:br>
            <a:r>
              <a:rPr lang="de-DE" sz="1200" kern="0" dirty="0" err="1">
                <a:solidFill>
                  <a:srgbClr val="000000"/>
                </a:solidFill>
                <a:latin typeface="Arial Narrow" pitchFamily="34" charset="0"/>
                <a:ea typeface="Arial Unicode MS" pitchFamily="34" charset="-128"/>
                <a:cs typeface="Arial Unicode MS" pitchFamily="34" charset="-128"/>
              </a:rPr>
              <a:t>persistance</a:t>
            </a:r>
            <a:r>
              <a:rPr lang="de-DE" sz="1200" kern="0" dirty="0">
                <a:solidFill>
                  <a:srgbClr val="000000"/>
                </a:solidFill>
                <a:latin typeface="Arial Narrow" pitchFamily="34" charset="0"/>
                <a:ea typeface="Arial Unicode MS" pitchFamily="34" charset="-128"/>
                <a:cs typeface="Arial Unicode MS" pitchFamily="34" charset="-128"/>
              </a:rPr>
              <a:t/>
            </a:r>
            <a:br>
              <a:rPr lang="de-DE" sz="1200" kern="0" dirty="0">
                <a:solidFill>
                  <a:srgbClr val="000000"/>
                </a:solidFill>
                <a:latin typeface="Arial Narrow" pitchFamily="34" charset="0"/>
                <a:ea typeface="Arial Unicode MS" pitchFamily="34" charset="-128"/>
                <a:cs typeface="Arial Unicode MS" pitchFamily="34" charset="-128"/>
              </a:rPr>
            </a:br>
            <a:r>
              <a:rPr lang="de-DE" sz="1050" kern="0" dirty="0">
                <a:solidFill>
                  <a:srgbClr val="000000"/>
                </a:solidFill>
                <a:latin typeface="Arial Narrow" pitchFamily="34" charset="0"/>
                <a:ea typeface="Arial Unicode MS" pitchFamily="34" charset="-128"/>
                <a:cs typeface="Arial Unicode MS" pitchFamily="34" charset="-128"/>
              </a:rPr>
              <a:t>(e.g. </a:t>
            </a:r>
            <a:r>
              <a:rPr lang="de-DE" sz="1050" kern="0" dirty="0" err="1">
                <a:solidFill>
                  <a:srgbClr val="000000"/>
                </a:solidFill>
                <a:latin typeface="Arial Narrow" pitchFamily="34" charset="0"/>
                <a:ea typeface="Arial Unicode MS" pitchFamily="34" charset="-128"/>
                <a:cs typeface="Arial Unicode MS" pitchFamily="34" charset="-128"/>
              </a:rPr>
              <a:t>apps</a:t>
            </a:r>
            <a:r>
              <a:rPr lang="de-DE" sz="1050" kern="0" dirty="0">
                <a:solidFill>
                  <a:srgbClr val="000000"/>
                </a:solidFill>
                <a:latin typeface="Arial Narrow" pitchFamily="34" charset="0"/>
                <a:ea typeface="Arial Unicode MS" pitchFamily="34" charset="-128"/>
                <a:cs typeface="Arial Unicode MS" pitchFamily="34" charset="-128"/>
              </a:rPr>
              <a:t>, </a:t>
            </a:r>
            <a:r>
              <a:rPr lang="de-DE" sz="1050" kern="0" dirty="0" err="1">
                <a:solidFill>
                  <a:srgbClr val="000000"/>
                </a:solidFill>
                <a:latin typeface="Arial Narrow" pitchFamily="34" charset="0"/>
                <a:ea typeface="Arial Unicode MS" pitchFamily="34" charset="-128"/>
                <a:cs typeface="Arial Unicode MS" pitchFamily="34" charset="-128"/>
              </a:rPr>
              <a:t>addons</a:t>
            </a:r>
            <a:r>
              <a:rPr lang="de-DE" sz="1050" kern="0" dirty="0">
                <a:solidFill>
                  <a:srgbClr val="000000"/>
                </a:solidFill>
                <a:latin typeface="Arial Narrow" pitchFamily="34" charset="0"/>
                <a:ea typeface="Arial Unicode MS" pitchFamily="34" charset="-128"/>
                <a:cs typeface="Arial Unicode MS" pitchFamily="34" charset="-128"/>
              </a:rPr>
              <a:t>)</a:t>
            </a:r>
            <a:endParaRPr lang="de-DE" sz="1200" kern="0" dirty="0">
              <a:solidFill>
                <a:srgbClr val="000000"/>
              </a:solidFill>
              <a:latin typeface="Arial Narrow" pitchFamily="34" charset="0"/>
              <a:ea typeface="Arial Unicode MS" pitchFamily="34" charset="-128"/>
              <a:cs typeface="Arial Unicode MS" pitchFamily="34" charset="-128"/>
            </a:endParaRPr>
          </a:p>
        </p:txBody>
      </p:sp>
      <p:sp>
        <p:nvSpPr>
          <p:cNvPr id="15" name="Rounded Rectangle 275"/>
          <p:cNvSpPr/>
          <p:nvPr/>
        </p:nvSpPr>
        <p:spPr bwMode="gray">
          <a:xfrm>
            <a:off x="3613205" y="3284200"/>
            <a:ext cx="781963" cy="382588"/>
          </a:xfrm>
          <a:prstGeom prst="roundRect">
            <a:avLst/>
          </a:prstGeom>
          <a:gradFill>
            <a:gsLst>
              <a:gs pos="0">
                <a:schemeClr val="tx2"/>
              </a:gs>
              <a:gs pos="100000">
                <a:schemeClr val="tx2">
                  <a:lumMod val="20000"/>
                  <a:lumOff val="80000"/>
                </a:schemeClr>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Aft>
                <a:spcPct val="0"/>
              </a:spcAft>
              <a:buClr>
                <a:srgbClr val="F0AB00"/>
              </a:buClr>
              <a:buSzPct val="80000"/>
              <a:defRPr/>
            </a:pPr>
            <a:r>
              <a:rPr lang="de-DE" sz="1200" b="1" i="1" kern="0" dirty="0">
                <a:solidFill>
                  <a:srgbClr val="FFFFFF"/>
                </a:solidFill>
                <a:latin typeface="Arial Narrow" pitchFamily="34" charset="0"/>
                <a:ea typeface="Arial Unicode MS" pitchFamily="34" charset="-128"/>
                <a:cs typeface="Arial Unicode MS" pitchFamily="34" charset="-128"/>
              </a:rPr>
              <a:t>Template </a:t>
            </a:r>
            <a:r>
              <a:rPr lang="de-DE" sz="1200" b="1" i="1" kern="0" dirty="0" err="1">
                <a:solidFill>
                  <a:srgbClr val="FFFFFF"/>
                </a:solidFill>
                <a:latin typeface="Arial Narrow" pitchFamily="34" charset="0"/>
                <a:ea typeface="Arial Unicode MS" pitchFamily="34" charset="-128"/>
                <a:cs typeface="Arial Unicode MS" pitchFamily="34" charset="-128"/>
              </a:rPr>
              <a:t>engine</a:t>
            </a:r>
            <a:endParaRPr lang="de-DE" sz="1200" b="1" i="1" kern="0" dirty="0">
              <a:solidFill>
                <a:srgbClr val="FFFFFF"/>
              </a:solidFill>
              <a:latin typeface="Arial Narrow" pitchFamily="34" charset="0"/>
              <a:ea typeface="Arial Unicode MS" pitchFamily="34" charset="-128"/>
              <a:cs typeface="Arial Unicode MS" pitchFamily="34" charset="-128"/>
            </a:endParaRPr>
          </a:p>
        </p:txBody>
      </p:sp>
      <p:cxnSp>
        <p:nvCxnSpPr>
          <p:cNvPr id="16" name="Straight Arrow Connector 103"/>
          <p:cNvCxnSpPr>
            <a:stCxn id="14" idx="3"/>
            <a:endCxn id="22" idx="0"/>
          </p:cNvCxnSpPr>
          <p:nvPr/>
        </p:nvCxnSpPr>
        <p:spPr>
          <a:xfrm>
            <a:off x="1059784" y="1957048"/>
            <a:ext cx="806854" cy="270943"/>
          </a:xfrm>
          <a:prstGeom prst="bentConnector2">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03"/>
          <p:cNvCxnSpPr>
            <a:endCxn id="22" idx="2"/>
          </p:cNvCxnSpPr>
          <p:nvPr/>
        </p:nvCxnSpPr>
        <p:spPr>
          <a:xfrm flipV="1">
            <a:off x="1089329" y="2610579"/>
            <a:ext cx="777309" cy="404524"/>
          </a:xfrm>
          <a:prstGeom prst="bentConnector2">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03"/>
          <p:cNvCxnSpPr>
            <a:stCxn id="23" idx="3"/>
            <a:endCxn id="41" idx="1"/>
          </p:cNvCxnSpPr>
          <p:nvPr/>
        </p:nvCxnSpPr>
        <p:spPr>
          <a:xfrm flipV="1">
            <a:off x="6544697" y="4643809"/>
            <a:ext cx="288119" cy="747484"/>
          </a:xfrm>
          <a:prstGeom prst="bentConnector3">
            <a:avLst>
              <a:gd name="adj1" fmla="val 50000"/>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Flussdiagramm: Verbindungsstelle 161"/>
          <p:cNvSpPr/>
          <p:nvPr/>
        </p:nvSpPr>
        <p:spPr bwMode="gray">
          <a:xfrm>
            <a:off x="1095423" y="1631662"/>
            <a:ext cx="288000" cy="288000"/>
          </a:xfrm>
          <a:prstGeom prst="flowChartConnector">
            <a:avLst/>
          </a:prstGeom>
          <a:solidFill>
            <a:schemeClr val="bg1"/>
          </a:solidFill>
          <a:ln w="22225" algn="ctr">
            <a:solidFill>
              <a:srgbClr val="FFC000"/>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000" kern="0" dirty="0">
                <a:solidFill>
                  <a:srgbClr val="F0AB00"/>
                </a:solidFill>
                <a:latin typeface="Arial Black" pitchFamily="34" charset="0"/>
                <a:ea typeface="Arial Unicode MS" pitchFamily="34" charset="-128"/>
                <a:cs typeface="Arial Unicode MS" pitchFamily="34" charset="-128"/>
              </a:rPr>
              <a:t>1</a:t>
            </a:r>
          </a:p>
        </p:txBody>
      </p:sp>
      <p:sp>
        <p:nvSpPr>
          <p:cNvPr id="20" name="Zylinder 89"/>
          <p:cNvSpPr/>
          <p:nvPr/>
        </p:nvSpPr>
        <p:spPr bwMode="gray">
          <a:xfrm>
            <a:off x="3005571" y="1671339"/>
            <a:ext cx="596347" cy="604299"/>
          </a:xfrm>
          <a:prstGeom prst="can">
            <a:avLst/>
          </a:prstGeom>
          <a:gradFill>
            <a:gsLst>
              <a:gs pos="0">
                <a:schemeClr val="tx2"/>
              </a:gs>
              <a:gs pos="100000">
                <a:schemeClr val="tx2">
                  <a:lumMod val="20000"/>
                  <a:lumOff val="80000"/>
                </a:schemeClr>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Bef>
                <a:spcPct val="50000"/>
              </a:spcBef>
              <a:spcAft>
                <a:spcPct val="0"/>
              </a:spcAft>
              <a:buClr>
                <a:srgbClr val="F0AB00"/>
              </a:buClr>
              <a:buSzPct val="80000"/>
              <a:defRPr/>
            </a:pPr>
            <a:r>
              <a:rPr lang="de-DE" sz="1100" b="1" i="1" kern="0" dirty="0" err="1">
                <a:solidFill>
                  <a:srgbClr val="FFFFFF"/>
                </a:solidFill>
                <a:latin typeface="Arial Narrow" pitchFamily="34" charset="0"/>
                <a:ea typeface="Arial Unicode MS" pitchFamily="34" charset="-128"/>
                <a:cs typeface="Arial Unicode MS" pitchFamily="34" charset="-128"/>
              </a:rPr>
              <a:t>Meta</a:t>
            </a:r>
            <a:r>
              <a:rPr lang="de-DE" sz="1100" b="1" i="1" kern="0" dirty="0">
                <a:solidFill>
                  <a:srgbClr val="FFFFFF"/>
                </a:solidFill>
                <a:latin typeface="Arial Narrow" pitchFamily="34" charset="0"/>
                <a:ea typeface="Arial Unicode MS" pitchFamily="34" charset="-128"/>
                <a:cs typeface="Arial Unicode MS" pitchFamily="34" charset="-128"/>
              </a:rPr>
              <a:t/>
            </a:r>
            <a:br>
              <a:rPr lang="de-DE" sz="1100" b="1" i="1" kern="0" dirty="0">
                <a:solidFill>
                  <a:srgbClr val="FFFFFF"/>
                </a:solidFill>
                <a:latin typeface="Arial Narrow" pitchFamily="34" charset="0"/>
                <a:ea typeface="Arial Unicode MS" pitchFamily="34" charset="-128"/>
                <a:cs typeface="Arial Unicode MS" pitchFamily="34" charset="-128"/>
              </a:rPr>
            </a:br>
            <a:r>
              <a:rPr lang="de-DE" sz="1100" b="1" i="1" kern="0" dirty="0" err="1">
                <a:solidFill>
                  <a:srgbClr val="FFFFFF"/>
                </a:solidFill>
                <a:latin typeface="Arial Narrow" pitchFamily="34" charset="0"/>
                <a:ea typeface="Arial Unicode MS" pitchFamily="34" charset="-128"/>
                <a:cs typeface="Arial Unicode MS" pitchFamily="34" charset="-128"/>
              </a:rPr>
              <a:t>input</a:t>
            </a:r>
            <a:endParaRPr lang="de-DE" sz="1100" b="1" i="1" kern="0" dirty="0">
              <a:solidFill>
                <a:srgbClr val="FFFFFF"/>
              </a:solidFill>
              <a:latin typeface="Arial Narrow" pitchFamily="34" charset="0"/>
              <a:ea typeface="Arial Unicode MS" pitchFamily="34" charset="-128"/>
              <a:cs typeface="Arial Unicode MS" pitchFamily="34" charset="-128"/>
            </a:endParaRPr>
          </a:p>
        </p:txBody>
      </p:sp>
      <p:sp>
        <p:nvSpPr>
          <p:cNvPr id="21" name="Zylinder 95"/>
          <p:cNvSpPr/>
          <p:nvPr/>
        </p:nvSpPr>
        <p:spPr bwMode="gray">
          <a:xfrm>
            <a:off x="3006895" y="2412135"/>
            <a:ext cx="596347" cy="604299"/>
          </a:xfrm>
          <a:prstGeom prst="can">
            <a:avLst/>
          </a:prstGeom>
          <a:gradFill>
            <a:gsLst>
              <a:gs pos="0">
                <a:schemeClr val="tx2"/>
              </a:gs>
              <a:gs pos="100000">
                <a:schemeClr val="tx2">
                  <a:lumMod val="20000"/>
                  <a:lumOff val="80000"/>
                </a:schemeClr>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Bef>
                <a:spcPct val="50000"/>
              </a:spcBef>
              <a:spcAft>
                <a:spcPct val="0"/>
              </a:spcAft>
              <a:buClr>
                <a:srgbClr val="F0AB00"/>
              </a:buClr>
              <a:buSzPct val="80000"/>
              <a:defRPr/>
            </a:pPr>
            <a:r>
              <a:rPr lang="de-DE" sz="1100" b="1" i="1" kern="0" dirty="0">
                <a:solidFill>
                  <a:srgbClr val="FFFFFF"/>
                </a:solidFill>
                <a:latin typeface="Arial Narrow" pitchFamily="34" charset="0"/>
                <a:ea typeface="Arial Unicode MS" pitchFamily="34" charset="-128"/>
                <a:cs typeface="Arial Unicode MS" pitchFamily="34" charset="-128"/>
              </a:rPr>
              <a:t>Project</a:t>
            </a:r>
            <a:br>
              <a:rPr lang="de-DE" sz="1100" b="1" i="1" kern="0" dirty="0">
                <a:solidFill>
                  <a:srgbClr val="FFFFFF"/>
                </a:solidFill>
                <a:latin typeface="Arial Narrow" pitchFamily="34" charset="0"/>
                <a:ea typeface="Arial Unicode MS" pitchFamily="34" charset="-128"/>
                <a:cs typeface="Arial Unicode MS" pitchFamily="34" charset="-128"/>
              </a:rPr>
            </a:br>
            <a:r>
              <a:rPr lang="de-DE" sz="1100" b="1" i="1" kern="0" dirty="0" err="1">
                <a:solidFill>
                  <a:srgbClr val="FFFFFF"/>
                </a:solidFill>
                <a:latin typeface="Arial Narrow" pitchFamily="34" charset="0"/>
                <a:ea typeface="Arial Unicode MS" pitchFamily="34" charset="-128"/>
                <a:cs typeface="Arial Unicode MS" pitchFamily="34" charset="-128"/>
              </a:rPr>
              <a:t>input</a:t>
            </a:r>
            <a:endParaRPr lang="de-DE" sz="1100" b="1" i="1" kern="0" dirty="0">
              <a:solidFill>
                <a:srgbClr val="FFFFFF"/>
              </a:solidFill>
              <a:latin typeface="Arial Narrow" pitchFamily="34" charset="0"/>
              <a:ea typeface="Arial Unicode MS" pitchFamily="34" charset="-128"/>
              <a:cs typeface="Arial Unicode MS" pitchFamily="34" charset="-128"/>
            </a:endParaRPr>
          </a:p>
        </p:txBody>
      </p:sp>
      <p:sp>
        <p:nvSpPr>
          <p:cNvPr id="22" name="Rounded Rectangle 275"/>
          <p:cNvSpPr/>
          <p:nvPr/>
        </p:nvSpPr>
        <p:spPr bwMode="gray">
          <a:xfrm>
            <a:off x="1475656" y="2227991"/>
            <a:ext cx="781963" cy="382588"/>
          </a:xfrm>
          <a:prstGeom prst="roundRect">
            <a:avLst/>
          </a:prstGeom>
          <a:gradFill>
            <a:gsLst>
              <a:gs pos="0">
                <a:schemeClr val="tx2"/>
              </a:gs>
              <a:gs pos="100000">
                <a:schemeClr val="tx2">
                  <a:lumMod val="20000"/>
                  <a:lumOff val="80000"/>
                </a:schemeClr>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Aft>
                <a:spcPct val="0"/>
              </a:spcAft>
              <a:buClr>
                <a:srgbClr val="F0AB00"/>
              </a:buClr>
              <a:buSzPct val="80000"/>
              <a:defRPr/>
            </a:pPr>
            <a:r>
              <a:rPr lang="de-DE" sz="1100" b="1" i="1" kern="0" dirty="0">
                <a:solidFill>
                  <a:srgbClr val="FFFFFF"/>
                </a:solidFill>
                <a:latin typeface="Arial Narrow" pitchFamily="34" charset="0"/>
                <a:ea typeface="Arial Unicode MS" pitchFamily="34" charset="-128"/>
                <a:cs typeface="Arial Unicode MS" pitchFamily="34" charset="-128"/>
              </a:rPr>
              <a:t>Data</a:t>
            </a:r>
            <a:br>
              <a:rPr lang="de-DE" sz="1100" b="1" i="1" kern="0" dirty="0">
                <a:solidFill>
                  <a:srgbClr val="FFFFFF"/>
                </a:solidFill>
                <a:latin typeface="Arial Narrow" pitchFamily="34" charset="0"/>
                <a:ea typeface="Arial Unicode MS" pitchFamily="34" charset="-128"/>
                <a:cs typeface="Arial Unicode MS" pitchFamily="34" charset="-128"/>
              </a:rPr>
            </a:br>
            <a:r>
              <a:rPr lang="de-DE" sz="1100" b="1" i="1" kern="0" dirty="0" err="1">
                <a:solidFill>
                  <a:srgbClr val="FFFFFF"/>
                </a:solidFill>
                <a:latin typeface="Arial Narrow" pitchFamily="34" charset="0"/>
                <a:ea typeface="Arial Unicode MS" pitchFamily="34" charset="-128"/>
                <a:cs typeface="Arial Unicode MS" pitchFamily="34" charset="-128"/>
              </a:rPr>
              <a:t>gathering</a:t>
            </a:r>
            <a:endParaRPr lang="de-DE" sz="1100" b="1" i="1" kern="0" dirty="0">
              <a:solidFill>
                <a:srgbClr val="FFFFFF"/>
              </a:solidFill>
              <a:latin typeface="Arial Narrow" pitchFamily="34" charset="0"/>
              <a:ea typeface="Arial Unicode MS" pitchFamily="34" charset="-128"/>
              <a:cs typeface="Arial Unicode MS" pitchFamily="34" charset="-128"/>
            </a:endParaRPr>
          </a:p>
        </p:txBody>
      </p:sp>
      <p:sp>
        <p:nvSpPr>
          <p:cNvPr id="23" name="Rounded Rectangle 275"/>
          <p:cNvSpPr/>
          <p:nvPr/>
        </p:nvSpPr>
        <p:spPr bwMode="gray">
          <a:xfrm>
            <a:off x="5762734" y="5179254"/>
            <a:ext cx="781963" cy="424078"/>
          </a:xfrm>
          <a:prstGeom prst="roundRect">
            <a:avLst/>
          </a:prstGeom>
          <a:gradFill>
            <a:gsLst>
              <a:gs pos="0">
                <a:schemeClr val="tx2"/>
              </a:gs>
              <a:gs pos="100000">
                <a:schemeClr val="tx2">
                  <a:lumMod val="20000"/>
                  <a:lumOff val="80000"/>
                </a:schemeClr>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Aft>
                <a:spcPct val="0"/>
              </a:spcAft>
              <a:buClr>
                <a:srgbClr val="F0AB00"/>
              </a:buClr>
              <a:buSzPct val="80000"/>
              <a:defRPr/>
            </a:pPr>
            <a:r>
              <a:rPr lang="de-DE" sz="1000" b="1" i="1" kern="0" dirty="0">
                <a:solidFill>
                  <a:srgbClr val="FFFFFF"/>
                </a:solidFill>
                <a:latin typeface="Arial Narrow" pitchFamily="34" charset="0"/>
                <a:ea typeface="Arial Unicode MS" pitchFamily="34" charset="-128"/>
                <a:cs typeface="Arial Unicode MS" pitchFamily="34" charset="-128"/>
              </a:rPr>
              <a:t>Zip</a:t>
            </a:r>
            <a:br>
              <a:rPr lang="de-DE" sz="1000" b="1" i="1" kern="0" dirty="0">
                <a:solidFill>
                  <a:srgbClr val="FFFFFF"/>
                </a:solidFill>
                <a:latin typeface="Arial Narrow" pitchFamily="34" charset="0"/>
                <a:ea typeface="Arial Unicode MS" pitchFamily="34" charset="-128"/>
                <a:cs typeface="Arial Unicode MS" pitchFamily="34" charset="-128"/>
              </a:rPr>
            </a:br>
            <a:r>
              <a:rPr lang="de-DE" sz="1000" b="1" i="1" kern="0" dirty="0" smtClean="0">
                <a:solidFill>
                  <a:srgbClr val="FFFFFF"/>
                </a:solidFill>
                <a:latin typeface="Arial Narrow" pitchFamily="34" charset="0"/>
                <a:ea typeface="Arial Unicode MS" pitchFamily="34" charset="-128"/>
                <a:cs typeface="Arial Unicode MS" pitchFamily="34" charset="-128"/>
              </a:rPr>
              <a:t>Processing</a:t>
            </a:r>
            <a:endParaRPr lang="de-DE" sz="1000" b="1" i="1" kern="0" dirty="0">
              <a:solidFill>
                <a:srgbClr val="FFFFFF"/>
              </a:solidFill>
              <a:latin typeface="Arial Narrow" pitchFamily="34" charset="0"/>
              <a:ea typeface="Arial Unicode MS" pitchFamily="34" charset="-128"/>
              <a:cs typeface="Arial Unicode MS" pitchFamily="34" charset="-128"/>
            </a:endParaRPr>
          </a:p>
        </p:txBody>
      </p:sp>
      <p:cxnSp>
        <p:nvCxnSpPr>
          <p:cNvPr id="24" name="Straight Arrow Connector 103"/>
          <p:cNvCxnSpPr>
            <a:stCxn id="25" idx="3"/>
            <a:endCxn id="23" idx="0"/>
          </p:cNvCxnSpPr>
          <p:nvPr/>
        </p:nvCxnSpPr>
        <p:spPr>
          <a:xfrm>
            <a:off x="5807926" y="3473638"/>
            <a:ext cx="345790" cy="1705616"/>
          </a:xfrm>
          <a:prstGeom prst="bentConnector2">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Flussdiagramm: Mehrere Dokumente 126"/>
          <p:cNvSpPr/>
          <p:nvPr/>
        </p:nvSpPr>
        <p:spPr bwMode="gray">
          <a:xfrm>
            <a:off x="4947031" y="3159562"/>
            <a:ext cx="860895" cy="628151"/>
          </a:xfrm>
          <a:prstGeom prst="flowChartMultidocument">
            <a:avLst/>
          </a:prstGeom>
          <a:gradFill>
            <a:gsLst>
              <a:gs pos="0">
                <a:schemeClr val="bg1">
                  <a:lumMod val="65000"/>
                </a:schemeClr>
              </a:gs>
              <a:gs pos="64999">
                <a:schemeClr val="bg1">
                  <a:lumMod val="95000"/>
                </a:schemeClr>
              </a:gs>
              <a:gs pos="100000">
                <a:srgbClr val="D1C39F"/>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Bef>
                <a:spcPct val="50000"/>
              </a:spcBef>
              <a:spcAft>
                <a:spcPct val="0"/>
              </a:spcAft>
              <a:buClr>
                <a:srgbClr val="F0AB00"/>
              </a:buClr>
              <a:buSzPct val="80000"/>
              <a:defRPr/>
            </a:pPr>
            <a:r>
              <a:rPr lang="de-DE" sz="1200" kern="0" dirty="0">
                <a:solidFill>
                  <a:srgbClr val="000000"/>
                </a:solidFill>
                <a:latin typeface="Arial Narrow" pitchFamily="34" charset="0"/>
                <a:ea typeface="Arial Unicode MS" pitchFamily="34" charset="-128"/>
                <a:cs typeface="Arial Unicode MS" pitchFamily="34" charset="-128"/>
              </a:rPr>
              <a:t>Instance</a:t>
            </a:r>
            <a:br>
              <a:rPr lang="de-DE" sz="1200" kern="0" dirty="0">
                <a:solidFill>
                  <a:srgbClr val="000000"/>
                </a:solidFill>
                <a:latin typeface="Arial Narrow" pitchFamily="34" charset="0"/>
                <a:ea typeface="Arial Unicode MS" pitchFamily="34" charset="-128"/>
                <a:cs typeface="Arial Unicode MS" pitchFamily="34" charset="-128"/>
              </a:rPr>
            </a:br>
            <a:r>
              <a:rPr lang="de-DE" sz="1200" kern="0" dirty="0" err="1">
                <a:solidFill>
                  <a:srgbClr val="000000"/>
                </a:solidFill>
                <a:latin typeface="Arial Narrow" pitchFamily="34" charset="0"/>
                <a:ea typeface="Arial Unicode MS" pitchFamily="34" charset="-128"/>
                <a:cs typeface="Arial Unicode MS" pitchFamily="34" charset="-128"/>
              </a:rPr>
              <a:t>files</a:t>
            </a:r>
            <a:endParaRPr lang="de-DE" sz="1200" kern="0" dirty="0">
              <a:solidFill>
                <a:srgbClr val="000000"/>
              </a:solidFill>
              <a:latin typeface="Arial Narrow" pitchFamily="34" charset="0"/>
              <a:ea typeface="Arial Unicode MS" pitchFamily="34" charset="-128"/>
              <a:cs typeface="Arial Unicode MS" pitchFamily="34" charset="-128"/>
            </a:endParaRPr>
          </a:p>
        </p:txBody>
      </p:sp>
      <p:cxnSp>
        <p:nvCxnSpPr>
          <p:cNvPr id="26" name="Straight Arrow Connector 103"/>
          <p:cNvCxnSpPr>
            <a:stCxn id="15" idx="3"/>
            <a:endCxn id="25" idx="1"/>
          </p:cNvCxnSpPr>
          <p:nvPr/>
        </p:nvCxnSpPr>
        <p:spPr>
          <a:xfrm flipV="1">
            <a:off x="4395168" y="3473638"/>
            <a:ext cx="551863" cy="1856"/>
          </a:xfrm>
          <a:prstGeom prst="bentConnector3">
            <a:avLst>
              <a:gd name="adj1" fmla="val 50000"/>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Arrow Connector 103"/>
          <p:cNvCxnSpPr>
            <a:stCxn id="22" idx="3"/>
            <a:endCxn id="20" idx="2"/>
          </p:cNvCxnSpPr>
          <p:nvPr/>
        </p:nvCxnSpPr>
        <p:spPr>
          <a:xfrm flipV="1">
            <a:off x="2257619" y="1973489"/>
            <a:ext cx="747952" cy="445796"/>
          </a:xfrm>
          <a:prstGeom prst="bentConnector3">
            <a:avLst>
              <a:gd name="adj1" fmla="val 50000"/>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103"/>
          <p:cNvCxnSpPr>
            <a:stCxn id="22" idx="3"/>
            <a:endCxn id="21" idx="2"/>
          </p:cNvCxnSpPr>
          <p:nvPr/>
        </p:nvCxnSpPr>
        <p:spPr>
          <a:xfrm>
            <a:off x="2257619" y="2419285"/>
            <a:ext cx="749276" cy="295000"/>
          </a:xfrm>
          <a:prstGeom prst="bentConnector3">
            <a:avLst>
              <a:gd name="adj1" fmla="val 50000"/>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Gewinkelte Verbindung 26"/>
          <p:cNvCxnSpPr>
            <a:stCxn id="6" idx="3"/>
            <a:endCxn id="15" idx="1"/>
          </p:cNvCxnSpPr>
          <p:nvPr/>
        </p:nvCxnSpPr>
        <p:spPr>
          <a:xfrm flipV="1">
            <a:off x="1108163" y="3475494"/>
            <a:ext cx="2505042" cy="770265"/>
          </a:xfrm>
          <a:prstGeom prst="bentConnector3">
            <a:avLst>
              <a:gd name="adj1" fmla="val 50000"/>
            </a:avLst>
          </a:prstGeom>
          <a:ln w="28575">
            <a:solidFill>
              <a:schemeClr val="bg2">
                <a:lumMod val="75000"/>
              </a:schemeClr>
            </a:solidFill>
            <a:prstDash val="sysDot"/>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103"/>
          <p:cNvCxnSpPr>
            <a:stCxn id="20" idx="4"/>
            <a:endCxn id="15" idx="0"/>
          </p:cNvCxnSpPr>
          <p:nvPr/>
        </p:nvCxnSpPr>
        <p:spPr>
          <a:xfrm>
            <a:off x="3601918" y="1973489"/>
            <a:ext cx="402269" cy="1310711"/>
          </a:xfrm>
          <a:prstGeom prst="bentConnector2">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Arrow Connector 103"/>
          <p:cNvCxnSpPr>
            <a:stCxn id="21" idx="4"/>
            <a:endCxn id="15" idx="0"/>
          </p:cNvCxnSpPr>
          <p:nvPr/>
        </p:nvCxnSpPr>
        <p:spPr>
          <a:xfrm>
            <a:off x="3603242" y="2714285"/>
            <a:ext cx="400945" cy="569915"/>
          </a:xfrm>
          <a:prstGeom prst="bentConnector2">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Gewinkelte Verbindung 26"/>
          <p:cNvCxnSpPr/>
          <p:nvPr/>
        </p:nvCxnSpPr>
        <p:spPr>
          <a:xfrm>
            <a:off x="1108163" y="4311049"/>
            <a:ext cx="4654571" cy="1124789"/>
          </a:xfrm>
          <a:prstGeom prst="bentConnector3">
            <a:avLst>
              <a:gd name="adj1" fmla="val 50000"/>
            </a:avLst>
          </a:prstGeom>
          <a:ln w="28575">
            <a:solidFill>
              <a:schemeClr val="bg2">
                <a:lumMod val="75000"/>
              </a:schemeClr>
            </a:solidFill>
            <a:prstDash val="sysDot"/>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ounded Rectangle 275"/>
          <p:cNvSpPr/>
          <p:nvPr/>
        </p:nvSpPr>
        <p:spPr bwMode="gray">
          <a:xfrm>
            <a:off x="234662" y="5179245"/>
            <a:ext cx="781963" cy="382588"/>
          </a:xfrm>
          <a:prstGeom prst="roundRect">
            <a:avLst/>
          </a:prstGeom>
          <a:gradFill>
            <a:gsLst>
              <a:gs pos="0">
                <a:schemeClr val="tx2"/>
              </a:gs>
              <a:gs pos="100000">
                <a:schemeClr val="tx2">
                  <a:lumMod val="20000"/>
                  <a:lumOff val="80000"/>
                </a:schemeClr>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Aft>
                <a:spcPct val="0"/>
              </a:spcAft>
              <a:buClr>
                <a:srgbClr val="F0AB00"/>
              </a:buClr>
              <a:buSzPct val="80000"/>
              <a:defRPr/>
            </a:pPr>
            <a:r>
              <a:rPr lang="de-DE" sz="1000" b="1" i="1" kern="0" dirty="0" err="1">
                <a:solidFill>
                  <a:srgbClr val="FFFFFF"/>
                </a:solidFill>
                <a:latin typeface="Arial Narrow" pitchFamily="34" charset="0"/>
                <a:ea typeface="Arial Unicode MS" pitchFamily="34" charset="-128"/>
                <a:cs typeface="Arial Unicode MS" pitchFamily="34" charset="-128"/>
              </a:rPr>
              <a:t>Result</a:t>
            </a:r>
            <a:r>
              <a:rPr lang="de-DE" sz="1000" b="1" i="1" kern="0" dirty="0">
                <a:solidFill>
                  <a:srgbClr val="FFFFFF"/>
                </a:solidFill>
                <a:latin typeface="Arial Narrow" pitchFamily="34" charset="0"/>
                <a:ea typeface="Arial Unicode MS" pitchFamily="34" charset="-128"/>
                <a:cs typeface="Arial Unicode MS" pitchFamily="34" charset="-128"/>
              </a:rPr>
              <a:t/>
            </a:r>
            <a:br>
              <a:rPr lang="de-DE" sz="1000" b="1" i="1" kern="0" dirty="0">
                <a:solidFill>
                  <a:srgbClr val="FFFFFF"/>
                </a:solidFill>
                <a:latin typeface="Arial Narrow" pitchFamily="34" charset="0"/>
                <a:ea typeface="Arial Unicode MS" pitchFamily="34" charset="-128"/>
                <a:cs typeface="Arial Unicode MS" pitchFamily="34" charset="-128"/>
              </a:rPr>
            </a:br>
            <a:r>
              <a:rPr lang="de-DE" sz="1000" b="1" i="1" kern="0" dirty="0" err="1">
                <a:solidFill>
                  <a:srgbClr val="FFFFFF"/>
                </a:solidFill>
                <a:latin typeface="Arial Narrow" pitchFamily="34" charset="0"/>
                <a:ea typeface="Arial Unicode MS" pitchFamily="34" charset="-128"/>
                <a:cs typeface="Arial Unicode MS" pitchFamily="34" charset="-128"/>
              </a:rPr>
              <a:t>processing</a:t>
            </a:r>
            <a:endParaRPr lang="de-DE" sz="1000" b="1" i="1" kern="0" dirty="0">
              <a:solidFill>
                <a:srgbClr val="FFFFFF"/>
              </a:solidFill>
              <a:latin typeface="Arial Narrow" pitchFamily="34" charset="0"/>
              <a:ea typeface="Arial Unicode MS" pitchFamily="34" charset="-128"/>
              <a:cs typeface="Arial Unicode MS" pitchFamily="34" charset="-128"/>
            </a:endParaRPr>
          </a:p>
        </p:txBody>
      </p:sp>
      <p:cxnSp>
        <p:nvCxnSpPr>
          <p:cNvPr id="34" name="Gewinkelte Verbindung 26"/>
          <p:cNvCxnSpPr>
            <a:endCxn id="33" idx="3"/>
          </p:cNvCxnSpPr>
          <p:nvPr/>
        </p:nvCxnSpPr>
        <p:spPr>
          <a:xfrm rot="5400000">
            <a:off x="715394" y="4745678"/>
            <a:ext cx="926093" cy="323629"/>
          </a:xfrm>
          <a:prstGeom prst="bentConnector2">
            <a:avLst/>
          </a:prstGeom>
          <a:ln w="28575">
            <a:solidFill>
              <a:schemeClr val="bg2">
                <a:lumMod val="75000"/>
              </a:schemeClr>
            </a:solidFill>
            <a:prstDash val="sysDot"/>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Arrow Connector 103"/>
          <p:cNvCxnSpPr>
            <a:stCxn id="9" idx="2"/>
            <a:endCxn id="12" idx="3"/>
          </p:cNvCxnSpPr>
          <p:nvPr/>
        </p:nvCxnSpPr>
        <p:spPr>
          <a:xfrm rot="5400000">
            <a:off x="5061002" y="2740746"/>
            <a:ext cx="1948931" cy="4877736"/>
          </a:xfrm>
          <a:prstGeom prst="bentConnector2">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103"/>
          <p:cNvCxnSpPr>
            <a:stCxn id="12" idx="1"/>
            <a:endCxn id="33" idx="2"/>
          </p:cNvCxnSpPr>
          <p:nvPr/>
        </p:nvCxnSpPr>
        <p:spPr>
          <a:xfrm rot="10800000">
            <a:off x="625644" y="5561834"/>
            <a:ext cx="2192804" cy="592247"/>
          </a:xfrm>
          <a:prstGeom prst="bentConnector2">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Flussdiagramm: Verbindungsstelle 247"/>
          <p:cNvSpPr/>
          <p:nvPr/>
        </p:nvSpPr>
        <p:spPr bwMode="gray">
          <a:xfrm>
            <a:off x="1899830" y="1919230"/>
            <a:ext cx="288000" cy="288000"/>
          </a:xfrm>
          <a:prstGeom prst="flowChartConnector">
            <a:avLst/>
          </a:prstGeom>
          <a:solidFill>
            <a:schemeClr val="bg1"/>
          </a:solidFill>
          <a:ln w="22225" algn="ctr">
            <a:solidFill>
              <a:srgbClr val="FFC000"/>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000" kern="0" dirty="0">
                <a:solidFill>
                  <a:srgbClr val="F0AB00"/>
                </a:solidFill>
                <a:latin typeface="Arial Black" pitchFamily="34" charset="0"/>
                <a:ea typeface="Arial Unicode MS" pitchFamily="34" charset="-128"/>
                <a:cs typeface="Arial Unicode MS" pitchFamily="34" charset="-128"/>
              </a:rPr>
              <a:t>2</a:t>
            </a:r>
          </a:p>
        </p:txBody>
      </p:sp>
      <p:sp>
        <p:nvSpPr>
          <p:cNvPr id="38" name="Flussdiagramm: Verbindungsstelle 248"/>
          <p:cNvSpPr/>
          <p:nvPr/>
        </p:nvSpPr>
        <p:spPr bwMode="gray">
          <a:xfrm>
            <a:off x="4714566" y="2801835"/>
            <a:ext cx="288000" cy="288000"/>
          </a:xfrm>
          <a:prstGeom prst="flowChartConnector">
            <a:avLst/>
          </a:prstGeom>
          <a:solidFill>
            <a:schemeClr val="bg1"/>
          </a:solidFill>
          <a:ln w="22225" algn="ctr">
            <a:solidFill>
              <a:schemeClr val="accent4">
                <a:lumMod val="60000"/>
                <a:lumOff val="40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000" kern="0" dirty="0">
                <a:solidFill>
                  <a:srgbClr val="4FB81C">
                    <a:lumMod val="60000"/>
                    <a:lumOff val="40000"/>
                  </a:srgbClr>
                </a:solidFill>
                <a:latin typeface="Arial Black" pitchFamily="34" charset="0"/>
                <a:ea typeface="Arial Unicode MS" pitchFamily="34" charset="-128"/>
                <a:cs typeface="Arial Unicode MS" pitchFamily="34" charset="-128"/>
              </a:rPr>
              <a:t>3</a:t>
            </a:r>
          </a:p>
        </p:txBody>
      </p:sp>
      <p:sp>
        <p:nvSpPr>
          <p:cNvPr id="39" name="Flussdiagramm: Verbindungsstelle 249"/>
          <p:cNvSpPr/>
          <p:nvPr/>
        </p:nvSpPr>
        <p:spPr bwMode="gray">
          <a:xfrm>
            <a:off x="6242567" y="4846641"/>
            <a:ext cx="288000" cy="288000"/>
          </a:xfrm>
          <a:prstGeom prst="flowChartConnector">
            <a:avLst/>
          </a:prstGeom>
          <a:solidFill>
            <a:schemeClr val="bg1"/>
          </a:solidFill>
          <a:ln w="22225" algn="ctr">
            <a:solidFill>
              <a:srgbClr val="FFC000"/>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000" kern="0" dirty="0">
                <a:solidFill>
                  <a:srgbClr val="F0AB00"/>
                </a:solidFill>
                <a:latin typeface="Arial Black" pitchFamily="34" charset="0"/>
                <a:ea typeface="Arial Unicode MS" pitchFamily="34" charset="-128"/>
                <a:cs typeface="Arial Unicode MS" pitchFamily="34" charset="-128"/>
              </a:rPr>
              <a:t>4</a:t>
            </a:r>
          </a:p>
        </p:txBody>
      </p:sp>
      <p:sp>
        <p:nvSpPr>
          <p:cNvPr id="40" name="Flussdiagramm: Verbindungsstelle 250"/>
          <p:cNvSpPr/>
          <p:nvPr/>
        </p:nvSpPr>
        <p:spPr bwMode="gray">
          <a:xfrm>
            <a:off x="701833" y="5603332"/>
            <a:ext cx="288000" cy="288000"/>
          </a:xfrm>
          <a:prstGeom prst="flowChartConnector">
            <a:avLst/>
          </a:prstGeom>
          <a:solidFill>
            <a:schemeClr val="bg1"/>
          </a:solidFill>
          <a:ln w="22225" algn="ctr">
            <a:solidFill>
              <a:srgbClr val="FFC000"/>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000" kern="0" dirty="0">
                <a:solidFill>
                  <a:srgbClr val="F0AB00"/>
                </a:solidFill>
                <a:latin typeface="Arial Black" pitchFamily="34" charset="0"/>
                <a:ea typeface="Arial Unicode MS" pitchFamily="34" charset="-128"/>
                <a:cs typeface="Arial Unicode MS" pitchFamily="34" charset="-128"/>
              </a:rPr>
              <a:t>5</a:t>
            </a:r>
          </a:p>
        </p:txBody>
      </p:sp>
      <p:sp>
        <p:nvSpPr>
          <p:cNvPr id="41" name="Flussdiagramm: Mehrere Dokumente 254"/>
          <p:cNvSpPr/>
          <p:nvPr/>
        </p:nvSpPr>
        <p:spPr bwMode="gray">
          <a:xfrm>
            <a:off x="6832816" y="4329733"/>
            <a:ext cx="860895" cy="628151"/>
          </a:xfrm>
          <a:prstGeom prst="flowChartMultidocument">
            <a:avLst/>
          </a:prstGeom>
          <a:gradFill>
            <a:gsLst>
              <a:gs pos="0">
                <a:schemeClr val="bg1">
                  <a:lumMod val="65000"/>
                </a:schemeClr>
              </a:gs>
              <a:gs pos="64999">
                <a:schemeClr val="bg1">
                  <a:lumMod val="95000"/>
                </a:schemeClr>
              </a:gs>
              <a:gs pos="100000">
                <a:srgbClr val="D1C39F"/>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Bef>
                <a:spcPct val="50000"/>
              </a:spcBef>
              <a:spcAft>
                <a:spcPct val="0"/>
              </a:spcAft>
              <a:buClr>
                <a:srgbClr val="F0AB00"/>
              </a:buClr>
              <a:buSzPct val="80000"/>
              <a:defRPr/>
            </a:pPr>
            <a:r>
              <a:rPr lang="de-DE" sz="1100" kern="0" dirty="0" err="1">
                <a:solidFill>
                  <a:srgbClr val="000000"/>
                </a:solidFill>
                <a:latin typeface="Arial Narrow" pitchFamily="34" charset="0"/>
                <a:ea typeface="Arial Unicode MS" pitchFamily="34" charset="-128"/>
                <a:cs typeface="Arial Unicode MS" pitchFamily="34" charset="-128"/>
              </a:rPr>
              <a:t>Zip</a:t>
            </a:r>
            <a:r>
              <a:rPr lang="de-DE" sz="1100" kern="0" dirty="0">
                <a:solidFill>
                  <a:srgbClr val="000000"/>
                </a:solidFill>
                <a:latin typeface="Arial Narrow" pitchFamily="34" charset="0"/>
                <a:ea typeface="Arial Unicode MS" pitchFamily="34" charset="-128"/>
                <a:cs typeface="Arial Unicode MS" pitchFamily="34" charset="-128"/>
              </a:rPr>
              <a:t> </a:t>
            </a:r>
            <a:r>
              <a:rPr lang="de-DE" sz="1100" kern="0" dirty="0" err="1">
                <a:solidFill>
                  <a:srgbClr val="000000"/>
                </a:solidFill>
                <a:latin typeface="Arial Narrow" pitchFamily="34" charset="0"/>
                <a:ea typeface="Arial Unicode MS" pitchFamily="34" charset="-128"/>
                <a:cs typeface="Arial Unicode MS" pitchFamily="34" charset="-128"/>
              </a:rPr>
              <a:t>project</a:t>
            </a:r>
            <a:r>
              <a:rPr lang="de-DE" sz="1100" kern="0" dirty="0">
                <a:solidFill>
                  <a:srgbClr val="000000"/>
                </a:solidFill>
                <a:latin typeface="Arial Narrow" pitchFamily="34" charset="0"/>
                <a:ea typeface="Arial Unicode MS" pitchFamily="34" charset="-128"/>
                <a:cs typeface="Arial Unicode MS" pitchFamily="34" charset="-128"/>
              </a:rPr>
              <a:t/>
            </a:r>
            <a:br>
              <a:rPr lang="de-DE" sz="1100" kern="0" dirty="0">
                <a:solidFill>
                  <a:srgbClr val="000000"/>
                </a:solidFill>
                <a:latin typeface="Arial Narrow" pitchFamily="34" charset="0"/>
                <a:ea typeface="Arial Unicode MS" pitchFamily="34" charset="-128"/>
                <a:cs typeface="Arial Unicode MS" pitchFamily="34" charset="-128"/>
              </a:rPr>
            </a:br>
            <a:r>
              <a:rPr lang="de-DE" sz="1100" kern="0" dirty="0" err="1">
                <a:solidFill>
                  <a:srgbClr val="000000"/>
                </a:solidFill>
                <a:latin typeface="Arial Narrow" pitchFamily="34" charset="0"/>
                <a:ea typeface="Arial Unicode MS" pitchFamily="34" charset="-128"/>
                <a:cs typeface="Arial Unicode MS" pitchFamily="34" charset="-128"/>
              </a:rPr>
              <a:t>files</a:t>
            </a:r>
            <a:endParaRPr lang="de-DE" sz="1100" kern="0" dirty="0">
              <a:solidFill>
                <a:srgbClr val="000000"/>
              </a:solidFill>
              <a:latin typeface="Arial Narrow" pitchFamily="34" charset="0"/>
              <a:ea typeface="Arial Unicode MS" pitchFamily="34" charset="-128"/>
              <a:cs typeface="Arial Unicode MS" pitchFamily="34" charset="-128"/>
            </a:endParaRPr>
          </a:p>
        </p:txBody>
      </p:sp>
      <p:cxnSp>
        <p:nvCxnSpPr>
          <p:cNvPr id="42" name="Straight Arrow Connector 103"/>
          <p:cNvCxnSpPr>
            <a:stCxn id="41" idx="3"/>
            <a:endCxn id="9" idx="1"/>
          </p:cNvCxnSpPr>
          <p:nvPr/>
        </p:nvCxnSpPr>
        <p:spPr>
          <a:xfrm flipV="1">
            <a:off x="7693711" y="3705087"/>
            <a:ext cx="298104" cy="938722"/>
          </a:xfrm>
          <a:prstGeom prst="bentConnector3">
            <a:avLst>
              <a:gd name="adj1" fmla="val 50000"/>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Flussdiagramm: Verbindungsstelle 267"/>
          <p:cNvSpPr/>
          <p:nvPr/>
        </p:nvSpPr>
        <p:spPr bwMode="gray">
          <a:xfrm>
            <a:off x="7517293" y="1239492"/>
            <a:ext cx="720000" cy="720000"/>
          </a:xfrm>
          <a:prstGeom prst="flowChartConnector">
            <a:avLst/>
          </a:prstGeom>
          <a:solidFill>
            <a:schemeClr val="bg1"/>
          </a:solidFill>
          <a:ln w="22225" algn="ctr">
            <a:solidFill>
              <a:srgbClr val="FFC000"/>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000" kern="0" dirty="0" smtClean="0">
                <a:solidFill>
                  <a:srgbClr val="F0AB00"/>
                </a:solidFill>
                <a:latin typeface="Arial Black" pitchFamily="34" charset="0"/>
                <a:ea typeface="Arial Unicode MS" pitchFamily="34" charset="-128"/>
                <a:cs typeface="Arial Unicode MS" pitchFamily="34" charset="-128"/>
              </a:rPr>
              <a:t>PF</a:t>
            </a:r>
            <a:endParaRPr lang="de-DE" sz="1000" kern="0" dirty="0">
              <a:solidFill>
                <a:srgbClr val="F0AB00"/>
              </a:solidFill>
              <a:latin typeface="Arial Black" pitchFamily="34" charset="0"/>
              <a:ea typeface="Arial Unicode MS" pitchFamily="34" charset="-128"/>
              <a:cs typeface="Arial Unicode MS" pitchFamily="34" charset="-128"/>
            </a:endParaRPr>
          </a:p>
        </p:txBody>
      </p:sp>
      <p:sp>
        <p:nvSpPr>
          <p:cNvPr id="44" name="Flussdiagramm: Verbindungsstelle 268"/>
          <p:cNvSpPr/>
          <p:nvPr/>
        </p:nvSpPr>
        <p:spPr bwMode="gray">
          <a:xfrm>
            <a:off x="8305800" y="1239492"/>
            <a:ext cx="720000" cy="720000"/>
          </a:xfrm>
          <a:prstGeom prst="flowChartConnector">
            <a:avLst/>
          </a:prstGeom>
          <a:solidFill>
            <a:schemeClr val="bg1"/>
          </a:solidFill>
          <a:ln w="22225" algn="ctr">
            <a:solidFill>
              <a:schemeClr val="accent4">
                <a:lumMod val="60000"/>
                <a:lumOff val="40000"/>
              </a:schemeClr>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000" kern="0" dirty="0" smtClean="0">
                <a:solidFill>
                  <a:srgbClr val="4FB81C">
                    <a:lumMod val="60000"/>
                    <a:lumOff val="40000"/>
                  </a:srgbClr>
                </a:solidFill>
                <a:latin typeface="Arial Black" pitchFamily="34" charset="0"/>
                <a:ea typeface="Arial Unicode MS" pitchFamily="34" charset="-128"/>
                <a:cs typeface="Arial Unicode MS" pitchFamily="34" charset="-128"/>
              </a:rPr>
              <a:t>E&amp;C</a:t>
            </a:r>
            <a:endParaRPr lang="de-DE" sz="1000" kern="0" dirty="0">
              <a:solidFill>
                <a:srgbClr val="4FB81C">
                  <a:lumMod val="60000"/>
                  <a:lumOff val="40000"/>
                </a:srgbClr>
              </a:solidFill>
              <a:latin typeface="Arial Black" pitchFamily="34" charset="0"/>
              <a:ea typeface="Arial Unicode MS" pitchFamily="34" charset="-128"/>
              <a:cs typeface="Arial Unicode MS" pitchFamily="34" charset="-128"/>
            </a:endParaRPr>
          </a:p>
        </p:txBody>
      </p:sp>
      <p:sp>
        <p:nvSpPr>
          <p:cNvPr id="45" name="Rounded Rectangle 275"/>
          <p:cNvSpPr/>
          <p:nvPr/>
        </p:nvSpPr>
        <p:spPr bwMode="gray">
          <a:xfrm>
            <a:off x="2305230" y="5005650"/>
            <a:ext cx="781963" cy="382588"/>
          </a:xfrm>
          <a:prstGeom prst="roundRect">
            <a:avLst/>
          </a:prstGeom>
          <a:gradFill>
            <a:gsLst>
              <a:gs pos="0">
                <a:schemeClr val="tx2"/>
              </a:gs>
              <a:gs pos="100000">
                <a:schemeClr val="tx2">
                  <a:lumMod val="20000"/>
                  <a:lumOff val="80000"/>
                </a:schemeClr>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Aft>
                <a:spcPct val="0"/>
              </a:spcAft>
              <a:buClr>
                <a:srgbClr val="F0AB00"/>
              </a:buClr>
              <a:buSzPct val="80000"/>
              <a:defRPr/>
            </a:pPr>
            <a:r>
              <a:rPr lang="de-DE" sz="1000" b="1" i="1" kern="0" dirty="0">
                <a:solidFill>
                  <a:srgbClr val="FFFFFF"/>
                </a:solidFill>
                <a:latin typeface="Arial Narrow" pitchFamily="34" charset="0"/>
                <a:ea typeface="Arial Unicode MS" pitchFamily="34" charset="-128"/>
                <a:cs typeface="Arial Unicode MS" pitchFamily="34" charset="-128"/>
              </a:rPr>
              <a:t>Email</a:t>
            </a:r>
            <a:br>
              <a:rPr lang="de-DE" sz="1000" b="1" i="1" kern="0" dirty="0">
                <a:solidFill>
                  <a:srgbClr val="FFFFFF"/>
                </a:solidFill>
                <a:latin typeface="Arial Narrow" pitchFamily="34" charset="0"/>
                <a:ea typeface="Arial Unicode MS" pitchFamily="34" charset="-128"/>
                <a:cs typeface="Arial Unicode MS" pitchFamily="34" charset="-128"/>
              </a:rPr>
            </a:br>
            <a:r>
              <a:rPr lang="de-DE" sz="1000" b="1" i="1" kern="0" dirty="0" err="1" smtClean="0">
                <a:solidFill>
                  <a:srgbClr val="FFFFFF"/>
                </a:solidFill>
                <a:latin typeface="Arial Narrow" pitchFamily="34" charset="0"/>
                <a:ea typeface="Arial Unicode MS" pitchFamily="34" charset="-128"/>
                <a:cs typeface="Arial Unicode MS" pitchFamily="34" charset="-128"/>
              </a:rPr>
              <a:t>Sending</a:t>
            </a:r>
            <a:endParaRPr lang="de-DE" sz="1000" b="1" i="1" kern="0" dirty="0">
              <a:solidFill>
                <a:srgbClr val="FFFFFF"/>
              </a:solidFill>
              <a:latin typeface="Arial Narrow" pitchFamily="34" charset="0"/>
              <a:ea typeface="Arial Unicode MS" pitchFamily="34" charset="-128"/>
              <a:cs typeface="Arial Unicode MS" pitchFamily="34" charset="-128"/>
            </a:endParaRPr>
          </a:p>
        </p:txBody>
      </p:sp>
      <p:sp>
        <p:nvSpPr>
          <p:cNvPr id="46" name="Flussdiagramm: Verbindungsstelle 274"/>
          <p:cNvSpPr/>
          <p:nvPr/>
        </p:nvSpPr>
        <p:spPr bwMode="gray">
          <a:xfrm>
            <a:off x="3095164" y="4824112"/>
            <a:ext cx="288000" cy="288000"/>
          </a:xfrm>
          <a:prstGeom prst="flowChartConnector">
            <a:avLst/>
          </a:prstGeom>
          <a:solidFill>
            <a:schemeClr val="bg1"/>
          </a:solidFill>
          <a:ln w="22225" algn="ctr">
            <a:solidFill>
              <a:srgbClr val="FFC000"/>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000" kern="0" dirty="0">
                <a:solidFill>
                  <a:srgbClr val="F0AB00"/>
                </a:solidFill>
                <a:latin typeface="Arial Black" pitchFamily="34" charset="0"/>
                <a:ea typeface="Arial Unicode MS" pitchFamily="34" charset="-128"/>
                <a:cs typeface="Arial Unicode MS" pitchFamily="34" charset="-128"/>
              </a:rPr>
              <a:t>6</a:t>
            </a:r>
          </a:p>
        </p:txBody>
      </p:sp>
      <p:cxnSp>
        <p:nvCxnSpPr>
          <p:cNvPr id="47" name="Gewinkelte Verbindung 26"/>
          <p:cNvCxnSpPr>
            <a:endCxn id="45" idx="1"/>
          </p:cNvCxnSpPr>
          <p:nvPr/>
        </p:nvCxnSpPr>
        <p:spPr>
          <a:xfrm>
            <a:off x="1108163" y="4382815"/>
            <a:ext cx="1197067" cy="814129"/>
          </a:xfrm>
          <a:prstGeom prst="bentConnector3">
            <a:avLst>
              <a:gd name="adj1" fmla="val 50000"/>
            </a:avLst>
          </a:prstGeom>
          <a:ln w="28575">
            <a:solidFill>
              <a:schemeClr val="bg2">
                <a:lumMod val="75000"/>
              </a:schemeClr>
            </a:solidFill>
            <a:prstDash val="sysDot"/>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Flussdiagramm: Mehrere Dokumente 282"/>
          <p:cNvSpPr/>
          <p:nvPr/>
        </p:nvSpPr>
        <p:spPr bwMode="gray">
          <a:xfrm>
            <a:off x="4302953" y="2221317"/>
            <a:ext cx="860895" cy="628151"/>
          </a:xfrm>
          <a:prstGeom prst="flowChartMultidocument">
            <a:avLst/>
          </a:prstGeom>
          <a:gradFill>
            <a:gsLst>
              <a:gs pos="0">
                <a:schemeClr val="bg1">
                  <a:lumMod val="65000"/>
                </a:schemeClr>
              </a:gs>
              <a:gs pos="64999">
                <a:schemeClr val="bg1">
                  <a:lumMod val="95000"/>
                </a:schemeClr>
              </a:gs>
              <a:gs pos="100000">
                <a:srgbClr val="D1C39F"/>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Bef>
                <a:spcPct val="50000"/>
              </a:spcBef>
              <a:spcAft>
                <a:spcPct val="0"/>
              </a:spcAft>
              <a:buClr>
                <a:srgbClr val="F0AB00"/>
              </a:buClr>
              <a:buSzPct val="80000"/>
              <a:defRPr/>
            </a:pPr>
            <a:r>
              <a:rPr lang="de-DE" sz="1200" kern="0" dirty="0">
                <a:solidFill>
                  <a:srgbClr val="000000"/>
                </a:solidFill>
                <a:latin typeface="Arial Narrow" pitchFamily="34" charset="0"/>
                <a:ea typeface="Arial Unicode MS" pitchFamily="34" charset="-128"/>
                <a:cs typeface="Arial Unicode MS" pitchFamily="34" charset="-128"/>
              </a:rPr>
              <a:t>Template </a:t>
            </a:r>
            <a:r>
              <a:rPr lang="de-DE" sz="1200" kern="0" dirty="0" err="1">
                <a:solidFill>
                  <a:srgbClr val="000000"/>
                </a:solidFill>
                <a:latin typeface="Arial Narrow" pitchFamily="34" charset="0"/>
                <a:ea typeface="Arial Unicode MS" pitchFamily="34" charset="-128"/>
                <a:cs typeface="Arial Unicode MS" pitchFamily="34" charset="-128"/>
              </a:rPr>
              <a:t>files</a:t>
            </a:r>
            <a:endParaRPr lang="de-DE" sz="1200" kern="0" dirty="0">
              <a:solidFill>
                <a:srgbClr val="000000"/>
              </a:solidFill>
              <a:latin typeface="Arial Narrow" pitchFamily="34" charset="0"/>
              <a:ea typeface="Arial Unicode MS" pitchFamily="34" charset="-128"/>
              <a:cs typeface="Arial Unicode MS" pitchFamily="34" charset="-128"/>
            </a:endParaRPr>
          </a:p>
        </p:txBody>
      </p:sp>
      <p:cxnSp>
        <p:nvCxnSpPr>
          <p:cNvPr id="49" name="Straight Arrow Connector 103"/>
          <p:cNvCxnSpPr>
            <a:stCxn id="48" idx="2"/>
            <a:endCxn id="15" idx="0"/>
          </p:cNvCxnSpPr>
          <p:nvPr/>
        </p:nvCxnSpPr>
        <p:spPr>
          <a:xfrm rot="5400000">
            <a:off x="4109602" y="2720266"/>
            <a:ext cx="458520" cy="669349"/>
          </a:xfrm>
          <a:prstGeom prst="bentConnector3">
            <a:avLst>
              <a:gd name="adj1" fmla="val 50000"/>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Flussdiagramm: Mehrere Dokumente 289"/>
          <p:cNvSpPr/>
          <p:nvPr/>
        </p:nvSpPr>
        <p:spPr bwMode="gray">
          <a:xfrm>
            <a:off x="3657600" y="4724400"/>
            <a:ext cx="860895" cy="628151"/>
          </a:xfrm>
          <a:prstGeom prst="flowChartMultidocument">
            <a:avLst/>
          </a:prstGeom>
          <a:gradFill>
            <a:gsLst>
              <a:gs pos="0">
                <a:schemeClr val="bg1">
                  <a:lumMod val="65000"/>
                </a:schemeClr>
              </a:gs>
              <a:gs pos="64999">
                <a:schemeClr val="bg1">
                  <a:lumMod val="95000"/>
                </a:schemeClr>
              </a:gs>
              <a:gs pos="100000">
                <a:srgbClr val="D1C39F"/>
              </a:gs>
            </a:gsLst>
            <a:lin ang="5400000" scaled="0"/>
          </a:gradFill>
          <a:ln w="19050">
            <a:solidFill>
              <a:srgbClr val="455587"/>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anchor="ctr"/>
          <a:lstStyle/>
          <a:p>
            <a:pPr algn="ctr" fontAlgn="base">
              <a:spcBef>
                <a:spcPct val="50000"/>
              </a:spcBef>
              <a:spcAft>
                <a:spcPct val="0"/>
              </a:spcAft>
              <a:buClr>
                <a:srgbClr val="F0AB00"/>
              </a:buClr>
              <a:buSzPct val="80000"/>
              <a:defRPr/>
            </a:pPr>
            <a:r>
              <a:rPr lang="de-DE" sz="1200" kern="0" dirty="0">
                <a:solidFill>
                  <a:srgbClr val="000000"/>
                </a:solidFill>
                <a:latin typeface="Arial Narrow" pitchFamily="34" charset="0"/>
                <a:ea typeface="Arial Unicode MS" pitchFamily="34" charset="-128"/>
                <a:cs typeface="Arial Unicode MS" pitchFamily="34" charset="-128"/>
              </a:rPr>
              <a:t>Emails</a:t>
            </a:r>
          </a:p>
        </p:txBody>
      </p:sp>
      <p:cxnSp>
        <p:nvCxnSpPr>
          <p:cNvPr id="51" name="Straight Arrow Connector 103"/>
          <p:cNvCxnSpPr>
            <a:stCxn id="45" idx="3"/>
            <a:endCxn id="50" idx="1"/>
          </p:cNvCxnSpPr>
          <p:nvPr/>
        </p:nvCxnSpPr>
        <p:spPr>
          <a:xfrm flipV="1">
            <a:off x="3087193" y="5038476"/>
            <a:ext cx="570407" cy="158468"/>
          </a:xfrm>
          <a:prstGeom prst="bentConnector3">
            <a:avLst>
              <a:gd name="adj1" fmla="val 50000"/>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Gewinkelte Verbindung 26"/>
          <p:cNvCxnSpPr>
            <a:stCxn id="45" idx="0"/>
          </p:cNvCxnSpPr>
          <p:nvPr/>
        </p:nvCxnSpPr>
        <p:spPr>
          <a:xfrm rot="5400000" flipH="1" flipV="1">
            <a:off x="2439505" y="3831951"/>
            <a:ext cx="1430406" cy="916992"/>
          </a:xfrm>
          <a:prstGeom prst="bentConnector3">
            <a:avLst>
              <a:gd name="adj1" fmla="val 100185"/>
            </a:avLst>
          </a:prstGeom>
          <a:ln w="28575">
            <a:solidFill>
              <a:schemeClr val="bg2">
                <a:lumMod val="75000"/>
              </a:schemeClr>
            </a:solidFill>
            <a:prstDash val="sysDot"/>
            <a:headEnd type="none"/>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Arrow Connector 103"/>
          <p:cNvCxnSpPr>
            <a:stCxn id="15" idx="2"/>
          </p:cNvCxnSpPr>
          <p:nvPr/>
        </p:nvCxnSpPr>
        <p:spPr>
          <a:xfrm rot="5400000">
            <a:off x="3475380" y="4195595"/>
            <a:ext cx="1057614" cy="1"/>
          </a:xfrm>
          <a:prstGeom prst="bentConnector3">
            <a:avLst>
              <a:gd name="adj1" fmla="val 50000"/>
            </a:avLst>
          </a:prstGeom>
          <a:ln w="25400" cap="rnd">
            <a:solidFill>
              <a:schemeClr val="tx2">
                <a:lumMod val="60000"/>
                <a:lumOff val="40000"/>
              </a:schemeClr>
            </a:solidFill>
            <a:prstDash val="solid"/>
            <a:headEnd type="none"/>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13" idx="2"/>
          </p:cNvCxnSpPr>
          <p:nvPr/>
        </p:nvCxnSpPr>
        <p:spPr>
          <a:xfrm flipV="1">
            <a:off x="619294" y="3452009"/>
            <a:ext cx="6350" cy="45176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3" idx="0"/>
          </p:cNvCxnSpPr>
          <p:nvPr/>
        </p:nvCxnSpPr>
        <p:spPr>
          <a:xfrm flipH="1" flipV="1">
            <a:off x="609600" y="4526876"/>
            <a:ext cx="16044" cy="65236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7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par>
                                <p:cTn id="44" presetID="3" presetClass="entr" presetSubtype="1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linds(horizontal)">
                                      <p:cBhvr>
                                        <p:cTn id="46" dur="500"/>
                                        <p:tgtEl>
                                          <p:spTgt spid="2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par>
                                <p:cTn id="50" presetID="3" presetClass="entr" presetSubtype="10"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linds(horizontal)">
                                      <p:cBhvr>
                                        <p:cTn id="52" dur="500"/>
                                        <p:tgtEl>
                                          <p:spTgt spid="26"/>
                                        </p:tgtEl>
                                      </p:cBhvr>
                                    </p:animEffect>
                                  </p:childTnLst>
                                </p:cTn>
                              </p:par>
                              <p:par>
                                <p:cTn id="53" presetID="3" presetClass="entr" presetSubtype="1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blinds(horizontal)">
                                      <p:cBhvr>
                                        <p:cTn id="61" dur="500"/>
                                        <p:tgtEl>
                                          <p:spTgt spid="29"/>
                                        </p:tgtEl>
                                      </p:cBhvr>
                                    </p:animEffect>
                                  </p:childTnLst>
                                </p:cTn>
                              </p:par>
                              <p:par>
                                <p:cTn id="62" presetID="3" presetClass="entr" presetSubtype="1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blinds(horizontal)">
                                      <p:cBhvr>
                                        <p:cTn id="64" dur="500"/>
                                        <p:tgtEl>
                                          <p:spTgt spid="30"/>
                                        </p:tgtEl>
                                      </p:cBhvr>
                                    </p:animEffect>
                                  </p:childTnLst>
                                </p:cTn>
                              </p:par>
                              <p:par>
                                <p:cTn id="65" presetID="3" presetClass="entr" presetSubtype="1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linds(horizontal)">
                                      <p:cBhvr>
                                        <p:cTn id="67" dur="500"/>
                                        <p:tgtEl>
                                          <p:spTgt spid="31"/>
                                        </p:tgtEl>
                                      </p:cBhvr>
                                    </p:animEffect>
                                  </p:childTnLst>
                                </p:cTn>
                              </p:par>
                              <p:par>
                                <p:cTn id="68" presetID="3" presetClass="entr" presetSubtype="1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linds(horizontal)">
                                      <p:cBhvr>
                                        <p:cTn id="70" dur="500"/>
                                        <p:tgtEl>
                                          <p:spTgt spid="3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linds(horizontal)">
                                      <p:cBhvr>
                                        <p:cTn id="73" dur="500"/>
                                        <p:tgtEl>
                                          <p:spTgt spid="33"/>
                                        </p:tgtEl>
                                      </p:cBhvr>
                                    </p:animEffect>
                                  </p:childTnLst>
                                </p:cTn>
                              </p:par>
                              <p:par>
                                <p:cTn id="74" presetID="3" presetClass="entr" presetSubtype="10"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blinds(horizontal)">
                                      <p:cBhvr>
                                        <p:cTn id="76" dur="500"/>
                                        <p:tgtEl>
                                          <p:spTgt spid="34"/>
                                        </p:tgtEl>
                                      </p:cBhvr>
                                    </p:animEffect>
                                  </p:childTnLst>
                                </p:cTn>
                              </p:par>
                              <p:par>
                                <p:cTn id="77" presetID="3" presetClass="entr" presetSubtype="1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blinds(horizontal)">
                                      <p:cBhvr>
                                        <p:cTn id="79" dur="500"/>
                                        <p:tgtEl>
                                          <p:spTgt spid="35"/>
                                        </p:tgtEl>
                                      </p:cBhvr>
                                    </p:animEffect>
                                  </p:childTnLst>
                                </p:cTn>
                              </p:par>
                              <p:par>
                                <p:cTn id="80" presetID="3" presetClass="entr" presetSubtype="1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linds(horizontal)">
                                      <p:cBhvr>
                                        <p:cTn id="82" dur="500"/>
                                        <p:tgtEl>
                                          <p:spTgt spid="36"/>
                                        </p:tgtEl>
                                      </p:cBhvr>
                                    </p:animEffect>
                                  </p:childTnLst>
                                </p:cTn>
                              </p:par>
                              <p:par>
                                <p:cTn id="83" presetID="3" presetClass="entr" presetSubtype="1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blinds(horizontal)">
                                      <p:cBhvr>
                                        <p:cTn id="85" dur="500"/>
                                        <p:tgtEl>
                                          <p:spTgt spid="37"/>
                                        </p:tgtEl>
                                      </p:cBhvr>
                                    </p:animEffect>
                                  </p:childTnLst>
                                </p:cTn>
                              </p:par>
                              <p:par>
                                <p:cTn id="86" presetID="3" presetClass="entr" presetSubtype="1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blinds(horizontal)">
                                      <p:cBhvr>
                                        <p:cTn id="88" dur="500"/>
                                        <p:tgtEl>
                                          <p:spTgt spid="38"/>
                                        </p:tgtEl>
                                      </p:cBhvr>
                                    </p:animEffect>
                                  </p:childTnLst>
                                </p:cTn>
                              </p:par>
                              <p:par>
                                <p:cTn id="89" presetID="3" presetClass="entr" presetSubtype="1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blinds(horizontal)">
                                      <p:cBhvr>
                                        <p:cTn id="91" dur="500"/>
                                        <p:tgtEl>
                                          <p:spTgt spid="39"/>
                                        </p:tgtEl>
                                      </p:cBhvr>
                                    </p:animEffect>
                                  </p:childTnLst>
                                </p:cTn>
                              </p:par>
                              <p:par>
                                <p:cTn id="92" presetID="3" presetClass="entr" presetSubtype="10" fill="hold"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blinds(horizontal)">
                                      <p:cBhvr>
                                        <p:cTn id="94" dur="500"/>
                                        <p:tgtEl>
                                          <p:spTgt spid="40"/>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blinds(horizontal)">
                                      <p:cBhvr>
                                        <p:cTn id="97" dur="500"/>
                                        <p:tgtEl>
                                          <p:spTgt spid="41"/>
                                        </p:tgtEl>
                                      </p:cBhvr>
                                    </p:animEffect>
                                  </p:childTnLst>
                                </p:cTn>
                              </p:par>
                              <p:par>
                                <p:cTn id="98" presetID="3" presetClass="entr" presetSubtype="1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blinds(horizontal)">
                                      <p:cBhvr>
                                        <p:cTn id="100" dur="500"/>
                                        <p:tgtEl>
                                          <p:spTgt spid="42"/>
                                        </p:tgtEl>
                                      </p:cBhvr>
                                    </p:animEffect>
                                  </p:childTnLst>
                                </p:cTn>
                              </p:par>
                              <p:par>
                                <p:cTn id="101" presetID="3" presetClass="entr" presetSubtype="1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blinds(horizontal)">
                                      <p:cBhvr>
                                        <p:cTn id="103" dur="500"/>
                                        <p:tgtEl>
                                          <p:spTgt spid="43"/>
                                        </p:tgtEl>
                                      </p:cBhvr>
                                    </p:animEffect>
                                  </p:childTnLst>
                                </p:cTn>
                              </p:par>
                              <p:par>
                                <p:cTn id="104" presetID="3" presetClass="entr" presetSubtype="10"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blinds(horizontal)">
                                      <p:cBhvr>
                                        <p:cTn id="106" dur="500"/>
                                        <p:tgtEl>
                                          <p:spTgt spid="4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blinds(horizontal)">
                                      <p:cBhvr>
                                        <p:cTn id="109" dur="500"/>
                                        <p:tgtEl>
                                          <p:spTgt spid="45"/>
                                        </p:tgtEl>
                                      </p:cBhvr>
                                    </p:animEffect>
                                  </p:childTnLst>
                                </p:cTn>
                              </p:par>
                              <p:par>
                                <p:cTn id="110" presetID="3" presetClass="entr" presetSubtype="10" fill="hold"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blinds(horizontal)">
                                      <p:cBhvr>
                                        <p:cTn id="112" dur="500"/>
                                        <p:tgtEl>
                                          <p:spTgt spid="46"/>
                                        </p:tgtEl>
                                      </p:cBhvr>
                                    </p:animEffect>
                                  </p:childTnLst>
                                </p:cTn>
                              </p:par>
                              <p:par>
                                <p:cTn id="113" presetID="3" presetClass="entr" presetSubtype="10"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blinds(horizontal)">
                                      <p:cBhvr>
                                        <p:cTn id="115" dur="500"/>
                                        <p:tgtEl>
                                          <p:spTgt spid="4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blinds(horizontal)">
                                      <p:cBhvr>
                                        <p:cTn id="118" dur="500"/>
                                        <p:tgtEl>
                                          <p:spTgt spid="48"/>
                                        </p:tgtEl>
                                      </p:cBhvr>
                                    </p:animEffect>
                                  </p:childTnLst>
                                </p:cTn>
                              </p:par>
                              <p:par>
                                <p:cTn id="119" presetID="3" presetClass="entr" presetSubtype="10" fill="hold" nodeType="with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blinds(horizontal)">
                                      <p:cBhvr>
                                        <p:cTn id="121" dur="500"/>
                                        <p:tgtEl>
                                          <p:spTgt spid="49"/>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blinds(horizontal)">
                                      <p:cBhvr>
                                        <p:cTn id="124" dur="500"/>
                                        <p:tgtEl>
                                          <p:spTgt spid="50"/>
                                        </p:tgtEl>
                                      </p:cBhvr>
                                    </p:animEffect>
                                  </p:childTnLst>
                                </p:cTn>
                              </p:par>
                              <p:par>
                                <p:cTn id="125" presetID="3" presetClass="entr" presetSubtype="10" fill="hold"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blinds(horizontal)">
                                      <p:cBhvr>
                                        <p:cTn id="127" dur="500"/>
                                        <p:tgtEl>
                                          <p:spTgt spid="51"/>
                                        </p:tgtEl>
                                      </p:cBhvr>
                                    </p:animEffect>
                                  </p:childTnLst>
                                </p:cTn>
                              </p:par>
                              <p:par>
                                <p:cTn id="128" presetID="3" presetClass="entr" presetSubtype="10" fill="hold" nodeType="with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blinds(horizontal)">
                                      <p:cBhvr>
                                        <p:cTn id="130" dur="500"/>
                                        <p:tgtEl>
                                          <p:spTgt spid="52"/>
                                        </p:tgtEl>
                                      </p:cBhvr>
                                    </p:animEffect>
                                  </p:childTnLst>
                                </p:cTn>
                              </p:par>
                              <p:par>
                                <p:cTn id="131" presetID="3" presetClass="entr" presetSubtype="10" fill="hold" nodeType="withEffect">
                                  <p:stCondLst>
                                    <p:cond delay="0"/>
                                  </p:stCondLst>
                                  <p:childTnLst>
                                    <p:set>
                                      <p:cBhvr>
                                        <p:cTn id="132" dur="1" fill="hold">
                                          <p:stCondLst>
                                            <p:cond delay="0"/>
                                          </p:stCondLst>
                                        </p:cTn>
                                        <p:tgtEl>
                                          <p:spTgt spid="53"/>
                                        </p:tgtEl>
                                        <p:attrNameLst>
                                          <p:attrName>style.visibility</p:attrName>
                                        </p:attrNameLst>
                                      </p:cBhvr>
                                      <p:to>
                                        <p:strVal val="visible"/>
                                      </p:to>
                                    </p:set>
                                    <p:animEffect transition="in" filter="blinds(horizontal)">
                                      <p:cBhvr>
                                        <p:cTn id="1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2" grpId="0" animBg="1"/>
      <p:bldP spid="23" grpId="0" animBg="1"/>
      <p:bldP spid="25" grpId="0" animBg="1"/>
      <p:bldP spid="33" grpId="0" animBg="1"/>
      <p:bldP spid="41" grpId="0" animBg="1"/>
      <p:bldP spid="45" grpId="0" animBg="1"/>
      <p:bldP spid="48" grpId="0" animBg="1"/>
      <p:bldP spid="50" grpId="0" animBg="1"/>
    </p:bldLst>
  </p:timing>
</p:sld>
</file>

<file path=ppt/theme/theme1.xml><?xml version="1.0" encoding="utf-8"?>
<a:theme xmlns:a="http://schemas.openxmlformats.org/drawingml/2006/main" name="SAP_2011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435</Words>
  <Application>Microsoft Office PowerPoint</Application>
  <PresentationFormat>On-screen Show (4:3)</PresentationFormat>
  <Paragraphs>95</Paragraphs>
  <Slides>11</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SAP_2011_v1.0</vt:lpstr>
      <vt:lpstr>Acrobat Document</vt:lpstr>
      <vt:lpstr>Draft mock-ups for ideal partner qualification</vt:lpstr>
      <vt:lpstr>Screen copy of exiting Mobile App. Deployment tools  -be reference for mock-up of Partner Qualification</vt:lpstr>
      <vt:lpstr>Extend Q-Gate 1  - Cover 3 steps</vt:lpstr>
      <vt:lpstr>Extend Q-Gate 1  - Choose “One-Pager offering”</vt:lpstr>
      <vt:lpstr>Extend Q-Gate 2  - Cover 4 steps</vt:lpstr>
      <vt:lpstr>Extend Q-Gate 3  - Cover 3 steps</vt:lpstr>
      <vt:lpstr>Benefit to manage all process in one system </vt:lpstr>
      <vt:lpstr>Open items</vt:lpstr>
      <vt:lpstr>Appendix for workflow To-Be - Reference from Mobile App. SBS Wizard</vt:lpstr>
      <vt:lpstr>Expectations for the system: </vt:lpstr>
      <vt:lpstr>RDS new Qualification Workflow(based on defined RDS):</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Meng</dc:creator>
  <cp:lastModifiedBy>Hao, Kelvin</cp:lastModifiedBy>
  <cp:revision>37</cp:revision>
  <dcterms:created xsi:type="dcterms:W3CDTF">2013-12-04T06:41:18Z</dcterms:created>
  <dcterms:modified xsi:type="dcterms:W3CDTF">2013-12-12T10:37:48Z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-1542702623</vt:i4>
  </property>
  <property fmtid="{D5CDD505-2E9C-101B-9397-08002B2CF9AE}" pid="3" name="_NewReviewCycle">
    <vt:lpwstr/>
  </property>
  <property fmtid="{D5CDD505-2E9C-101B-9397-08002B2CF9AE}" pid="4" name="_EmailSubject">
    <vt:lpwstr>Minutes for today's meeting with Kevin and Doreen</vt:lpwstr>
  </property>
  <property fmtid="{D5CDD505-2E9C-101B-9397-08002B2CF9AE}" pid="5" name="_AuthorEmail">
    <vt:lpwstr>kelvin.hao@sap.com</vt:lpwstr>
  </property>
  <property fmtid="{D5CDD505-2E9C-101B-9397-08002B2CF9AE}" pid="6" name="_AuthorEmailDisplayName">
    <vt:lpwstr>Hao, Kelvin</vt:lpwstr>
  </property>
</Properties>
</file>