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8" r:id="rId4"/>
    <p:sldId id="269" r:id="rId5"/>
    <p:sldId id="271" r:id="rId6"/>
    <p:sldId id="294" r:id="rId7"/>
    <p:sldId id="270" r:id="rId8"/>
    <p:sldId id="272" r:id="rId9"/>
    <p:sldId id="273" r:id="rId10"/>
    <p:sldId id="275" r:id="rId11"/>
    <p:sldId id="276" r:id="rId12"/>
    <p:sldId id="277" r:id="rId13"/>
    <p:sldId id="286" r:id="rId14"/>
    <p:sldId id="279" r:id="rId15"/>
    <p:sldId id="287" r:id="rId16"/>
    <p:sldId id="280" r:id="rId17"/>
    <p:sldId id="288" r:id="rId18"/>
    <p:sldId id="281" r:id="rId19"/>
    <p:sldId id="289" r:id="rId20"/>
    <p:sldId id="282" r:id="rId21"/>
    <p:sldId id="290" r:id="rId22"/>
    <p:sldId id="283" r:id="rId23"/>
    <p:sldId id="291" r:id="rId24"/>
    <p:sldId id="284" r:id="rId25"/>
    <p:sldId id="292" r:id="rId26"/>
    <p:sldId id="285" r:id="rId27"/>
    <p:sldId id="296" r:id="rId28"/>
    <p:sldId id="297" r:id="rId29"/>
    <p:sldId id="299" r:id="rId30"/>
    <p:sldId id="300" r:id="rId31"/>
    <p:sldId id="298" r:id="rId32"/>
    <p:sldId id="26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7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13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006A9D-7743-432D-9EA4-C977CD849FC6}"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5441-8488-4D9C-ACAA-F492553A83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96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06A9D-7743-432D-9EA4-C977CD849FC6}"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5441-8488-4D9C-ACAA-F492553A836E}" type="slidenum">
              <a:rPr lang="en-US" smtClean="0"/>
              <a:t>‹#›</a:t>
            </a:fld>
            <a:endParaRPr lang="en-US"/>
          </a:p>
        </p:txBody>
      </p:sp>
    </p:spTree>
    <p:extLst>
      <p:ext uri="{BB962C8B-B14F-4D97-AF65-F5344CB8AC3E}">
        <p14:creationId xmlns:p14="http://schemas.microsoft.com/office/powerpoint/2010/main" val="363448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06A9D-7743-432D-9EA4-C977CD849FC6}"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5441-8488-4D9C-ACAA-F492553A836E}" type="slidenum">
              <a:rPr lang="en-US" smtClean="0"/>
              <a:t>‹#›</a:t>
            </a:fld>
            <a:endParaRPr lang="en-US"/>
          </a:p>
        </p:txBody>
      </p:sp>
    </p:spTree>
    <p:extLst>
      <p:ext uri="{BB962C8B-B14F-4D97-AF65-F5344CB8AC3E}">
        <p14:creationId xmlns:p14="http://schemas.microsoft.com/office/powerpoint/2010/main" val="390928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06A9D-7743-432D-9EA4-C977CD849FC6}"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5441-8488-4D9C-ACAA-F492553A836E}" type="slidenum">
              <a:rPr lang="en-US" smtClean="0"/>
              <a:t>‹#›</a:t>
            </a:fld>
            <a:endParaRPr lang="en-US"/>
          </a:p>
        </p:txBody>
      </p:sp>
    </p:spTree>
    <p:extLst>
      <p:ext uri="{BB962C8B-B14F-4D97-AF65-F5344CB8AC3E}">
        <p14:creationId xmlns:p14="http://schemas.microsoft.com/office/powerpoint/2010/main" val="112103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06A9D-7743-432D-9EA4-C977CD849FC6}"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5441-8488-4D9C-ACAA-F492553A83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07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006A9D-7743-432D-9EA4-C977CD849FC6}"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85441-8488-4D9C-ACAA-F492553A836E}" type="slidenum">
              <a:rPr lang="en-US" smtClean="0"/>
              <a:t>‹#›</a:t>
            </a:fld>
            <a:endParaRPr lang="en-US"/>
          </a:p>
        </p:txBody>
      </p:sp>
    </p:spTree>
    <p:extLst>
      <p:ext uri="{BB962C8B-B14F-4D97-AF65-F5344CB8AC3E}">
        <p14:creationId xmlns:p14="http://schemas.microsoft.com/office/powerpoint/2010/main" val="320678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006A9D-7743-432D-9EA4-C977CD849FC6}" type="datetimeFigureOut">
              <a:rPr lang="en-US" smtClean="0"/>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85441-8488-4D9C-ACAA-F492553A836E}" type="slidenum">
              <a:rPr lang="en-US" smtClean="0"/>
              <a:t>‹#›</a:t>
            </a:fld>
            <a:endParaRPr lang="en-US"/>
          </a:p>
        </p:txBody>
      </p:sp>
    </p:spTree>
    <p:extLst>
      <p:ext uri="{BB962C8B-B14F-4D97-AF65-F5344CB8AC3E}">
        <p14:creationId xmlns:p14="http://schemas.microsoft.com/office/powerpoint/2010/main" val="1166520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006A9D-7743-432D-9EA4-C977CD849FC6}"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85441-8488-4D9C-ACAA-F492553A836E}" type="slidenum">
              <a:rPr lang="en-US" smtClean="0"/>
              <a:t>‹#›</a:t>
            </a:fld>
            <a:endParaRPr lang="en-US"/>
          </a:p>
        </p:txBody>
      </p:sp>
    </p:spTree>
    <p:extLst>
      <p:ext uri="{BB962C8B-B14F-4D97-AF65-F5344CB8AC3E}">
        <p14:creationId xmlns:p14="http://schemas.microsoft.com/office/powerpoint/2010/main" val="411336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006A9D-7743-432D-9EA4-C977CD849FC6}" type="datetimeFigureOut">
              <a:rPr lang="en-US" smtClean="0"/>
              <a:t>11/20/2021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3985441-8488-4D9C-ACAA-F492553A836E}" type="slidenum">
              <a:rPr lang="en-US" smtClean="0"/>
              <a:t>‹#›</a:t>
            </a:fld>
            <a:endParaRPr lang="en-US"/>
          </a:p>
        </p:txBody>
      </p:sp>
    </p:spTree>
    <p:extLst>
      <p:ext uri="{BB962C8B-B14F-4D97-AF65-F5344CB8AC3E}">
        <p14:creationId xmlns:p14="http://schemas.microsoft.com/office/powerpoint/2010/main" val="183188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7006A9D-7743-432D-9EA4-C977CD849FC6}" type="datetimeFigureOut">
              <a:rPr lang="en-US" smtClean="0"/>
              <a:t>11/20/2021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985441-8488-4D9C-ACAA-F492553A836E}" type="slidenum">
              <a:rPr lang="en-US" smtClean="0"/>
              <a:t>‹#›</a:t>
            </a:fld>
            <a:endParaRPr lang="en-US"/>
          </a:p>
        </p:txBody>
      </p:sp>
    </p:spTree>
    <p:extLst>
      <p:ext uri="{BB962C8B-B14F-4D97-AF65-F5344CB8AC3E}">
        <p14:creationId xmlns:p14="http://schemas.microsoft.com/office/powerpoint/2010/main" val="56144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006A9D-7743-432D-9EA4-C977CD849FC6}"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85441-8488-4D9C-ACAA-F492553A836E}" type="slidenum">
              <a:rPr lang="en-US" smtClean="0"/>
              <a:t>‹#›</a:t>
            </a:fld>
            <a:endParaRPr lang="en-US"/>
          </a:p>
        </p:txBody>
      </p:sp>
    </p:spTree>
    <p:extLst>
      <p:ext uri="{BB962C8B-B14F-4D97-AF65-F5344CB8AC3E}">
        <p14:creationId xmlns:p14="http://schemas.microsoft.com/office/powerpoint/2010/main" val="154319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006A9D-7743-432D-9EA4-C977CD849FC6}" type="datetimeFigureOut">
              <a:rPr lang="en-US" smtClean="0"/>
              <a:t>11/20/2021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985441-8488-4D9C-ACAA-F492553A83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04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F502EE6A-E20B-4198-A9E9-F18046822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250ED6B0-0071-4164-9C0B-11DC08FE9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58629BE5-5413-4AD8-BEFB-E1A7B4482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F11453-2A9A-4128-8B38-0DD261295F9F}"/>
              </a:ext>
            </a:extLst>
          </p:cNvPr>
          <p:cNvSpPr>
            <a:spLocks noGrp="1"/>
          </p:cNvSpPr>
          <p:nvPr>
            <p:ph type="ctrTitle"/>
          </p:nvPr>
        </p:nvSpPr>
        <p:spPr>
          <a:xfrm>
            <a:off x="5961344" y="758952"/>
            <a:ext cx="5542398" cy="3566160"/>
          </a:xfrm>
        </p:spPr>
        <p:txBody>
          <a:bodyPr>
            <a:normAutofit/>
          </a:bodyPr>
          <a:lstStyle/>
          <a:p>
            <a:r>
              <a:rPr lang="en-US" sz="6200" dirty="0">
                <a:solidFill>
                  <a:srgbClr val="FFFFFF"/>
                </a:solidFill>
              </a:rPr>
              <a:t>Haiti Earthquake Relief Effort: Finding Blue Tarps II</a:t>
            </a:r>
          </a:p>
        </p:txBody>
      </p:sp>
      <p:sp>
        <p:nvSpPr>
          <p:cNvPr id="3" name="Subtitle 2">
            <a:extLst>
              <a:ext uri="{FF2B5EF4-FFF2-40B4-BE49-F238E27FC236}">
                <a16:creationId xmlns:a16="http://schemas.microsoft.com/office/drawing/2014/main" id="{C3704970-89D5-42E7-B09F-DC9DE0668A57}"/>
              </a:ext>
            </a:extLst>
          </p:cNvPr>
          <p:cNvSpPr>
            <a:spLocks noGrp="1"/>
          </p:cNvSpPr>
          <p:nvPr>
            <p:ph type="subTitle" idx="1"/>
          </p:nvPr>
        </p:nvSpPr>
        <p:spPr>
          <a:xfrm>
            <a:off x="5961343" y="4455620"/>
            <a:ext cx="5542399" cy="1143000"/>
          </a:xfrm>
        </p:spPr>
        <p:txBody>
          <a:bodyPr>
            <a:noAutofit/>
          </a:bodyPr>
          <a:lstStyle/>
          <a:p>
            <a:r>
              <a:rPr lang="en-US" sz="1800" cap="none" dirty="0">
                <a:solidFill>
                  <a:schemeClr val="bg1"/>
                </a:solidFill>
              </a:rPr>
              <a:t>DS 6030 | Fall 2021 | University of Virginia</a:t>
            </a:r>
          </a:p>
          <a:p>
            <a:r>
              <a:rPr lang="en-US" sz="1800" cap="none" dirty="0">
                <a:solidFill>
                  <a:schemeClr val="bg1"/>
                </a:solidFill>
              </a:rPr>
              <a:t>Brooks Anderson | gcu6hc@virginia.edu</a:t>
            </a:r>
          </a:p>
          <a:p>
            <a:r>
              <a:rPr lang="en-US" sz="1800" cap="none" dirty="0">
                <a:solidFill>
                  <a:schemeClr val="bg1"/>
                </a:solidFill>
              </a:rPr>
              <a:t>December 5, 2021</a:t>
            </a:r>
          </a:p>
        </p:txBody>
      </p:sp>
      <p:cxnSp>
        <p:nvCxnSpPr>
          <p:cNvPr id="85" name="Straight Connector 84">
            <a:extLst>
              <a:ext uri="{FF2B5EF4-FFF2-40B4-BE49-F238E27FC236}">
                <a16:creationId xmlns:a16="http://schemas.microsoft.com/office/drawing/2014/main" id="{2004E216-9F18-44C6-B650-B0AE2C5A48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61343" y="4343400"/>
            <a:ext cx="5202616"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D71ACC3-1241-4F33-8825-BE1FC7276653}"/>
              </a:ext>
            </a:extLst>
          </p:cNvPr>
          <p:cNvPicPr>
            <a:picLocks noChangeAspect="1"/>
          </p:cNvPicPr>
          <p:nvPr/>
        </p:nvPicPr>
        <p:blipFill>
          <a:blip r:embed="rId2"/>
          <a:stretch>
            <a:fillRect/>
          </a:stretch>
        </p:blipFill>
        <p:spPr>
          <a:xfrm>
            <a:off x="576074" y="74468"/>
            <a:ext cx="4123668" cy="3429000"/>
          </a:xfrm>
          <a:prstGeom prst="rect">
            <a:avLst/>
          </a:prstGeom>
        </p:spPr>
      </p:pic>
      <p:pic>
        <p:nvPicPr>
          <p:cNvPr id="11" name="Picture 10">
            <a:extLst>
              <a:ext uri="{FF2B5EF4-FFF2-40B4-BE49-F238E27FC236}">
                <a16:creationId xmlns:a16="http://schemas.microsoft.com/office/drawing/2014/main" id="{89EA3AEB-3ADE-42EE-B94A-E139FEC234AD}"/>
              </a:ext>
            </a:extLst>
          </p:cNvPr>
          <p:cNvPicPr>
            <a:picLocks noChangeAspect="1"/>
          </p:cNvPicPr>
          <p:nvPr/>
        </p:nvPicPr>
        <p:blipFill>
          <a:blip r:embed="rId3"/>
          <a:stretch>
            <a:fillRect/>
          </a:stretch>
        </p:blipFill>
        <p:spPr>
          <a:xfrm>
            <a:off x="565932" y="3354532"/>
            <a:ext cx="4143953" cy="3429000"/>
          </a:xfrm>
          <a:prstGeom prst="rect">
            <a:avLst/>
          </a:prstGeom>
        </p:spPr>
      </p:pic>
    </p:spTree>
    <p:extLst>
      <p:ext uri="{BB962C8B-B14F-4D97-AF65-F5344CB8AC3E}">
        <p14:creationId xmlns:p14="http://schemas.microsoft.com/office/powerpoint/2010/main" val="3599099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C2AB-AB2F-475F-90D1-77C1886DAC51}"/>
              </a:ext>
            </a:extLst>
          </p:cNvPr>
          <p:cNvSpPr>
            <a:spLocks noGrp="1"/>
          </p:cNvSpPr>
          <p:nvPr>
            <p:ph type="title"/>
          </p:nvPr>
        </p:nvSpPr>
        <p:spPr/>
        <p:txBody>
          <a:bodyPr/>
          <a:lstStyle/>
          <a:p>
            <a:r>
              <a:rPr lang="en-US" dirty="0"/>
              <a:t>Accuracy Results: Holdout Data Set</a:t>
            </a:r>
          </a:p>
        </p:txBody>
      </p:sp>
      <p:sp>
        <p:nvSpPr>
          <p:cNvPr id="4" name="TextBox 3">
            <a:extLst>
              <a:ext uri="{FF2B5EF4-FFF2-40B4-BE49-F238E27FC236}">
                <a16:creationId xmlns:a16="http://schemas.microsoft.com/office/drawing/2014/main" id="{4329DB40-0576-40A0-9D45-A723528F923F}"/>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graphicFrame>
        <p:nvGraphicFramePr>
          <p:cNvPr id="5" name="Table 3">
            <a:extLst>
              <a:ext uri="{FF2B5EF4-FFF2-40B4-BE49-F238E27FC236}">
                <a16:creationId xmlns:a16="http://schemas.microsoft.com/office/drawing/2014/main" id="{CA1E77FA-ED11-4329-B601-305AB851C1E8}"/>
              </a:ext>
            </a:extLst>
          </p:cNvPr>
          <p:cNvGraphicFramePr>
            <a:graphicFrameLocks noGrp="1"/>
          </p:cNvGraphicFramePr>
          <p:nvPr>
            <p:extLst>
              <p:ext uri="{D42A27DB-BD31-4B8C-83A1-F6EECF244321}">
                <p14:modId xmlns:p14="http://schemas.microsoft.com/office/powerpoint/2010/main" val="1275822339"/>
              </p:ext>
            </p:extLst>
          </p:nvPr>
        </p:nvGraphicFramePr>
        <p:xfrm>
          <a:off x="860689" y="1826678"/>
          <a:ext cx="10531582" cy="4337382"/>
        </p:xfrm>
        <a:graphic>
          <a:graphicData uri="http://schemas.openxmlformats.org/drawingml/2006/table">
            <a:tbl>
              <a:tblPr firstRow="1" bandRow="1">
                <a:tableStyleId>{F5AB1C69-6EDB-4FF4-983F-18BD219EF322}</a:tableStyleId>
              </a:tblPr>
              <a:tblGrid>
                <a:gridCol w="2189217">
                  <a:extLst>
                    <a:ext uri="{9D8B030D-6E8A-4147-A177-3AD203B41FA5}">
                      <a16:colId xmlns:a16="http://schemas.microsoft.com/office/drawing/2014/main" val="1927793928"/>
                    </a:ext>
                  </a:extLst>
                </a:gridCol>
                <a:gridCol w="2543175">
                  <a:extLst>
                    <a:ext uri="{9D8B030D-6E8A-4147-A177-3AD203B41FA5}">
                      <a16:colId xmlns:a16="http://schemas.microsoft.com/office/drawing/2014/main" val="4104998714"/>
                    </a:ext>
                  </a:extLst>
                </a:gridCol>
                <a:gridCol w="1159838">
                  <a:extLst>
                    <a:ext uri="{9D8B030D-6E8A-4147-A177-3AD203B41FA5}">
                      <a16:colId xmlns:a16="http://schemas.microsoft.com/office/drawing/2014/main" val="24475710"/>
                    </a:ext>
                  </a:extLst>
                </a:gridCol>
                <a:gridCol w="1159838">
                  <a:extLst>
                    <a:ext uri="{9D8B030D-6E8A-4147-A177-3AD203B41FA5}">
                      <a16:colId xmlns:a16="http://schemas.microsoft.com/office/drawing/2014/main" val="3360342341"/>
                    </a:ext>
                  </a:extLst>
                </a:gridCol>
                <a:gridCol w="1159838">
                  <a:extLst>
                    <a:ext uri="{9D8B030D-6E8A-4147-A177-3AD203B41FA5}">
                      <a16:colId xmlns:a16="http://schemas.microsoft.com/office/drawing/2014/main" val="1635196302"/>
                    </a:ext>
                  </a:extLst>
                </a:gridCol>
                <a:gridCol w="1159838">
                  <a:extLst>
                    <a:ext uri="{9D8B030D-6E8A-4147-A177-3AD203B41FA5}">
                      <a16:colId xmlns:a16="http://schemas.microsoft.com/office/drawing/2014/main" val="1647224818"/>
                    </a:ext>
                  </a:extLst>
                </a:gridCol>
                <a:gridCol w="1159838">
                  <a:extLst>
                    <a:ext uri="{9D8B030D-6E8A-4147-A177-3AD203B41FA5}">
                      <a16:colId xmlns:a16="http://schemas.microsoft.com/office/drawing/2014/main" val="3858480365"/>
                    </a:ext>
                  </a:extLst>
                </a:gridCol>
              </a:tblGrid>
              <a:tr h="613174">
                <a:tc>
                  <a:txBody>
                    <a:bodyPr/>
                    <a:lstStyle/>
                    <a:p>
                      <a:pPr algn="ctr"/>
                      <a:r>
                        <a:rPr lang="en-US" sz="2000" b="0" dirty="0">
                          <a:solidFill>
                            <a:schemeClr val="bg1"/>
                          </a:solidFill>
                          <a:latin typeface="+mj-lt"/>
                        </a:rPr>
                        <a:t>Method</a:t>
                      </a:r>
                      <a:endParaRPr lang="en-US" sz="2000" b="0" dirty="0">
                        <a:solidFill>
                          <a:schemeClr val="bg1"/>
                        </a:solidFill>
                        <a:latin typeface="+mj-lt"/>
                        <a:cs typeface="Calibri" panose="020F0502020204030204" pitchFamily="34" charset="0"/>
                      </a:endParaRPr>
                    </a:p>
                  </a:txBody>
                  <a:tcPr anchor="ctr"/>
                </a:tc>
                <a:tc>
                  <a:txBody>
                    <a:bodyPr/>
                    <a:lstStyle/>
                    <a:p>
                      <a:pPr algn="ctr"/>
                      <a:r>
                        <a:rPr lang="en-US" sz="2000" b="0" dirty="0">
                          <a:solidFill>
                            <a:schemeClr val="bg1"/>
                          </a:solidFill>
                          <a:latin typeface="+mj-lt"/>
                          <a:cs typeface="Calibri" panose="020F0502020204030204" pitchFamily="34" charset="0"/>
                        </a:rPr>
                        <a:t>Parameters</a:t>
                      </a:r>
                    </a:p>
                  </a:txBody>
                  <a:tcPr anchor="ctr"/>
                </a:tc>
                <a:tc>
                  <a:txBody>
                    <a:bodyPr/>
                    <a:lstStyle/>
                    <a:p>
                      <a:pPr algn="ctr"/>
                      <a:r>
                        <a:rPr lang="en-US" sz="2000" b="0" dirty="0">
                          <a:solidFill>
                            <a:schemeClr val="bg1"/>
                          </a:solidFill>
                          <a:latin typeface="+mj-lt"/>
                        </a:rPr>
                        <a:t>Accuracy</a:t>
                      </a:r>
                    </a:p>
                  </a:txBody>
                  <a:tcPr anchor="ctr"/>
                </a:tc>
                <a:tc>
                  <a:txBody>
                    <a:bodyPr/>
                    <a:lstStyle/>
                    <a:p>
                      <a:pPr algn="ctr"/>
                      <a:r>
                        <a:rPr lang="en-US" sz="2000" b="0" dirty="0">
                          <a:solidFill>
                            <a:schemeClr val="bg1"/>
                          </a:solidFill>
                          <a:latin typeface="+mj-lt"/>
                        </a:rPr>
                        <a:t>TPR</a:t>
                      </a:r>
                    </a:p>
                  </a:txBody>
                  <a:tcPr anchor="ctr"/>
                </a:tc>
                <a:tc>
                  <a:txBody>
                    <a:bodyPr/>
                    <a:lstStyle/>
                    <a:p>
                      <a:pPr algn="ctr"/>
                      <a:r>
                        <a:rPr lang="en-US" sz="2000" b="0" dirty="0">
                          <a:solidFill>
                            <a:schemeClr val="bg1"/>
                          </a:solidFill>
                          <a:latin typeface="+mj-lt"/>
                        </a:rPr>
                        <a:t>FPR</a:t>
                      </a:r>
                    </a:p>
                  </a:txBody>
                  <a:tcPr anchor="ctr"/>
                </a:tc>
                <a:tc>
                  <a:txBody>
                    <a:bodyPr/>
                    <a:lstStyle/>
                    <a:p>
                      <a:pPr algn="ctr"/>
                      <a:r>
                        <a:rPr lang="en-US" sz="2000" b="0" dirty="0">
                          <a:solidFill>
                            <a:schemeClr val="bg1"/>
                          </a:solidFill>
                          <a:latin typeface="+mj-lt"/>
                        </a:rPr>
                        <a:t>PPV</a:t>
                      </a:r>
                    </a:p>
                  </a:txBody>
                  <a:tcPr anchor="ctr"/>
                </a:tc>
                <a:tc>
                  <a:txBody>
                    <a:bodyPr/>
                    <a:lstStyle/>
                    <a:p>
                      <a:pPr algn="ctr"/>
                      <a:r>
                        <a:rPr lang="en-US" sz="2000" b="0" dirty="0">
                          <a:solidFill>
                            <a:schemeClr val="bg1"/>
                          </a:solidFill>
                          <a:latin typeface="+mj-lt"/>
                        </a:rPr>
                        <a:t>AUC</a:t>
                      </a:r>
                    </a:p>
                  </a:txBody>
                  <a:tcPr anchor="ctr"/>
                </a:tc>
                <a:extLst>
                  <a:ext uri="{0D108BD9-81ED-4DB2-BD59-A6C34878D82A}">
                    <a16:rowId xmlns:a16="http://schemas.microsoft.com/office/drawing/2014/main" val="281866745"/>
                  </a:ext>
                </a:extLst>
              </a:tr>
              <a:tr h="465526">
                <a:tc>
                  <a:txBody>
                    <a:bodyPr/>
                    <a:lstStyle/>
                    <a:p>
                      <a:r>
                        <a:rPr lang="en-US" sz="1700" dirty="0"/>
                        <a:t>kNN</a:t>
                      </a:r>
                    </a:p>
                  </a:txBody>
                  <a:tcPr anchor="ctr">
                    <a:solidFill>
                      <a:schemeClr val="bg1">
                        <a:lumMod val="95000"/>
                      </a:schemeClr>
                    </a:solidFill>
                  </a:tcPr>
                </a:tc>
                <a:tc>
                  <a:txBody>
                    <a:bodyPr/>
                    <a:lstStyle/>
                    <a:p>
                      <a:pPr algn="l"/>
                      <a:r>
                        <a:rPr lang="en-US" sz="1600" dirty="0">
                          <a:latin typeface="Consolas" panose="020B0609020204030204" pitchFamily="49" charset="0"/>
                        </a:rPr>
                        <a:t>k = 5</a:t>
                      </a:r>
                    </a:p>
                  </a:txBody>
                  <a:tcPr anchor="ctr">
                    <a:solidFill>
                      <a:schemeClr val="bg1">
                        <a:lumMod val="95000"/>
                      </a:schemeClr>
                    </a:solidFill>
                  </a:tcPr>
                </a:tc>
                <a:tc>
                  <a:txBody>
                    <a:bodyPr/>
                    <a:lstStyle/>
                    <a:p>
                      <a:pPr algn="r"/>
                      <a:r>
                        <a:rPr lang="en-US" sz="1700" dirty="0"/>
                        <a:t>0.9916 </a:t>
                      </a:r>
                    </a:p>
                  </a:txBody>
                  <a:tcPr anchor="ctr">
                    <a:solidFill>
                      <a:schemeClr val="bg1">
                        <a:lumMod val="95000"/>
                      </a:schemeClr>
                    </a:solidFill>
                  </a:tcPr>
                </a:tc>
                <a:tc>
                  <a:txBody>
                    <a:bodyPr/>
                    <a:lstStyle/>
                    <a:p>
                      <a:pPr algn="r"/>
                      <a:r>
                        <a:rPr lang="en-US" sz="1700" dirty="0"/>
                        <a:t>0.8675</a:t>
                      </a:r>
                    </a:p>
                  </a:txBody>
                  <a:tcPr anchor="ctr">
                    <a:solidFill>
                      <a:schemeClr val="bg1">
                        <a:lumMod val="95000"/>
                      </a:schemeClr>
                    </a:solidFill>
                  </a:tcPr>
                </a:tc>
                <a:tc>
                  <a:txBody>
                    <a:bodyPr/>
                    <a:lstStyle/>
                    <a:p>
                      <a:pPr algn="r"/>
                      <a:r>
                        <a:rPr lang="en-US" sz="1700" dirty="0"/>
                        <a:t>0.0075</a:t>
                      </a:r>
                    </a:p>
                  </a:txBody>
                  <a:tcPr anchor="ctr">
                    <a:solidFill>
                      <a:schemeClr val="bg1">
                        <a:lumMod val="95000"/>
                      </a:schemeClr>
                    </a:solidFill>
                  </a:tcPr>
                </a:tc>
                <a:tc>
                  <a:txBody>
                    <a:bodyPr/>
                    <a:lstStyle/>
                    <a:p>
                      <a:pPr algn="r"/>
                      <a:r>
                        <a:rPr lang="en-US" sz="1700" dirty="0"/>
                        <a:t>0.4570 </a:t>
                      </a:r>
                    </a:p>
                  </a:txBody>
                  <a:tcPr anchor="ctr">
                    <a:solidFill>
                      <a:schemeClr val="bg1">
                        <a:lumMod val="95000"/>
                      </a:schemeClr>
                    </a:solidFill>
                  </a:tcPr>
                </a:tc>
                <a:tc>
                  <a:txBody>
                    <a:bodyPr/>
                    <a:lstStyle/>
                    <a:p>
                      <a:pPr algn="r"/>
                      <a:r>
                        <a:rPr lang="en-US" sz="1700" dirty="0"/>
                        <a:t>0.9625</a:t>
                      </a:r>
                    </a:p>
                  </a:txBody>
                  <a:tcPr anchor="ctr">
                    <a:solidFill>
                      <a:schemeClr val="bg1">
                        <a:lumMod val="95000"/>
                      </a:schemeClr>
                    </a:solidFill>
                  </a:tcPr>
                </a:tc>
                <a:extLst>
                  <a:ext uri="{0D108BD9-81ED-4DB2-BD59-A6C34878D82A}">
                    <a16:rowId xmlns:a16="http://schemas.microsoft.com/office/drawing/2014/main" val="416712107"/>
                  </a:ext>
                </a:extLst>
              </a:tr>
              <a:tr h="465526">
                <a:tc>
                  <a:txBody>
                    <a:bodyPr/>
                    <a:lstStyle/>
                    <a:p>
                      <a:r>
                        <a:rPr lang="en-US" sz="1700" dirty="0"/>
                        <a:t>LDA</a:t>
                      </a:r>
                    </a:p>
                  </a:txBody>
                  <a:tcPr anchor="ctr">
                    <a:solidFill>
                      <a:schemeClr val="bg1">
                        <a:lumMod val="95000"/>
                      </a:schemeClr>
                    </a:solidFill>
                  </a:tcPr>
                </a:tc>
                <a:tc>
                  <a:txBody>
                    <a:bodyPr/>
                    <a:lstStyle/>
                    <a:p>
                      <a:pPr algn="l"/>
                      <a:endParaRPr lang="en-US" sz="1600" dirty="0">
                        <a:latin typeface="Consolas" panose="020B0609020204030204" pitchFamily="49" charset="0"/>
                      </a:endParaRPr>
                    </a:p>
                  </a:txBody>
                  <a:tcPr anchor="ctr">
                    <a:solidFill>
                      <a:schemeClr val="bg1">
                        <a:lumMod val="95000"/>
                      </a:schemeClr>
                    </a:solidFill>
                  </a:tcPr>
                </a:tc>
                <a:tc>
                  <a:txBody>
                    <a:bodyPr/>
                    <a:lstStyle/>
                    <a:p>
                      <a:pPr algn="r"/>
                      <a:r>
                        <a:rPr lang="en-US" sz="1700" i="0" dirty="0"/>
                        <a:t>0.9818</a:t>
                      </a:r>
                      <a:r>
                        <a:rPr lang="en-US" sz="1700" dirty="0"/>
                        <a:t> </a:t>
                      </a:r>
                    </a:p>
                  </a:txBody>
                  <a:tcPr anchor="ctr">
                    <a:solidFill>
                      <a:schemeClr val="bg1">
                        <a:lumMod val="95000"/>
                      </a:schemeClr>
                    </a:solidFill>
                  </a:tcPr>
                </a:tc>
                <a:tc>
                  <a:txBody>
                    <a:bodyPr/>
                    <a:lstStyle/>
                    <a:p>
                      <a:pPr algn="r"/>
                      <a:r>
                        <a:rPr lang="en-US" sz="1700" dirty="0"/>
                        <a:t>0.8394 </a:t>
                      </a:r>
                    </a:p>
                  </a:txBody>
                  <a:tcPr anchor="ctr">
                    <a:solidFill>
                      <a:schemeClr val="bg1">
                        <a:lumMod val="95000"/>
                      </a:schemeClr>
                    </a:solidFill>
                  </a:tcPr>
                </a:tc>
                <a:tc>
                  <a:txBody>
                    <a:bodyPr/>
                    <a:lstStyle/>
                    <a:p>
                      <a:pPr algn="r"/>
                      <a:r>
                        <a:rPr lang="en-US" sz="1700" i="0" dirty="0"/>
                        <a:t>0.0172</a:t>
                      </a:r>
                    </a:p>
                  </a:txBody>
                  <a:tcPr anchor="ctr">
                    <a:solidFill>
                      <a:schemeClr val="bg1">
                        <a:lumMod val="95000"/>
                      </a:schemeClr>
                    </a:solidFill>
                  </a:tcPr>
                </a:tc>
                <a:tc>
                  <a:txBody>
                    <a:bodyPr/>
                    <a:lstStyle/>
                    <a:p>
                      <a:pPr algn="r"/>
                      <a:r>
                        <a:rPr lang="en-US" sz="1700" i="0" dirty="0"/>
                        <a:t>0.2620</a:t>
                      </a:r>
                      <a:r>
                        <a:rPr lang="en-US" sz="1700" dirty="0"/>
                        <a:t> </a:t>
                      </a:r>
                    </a:p>
                  </a:txBody>
                  <a:tcPr anchor="ctr">
                    <a:solidFill>
                      <a:schemeClr val="bg1">
                        <a:lumMod val="95000"/>
                      </a:schemeClr>
                    </a:solidFill>
                  </a:tcPr>
                </a:tc>
                <a:tc>
                  <a:txBody>
                    <a:bodyPr/>
                    <a:lstStyle/>
                    <a:p>
                      <a:pPr algn="r"/>
                      <a:r>
                        <a:rPr lang="en-US" sz="1700" dirty="0"/>
                        <a:t>0.9922</a:t>
                      </a:r>
                    </a:p>
                  </a:txBody>
                  <a:tcPr anchor="ctr">
                    <a:solidFill>
                      <a:schemeClr val="bg1">
                        <a:lumMod val="95000"/>
                      </a:schemeClr>
                    </a:solidFill>
                  </a:tcPr>
                </a:tc>
                <a:extLst>
                  <a:ext uri="{0D108BD9-81ED-4DB2-BD59-A6C34878D82A}">
                    <a16:rowId xmlns:a16="http://schemas.microsoft.com/office/drawing/2014/main" val="4272074449"/>
                  </a:ext>
                </a:extLst>
              </a:tr>
              <a:tr h="465526">
                <a:tc>
                  <a:txBody>
                    <a:bodyPr/>
                    <a:lstStyle/>
                    <a:p>
                      <a:r>
                        <a:rPr lang="en-US" sz="1700" dirty="0"/>
                        <a:t>QDA</a:t>
                      </a:r>
                    </a:p>
                  </a:txBody>
                  <a:tcPr anchor="ctr">
                    <a:solidFill>
                      <a:schemeClr val="bg1">
                        <a:lumMod val="95000"/>
                      </a:schemeClr>
                    </a:solidFill>
                  </a:tcPr>
                </a:tc>
                <a:tc>
                  <a:txBody>
                    <a:bodyPr/>
                    <a:lstStyle/>
                    <a:p>
                      <a:pPr algn="l"/>
                      <a:endParaRPr lang="en-US" sz="1600" dirty="0">
                        <a:latin typeface="Consolas" panose="020B0609020204030204" pitchFamily="49" charset="0"/>
                      </a:endParaRPr>
                    </a:p>
                  </a:txBody>
                  <a:tcPr anchor="ctr">
                    <a:solidFill>
                      <a:schemeClr val="bg1">
                        <a:lumMod val="95000"/>
                      </a:schemeClr>
                    </a:solidFill>
                  </a:tcPr>
                </a:tc>
                <a:tc>
                  <a:txBody>
                    <a:bodyPr/>
                    <a:lstStyle/>
                    <a:p>
                      <a:pPr algn="r"/>
                      <a:r>
                        <a:rPr lang="en-US" sz="1700" b="1" dirty="0"/>
                        <a:t>0.9961</a:t>
                      </a:r>
                      <a:r>
                        <a:rPr lang="en-US" sz="1700" dirty="0"/>
                        <a:t> </a:t>
                      </a:r>
                    </a:p>
                  </a:txBody>
                  <a:tcPr anchor="ctr">
                    <a:solidFill>
                      <a:schemeClr val="bg1">
                        <a:lumMod val="95000"/>
                      </a:schemeClr>
                    </a:solidFill>
                  </a:tcPr>
                </a:tc>
                <a:tc>
                  <a:txBody>
                    <a:bodyPr/>
                    <a:lstStyle/>
                    <a:p>
                      <a:pPr algn="r"/>
                      <a:r>
                        <a:rPr lang="en-US" sz="1700" dirty="0"/>
                        <a:t>0.7142</a:t>
                      </a:r>
                    </a:p>
                  </a:txBody>
                  <a:tcPr anchor="ctr">
                    <a:solidFill>
                      <a:schemeClr val="bg1">
                        <a:lumMod val="95000"/>
                      </a:schemeClr>
                    </a:solidFill>
                  </a:tcPr>
                </a:tc>
                <a:tc>
                  <a:txBody>
                    <a:bodyPr/>
                    <a:lstStyle/>
                    <a:p>
                      <a:pPr algn="r"/>
                      <a:r>
                        <a:rPr lang="en-US" sz="1700" dirty="0"/>
                        <a:t>0.0019</a:t>
                      </a:r>
                    </a:p>
                  </a:txBody>
                  <a:tcPr anchor="ctr">
                    <a:solidFill>
                      <a:schemeClr val="bg1">
                        <a:lumMod val="95000"/>
                      </a:schemeClr>
                    </a:solidFill>
                  </a:tcPr>
                </a:tc>
                <a:tc>
                  <a:txBody>
                    <a:bodyPr/>
                    <a:lstStyle/>
                    <a:p>
                      <a:pPr algn="r"/>
                      <a:r>
                        <a:rPr lang="en-US" sz="1700" b="1" dirty="0"/>
                        <a:t>0.7365</a:t>
                      </a:r>
                    </a:p>
                  </a:txBody>
                  <a:tcPr anchor="ctr">
                    <a:solidFill>
                      <a:schemeClr val="bg1">
                        <a:lumMod val="95000"/>
                      </a:schemeClr>
                    </a:solidFill>
                  </a:tcPr>
                </a:tc>
                <a:tc>
                  <a:txBody>
                    <a:bodyPr/>
                    <a:lstStyle/>
                    <a:p>
                      <a:pPr algn="r"/>
                      <a:r>
                        <a:rPr lang="en-US" sz="1700" dirty="0"/>
                        <a:t>0.9927</a:t>
                      </a:r>
                    </a:p>
                  </a:txBody>
                  <a:tcPr anchor="ctr">
                    <a:solidFill>
                      <a:schemeClr val="bg1">
                        <a:lumMod val="95000"/>
                      </a:schemeClr>
                    </a:solidFill>
                  </a:tcPr>
                </a:tc>
                <a:extLst>
                  <a:ext uri="{0D108BD9-81ED-4DB2-BD59-A6C34878D82A}">
                    <a16:rowId xmlns:a16="http://schemas.microsoft.com/office/drawing/2014/main" val="39720846"/>
                  </a:ext>
                </a:extLst>
              </a:tr>
              <a:tr h="465526">
                <a:tc>
                  <a:txBody>
                    <a:bodyPr/>
                    <a:lstStyle/>
                    <a:p>
                      <a:r>
                        <a:rPr lang="en-US" sz="1700" dirty="0"/>
                        <a:t>Logistic Regression</a:t>
                      </a:r>
                    </a:p>
                  </a:txBody>
                  <a:tcPr anchor="ctr">
                    <a:solidFill>
                      <a:schemeClr val="bg1">
                        <a:lumMod val="95000"/>
                      </a:schemeClr>
                    </a:solidFill>
                  </a:tcPr>
                </a:tc>
                <a:tc>
                  <a:txBody>
                    <a:bodyPr/>
                    <a:lstStyle/>
                    <a:p>
                      <a:pPr algn="l"/>
                      <a:endParaRPr lang="en-US" sz="1600" dirty="0">
                        <a:latin typeface="Consolas" panose="020B0609020204030204" pitchFamily="49" charset="0"/>
                      </a:endParaRPr>
                    </a:p>
                  </a:txBody>
                  <a:tcPr anchor="ctr">
                    <a:solidFill>
                      <a:schemeClr val="bg1">
                        <a:lumMod val="95000"/>
                      </a:schemeClr>
                    </a:solidFill>
                  </a:tcPr>
                </a:tc>
                <a:tc>
                  <a:txBody>
                    <a:bodyPr/>
                    <a:lstStyle/>
                    <a:p>
                      <a:pPr algn="r"/>
                      <a:r>
                        <a:rPr lang="en-US" sz="1700" dirty="0"/>
                        <a:t>0.9898</a:t>
                      </a:r>
                    </a:p>
                  </a:txBody>
                  <a:tcPr anchor="ctr">
                    <a:solidFill>
                      <a:schemeClr val="bg1">
                        <a:lumMod val="95000"/>
                      </a:schemeClr>
                    </a:solidFill>
                  </a:tcPr>
                </a:tc>
                <a:tc>
                  <a:txBody>
                    <a:bodyPr/>
                    <a:lstStyle/>
                    <a:p>
                      <a:pPr algn="r"/>
                      <a:r>
                        <a:rPr lang="en-US" sz="1700" dirty="0"/>
                        <a:t>0.9890</a:t>
                      </a:r>
                    </a:p>
                  </a:txBody>
                  <a:tcPr anchor="ctr">
                    <a:solidFill>
                      <a:schemeClr val="bg1">
                        <a:lumMod val="95000"/>
                      </a:schemeClr>
                    </a:solidFill>
                  </a:tcPr>
                </a:tc>
                <a:tc>
                  <a:txBody>
                    <a:bodyPr/>
                    <a:lstStyle/>
                    <a:p>
                      <a:pPr algn="r"/>
                      <a:r>
                        <a:rPr lang="en-US" sz="1700" dirty="0"/>
                        <a:t>0.0102</a:t>
                      </a:r>
                    </a:p>
                  </a:txBody>
                  <a:tcPr anchor="ctr">
                    <a:solidFill>
                      <a:schemeClr val="bg1">
                        <a:lumMod val="95000"/>
                      </a:schemeClr>
                    </a:solidFill>
                  </a:tcPr>
                </a:tc>
                <a:tc>
                  <a:txBody>
                    <a:bodyPr/>
                    <a:lstStyle/>
                    <a:p>
                      <a:pPr algn="r"/>
                      <a:r>
                        <a:rPr lang="en-US" sz="1700" dirty="0"/>
                        <a:t>0.4140</a:t>
                      </a:r>
                    </a:p>
                  </a:txBody>
                  <a:tcPr anchor="ctr">
                    <a:solidFill>
                      <a:schemeClr val="bg1">
                        <a:lumMod val="95000"/>
                      </a:schemeClr>
                    </a:solidFill>
                  </a:tcPr>
                </a:tc>
                <a:tc>
                  <a:txBody>
                    <a:bodyPr/>
                    <a:lstStyle/>
                    <a:p>
                      <a:pPr algn="r"/>
                      <a:r>
                        <a:rPr lang="en-US" sz="1700" b="1" dirty="0"/>
                        <a:t>0.9995</a:t>
                      </a:r>
                    </a:p>
                  </a:txBody>
                  <a:tcPr anchor="ctr">
                    <a:solidFill>
                      <a:schemeClr val="bg1">
                        <a:lumMod val="95000"/>
                      </a:schemeClr>
                    </a:solidFill>
                  </a:tcPr>
                </a:tc>
                <a:extLst>
                  <a:ext uri="{0D108BD9-81ED-4DB2-BD59-A6C34878D82A}">
                    <a16:rowId xmlns:a16="http://schemas.microsoft.com/office/drawing/2014/main" val="2869825331"/>
                  </a:ext>
                </a:extLst>
              </a:tr>
              <a:tr h="465526">
                <a:tc>
                  <a:txBody>
                    <a:bodyPr/>
                    <a:lstStyle/>
                    <a:p>
                      <a:r>
                        <a:rPr lang="en-US" sz="1700" dirty="0"/>
                        <a:t>Random Forest</a:t>
                      </a:r>
                    </a:p>
                  </a:txBody>
                  <a:tcPr anchor="ctr">
                    <a:solidFill>
                      <a:schemeClr val="bg1">
                        <a:lumMod val="95000"/>
                      </a:schemeClr>
                    </a:solidFill>
                  </a:tcPr>
                </a:tc>
                <a:tc>
                  <a:txBody>
                    <a:bodyPr/>
                    <a:lstStyle/>
                    <a:p>
                      <a:pPr algn="l"/>
                      <a:r>
                        <a:rPr lang="en-US" sz="1600" dirty="0" err="1">
                          <a:latin typeface="Consolas" panose="020B0609020204030204" pitchFamily="49" charset="0"/>
                        </a:rPr>
                        <a:t>mtry</a:t>
                      </a:r>
                      <a:r>
                        <a:rPr lang="en-US" sz="1600" dirty="0">
                          <a:latin typeface="Consolas" panose="020B0609020204030204" pitchFamily="49" charset="0"/>
                        </a:rPr>
                        <a:t> = 2, </a:t>
                      </a:r>
                      <a:r>
                        <a:rPr lang="en-US" sz="1600" dirty="0" err="1">
                          <a:latin typeface="Consolas" panose="020B0609020204030204" pitchFamily="49" charset="0"/>
                        </a:rPr>
                        <a:t>ntree</a:t>
                      </a:r>
                      <a:r>
                        <a:rPr lang="en-US" sz="1600" dirty="0">
                          <a:latin typeface="Consolas" panose="020B0609020204030204" pitchFamily="49" charset="0"/>
                        </a:rPr>
                        <a:t> = 500</a:t>
                      </a:r>
                    </a:p>
                  </a:txBody>
                  <a:tcPr anchor="ctr">
                    <a:solidFill>
                      <a:schemeClr val="bg1">
                        <a:lumMod val="95000"/>
                      </a:schemeClr>
                    </a:solidFill>
                  </a:tcPr>
                </a:tc>
                <a:tc>
                  <a:txBody>
                    <a:bodyPr/>
                    <a:lstStyle/>
                    <a:p>
                      <a:pPr algn="r"/>
                      <a:r>
                        <a:rPr lang="en-US" sz="1700" dirty="0"/>
                        <a:t>0.9913</a:t>
                      </a:r>
                    </a:p>
                  </a:txBody>
                  <a:tcPr anchor="ctr">
                    <a:solidFill>
                      <a:schemeClr val="bg1">
                        <a:lumMod val="95000"/>
                      </a:schemeClr>
                    </a:solidFill>
                  </a:tcPr>
                </a:tc>
                <a:tc>
                  <a:txBody>
                    <a:bodyPr/>
                    <a:lstStyle/>
                    <a:p>
                      <a:pPr algn="r"/>
                      <a:r>
                        <a:rPr lang="en-US" sz="1700" dirty="0"/>
                        <a:t>0.8387</a:t>
                      </a:r>
                    </a:p>
                  </a:txBody>
                  <a:tcPr anchor="ctr">
                    <a:solidFill>
                      <a:schemeClr val="bg1">
                        <a:lumMod val="95000"/>
                      </a:schemeClr>
                    </a:solidFill>
                  </a:tcPr>
                </a:tc>
                <a:tc>
                  <a:txBody>
                    <a:bodyPr/>
                    <a:lstStyle/>
                    <a:p>
                      <a:pPr algn="r"/>
                      <a:r>
                        <a:rPr lang="en-US" sz="1700" dirty="0"/>
                        <a:t>0.0076</a:t>
                      </a:r>
                    </a:p>
                  </a:txBody>
                  <a:tcPr anchor="ctr">
                    <a:solidFill>
                      <a:schemeClr val="bg1">
                        <a:lumMod val="95000"/>
                      </a:schemeClr>
                    </a:solidFill>
                  </a:tcPr>
                </a:tc>
                <a:tc>
                  <a:txBody>
                    <a:bodyPr/>
                    <a:lstStyle/>
                    <a:p>
                      <a:pPr algn="r"/>
                      <a:r>
                        <a:rPr lang="en-US" sz="1700" dirty="0"/>
                        <a:t>0.4458</a:t>
                      </a:r>
                    </a:p>
                  </a:txBody>
                  <a:tcPr anchor="ctr">
                    <a:solidFill>
                      <a:schemeClr val="bg1">
                        <a:lumMod val="95000"/>
                      </a:schemeClr>
                    </a:solidFill>
                  </a:tcPr>
                </a:tc>
                <a:tc>
                  <a:txBody>
                    <a:bodyPr/>
                    <a:lstStyle/>
                    <a:p>
                      <a:pPr algn="r"/>
                      <a:r>
                        <a:rPr lang="en-US" sz="1700" dirty="0"/>
                        <a:t>0.9799</a:t>
                      </a:r>
                    </a:p>
                  </a:txBody>
                  <a:tcPr anchor="ctr">
                    <a:solidFill>
                      <a:schemeClr val="bg1">
                        <a:lumMod val="95000"/>
                      </a:schemeClr>
                    </a:solidFill>
                  </a:tcPr>
                </a:tc>
                <a:extLst>
                  <a:ext uri="{0D108BD9-81ED-4DB2-BD59-A6C34878D82A}">
                    <a16:rowId xmlns:a16="http://schemas.microsoft.com/office/drawing/2014/main" val="3000985309"/>
                  </a:ext>
                </a:extLst>
              </a:tr>
              <a:tr h="465526">
                <a:tc>
                  <a:txBody>
                    <a:bodyPr/>
                    <a:lstStyle/>
                    <a:p>
                      <a:r>
                        <a:rPr lang="en-US" sz="1700" dirty="0"/>
                        <a:t>SVM-P </a:t>
                      </a:r>
                    </a:p>
                  </a:txBody>
                  <a:tcPr anchor="ctr">
                    <a:solidFill>
                      <a:schemeClr val="bg1">
                        <a:lumMod val="95000"/>
                      </a:schemeClr>
                    </a:solidFill>
                  </a:tcPr>
                </a:tc>
                <a:tc>
                  <a:txBody>
                    <a:bodyPr/>
                    <a:lstStyle/>
                    <a:p>
                      <a:pPr algn="l"/>
                      <a:r>
                        <a:rPr lang="en-US" sz="1600" dirty="0">
                          <a:latin typeface="Consolas" panose="020B0609020204030204" pitchFamily="49" charset="0"/>
                        </a:rPr>
                        <a:t>degree = 3, C = 10</a:t>
                      </a:r>
                    </a:p>
                  </a:txBody>
                  <a:tcPr anchor="ctr">
                    <a:solidFill>
                      <a:schemeClr val="bg1">
                        <a:lumMod val="95000"/>
                      </a:schemeClr>
                    </a:solidFill>
                  </a:tcPr>
                </a:tc>
                <a:tc>
                  <a:txBody>
                    <a:bodyPr/>
                    <a:lstStyle/>
                    <a:p>
                      <a:pPr algn="r"/>
                      <a:r>
                        <a:rPr lang="en-US" sz="1700" dirty="0"/>
                        <a:t>0.9942 </a:t>
                      </a:r>
                    </a:p>
                  </a:txBody>
                  <a:tcPr anchor="ctr">
                    <a:solidFill>
                      <a:schemeClr val="bg1">
                        <a:lumMod val="95000"/>
                      </a:schemeClr>
                    </a:solidFill>
                  </a:tcPr>
                </a:tc>
                <a:tc>
                  <a:txBody>
                    <a:bodyPr/>
                    <a:lstStyle/>
                    <a:p>
                      <a:pPr algn="r"/>
                      <a:r>
                        <a:rPr lang="en-US" sz="1700" b="1" dirty="0"/>
                        <a:t>0.9908</a:t>
                      </a:r>
                    </a:p>
                  </a:txBody>
                  <a:tcPr anchor="ctr">
                    <a:solidFill>
                      <a:schemeClr val="bg1">
                        <a:lumMod val="95000"/>
                      </a:schemeClr>
                    </a:solidFill>
                  </a:tcPr>
                </a:tc>
                <a:tc>
                  <a:txBody>
                    <a:bodyPr/>
                    <a:lstStyle/>
                    <a:p>
                      <a:pPr algn="r"/>
                      <a:r>
                        <a:rPr lang="en-US" sz="1700" dirty="0"/>
                        <a:t>0.0057</a:t>
                      </a:r>
                    </a:p>
                  </a:txBody>
                  <a:tcPr anchor="ctr">
                    <a:solidFill>
                      <a:schemeClr val="bg1">
                        <a:lumMod val="95000"/>
                      </a:schemeClr>
                    </a:solidFill>
                  </a:tcPr>
                </a:tc>
                <a:tc>
                  <a:txBody>
                    <a:bodyPr/>
                    <a:lstStyle/>
                    <a:p>
                      <a:pPr algn="r"/>
                      <a:r>
                        <a:rPr lang="en-US" sz="1700" dirty="0"/>
                        <a:t>0.5566</a:t>
                      </a:r>
                    </a:p>
                  </a:txBody>
                  <a:tcPr anchor="ctr">
                    <a:solidFill>
                      <a:schemeClr val="bg1">
                        <a:lumMod val="95000"/>
                      </a:schemeClr>
                    </a:solidFill>
                  </a:tcPr>
                </a:tc>
                <a:tc>
                  <a:txBody>
                    <a:bodyPr/>
                    <a:lstStyle/>
                    <a:p>
                      <a:pPr algn="r"/>
                      <a:r>
                        <a:rPr lang="en-US" sz="1700" b="0" dirty="0"/>
                        <a:t>0.9991</a:t>
                      </a:r>
                    </a:p>
                  </a:txBody>
                  <a:tcPr anchor="ctr">
                    <a:solidFill>
                      <a:schemeClr val="bg1">
                        <a:lumMod val="95000"/>
                      </a:schemeClr>
                    </a:solidFill>
                  </a:tcPr>
                </a:tc>
                <a:extLst>
                  <a:ext uri="{0D108BD9-81ED-4DB2-BD59-A6C34878D82A}">
                    <a16:rowId xmlns:a16="http://schemas.microsoft.com/office/drawing/2014/main" val="463244091"/>
                  </a:ext>
                </a:extLst>
              </a:tr>
              <a:tr h="465526">
                <a:tc>
                  <a:txBody>
                    <a:bodyPr/>
                    <a:lstStyle/>
                    <a:p>
                      <a:r>
                        <a:rPr lang="en-US" sz="1700" dirty="0"/>
                        <a:t>SVM-R</a:t>
                      </a:r>
                    </a:p>
                  </a:txBody>
                  <a:tcPr anchor="ctr">
                    <a:solidFill>
                      <a:schemeClr val="bg1">
                        <a:lumMod val="95000"/>
                      </a:schemeClr>
                    </a:solidFill>
                  </a:tcPr>
                </a:tc>
                <a:tc>
                  <a:txBody>
                    <a:bodyPr/>
                    <a:lstStyle/>
                    <a:p>
                      <a:pPr algn="l"/>
                      <a:r>
                        <a:rPr lang="en-US" sz="1600" dirty="0">
                          <a:latin typeface="Consolas" panose="020B0609020204030204" pitchFamily="49" charset="0"/>
                        </a:rPr>
                        <a:t>gamma = 5, C= 1000</a:t>
                      </a:r>
                    </a:p>
                  </a:txBody>
                  <a:tcPr anchor="ctr">
                    <a:solidFill>
                      <a:schemeClr val="bg1">
                        <a:lumMod val="95000"/>
                      </a:schemeClr>
                    </a:solidFill>
                  </a:tcPr>
                </a:tc>
                <a:tc>
                  <a:txBody>
                    <a:bodyPr/>
                    <a:lstStyle/>
                    <a:p>
                      <a:pPr algn="r"/>
                      <a:r>
                        <a:rPr lang="en-US" sz="1700" dirty="0"/>
                        <a:t>0.9907 </a:t>
                      </a:r>
                    </a:p>
                  </a:txBody>
                  <a:tcPr anchor="ctr">
                    <a:solidFill>
                      <a:schemeClr val="bg1">
                        <a:lumMod val="95000"/>
                      </a:schemeClr>
                    </a:solidFill>
                  </a:tcPr>
                </a:tc>
                <a:tc>
                  <a:txBody>
                    <a:bodyPr/>
                    <a:lstStyle/>
                    <a:p>
                      <a:pPr algn="r"/>
                      <a:r>
                        <a:rPr lang="en-US" sz="1700" dirty="0"/>
                        <a:t>0.7517</a:t>
                      </a:r>
                    </a:p>
                  </a:txBody>
                  <a:tcPr anchor="ctr">
                    <a:solidFill>
                      <a:schemeClr val="bg1">
                        <a:lumMod val="95000"/>
                      </a:schemeClr>
                    </a:solidFill>
                  </a:tcPr>
                </a:tc>
                <a:tc>
                  <a:txBody>
                    <a:bodyPr/>
                    <a:lstStyle/>
                    <a:p>
                      <a:pPr algn="r"/>
                      <a:r>
                        <a:rPr lang="en-US" sz="1700" dirty="0"/>
                        <a:t>0.0076</a:t>
                      </a:r>
                    </a:p>
                  </a:txBody>
                  <a:tcPr anchor="ctr">
                    <a:solidFill>
                      <a:schemeClr val="bg1">
                        <a:lumMod val="95000"/>
                      </a:schemeClr>
                    </a:solidFill>
                  </a:tcPr>
                </a:tc>
                <a:tc>
                  <a:txBody>
                    <a:bodyPr/>
                    <a:lstStyle/>
                    <a:p>
                      <a:pPr algn="r"/>
                      <a:r>
                        <a:rPr lang="en-US" sz="1700" dirty="0"/>
                        <a:t>0.4195</a:t>
                      </a:r>
                    </a:p>
                  </a:txBody>
                  <a:tcPr anchor="ctr">
                    <a:solidFill>
                      <a:schemeClr val="bg1">
                        <a:lumMod val="95000"/>
                      </a:schemeClr>
                    </a:solidFill>
                  </a:tcPr>
                </a:tc>
                <a:tc>
                  <a:txBody>
                    <a:bodyPr/>
                    <a:lstStyle/>
                    <a:p>
                      <a:pPr algn="r"/>
                      <a:r>
                        <a:rPr lang="en-US" sz="1700" dirty="0"/>
                        <a:t>0.9869</a:t>
                      </a:r>
                    </a:p>
                  </a:txBody>
                  <a:tcPr anchor="ctr">
                    <a:solidFill>
                      <a:schemeClr val="bg1">
                        <a:lumMod val="95000"/>
                      </a:schemeClr>
                    </a:solidFill>
                  </a:tcPr>
                </a:tc>
                <a:extLst>
                  <a:ext uri="{0D108BD9-81ED-4DB2-BD59-A6C34878D82A}">
                    <a16:rowId xmlns:a16="http://schemas.microsoft.com/office/drawing/2014/main" val="377330035"/>
                  </a:ext>
                </a:extLst>
              </a:tr>
              <a:tr h="465526">
                <a:tc>
                  <a:txBody>
                    <a:bodyPr/>
                    <a:lstStyle/>
                    <a:p>
                      <a:r>
                        <a:rPr lang="en-US" sz="1700" dirty="0"/>
                        <a:t>Mahalanobis Classifier</a:t>
                      </a:r>
                    </a:p>
                  </a:txBody>
                  <a:tcPr anchor="ctr">
                    <a:solidFill>
                      <a:schemeClr val="bg1">
                        <a:lumMod val="95000"/>
                      </a:schemeClr>
                    </a:solidFill>
                  </a:tcPr>
                </a:tc>
                <a:tc>
                  <a:txBody>
                    <a:bodyPr/>
                    <a:lstStyle/>
                    <a:p>
                      <a:pPr algn="l"/>
                      <a:endParaRPr lang="en-US" sz="1600" dirty="0">
                        <a:latin typeface="Consolas" panose="020B0609020204030204" pitchFamily="49" charset="0"/>
                      </a:endParaRPr>
                    </a:p>
                  </a:txBody>
                  <a:tcPr anchor="ctr">
                    <a:solidFill>
                      <a:schemeClr val="bg1">
                        <a:lumMod val="95000"/>
                      </a:schemeClr>
                    </a:solidFill>
                  </a:tcPr>
                </a:tc>
                <a:tc>
                  <a:txBody>
                    <a:bodyPr/>
                    <a:lstStyle/>
                    <a:p>
                      <a:pPr algn="r"/>
                      <a:r>
                        <a:rPr lang="en-US" sz="1700" dirty="0"/>
                        <a:t>0.9932</a:t>
                      </a:r>
                    </a:p>
                  </a:txBody>
                  <a:tcPr anchor="ctr">
                    <a:solidFill>
                      <a:schemeClr val="bg1">
                        <a:lumMod val="95000"/>
                      </a:schemeClr>
                    </a:solidFill>
                  </a:tcPr>
                </a:tc>
                <a:tc>
                  <a:txBody>
                    <a:bodyPr/>
                    <a:lstStyle/>
                    <a:p>
                      <a:pPr algn="r"/>
                      <a:r>
                        <a:rPr lang="en-US" sz="1700" i="0" dirty="0"/>
                        <a:t>0.0965</a:t>
                      </a:r>
                    </a:p>
                  </a:txBody>
                  <a:tcPr anchor="ctr">
                    <a:solidFill>
                      <a:schemeClr val="bg1">
                        <a:lumMod val="95000"/>
                      </a:schemeClr>
                    </a:solidFill>
                  </a:tcPr>
                </a:tc>
                <a:tc>
                  <a:txBody>
                    <a:bodyPr/>
                    <a:lstStyle/>
                    <a:p>
                      <a:pPr algn="r"/>
                      <a:r>
                        <a:rPr lang="en-US" sz="1700" b="1" dirty="0"/>
                        <a:t>0.0003</a:t>
                      </a:r>
                    </a:p>
                  </a:txBody>
                  <a:tcPr anchor="ctr">
                    <a:solidFill>
                      <a:schemeClr val="bg1">
                        <a:lumMod val="95000"/>
                      </a:schemeClr>
                    </a:solidFill>
                  </a:tcPr>
                </a:tc>
                <a:tc>
                  <a:txBody>
                    <a:bodyPr/>
                    <a:lstStyle/>
                    <a:p>
                      <a:pPr algn="r"/>
                      <a:r>
                        <a:rPr lang="en-US" sz="1700" dirty="0"/>
                        <a:t>0.7064</a:t>
                      </a:r>
                    </a:p>
                  </a:txBody>
                  <a:tcPr anchor="ctr">
                    <a:solidFill>
                      <a:schemeClr val="bg1">
                        <a:lumMod val="95000"/>
                      </a:schemeClr>
                    </a:solidFill>
                  </a:tcPr>
                </a:tc>
                <a:tc>
                  <a:txBody>
                    <a:bodyPr/>
                    <a:lstStyle/>
                    <a:p>
                      <a:pPr algn="r"/>
                      <a:r>
                        <a:rPr lang="en-US" sz="1700" i="0" dirty="0"/>
                        <a:t>0.7624</a:t>
                      </a:r>
                    </a:p>
                  </a:txBody>
                  <a:tcPr anchor="ctr">
                    <a:solidFill>
                      <a:schemeClr val="bg1">
                        <a:lumMod val="95000"/>
                      </a:schemeClr>
                    </a:solidFill>
                  </a:tcPr>
                </a:tc>
                <a:extLst>
                  <a:ext uri="{0D108BD9-81ED-4DB2-BD59-A6C34878D82A}">
                    <a16:rowId xmlns:a16="http://schemas.microsoft.com/office/drawing/2014/main" val="3617456122"/>
                  </a:ext>
                </a:extLst>
              </a:tr>
            </a:tbl>
          </a:graphicData>
        </a:graphic>
      </p:graphicFrame>
    </p:spTree>
    <p:extLst>
      <p:ext uri="{BB962C8B-B14F-4D97-AF65-F5344CB8AC3E}">
        <p14:creationId xmlns:p14="http://schemas.microsoft.com/office/powerpoint/2010/main" val="20061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F885-EA6C-49DE-B968-A64AD2A0A139}"/>
              </a:ext>
            </a:extLst>
          </p:cNvPr>
          <p:cNvSpPr>
            <a:spLocks noGrp="1"/>
          </p:cNvSpPr>
          <p:nvPr>
            <p:ph type="title"/>
          </p:nvPr>
        </p:nvSpPr>
        <p:spPr/>
        <p:txBody>
          <a:bodyPr>
            <a:normAutofit/>
          </a:bodyPr>
          <a:lstStyle/>
          <a:p>
            <a:r>
              <a:rPr lang="en-US" sz="4000" dirty="0"/>
              <a:t>kNN Performance on Holdout Data</a:t>
            </a:r>
          </a:p>
        </p:txBody>
      </p:sp>
      <p:sp>
        <p:nvSpPr>
          <p:cNvPr id="5" name="TextBox 4">
            <a:extLst>
              <a:ext uri="{FF2B5EF4-FFF2-40B4-BE49-F238E27FC236}">
                <a16:creationId xmlns:a16="http://schemas.microsoft.com/office/drawing/2014/main" id="{F6E4C522-4D28-43AF-868A-1965FD887E0C}"/>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pic>
        <p:nvPicPr>
          <p:cNvPr id="13314" name="Picture 2">
            <a:extLst>
              <a:ext uri="{FF2B5EF4-FFF2-40B4-BE49-F238E27FC236}">
                <a16:creationId xmlns:a16="http://schemas.microsoft.com/office/drawing/2014/main" id="{E3A81968-C1BB-4F93-8CA2-854BE87A463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15">
            <a:extLst>
              <a:ext uri="{FF2B5EF4-FFF2-40B4-BE49-F238E27FC236}">
                <a16:creationId xmlns:a16="http://schemas.microsoft.com/office/drawing/2014/main" id="{896274B5-0FDC-4C66-9D61-34501615002F}"/>
              </a:ext>
            </a:extLst>
          </p:cNvPr>
          <p:cNvGraphicFramePr>
            <a:graphicFrameLocks/>
          </p:cNvGraphicFramePr>
          <p:nvPr>
            <p:extLst>
              <p:ext uri="{D42A27DB-BD31-4B8C-83A1-F6EECF244321}">
                <p14:modId xmlns:p14="http://schemas.microsoft.com/office/powerpoint/2010/main" val="3565627042"/>
              </p:ext>
            </p:extLst>
          </p:nvPr>
        </p:nvGraphicFramePr>
        <p:xfrm>
          <a:off x="6156327" y="2093800"/>
          <a:ext cx="4897437" cy="1473200"/>
        </p:xfrm>
        <a:graphic>
          <a:graphicData uri="http://schemas.openxmlformats.org/drawingml/2006/table">
            <a:tbl>
              <a:tblPr firstRow="1" bandRow="1">
                <a:tableStyleId>{5C22544A-7EE6-4342-B048-85BDC9FD1C3A}</a:tableStyleId>
              </a:tblPr>
              <a:tblGrid>
                <a:gridCol w="1606021">
                  <a:extLst>
                    <a:ext uri="{9D8B030D-6E8A-4147-A177-3AD203B41FA5}">
                      <a16:colId xmlns:a16="http://schemas.microsoft.com/office/drawing/2014/main" val="1674001017"/>
                    </a:ext>
                  </a:extLst>
                </a:gridCol>
                <a:gridCol w="1645708">
                  <a:extLst>
                    <a:ext uri="{9D8B030D-6E8A-4147-A177-3AD203B41FA5}">
                      <a16:colId xmlns:a16="http://schemas.microsoft.com/office/drawing/2014/main" val="1650051451"/>
                    </a:ext>
                  </a:extLst>
                </a:gridCol>
                <a:gridCol w="1645708">
                  <a:extLst>
                    <a:ext uri="{9D8B030D-6E8A-4147-A177-3AD203B41FA5}">
                      <a16:colId xmlns:a16="http://schemas.microsoft.com/office/drawing/2014/main" val="3786655500"/>
                    </a:ext>
                  </a:extLst>
                </a:gridCol>
              </a:tblGrid>
              <a:tr h="320040">
                <a:tc>
                  <a:txBody>
                    <a:bodyPr/>
                    <a:lstStyle/>
                    <a:p>
                      <a:pPr algn="r"/>
                      <a:endParaRPr lang="en-US"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gridSpan="2">
                  <a:txBody>
                    <a:bodyPr/>
                    <a:lstStyle/>
                    <a:p>
                      <a:pPr algn="ctr"/>
                      <a:r>
                        <a:rPr lang="en-US" b="1" dirty="0">
                          <a:solidFill>
                            <a:schemeClr val="bg1"/>
                          </a:solidFill>
                          <a:latin typeface="+mj-lt"/>
                        </a:rPr>
                        <a:t>Reference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b="0" dirty="0"/>
                    </a:p>
                  </a:txBody>
                  <a:tcPr>
                    <a:solidFill>
                      <a:schemeClr val="accent3"/>
                    </a:solidFill>
                  </a:tcPr>
                </a:tc>
                <a:extLst>
                  <a:ext uri="{0D108BD9-81ED-4DB2-BD59-A6C34878D82A}">
                    <a16:rowId xmlns:a16="http://schemas.microsoft.com/office/drawing/2014/main" val="3514326106"/>
                  </a:ext>
                </a:extLst>
              </a:tr>
              <a:tr h="29495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bg1"/>
                          </a:solidFill>
                          <a:latin typeface="+mj-lt"/>
                        </a:rPr>
                        <a:t>Prediction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70840">
                <a:tc>
                  <a:txBody>
                    <a:bodyPr/>
                    <a:lstStyle/>
                    <a:p>
                      <a:pPr algn="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12562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14929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70840">
                <a:tc>
                  <a:txBody>
                    <a:bodyPr/>
                    <a:lstStyle/>
                    <a:p>
                      <a:pPr algn="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1918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1974768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bl>
          </a:graphicData>
        </a:graphic>
      </p:graphicFrame>
      <p:sp>
        <p:nvSpPr>
          <p:cNvPr id="6" name="TextBox 5">
            <a:extLst>
              <a:ext uri="{FF2B5EF4-FFF2-40B4-BE49-F238E27FC236}">
                <a16:creationId xmlns:a16="http://schemas.microsoft.com/office/drawing/2014/main" id="{8E881001-62E0-4C8E-A4CF-403B8C29605E}"/>
              </a:ext>
            </a:extLst>
          </p:cNvPr>
          <p:cNvSpPr txBox="1"/>
          <p:nvPr/>
        </p:nvSpPr>
        <p:spPr>
          <a:xfrm>
            <a:off x="6156327" y="4383200"/>
            <a:ext cx="4999353" cy="646331"/>
          </a:xfrm>
          <a:prstGeom prst="rect">
            <a:avLst/>
          </a:prstGeom>
          <a:noFill/>
        </p:spPr>
        <p:txBody>
          <a:bodyPr wrap="square" rtlCol="0">
            <a:spAutoFit/>
          </a:bodyPr>
          <a:lstStyle/>
          <a:p>
            <a:pPr>
              <a:buClr>
                <a:schemeClr val="accent1"/>
              </a:buClr>
            </a:pPr>
            <a:endParaRPr lang="en-US" dirty="0"/>
          </a:p>
          <a:p>
            <a:pPr marL="285750" indent="-285750">
              <a:buFont typeface="Arial" panose="020B0604020202020204" pitchFamily="34" charset="0"/>
              <a:buChar char="•"/>
            </a:pPr>
            <a:endParaRPr lang="en-US" dirty="0"/>
          </a:p>
        </p:txBody>
      </p:sp>
      <p:graphicFrame>
        <p:nvGraphicFramePr>
          <p:cNvPr id="9" name="Table 15">
            <a:extLst>
              <a:ext uri="{FF2B5EF4-FFF2-40B4-BE49-F238E27FC236}">
                <a16:creationId xmlns:a16="http://schemas.microsoft.com/office/drawing/2014/main" id="{A00630F4-7290-4755-90A2-5F5044A33809}"/>
              </a:ext>
            </a:extLst>
          </p:cNvPr>
          <p:cNvGraphicFramePr>
            <a:graphicFrameLocks/>
          </p:cNvGraphicFramePr>
          <p:nvPr>
            <p:extLst>
              <p:ext uri="{D42A27DB-BD31-4B8C-83A1-F6EECF244321}">
                <p14:modId xmlns:p14="http://schemas.microsoft.com/office/powerpoint/2010/main" val="4233325555"/>
              </p:ext>
            </p:extLst>
          </p:nvPr>
        </p:nvGraphicFramePr>
        <p:xfrm>
          <a:off x="6156326" y="3923440"/>
          <a:ext cx="4897435" cy="1828800"/>
        </p:xfrm>
        <a:graphic>
          <a:graphicData uri="http://schemas.openxmlformats.org/drawingml/2006/table">
            <a:tbl>
              <a:tblPr firstRow="1" bandRow="1">
                <a:tableStyleId>{5C22544A-7EE6-4342-B048-85BDC9FD1C3A}</a:tableStyleId>
              </a:tblPr>
              <a:tblGrid>
                <a:gridCol w="425449">
                  <a:extLst>
                    <a:ext uri="{9D8B030D-6E8A-4147-A177-3AD203B41FA5}">
                      <a16:colId xmlns:a16="http://schemas.microsoft.com/office/drawing/2014/main" val="3118069907"/>
                    </a:ext>
                  </a:extLst>
                </a:gridCol>
                <a:gridCol w="1490662">
                  <a:extLst>
                    <a:ext uri="{9D8B030D-6E8A-4147-A177-3AD203B41FA5}">
                      <a16:colId xmlns:a16="http://schemas.microsoft.com/office/drawing/2014/main" val="1674001017"/>
                    </a:ext>
                  </a:extLst>
                </a:gridCol>
                <a:gridCol w="1490662">
                  <a:extLst>
                    <a:ext uri="{9D8B030D-6E8A-4147-A177-3AD203B41FA5}">
                      <a16:colId xmlns:a16="http://schemas.microsoft.com/office/drawing/2014/main" val="1650051451"/>
                    </a:ext>
                  </a:extLst>
                </a:gridCol>
                <a:gridCol w="1490662">
                  <a:extLst>
                    <a:ext uri="{9D8B030D-6E8A-4147-A177-3AD203B41FA5}">
                      <a16:colId xmlns:a16="http://schemas.microsoft.com/office/drawing/2014/main" val="3786655500"/>
                    </a:ext>
                  </a:extLst>
                </a:gridCol>
              </a:tblGrid>
              <a:tr h="35052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n>
                            <a:noFill/>
                          </a:ln>
                          <a:solidFill>
                            <a:schemeClr val="bg1"/>
                          </a:solidFill>
                          <a:latin typeface="+mj-lt"/>
                        </a:rPr>
                        <a:t>Statistic</a:t>
                      </a:r>
                    </a:p>
                  </a:txBody>
                  <a:tcPr vert="vert27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b="1" dirty="0">
                        <a:ln>
                          <a:noFill/>
                        </a:ln>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j-lt"/>
                        </a:rPr>
                        <a:t>Training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solidFill>
                            <a:schemeClr val="bg1"/>
                          </a:solidFill>
                          <a:latin typeface="+mj-lt"/>
                        </a:rPr>
                        <a:t>Holdout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Accuracy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0.9971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0.9916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TPR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0.9713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0.8675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FPR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0.0020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0.0075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1725277"/>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PPV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0.9406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0.4570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4111899"/>
                  </a:ext>
                </a:extLst>
              </a:tr>
            </a:tbl>
          </a:graphicData>
        </a:graphic>
      </p:graphicFrame>
    </p:spTree>
    <p:extLst>
      <p:ext uri="{BB962C8B-B14F-4D97-AF65-F5344CB8AC3E}">
        <p14:creationId xmlns:p14="http://schemas.microsoft.com/office/powerpoint/2010/main" val="283974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FEDA-4691-402E-B529-AD4107020BF3}"/>
              </a:ext>
            </a:extLst>
          </p:cNvPr>
          <p:cNvSpPr>
            <a:spLocks noGrp="1"/>
          </p:cNvSpPr>
          <p:nvPr>
            <p:ph type="title"/>
          </p:nvPr>
        </p:nvSpPr>
        <p:spPr/>
        <p:txBody>
          <a:bodyPr>
            <a:normAutofit/>
          </a:bodyPr>
          <a:lstStyle/>
          <a:p>
            <a:r>
              <a:rPr lang="en-US" sz="4000" dirty="0"/>
              <a:t>kNN Decision Boundary</a:t>
            </a:r>
          </a:p>
        </p:txBody>
      </p:sp>
      <p:pic>
        <p:nvPicPr>
          <p:cNvPr id="3074" name="Picture 2">
            <a:extLst>
              <a:ext uri="{FF2B5EF4-FFF2-40B4-BE49-F238E27FC236}">
                <a16:creationId xmlns:a16="http://schemas.microsoft.com/office/drawing/2014/main" id="{F4494DE0-83FE-4552-9523-90BA138BD16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016D422-054A-4682-A8EE-510637002B6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218238" y="2094367"/>
            <a:ext cx="4937125" cy="352651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5523D27-1D98-489C-B987-22BB1BA3EC56}"/>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spTree>
    <p:extLst>
      <p:ext uri="{BB962C8B-B14F-4D97-AF65-F5344CB8AC3E}">
        <p14:creationId xmlns:p14="http://schemas.microsoft.com/office/powerpoint/2010/main" val="2891974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5">
            <a:extLst>
              <a:ext uri="{FF2B5EF4-FFF2-40B4-BE49-F238E27FC236}">
                <a16:creationId xmlns:a16="http://schemas.microsoft.com/office/drawing/2014/main" id="{32B8E410-59A2-44EB-8A6A-7B2D18ACE228}"/>
              </a:ext>
            </a:extLst>
          </p:cNvPr>
          <p:cNvGraphicFramePr>
            <a:graphicFrameLocks/>
          </p:cNvGraphicFramePr>
          <p:nvPr>
            <p:extLst>
              <p:ext uri="{D42A27DB-BD31-4B8C-83A1-F6EECF244321}">
                <p14:modId xmlns:p14="http://schemas.microsoft.com/office/powerpoint/2010/main" val="666415231"/>
              </p:ext>
            </p:extLst>
          </p:nvPr>
        </p:nvGraphicFramePr>
        <p:xfrm>
          <a:off x="6156326" y="3923440"/>
          <a:ext cx="4897435" cy="1828800"/>
        </p:xfrm>
        <a:graphic>
          <a:graphicData uri="http://schemas.openxmlformats.org/drawingml/2006/table">
            <a:tbl>
              <a:tblPr firstRow="1" bandRow="1">
                <a:tableStyleId>{5C22544A-7EE6-4342-B048-85BDC9FD1C3A}</a:tableStyleId>
              </a:tblPr>
              <a:tblGrid>
                <a:gridCol w="425449">
                  <a:extLst>
                    <a:ext uri="{9D8B030D-6E8A-4147-A177-3AD203B41FA5}">
                      <a16:colId xmlns:a16="http://schemas.microsoft.com/office/drawing/2014/main" val="3118069907"/>
                    </a:ext>
                  </a:extLst>
                </a:gridCol>
                <a:gridCol w="1490662">
                  <a:extLst>
                    <a:ext uri="{9D8B030D-6E8A-4147-A177-3AD203B41FA5}">
                      <a16:colId xmlns:a16="http://schemas.microsoft.com/office/drawing/2014/main" val="1674001017"/>
                    </a:ext>
                  </a:extLst>
                </a:gridCol>
                <a:gridCol w="1490662">
                  <a:extLst>
                    <a:ext uri="{9D8B030D-6E8A-4147-A177-3AD203B41FA5}">
                      <a16:colId xmlns:a16="http://schemas.microsoft.com/office/drawing/2014/main" val="1650051451"/>
                    </a:ext>
                  </a:extLst>
                </a:gridCol>
                <a:gridCol w="1490662">
                  <a:extLst>
                    <a:ext uri="{9D8B030D-6E8A-4147-A177-3AD203B41FA5}">
                      <a16:colId xmlns:a16="http://schemas.microsoft.com/office/drawing/2014/main" val="3786655500"/>
                    </a:ext>
                  </a:extLst>
                </a:gridCol>
              </a:tblGrid>
              <a:tr h="35052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n>
                            <a:noFill/>
                          </a:ln>
                          <a:solidFill>
                            <a:schemeClr val="bg1"/>
                          </a:solidFill>
                          <a:latin typeface="+mj-lt"/>
                        </a:rPr>
                        <a:t>Statistic</a:t>
                      </a:r>
                    </a:p>
                  </a:txBody>
                  <a:tcPr vert="vert27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b="1" dirty="0">
                        <a:ln>
                          <a:noFill/>
                        </a:ln>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j-lt"/>
                        </a:rPr>
                        <a:t>Training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solidFill>
                            <a:schemeClr val="bg1"/>
                          </a:solidFill>
                          <a:latin typeface="+mj-lt"/>
                        </a:rPr>
                        <a:t>Holdout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Accuracy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0.9844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0.9818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TPR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0.8111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0.8394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FPR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0.0099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0.0172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1725277"/>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PPV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0.7308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0.2620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4111899"/>
                  </a:ext>
                </a:extLst>
              </a:tr>
            </a:tbl>
          </a:graphicData>
        </a:graphic>
      </p:graphicFrame>
      <p:sp>
        <p:nvSpPr>
          <p:cNvPr id="2" name="Title 1">
            <a:extLst>
              <a:ext uri="{FF2B5EF4-FFF2-40B4-BE49-F238E27FC236}">
                <a16:creationId xmlns:a16="http://schemas.microsoft.com/office/drawing/2014/main" id="{37F71A48-9A3D-4AE8-A11E-4B0A13611FD9}"/>
              </a:ext>
            </a:extLst>
          </p:cNvPr>
          <p:cNvSpPr>
            <a:spLocks noGrp="1"/>
          </p:cNvSpPr>
          <p:nvPr>
            <p:ph type="title"/>
          </p:nvPr>
        </p:nvSpPr>
        <p:spPr/>
        <p:txBody>
          <a:bodyPr>
            <a:normAutofit/>
          </a:bodyPr>
          <a:lstStyle/>
          <a:p>
            <a:r>
              <a:rPr lang="en-US" sz="4000" dirty="0"/>
              <a:t>LDA Performance on Holdout Data</a:t>
            </a:r>
          </a:p>
        </p:txBody>
      </p:sp>
      <p:pic>
        <p:nvPicPr>
          <p:cNvPr id="14338" name="Picture 2">
            <a:extLst>
              <a:ext uri="{FF2B5EF4-FFF2-40B4-BE49-F238E27FC236}">
                <a16:creationId xmlns:a16="http://schemas.microsoft.com/office/drawing/2014/main" id="{9176A8AC-4234-43A1-8C19-EA5198BD00E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6578C7-A0E2-41A2-BC58-415E9C3C7DE2}"/>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graphicFrame>
        <p:nvGraphicFramePr>
          <p:cNvPr id="7" name="Table 15">
            <a:extLst>
              <a:ext uri="{FF2B5EF4-FFF2-40B4-BE49-F238E27FC236}">
                <a16:creationId xmlns:a16="http://schemas.microsoft.com/office/drawing/2014/main" id="{EA33F0A4-736F-4A11-92D1-AA92B89F6E46}"/>
              </a:ext>
            </a:extLst>
          </p:cNvPr>
          <p:cNvGraphicFramePr>
            <a:graphicFrameLocks/>
          </p:cNvGraphicFramePr>
          <p:nvPr>
            <p:extLst>
              <p:ext uri="{D42A27DB-BD31-4B8C-83A1-F6EECF244321}">
                <p14:modId xmlns:p14="http://schemas.microsoft.com/office/powerpoint/2010/main" val="2479411209"/>
              </p:ext>
            </p:extLst>
          </p:nvPr>
        </p:nvGraphicFramePr>
        <p:xfrm>
          <a:off x="6156327" y="2093800"/>
          <a:ext cx="4897437" cy="1473200"/>
        </p:xfrm>
        <a:graphic>
          <a:graphicData uri="http://schemas.openxmlformats.org/drawingml/2006/table">
            <a:tbl>
              <a:tblPr firstRow="1" bandRow="1">
                <a:tableStyleId>{5C22544A-7EE6-4342-B048-85BDC9FD1C3A}</a:tableStyleId>
              </a:tblPr>
              <a:tblGrid>
                <a:gridCol w="1606021">
                  <a:extLst>
                    <a:ext uri="{9D8B030D-6E8A-4147-A177-3AD203B41FA5}">
                      <a16:colId xmlns:a16="http://schemas.microsoft.com/office/drawing/2014/main" val="1674001017"/>
                    </a:ext>
                  </a:extLst>
                </a:gridCol>
                <a:gridCol w="1645708">
                  <a:extLst>
                    <a:ext uri="{9D8B030D-6E8A-4147-A177-3AD203B41FA5}">
                      <a16:colId xmlns:a16="http://schemas.microsoft.com/office/drawing/2014/main" val="1650051451"/>
                    </a:ext>
                  </a:extLst>
                </a:gridCol>
                <a:gridCol w="1645708">
                  <a:extLst>
                    <a:ext uri="{9D8B030D-6E8A-4147-A177-3AD203B41FA5}">
                      <a16:colId xmlns:a16="http://schemas.microsoft.com/office/drawing/2014/main" val="3786655500"/>
                    </a:ext>
                  </a:extLst>
                </a:gridCol>
              </a:tblGrid>
              <a:tr h="320040">
                <a:tc>
                  <a:txBody>
                    <a:bodyPr/>
                    <a:lstStyle/>
                    <a:p>
                      <a:pPr algn="r"/>
                      <a:endParaRPr lang="en-US"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gridSpan="2">
                  <a:txBody>
                    <a:bodyPr/>
                    <a:lstStyle/>
                    <a:p>
                      <a:pPr algn="ctr"/>
                      <a:r>
                        <a:rPr lang="en-US" b="1" dirty="0">
                          <a:solidFill>
                            <a:schemeClr val="bg1"/>
                          </a:solidFill>
                          <a:latin typeface="+mj-lt"/>
                        </a:rPr>
                        <a:t>Reference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b="0" dirty="0"/>
                    </a:p>
                  </a:txBody>
                  <a:tcPr>
                    <a:solidFill>
                      <a:schemeClr val="accent3"/>
                    </a:solidFill>
                  </a:tcPr>
                </a:tc>
                <a:extLst>
                  <a:ext uri="{0D108BD9-81ED-4DB2-BD59-A6C34878D82A}">
                    <a16:rowId xmlns:a16="http://schemas.microsoft.com/office/drawing/2014/main" val="3514326106"/>
                  </a:ext>
                </a:extLst>
              </a:tr>
              <a:tr h="29495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bg1"/>
                          </a:solidFill>
                          <a:latin typeface="+mj-lt"/>
                        </a:rPr>
                        <a:t>Prediction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70840">
                <a:tc>
                  <a:txBody>
                    <a:bodyPr/>
                    <a:lstStyle/>
                    <a:p>
                      <a:pPr algn="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12154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34237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70840">
                <a:tc>
                  <a:txBody>
                    <a:bodyPr/>
                    <a:lstStyle/>
                    <a:p>
                      <a:pPr algn="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2326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1955460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bl>
          </a:graphicData>
        </a:graphic>
      </p:graphicFrame>
    </p:spTree>
    <p:extLst>
      <p:ext uri="{BB962C8B-B14F-4D97-AF65-F5344CB8AC3E}">
        <p14:creationId xmlns:p14="http://schemas.microsoft.com/office/powerpoint/2010/main" val="216144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DB0E-8650-4715-9BAD-9DA1E9FDDC3C}"/>
              </a:ext>
            </a:extLst>
          </p:cNvPr>
          <p:cNvSpPr>
            <a:spLocks noGrp="1"/>
          </p:cNvSpPr>
          <p:nvPr>
            <p:ph type="title"/>
          </p:nvPr>
        </p:nvSpPr>
        <p:spPr/>
        <p:txBody>
          <a:bodyPr>
            <a:normAutofit/>
          </a:bodyPr>
          <a:lstStyle/>
          <a:p>
            <a:r>
              <a:rPr lang="en-US" sz="4000" dirty="0"/>
              <a:t>LDA Decision Boundary</a:t>
            </a:r>
          </a:p>
        </p:txBody>
      </p:sp>
      <p:pic>
        <p:nvPicPr>
          <p:cNvPr id="5122" name="Picture 2">
            <a:extLst>
              <a:ext uri="{FF2B5EF4-FFF2-40B4-BE49-F238E27FC236}">
                <a16:creationId xmlns:a16="http://schemas.microsoft.com/office/drawing/2014/main" id="{798ACFCD-E126-4175-86E5-AC0D22B8A3D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2094367"/>
            <a:ext cx="4937125" cy="352651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F1F7E13-076F-4A95-854E-E630166EE4C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8D3A72-6FC5-4C3B-BE29-CFA47E6FBB25}"/>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spTree>
    <p:extLst>
      <p:ext uri="{BB962C8B-B14F-4D97-AF65-F5344CB8AC3E}">
        <p14:creationId xmlns:p14="http://schemas.microsoft.com/office/powerpoint/2010/main" val="79701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5">
            <a:extLst>
              <a:ext uri="{FF2B5EF4-FFF2-40B4-BE49-F238E27FC236}">
                <a16:creationId xmlns:a16="http://schemas.microsoft.com/office/drawing/2014/main" id="{37BAE4F8-2BDF-4F81-AFA2-4CF1937319FB}"/>
              </a:ext>
            </a:extLst>
          </p:cNvPr>
          <p:cNvGraphicFramePr>
            <a:graphicFrameLocks/>
          </p:cNvGraphicFramePr>
          <p:nvPr>
            <p:extLst>
              <p:ext uri="{D42A27DB-BD31-4B8C-83A1-F6EECF244321}">
                <p14:modId xmlns:p14="http://schemas.microsoft.com/office/powerpoint/2010/main" val="450124095"/>
              </p:ext>
            </p:extLst>
          </p:nvPr>
        </p:nvGraphicFramePr>
        <p:xfrm>
          <a:off x="6156326" y="3923440"/>
          <a:ext cx="4897435" cy="1828800"/>
        </p:xfrm>
        <a:graphic>
          <a:graphicData uri="http://schemas.openxmlformats.org/drawingml/2006/table">
            <a:tbl>
              <a:tblPr firstRow="1" bandRow="1">
                <a:tableStyleId>{5C22544A-7EE6-4342-B048-85BDC9FD1C3A}</a:tableStyleId>
              </a:tblPr>
              <a:tblGrid>
                <a:gridCol w="425449">
                  <a:extLst>
                    <a:ext uri="{9D8B030D-6E8A-4147-A177-3AD203B41FA5}">
                      <a16:colId xmlns:a16="http://schemas.microsoft.com/office/drawing/2014/main" val="3118069907"/>
                    </a:ext>
                  </a:extLst>
                </a:gridCol>
                <a:gridCol w="1490662">
                  <a:extLst>
                    <a:ext uri="{9D8B030D-6E8A-4147-A177-3AD203B41FA5}">
                      <a16:colId xmlns:a16="http://schemas.microsoft.com/office/drawing/2014/main" val="1674001017"/>
                    </a:ext>
                  </a:extLst>
                </a:gridCol>
                <a:gridCol w="1490662">
                  <a:extLst>
                    <a:ext uri="{9D8B030D-6E8A-4147-A177-3AD203B41FA5}">
                      <a16:colId xmlns:a16="http://schemas.microsoft.com/office/drawing/2014/main" val="1650051451"/>
                    </a:ext>
                  </a:extLst>
                </a:gridCol>
                <a:gridCol w="1490662">
                  <a:extLst>
                    <a:ext uri="{9D8B030D-6E8A-4147-A177-3AD203B41FA5}">
                      <a16:colId xmlns:a16="http://schemas.microsoft.com/office/drawing/2014/main" val="3786655500"/>
                    </a:ext>
                  </a:extLst>
                </a:gridCol>
              </a:tblGrid>
              <a:tr h="35052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n>
                            <a:noFill/>
                          </a:ln>
                          <a:solidFill>
                            <a:schemeClr val="bg1"/>
                          </a:solidFill>
                          <a:latin typeface="+mj-lt"/>
                        </a:rPr>
                        <a:t>Statistic</a:t>
                      </a:r>
                    </a:p>
                  </a:txBody>
                  <a:tcPr vert="vert27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b="1" dirty="0">
                        <a:ln>
                          <a:noFill/>
                        </a:ln>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j-lt"/>
                        </a:rPr>
                        <a:t>Training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solidFill>
                            <a:schemeClr val="bg1"/>
                          </a:solidFill>
                          <a:latin typeface="+mj-lt"/>
                        </a:rPr>
                        <a:t>Holdout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Accuracy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0.9950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0.9961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TPR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0.8566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0.7142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FPR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0.0004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0.0019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1725277"/>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PPV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0.9852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0.7365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4111899"/>
                  </a:ext>
                </a:extLst>
              </a:tr>
            </a:tbl>
          </a:graphicData>
        </a:graphic>
      </p:graphicFrame>
      <p:sp>
        <p:nvSpPr>
          <p:cNvPr id="2" name="Title 1">
            <a:extLst>
              <a:ext uri="{FF2B5EF4-FFF2-40B4-BE49-F238E27FC236}">
                <a16:creationId xmlns:a16="http://schemas.microsoft.com/office/drawing/2014/main" id="{9472A405-5BCD-489A-889F-530D3237BD4E}"/>
              </a:ext>
            </a:extLst>
          </p:cNvPr>
          <p:cNvSpPr>
            <a:spLocks noGrp="1"/>
          </p:cNvSpPr>
          <p:nvPr>
            <p:ph type="title"/>
          </p:nvPr>
        </p:nvSpPr>
        <p:spPr/>
        <p:txBody>
          <a:bodyPr>
            <a:normAutofit/>
          </a:bodyPr>
          <a:lstStyle/>
          <a:p>
            <a:r>
              <a:rPr lang="en-US" sz="4000" dirty="0"/>
              <a:t>QDA Performance on Holdout Data</a:t>
            </a:r>
          </a:p>
        </p:txBody>
      </p:sp>
      <p:pic>
        <p:nvPicPr>
          <p:cNvPr id="15362" name="Picture 2">
            <a:extLst>
              <a:ext uri="{FF2B5EF4-FFF2-40B4-BE49-F238E27FC236}">
                <a16:creationId xmlns:a16="http://schemas.microsoft.com/office/drawing/2014/main" id="{724886AD-0237-42D1-9011-FB0A67A3107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63FBCF-AE8C-4D1F-BD8C-7379A9D9377C}"/>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graphicFrame>
        <p:nvGraphicFramePr>
          <p:cNvPr id="7" name="Table 15">
            <a:extLst>
              <a:ext uri="{FF2B5EF4-FFF2-40B4-BE49-F238E27FC236}">
                <a16:creationId xmlns:a16="http://schemas.microsoft.com/office/drawing/2014/main" id="{E4FE3E1E-F8E0-4D92-ABAC-D867777D60C7}"/>
              </a:ext>
            </a:extLst>
          </p:cNvPr>
          <p:cNvGraphicFramePr>
            <a:graphicFrameLocks/>
          </p:cNvGraphicFramePr>
          <p:nvPr>
            <p:extLst>
              <p:ext uri="{D42A27DB-BD31-4B8C-83A1-F6EECF244321}">
                <p14:modId xmlns:p14="http://schemas.microsoft.com/office/powerpoint/2010/main" val="185214913"/>
              </p:ext>
            </p:extLst>
          </p:nvPr>
        </p:nvGraphicFramePr>
        <p:xfrm>
          <a:off x="6156327" y="2093800"/>
          <a:ext cx="4897437" cy="1473200"/>
        </p:xfrm>
        <a:graphic>
          <a:graphicData uri="http://schemas.openxmlformats.org/drawingml/2006/table">
            <a:tbl>
              <a:tblPr firstRow="1" bandRow="1">
                <a:tableStyleId>{5C22544A-7EE6-4342-B048-85BDC9FD1C3A}</a:tableStyleId>
              </a:tblPr>
              <a:tblGrid>
                <a:gridCol w="1606021">
                  <a:extLst>
                    <a:ext uri="{9D8B030D-6E8A-4147-A177-3AD203B41FA5}">
                      <a16:colId xmlns:a16="http://schemas.microsoft.com/office/drawing/2014/main" val="1674001017"/>
                    </a:ext>
                  </a:extLst>
                </a:gridCol>
                <a:gridCol w="1645708">
                  <a:extLst>
                    <a:ext uri="{9D8B030D-6E8A-4147-A177-3AD203B41FA5}">
                      <a16:colId xmlns:a16="http://schemas.microsoft.com/office/drawing/2014/main" val="1650051451"/>
                    </a:ext>
                  </a:extLst>
                </a:gridCol>
                <a:gridCol w="1645708">
                  <a:extLst>
                    <a:ext uri="{9D8B030D-6E8A-4147-A177-3AD203B41FA5}">
                      <a16:colId xmlns:a16="http://schemas.microsoft.com/office/drawing/2014/main" val="3786655500"/>
                    </a:ext>
                  </a:extLst>
                </a:gridCol>
              </a:tblGrid>
              <a:tr h="320040">
                <a:tc>
                  <a:txBody>
                    <a:bodyPr/>
                    <a:lstStyle/>
                    <a:p>
                      <a:pPr algn="r"/>
                      <a:endParaRPr lang="en-US"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gridSpan="2">
                  <a:txBody>
                    <a:bodyPr/>
                    <a:lstStyle/>
                    <a:p>
                      <a:pPr algn="ctr"/>
                      <a:r>
                        <a:rPr lang="en-US" b="1" dirty="0">
                          <a:solidFill>
                            <a:schemeClr val="bg1"/>
                          </a:solidFill>
                          <a:latin typeface="+mj-lt"/>
                        </a:rPr>
                        <a:t>Reference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b="0" dirty="0"/>
                    </a:p>
                  </a:txBody>
                  <a:tcPr>
                    <a:solidFill>
                      <a:schemeClr val="accent3"/>
                    </a:solidFill>
                  </a:tcPr>
                </a:tc>
                <a:extLst>
                  <a:ext uri="{0D108BD9-81ED-4DB2-BD59-A6C34878D82A}">
                    <a16:rowId xmlns:a16="http://schemas.microsoft.com/office/drawing/2014/main" val="3514326106"/>
                  </a:ext>
                </a:extLst>
              </a:tr>
              <a:tr h="29495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bg1"/>
                          </a:solidFill>
                          <a:latin typeface="+mj-lt"/>
                        </a:rPr>
                        <a:t>Prediction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70840">
                <a:tc>
                  <a:txBody>
                    <a:bodyPr/>
                    <a:lstStyle/>
                    <a:p>
                      <a:pPr algn="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10341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3699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70840">
                <a:tc>
                  <a:txBody>
                    <a:bodyPr/>
                    <a:lstStyle/>
                    <a:p>
                      <a:pPr algn="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4139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1985998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bl>
          </a:graphicData>
        </a:graphic>
      </p:graphicFrame>
    </p:spTree>
    <p:extLst>
      <p:ext uri="{BB962C8B-B14F-4D97-AF65-F5344CB8AC3E}">
        <p14:creationId xmlns:p14="http://schemas.microsoft.com/office/powerpoint/2010/main" val="334845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13C5-4769-4C6B-AB05-C98E04533F9A}"/>
              </a:ext>
            </a:extLst>
          </p:cNvPr>
          <p:cNvSpPr>
            <a:spLocks noGrp="1"/>
          </p:cNvSpPr>
          <p:nvPr>
            <p:ph type="title"/>
          </p:nvPr>
        </p:nvSpPr>
        <p:spPr/>
        <p:txBody>
          <a:bodyPr>
            <a:normAutofit/>
          </a:bodyPr>
          <a:lstStyle/>
          <a:p>
            <a:r>
              <a:rPr lang="en-US" sz="4000" dirty="0"/>
              <a:t>QDA Decision Boundary</a:t>
            </a:r>
          </a:p>
        </p:txBody>
      </p:sp>
      <p:pic>
        <p:nvPicPr>
          <p:cNvPr id="6148" name="Picture 4">
            <a:extLst>
              <a:ext uri="{FF2B5EF4-FFF2-40B4-BE49-F238E27FC236}">
                <a16:creationId xmlns:a16="http://schemas.microsoft.com/office/drawing/2014/main" id="{F9191997-23F8-4ABF-AFB8-9B1F5ACB0E1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4225F05-EE17-42D5-802E-5BC1851DB5A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8238" y="2094367"/>
            <a:ext cx="4937125" cy="35265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A5C5FEA-6A6C-44F8-B373-6659D8D6F741}"/>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spTree>
    <p:extLst>
      <p:ext uri="{BB962C8B-B14F-4D97-AF65-F5344CB8AC3E}">
        <p14:creationId xmlns:p14="http://schemas.microsoft.com/office/powerpoint/2010/main" val="264779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3932-992A-4309-92CB-F36114AF0A8D}"/>
              </a:ext>
            </a:extLst>
          </p:cNvPr>
          <p:cNvSpPr>
            <a:spLocks noGrp="1"/>
          </p:cNvSpPr>
          <p:nvPr>
            <p:ph type="title"/>
          </p:nvPr>
        </p:nvSpPr>
        <p:spPr/>
        <p:txBody>
          <a:bodyPr>
            <a:normAutofit/>
          </a:bodyPr>
          <a:lstStyle/>
          <a:p>
            <a:r>
              <a:rPr lang="en-US" sz="4000" dirty="0"/>
              <a:t>Logistic Regression Performance on Holdout Data</a:t>
            </a:r>
          </a:p>
        </p:txBody>
      </p:sp>
      <p:pic>
        <p:nvPicPr>
          <p:cNvPr id="16386" name="Picture 2">
            <a:extLst>
              <a:ext uri="{FF2B5EF4-FFF2-40B4-BE49-F238E27FC236}">
                <a16:creationId xmlns:a16="http://schemas.microsoft.com/office/drawing/2014/main" id="{CCFC1BB7-53AB-4C80-8C15-2DBA2C2613F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CBC376D-D80C-4EAB-9229-6EA252D8CD07}"/>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graphicFrame>
        <p:nvGraphicFramePr>
          <p:cNvPr id="7" name="Table 15">
            <a:extLst>
              <a:ext uri="{FF2B5EF4-FFF2-40B4-BE49-F238E27FC236}">
                <a16:creationId xmlns:a16="http://schemas.microsoft.com/office/drawing/2014/main" id="{3B422A59-35B1-42F6-84D0-02387E92F13B}"/>
              </a:ext>
            </a:extLst>
          </p:cNvPr>
          <p:cNvGraphicFramePr>
            <a:graphicFrameLocks/>
          </p:cNvGraphicFramePr>
          <p:nvPr>
            <p:extLst>
              <p:ext uri="{D42A27DB-BD31-4B8C-83A1-F6EECF244321}">
                <p14:modId xmlns:p14="http://schemas.microsoft.com/office/powerpoint/2010/main" val="3557991793"/>
              </p:ext>
            </p:extLst>
          </p:nvPr>
        </p:nvGraphicFramePr>
        <p:xfrm>
          <a:off x="6156327" y="2093800"/>
          <a:ext cx="4897437" cy="1473200"/>
        </p:xfrm>
        <a:graphic>
          <a:graphicData uri="http://schemas.openxmlformats.org/drawingml/2006/table">
            <a:tbl>
              <a:tblPr firstRow="1" bandRow="1">
                <a:tableStyleId>{5C22544A-7EE6-4342-B048-85BDC9FD1C3A}</a:tableStyleId>
              </a:tblPr>
              <a:tblGrid>
                <a:gridCol w="1606021">
                  <a:extLst>
                    <a:ext uri="{9D8B030D-6E8A-4147-A177-3AD203B41FA5}">
                      <a16:colId xmlns:a16="http://schemas.microsoft.com/office/drawing/2014/main" val="1674001017"/>
                    </a:ext>
                  </a:extLst>
                </a:gridCol>
                <a:gridCol w="1645708">
                  <a:extLst>
                    <a:ext uri="{9D8B030D-6E8A-4147-A177-3AD203B41FA5}">
                      <a16:colId xmlns:a16="http://schemas.microsoft.com/office/drawing/2014/main" val="1650051451"/>
                    </a:ext>
                  </a:extLst>
                </a:gridCol>
                <a:gridCol w="1645708">
                  <a:extLst>
                    <a:ext uri="{9D8B030D-6E8A-4147-A177-3AD203B41FA5}">
                      <a16:colId xmlns:a16="http://schemas.microsoft.com/office/drawing/2014/main" val="3786655500"/>
                    </a:ext>
                  </a:extLst>
                </a:gridCol>
              </a:tblGrid>
              <a:tr h="320040">
                <a:tc>
                  <a:txBody>
                    <a:bodyPr/>
                    <a:lstStyle/>
                    <a:p>
                      <a:pPr algn="r"/>
                      <a:endParaRPr lang="en-US"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gridSpan="2">
                  <a:txBody>
                    <a:bodyPr/>
                    <a:lstStyle/>
                    <a:p>
                      <a:pPr algn="ctr"/>
                      <a:r>
                        <a:rPr lang="en-US" b="1" dirty="0">
                          <a:solidFill>
                            <a:schemeClr val="bg1"/>
                          </a:solidFill>
                          <a:latin typeface="+mj-lt"/>
                        </a:rPr>
                        <a:t>Reference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b="0" dirty="0"/>
                    </a:p>
                  </a:txBody>
                  <a:tcPr>
                    <a:solidFill>
                      <a:schemeClr val="accent3"/>
                    </a:solidFill>
                  </a:tcPr>
                </a:tc>
                <a:extLst>
                  <a:ext uri="{0D108BD9-81ED-4DB2-BD59-A6C34878D82A}">
                    <a16:rowId xmlns:a16="http://schemas.microsoft.com/office/drawing/2014/main" val="3514326106"/>
                  </a:ext>
                </a:extLst>
              </a:tr>
              <a:tr h="29495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bg1"/>
                          </a:solidFill>
                          <a:latin typeface="+mj-lt"/>
                        </a:rPr>
                        <a:t>Prediction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70840">
                <a:tc>
                  <a:txBody>
                    <a:bodyPr/>
                    <a:lstStyle/>
                    <a:p>
                      <a:pPr algn="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14321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20274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70840">
                <a:tc>
                  <a:txBody>
                    <a:bodyPr/>
                    <a:lstStyle/>
                    <a:p>
                      <a:pPr algn="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159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1969423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bl>
          </a:graphicData>
        </a:graphic>
      </p:graphicFrame>
      <p:graphicFrame>
        <p:nvGraphicFramePr>
          <p:cNvPr id="9" name="Table 15">
            <a:extLst>
              <a:ext uri="{FF2B5EF4-FFF2-40B4-BE49-F238E27FC236}">
                <a16:creationId xmlns:a16="http://schemas.microsoft.com/office/drawing/2014/main" id="{A25D077E-C187-4227-A8BD-DFE064813C91}"/>
              </a:ext>
            </a:extLst>
          </p:cNvPr>
          <p:cNvGraphicFramePr>
            <a:graphicFrameLocks/>
          </p:cNvGraphicFramePr>
          <p:nvPr>
            <p:extLst>
              <p:ext uri="{D42A27DB-BD31-4B8C-83A1-F6EECF244321}">
                <p14:modId xmlns:p14="http://schemas.microsoft.com/office/powerpoint/2010/main" val="1766390600"/>
              </p:ext>
            </p:extLst>
          </p:nvPr>
        </p:nvGraphicFramePr>
        <p:xfrm>
          <a:off x="6156326" y="3923440"/>
          <a:ext cx="4897435" cy="1828800"/>
        </p:xfrm>
        <a:graphic>
          <a:graphicData uri="http://schemas.openxmlformats.org/drawingml/2006/table">
            <a:tbl>
              <a:tblPr firstRow="1" bandRow="1">
                <a:tableStyleId>{5C22544A-7EE6-4342-B048-85BDC9FD1C3A}</a:tableStyleId>
              </a:tblPr>
              <a:tblGrid>
                <a:gridCol w="425449">
                  <a:extLst>
                    <a:ext uri="{9D8B030D-6E8A-4147-A177-3AD203B41FA5}">
                      <a16:colId xmlns:a16="http://schemas.microsoft.com/office/drawing/2014/main" val="3118069907"/>
                    </a:ext>
                  </a:extLst>
                </a:gridCol>
                <a:gridCol w="1490662">
                  <a:extLst>
                    <a:ext uri="{9D8B030D-6E8A-4147-A177-3AD203B41FA5}">
                      <a16:colId xmlns:a16="http://schemas.microsoft.com/office/drawing/2014/main" val="1674001017"/>
                    </a:ext>
                  </a:extLst>
                </a:gridCol>
                <a:gridCol w="1490662">
                  <a:extLst>
                    <a:ext uri="{9D8B030D-6E8A-4147-A177-3AD203B41FA5}">
                      <a16:colId xmlns:a16="http://schemas.microsoft.com/office/drawing/2014/main" val="1650051451"/>
                    </a:ext>
                  </a:extLst>
                </a:gridCol>
                <a:gridCol w="1490662">
                  <a:extLst>
                    <a:ext uri="{9D8B030D-6E8A-4147-A177-3AD203B41FA5}">
                      <a16:colId xmlns:a16="http://schemas.microsoft.com/office/drawing/2014/main" val="3786655500"/>
                    </a:ext>
                  </a:extLst>
                </a:gridCol>
              </a:tblGrid>
              <a:tr h="35052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n>
                            <a:noFill/>
                          </a:ln>
                          <a:solidFill>
                            <a:schemeClr val="bg1"/>
                          </a:solidFill>
                          <a:latin typeface="+mj-lt"/>
                        </a:rPr>
                        <a:t>Statistic</a:t>
                      </a:r>
                    </a:p>
                  </a:txBody>
                  <a:tcPr vert="vert27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b="1" dirty="0">
                        <a:ln>
                          <a:noFill/>
                        </a:ln>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j-lt"/>
                        </a:rPr>
                        <a:t>Training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solidFill>
                            <a:schemeClr val="bg1"/>
                          </a:solidFill>
                          <a:latin typeface="+mj-lt"/>
                        </a:rPr>
                        <a:t>Holdout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Accuracy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0.9959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0.9898</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TPR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0.9021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0.9890</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FPR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0.0010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0.0102</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1725277"/>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PPV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0.9682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0.4140</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4111899"/>
                  </a:ext>
                </a:extLst>
              </a:tr>
            </a:tbl>
          </a:graphicData>
        </a:graphic>
      </p:graphicFrame>
    </p:spTree>
    <p:extLst>
      <p:ext uri="{BB962C8B-B14F-4D97-AF65-F5344CB8AC3E}">
        <p14:creationId xmlns:p14="http://schemas.microsoft.com/office/powerpoint/2010/main" val="429905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0E8E-A445-488F-8910-46C266564FC1}"/>
              </a:ext>
            </a:extLst>
          </p:cNvPr>
          <p:cNvSpPr>
            <a:spLocks noGrp="1"/>
          </p:cNvSpPr>
          <p:nvPr>
            <p:ph type="title"/>
          </p:nvPr>
        </p:nvSpPr>
        <p:spPr/>
        <p:txBody>
          <a:bodyPr>
            <a:normAutofit/>
          </a:bodyPr>
          <a:lstStyle/>
          <a:p>
            <a:r>
              <a:rPr lang="en-US" sz="4000" dirty="0"/>
              <a:t>Logistic Regression Decision Boundary</a:t>
            </a:r>
          </a:p>
        </p:txBody>
      </p:sp>
      <p:pic>
        <p:nvPicPr>
          <p:cNvPr id="7170" name="Picture 2">
            <a:extLst>
              <a:ext uri="{FF2B5EF4-FFF2-40B4-BE49-F238E27FC236}">
                <a16:creationId xmlns:a16="http://schemas.microsoft.com/office/drawing/2014/main" id="{FDF1F817-AEB6-4602-B06A-018038E528F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73A42D38-A06F-4330-83AD-490E07473EA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8238" y="2094367"/>
            <a:ext cx="4937125" cy="35265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D647DB5-BE9A-4F17-953D-D950CC18E9BA}"/>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spTree>
    <p:extLst>
      <p:ext uri="{BB962C8B-B14F-4D97-AF65-F5344CB8AC3E}">
        <p14:creationId xmlns:p14="http://schemas.microsoft.com/office/powerpoint/2010/main" val="71999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8451-237B-4F5D-9F8D-4B499CA6C4EC}"/>
              </a:ext>
            </a:extLst>
          </p:cNvPr>
          <p:cNvSpPr>
            <a:spLocks noGrp="1"/>
          </p:cNvSpPr>
          <p:nvPr>
            <p:ph type="title"/>
          </p:nvPr>
        </p:nvSpPr>
        <p:spPr/>
        <p:txBody>
          <a:bodyPr>
            <a:normAutofit/>
          </a:bodyPr>
          <a:lstStyle/>
          <a:p>
            <a:r>
              <a:rPr lang="en-US" sz="4000" dirty="0"/>
              <a:t>Random Forest Performance on Holdout Data</a:t>
            </a:r>
          </a:p>
        </p:txBody>
      </p:sp>
      <p:pic>
        <p:nvPicPr>
          <p:cNvPr id="17410" name="Picture 2">
            <a:extLst>
              <a:ext uri="{FF2B5EF4-FFF2-40B4-BE49-F238E27FC236}">
                <a16:creationId xmlns:a16="http://schemas.microsoft.com/office/drawing/2014/main" id="{3BFED017-3751-45BC-8729-DE0384D79F4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65D854-4D75-4CF5-8EDD-9BBBC6DFC7C0}"/>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graphicFrame>
        <p:nvGraphicFramePr>
          <p:cNvPr id="7" name="Table 15">
            <a:extLst>
              <a:ext uri="{FF2B5EF4-FFF2-40B4-BE49-F238E27FC236}">
                <a16:creationId xmlns:a16="http://schemas.microsoft.com/office/drawing/2014/main" id="{FA847E5D-B87D-41D3-AB71-A3A8CE1CF7B3}"/>
              </a:ext>
            </a:extLst>
          </p:cNvPr>
          <p:cNvGraphicFramePr>
            <a:graphicFrameLocks/>
          </p:cNvGraphicFramePr>
          <p:nvPr>
            <p:extLst>
              <p:ext uri="{D42A27DB-BD31-4B8C-83A1-F6EECF244321}">
                <p14:modId xmlns:p14="http://schemas.microsoft.com/office/powerpoint/2010/main" val="1627507302"/>
              </p:ext>
            </p:extLst>
          </p:nvPr>
        </p:nvGraphicFramePr>
        <p:xfrm>
          <a:off x="6156327" y="2093800"/>
          <a:ext cx="4897437" cy="1473200"/>
        </p:xfrm>
        <a:graphic>
          <a:graphicData uri="http://schemas.openxmlformats.org/drawingml/2006/table">
            <a:tbl>
              <a:tblPr firstRow="1" bandRow="1">
                <a:tableStyleId>{5C22544A-7EE6-4342-B048-85BDC9FD1C3A}</a:tableStyleId>
              </a:tblPr>
              <a:tblGrid>
                <a:gridCol w="1606021">
                  <a:extLst>
                    <a:ext uri="{9D8B030D-6E8A-4147-A177-3AD203B41FA5}">
                      <a16:colId xmlns:a16="http://schemas.microsoft.com/office/drawing/2014/main" val="1674001017"/>
                    </a:ext>
                  </a:extLst>
                </a:gridCol>
                <a:gridCol w="1645708">
                  <a:extLst>
                    <a:ext uri="{9D8B030D-6E8A-4147-A177-3AD203B41FA5}">
                      <a16:colId xmlns:a16="http://schemas.microsoft.com/office/drawing/2014/main" val="1650051451"/>
                    </a:ext>
                  </a:extLst>
                </a:gridCol>
                <a:gridCol w="1645708">
                  <a:extLst>
                    <a:ext uri="{9D8B030D-6E8A-4147-A177-3AD203B41FA5}">
                      <a16:colId xmlns:a16="http://schemas.microsoft.com/office/drawing/2014/main" val="3786655500"/>
                    </a:ext>
                  </a:extLst>
                </a:gridCol>
              </a:tblGrid>
              <a:tr h="320040">
                <a:tc>
                  <a:txBody>
                    <a:bodyPr/>
                    <a:lstStyle/>
                    <a:p>
                      <a:pPr algn="r"/>
                      <a:endParaRPr lang="en-US"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gridSpan="2">
                  <a:txBody>
                    <a:bodyPr/>
                    <a:lstStyle/>
                    <a:p>
                      <a:pPr algn="ctr"/>
                      <a:r>
                        <a:rPr lang="en-US" b="1" dirty="0">
                          <a:solidFill>
                            <a:schemeClr val="bg1"/>
                          </a:solidFill>
                          <a:latin typeface="+mj-lt"/>
                        </a:rPr>
                        <a:t>Reference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b="0" dirty="0"/>
                    </a:p>
                  </a:txBody>
                  <a:tcPr>
                    <a:solidFill>
                      <a:schemeClr val="accent3"/>
                    </a:solidFill>
                  </a:tcPr>
                </a:tc>
                <a:extLst>
                  <a:ext uri="{0D108BD9-81ED-4DB2-BD59-A6C34878D82A}">
                    <a16:rowId xmlns:a16="http://schemas.microsoft.com/office/drawing/2014/main" val="3514326106"/>
                  </a:ext>
                </a:extLst>
              </a:tr>
              <a:tr h="29495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bg1"/>
                          </a:solidFill>
                          <a:latin typeface="+mj-lt"/>
                        </a:rPr>
                        <a:t>Prediction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70840">
                <a:tc>
                  <a:txBody>
                    <a:bodyPr/>
                    <a:lstStyle/>
                    <a:p>
                      <a:pPr algn="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12144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15094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70840">
                <a:tc>
                  <a:txBody>
                    <a:bodyPr/>
                    <a:lstStyle/>
                    <a:p>
                      <a:pPr algn="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2336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1974603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bl>
          </a:graphicData>
        </a:graphic>
      </p:graphicFrame>
      <p:graphicFrame>
        <p:nvGraphicFramePr>
          <p:cNvPr id="10" name="Table 15">
            <a:extLst>
              <a:ext uri="{FF2B5EF4-FFF2-40B4-BE49-F238E27FC236}">
                <a16:creationId xmlns:a16="http://schemas.microsoft.com/office/drawing/2014/main" id="{E618031A-11E1-4DD3-A755-52C78C275C7E}"/>
              </a:ext>
            </a:extLst>
          </p:cNvPr>
          <p:cNvGraphicFramePr>
            <a:graphicFrameLocks/>
          </p:cNvGraphicFramePr>
          <p:nvPr>
            <p:extLst>
              <p:ext uri="{D42A27DB-BD31-4B8C-83A1-F6EECF244321}">
                <p14:modId xmlns:p14="http://schemas.microsoft.com/office/powerpoint/2010/main" val="4184716013"/>
              </p:ext>
            </p:extLst>
          </p:nvPr>
        </p:nvGraphicFramePr>
        <p:xfrm>
          <a:off x="6156326" y="3923440"/>
          <a:ext cx="4897435" cy="1828800"/>
        </p:xfrm>
        <a:graphic>
          <a:graphicData uri="http://schemas.openxmlformats.org/drawingml/2006/table">
            <a:tbl>
              <a:tblPr firstRow="1" bandRow="1">
                <a:tableStyleId>{5C22544A-7EE6-4342-B048-85BDC9FD1C3A}</a:tableStyleId>
              </a:tblPr>
              <a:tblGrid>
                <a:gridCol w="425449">
                  <a:extLst>
                    <a:ext uri="{9D8B030D-6E8A-4147-A177-3AD203B41FA5}">
                      <a16:colId xmlns:a16="http://schemas.microsoft.com/office/drawing/2014/main" val="3118069907"/>
                    </a:ext>
                  </a:extLst>
                </a:gridCol>
                <a:gridCol w="1490662">
                  <a:extLst>
                    <a:ext uri="{9D8B030D-6E8A-4147-A177-3AD203B41FA5}">
                      <a16:colId xmlns:a16="http://schemas.microsoft.com/office/drawing/2014/main" val="1674001017"/>
                    </a:ext>
                  </a:extLst>
                </a:gridCol>
                <a:gridCol w="1490662">
                  <a:extLst>
                    <a:ext uri="{9D8B030D-6E8A-4147-A177-3AD203B41FA5}">
                      <a16:colId xmlns:a16="http://schemas.microsoft.com/office/drawing/2014/main" val="1650051451"/>
                    </a:ext>
                  </a:extLst>
                </a:gridCol>
                <a:gridCol w="1490662">
                  <a:extLst>
                    <a:ext uri="{9D8B030D-6E8A-4147-A177-3AD203B41FA5}">
                      <a16:colId xmlns:a16="http://schemas.microsoft.com/office/drawing/2014/main" val="3786655500"/>
                    </a:ext>
                  </a:extLst>
                </a:gridCol>
              </a:tblGrid>
              <a:tr h="35052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n>
                            <a:noFill/>
                          </a:ln>
                          <a:solidFill>
                            <a:schemeClr val="bg1"/>
                          </a:solidFill>
                          <a:latin typeface="+mj-lt"/>
                        </a:rPr>
                        <a:t>Statistic</a:t>
                      </a:r>
                    </a:p>
                  </a:txBody>
                  <a:tcPr vert="vert27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b="1" dirty="0">
                        <a:ln>
                          <a:noFill/>
                        </a:ln>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j-lt"/>
                        </a:rPr>
                        <a:t>Training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solidFill>
                            <a:schemeClr val="bg1"/>
                          </a:solidFill>
                          <a:latin typeface="+mj-lt"/>
                        </a:rPr>
                        <a:t>Holdout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Accuracy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0.9969</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0.9913</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TPR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0.9595</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0.8387</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FPR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0.0018</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0.0076</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1725277"/>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PPV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0.9454</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0.4458</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4111899"/>
                  </a:ext>
                </a:extLst>
              </a:tr>
            </a:tbl>
          </a:graphicData>
        </a:graphic>
      </p:graphicFrame>
    </p:spTree>
    <p:extLst>
      <p:ext uri="{BB962C8B-B14F-4D97-AF65-F5344CB8AC3E}">
        <p14:creationId xmlns:p14="http://schemas.microsoft.com/office/powerpoint/2010/main" val="5791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C2AB-AB2F-475F-90D1-77C1886DAC51}"/>
              </a:ext>
            </a:extLst>
          </p:cNvPr>
          <p:cNvSpPr>
            <a:spLocks noGrp="1"/>
          </p:cNvSpPr>
          <p:nvPr>
            <p:ph type="title"/>
          </p:nvPr>
        </p:nvSpPr>
        <p:spPr/>
        <p:txBody>
          <a:bodyPr>
            <a:normAutofit/>
          </a:bodyPr>
          <a:lstStyle/>
          <a:p>
            <a:r>
              <a:rPr lang="en-US" dirty="0"/>
              <a:t>Introduction</a:t>
            </a:r>
            <a:endParaRPr lang="en-US" sz="3600" dirty="0"/>
          </a:p>
        </p:txBody>
      </p:sp>
      <p:sp>
        <p:nvSpPr>
          <p:cNvPr id="8" name="Content Placeholder 7">
            <a:extLst>
              <a:ext uri="{FF2B5EF4-FFF2-40B4-BE49-F238E27FC236}">
                <a16:creationId xmlns:a16="http://schemas.microsoft.com/office/drawing/2014/main" id="{5082979F-0E02-4159-93F0-63D195F3288F}"/>
              </a:ext>
            </a:extLst>
          </p:cNvPr>
          <p:cNvSpPr>
            <a:spLocks noGrp="1"/>
          </p:cNvSpPr>
          <p:nvPr>
            <p:ph idx="1"/>
          </p:nvPr>
        </p:nvSpPr>
        <p:spPr/>
        <p:txBody>
          <a:bodyPr>
            <a:normAutofit lnSpcReduction="10000"/>
          </a:bodyPr>
          <a:lstStyle/>
          <a:p>
            <a:pPr>
              <a:buFont typeface="Arial" panose="020B0604020202020204" pitchFamily="34" charset="0"/>
              <a:buChar char="•"/>
            </a:pPr>
            <a:r>
              <a:rPr lang="en-US" sz="1800" dirty="0"/>
              <a:t> </a:t>
            </a:r>
            <a:r>
              <a:rPr lang="en-US" sz="1700" dirty="0"/>
              <a:t>In the aftermath of the 2010 Haiti earthquake, rescue workers needed a way to find displaced people from aerial photographs.</a:t>
            </a:r>
          </a:p>
          <a:p>
            <a:pPr lvl="1">
              <a:buFont typeface="Arial" panose="020B0604020202020204" pitchFamily="34" charset="0"/>
              <a:buChar char="•"/>
            </a:pPr>
            <a:r>
              <a:rPr lang="en-US" sz="1500" dirty="0"/>
              <a:t>Specifically, rescue workers were looking for blue tarps on the landscape which might represent a temporary shelter.</a:t>
            </a:r>
          </a:p>
          <a:p>
            <a:pPr>
              <a:buFont typeface="Arial" panose="020B0604020202020204" pitchFamily="34" charset="0"/>
              <a:buChar char="•"/>
            </a:pPr>
            <a:r>
              <a:rPr lang="en-US" sz="1700" dirty="0"/>
              <a:t> While at Rochester Institute of Technology (RIT), Dr. Bill Basener developed a statistical model which took pixel RGB values as input and returned the probability that a given pixel was a blue tarp [1].</a:t>
            </a:r>
          </a:p>
          <a:p>
            <a:pPr>
              <a:buFont typeface="Arial" panose="020B0604020202020204" pitchFamily="34" charset="0"/>
              <a:buChar char="•"/>
            </a:pPr>
            <a:r>
              <a:rPr lang="en-US" sz="1700" dirty="0"/>
              <a:t> In this project, I expand upon this work and attempt to develop a new model that achieves higher classification accuracy.</a:t>
            </a:r>
          </a:p>
          <a:p>
            <a:pPr>
              <a:buFont typeface="Arial" panose="020B0604020202020204" pitchFamily="34" charset="0"/>
              <a:buChar char="•"/>
            </a:pPr>
            <a:r>
              <a:rPr lang="en-US" sz="1700" dirty="0"/>
              <a:t> I compared seven model types to the original Mahalanobis Distance Classifier.</a:t>
            </a:r>
          </a:p>
          <a:p>
            <a:pPr lvl="1">
              <a:buFont typeface="Arial" panose="020B0604020202020204" pitchFamily="34" charset="0"/>
              <a:buChar char="•"/>
            </a:pPr>
            <a:r>
              <a:rPr lang="en-US" sz="1500" dirty="0"/>
              <a:t>k-Nearest Neighbors, Linear Discriminant Analysis, Quadratic Discriminant Analysis, Logistic Regression, Random Forest, Support Vector Machine (polynomial kernel), Support Vector Machine (RBF kernel)</a:t>
            </a:r>
          </a:p>
          <a:p>
            <a:pPr>
              <a:buFont typeface="Arial" panose="020B0604020202020204" pitchFamily="34" charset="0"/>
              <a:buChar char="•"/>
            </a:pPr>
            <a:r>
              <a:rPr lang="en-US" sz="1700" dirty="0"/>
              <a:t> The data for this analysis was provided by Dr. Basener. The original images were collected by airplane and transferred to RIT.</a:t>
            </a:r>
          </a:p>
          <a:p>
            <a:pPr>
              <a:buFont typeface="Arial" panose="020B0604020202020204" pitchFamily="34" charset="0"/>
              <a:buChar char="•"/>
            </a:pPr>
            <a:r>
              <a:rPr lang="en-US" sz="1700" dirty="0"/>
              <a:t> Although the main objective of this project is to demonstrate my knowledge of various classification methods, it is my hope that this analysis could improve image detection methods in the event of future disasters.</a:t>
            </a:r>
          </a:p>
        </p:txBody>
      </p:sp>
      <p:sp>
        <p:nvSpPr>
          <p:cNvPr id="9" name="TextBox 8">
            <a:extLst>
              <a:ext uri="{FF2B5EF4-FFF2-40B4-BE49-F238E27FC236}">
                <a16:creationId xmlns:a16="http://schemas.microsoft.com/office/drawing/2014/main" id="{6DDDA21E-0EA9-4511-A451-B6015EB40929}"/>
              </a:ext>
            </a:extLst>
          </p:cNvPr>
          <p:cNvSpPr txBox="1"/>
          <p:nvPr/>
        </p:nvSpPr>
        <p:spPr>
          <a:xfrm>
            <a:off x="0" y="6386731"/>
            <a:ext cx="12058406" cy="369332"/>
          </a:xfrm>
          <a:prstGeom prst="rect">
            <a:avLst/>
          </a:prstGeom>
          <a:noFill/>
        </p:spPr>
        <p:txBody>
          <a:bodyPr wrap="square" rtlCol="0">
            <a:spAutoFit/>
          </a:bodyPr>
          <a:lstStyle/>
          <a:p>
            <a:r>
              <a:rPr lang="en-US" dirty="0">
                <a:solidFill>
                  <a:schemeClr val="bg1"/>
                </a:solidFill>
              </a:rPr>
              <a:t>Introduction</a:t>
            </a:r>
            <a:r>
              <a:rPr lang="en-US" dirty="0"/>
              <a:t> </a:t>
            </a:r>
            <a:r>
              <a:rPr lang="en-US" dirty="0">
                <a:solidFill>
                  <a:schemeClr val="bg1">
                    <a:lumMod val="75000"/>
                  </a:schemeClr>
                </a:solidFill>
              </a:rPr>
              <a:t>| Methods | Results | Conclusions</a:t>
            </a:r>
          </a:p>
        </p:txBody>
      </p:sp>
    </p:spTree>
    <p:extLst>
      <p:ext uri="{BB962C8B-B14F-4D97-AF65-F5344CB8AC3E}">
        <p14:creationId xmlns:p14="http://schemas.microsoft.com/office/powerpoint/2010/main" val="1620770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B200-FFCA-4FEE-A26B-7AE28DE46EEB}"/>
              </a:ext>
            </a:extLst>
          </p:cNvPr>
          <p:cNvSpPr>
            <a:spLocks noGrp="1"/>
          </p:cNvSpPr>
          <p:nvPr>
            <p:ph type="title"/>
          </p:nvPr>
        </p:nvSpPr>
        <p:spPr/>
        <p:txBody>
          <a:bodyPr>
            <a:normAutofit/>
          </a:bodyPr>
          <a:lstStyle/>
          <a:p>
            <a:r>
              <a:rPr lang="en-US" sz="4000" dirty="0"/>
              <a:t>Random Forest Decision Boundary</a:t>
            </a:r>
          </a:p>
        </p:txBody>
      </p:sp>
      <p:sp>
        <p:nvSpPr>
          <p:cNvPr id="5" name="TextBox 4">
            <a:extLst>
              <a:ext uri="{FF2B5EF4-FFF2-40B4-BE49-F238E27FC236}">
                <a16:creationId xmlns:a16="http://schemas.microsoft.com/office/drawing/2014/main" id="{D938C1BF-5DF6-4ED7-AE72-AA2A6FB423FE}"/>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pic>
        <p:nvPicPr>
          <p:cNvPr id="8194" name="Picture 2">
            <a:extLst>
              <a:ext uri="{FF2B5EF4-FFF2-40B4-BE49-F238E27FC236}">
                <a16:creationId xmlns:a16="http://schemas.microsoft.com/office/drawing/2014/main" id="{06B3E5B5-540A-4B2B-92F2-D0D83B6AD95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37CB42A-EE3E-4639-84EC-A746C12E74B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8238" y="2094367"/>
            <a:ext cx="4937125" cy="352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13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5">
            <a:extLst>
              <a:ext uri="{FF2B5EF4-FFF2-40B4-BE49-F238E27FC236}">
                <a16:creationId xmlns:a16="http://schemas.microsoft.com/office/drawing/2014/main" id="{B164B877-DD8A-434F-8506-6B6615CF33F5}"/>
              </a:ext>
            </a:extLst>
          </p:cNvPr>
          <p:cNvGraphicFramePr>
            <a:graphicFrameLocks/>
          </p:cNvGraphicFramePr>
          <p:nvPr>
            <p:extLst>
              <p:ext uri="{D42A27DB-BD31-4B8C-83A1-F6EECF244321}">
                <p14:modId xmlns:p14="http://schemas.microsoft.com/office/powerpoint/2010/main" val="2910429597"/>
              </p:ext>
            </p:extLst>
          </p:nvPr>
        </p:nvGraphicFramePr>
        <p:xfrm>
          <a:off x="6156326" y="3923440"/>
          <a:ext cx="4897435" cy="1828800"/>
        </p:xfrm>
        <a:graphic>
          <a:graphicData uri="http://schemas.openxmlformats.org/drawingml/2006/table">
            <a:tbl>
              <a:tblPr firstRow="1" bandRow="1">
                <a:tableStyleId>{5C22544A-7EE6-4342-B048-85BDC9FD1C3A}</a:tableStyleId>
              </a:tblPr>
              <a:tblGrid>
                <a:gridCol w="425449">
                  <a:extLst>
                    <a:ext uri="{9D8B030D-6E8A-4147-A177-3AD203B41FA5}">
                      <a16:colId xmlns:a16="http://schemas.microsoft.com/office/drawing/2014/main" val="3118069907"/>
                    </a:ext>
                  </a:extLst>
                </a:gridCol>
                <a:gridCol w="1490662">
                  <a:extLst>
                    <a:ext uri="{9D8B030D-6E8A-4147-A177-3AD203B41FA5}">
                      <a16:colId xmlns:a16="http://schemas.microsoft.com/office/drawing/2014/main" val="1674001017"/>
                    </a:ext>
                  </a:extLst>
                </a:gridCol>
                <a:gridCol w="1490662">
                  <a:extLst>
                    <a:ext uri="{9D8B030D-6E8A-4147-A177-3AD203B41FA5}">
                      <a16:colId xmlns:a16="http://schemas.microsoft.com/office/drawing/2014/main" val="1650051451"/>
                    </a:ext>
                  </a:extLst>
                </a:gridCol>
                <a:gridCol w="1490662">
                  <a:extLst>
                    <a:ext uri="{9D8B030D-6E8A-4147-A177-3AD203B41FA5}">
                      <a16:colId xmlns:a16="http://schemas.microsoft.com/office/drawing/2014/main" val="3786655500"/>
                    </a:ext>
                  </a:extLst>
                </a:gridCol>
              </a:tblGrid>
              <a:tr h="35052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n>
                            <a:noFill/>
                          </a:ln>
                          <a:solidFill>
                            <a:schemeClr val="bg1"/>
                          </a:solidFill>
                          <a:latin typeface="+mj-lt"/>
                        </a:rPr>
                        <a:t>Statistic</a:t>
                      </a:r>
                    </a:p>
                  </a:txBody>
                  <a:tcPr vert="vert27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b="1" dirty="0">
                        <a:ln>
                          <a:noFill/>
                        </a:ln>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j-lt"/>
                        </a:rPr>
                        <a:t>Training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solidFill>
                            <a:schemeClr val="bg1"/>
                          </a:solidFill>
                          <a:latin typeface="+mj-lt"/>
                        </a:rPr>
                        <a:t>Holdout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Accuracy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0.9960</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0.9942</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TPR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0.9179</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0.9908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FPR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0.0014</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0.0057</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1725277"/>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PPV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0.9547</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0.5566</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4111899"/>
                  </a:ext>
                </a:extLst>
              </a:tr>
            </a:tbl>
          </a:graphicData>
        </a:graphic>
      </p:graphicFrame>
      <p:sp>
        <p:nvSpPr>
          <p:cNvPr id="2" name="Title 1">
            <a:extLst>
              <a:ext uri="{FF2B5EF4-FFF2-40B4-BE49-F238E27FC236}">
                <a16:creationId xmlns:a16="http://schemas.microsoft.com/office/drawing/2014/main" id="{FB3347CB-D1F6-446A-B2B1-819ED7779672}"/>
              </a:ext>
            </a:extLst>
          </p:cNvPr>
          <p:cNvSpPr>
            <a:spLocks noGrp="1"/>
          </p:cNvSpPr>
          <p:nvPr>
            <p:ph type="title"/>
          </p:nvPr>
        </p:nvSpPr>
        <p:spPr/>
        <p:txBody>
          <a:bodyPr>
            <a:normAutofit/>
          </a:bodyPr>
          <a:lstStyle/>
          <a:p>
            <a:r>
              <a:rPr lang="en-US" sz="4000" dirty="0"/>
              <a:t>SVM Polynomial Performance on Holdout Data</a:t>
            </a:r>
          </a:p>
        </p:txBody>
      </p:sp>
      <p:sp>
        <p:nvSpPr>
          <p:cNvPr id="6" name="TextBox 5">
            <a:extLst>
              <a:ext uri="{FF2B5EF4-FFF2-40B4-BE49-F238E27FC236}">
                <a16:creationId xmlns:a16="http://schemas.microsoft.com/office/drawing/2014/main" id="{9C42C72E-C024-4D5D-B45C-FCA4E3CD6C49}"/>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pic>
        <p:nvPicPr>
          <p:cNvPr id="18436" name="Picture 4">
            <a:extLst>
              <a:ext uri="{FF2B5EF4-FFF2-40B4-BE49-F238E27FC236}">
                <a16:creationId xmlns:a16="http://schemas.microsoft.com/office/drawing/2014/main" id="{66CB252A-D756-4111-AB94-97B816FA70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15">
            <a:extLst>
              <a:ext uri="{FF2B5EF4-FFF2-40B4-BE49-F238E27FC236}">
                <a16:creationId xmlns:a16="http://schemas.microsoft.com/office/drawing/2014/main" id="{678404C7-4733-4178-B289-16169E982BF1}"/>
              </a:ext>
            </a:extLst>
          </p:cNvPr>
          <p:cNvGraphicFramePr>
            <a:graphicFrameLocks/>
          </p:cNvGraphicFramePr>
          <p:nvPr>
            <p:extLst>
              <p:ext uri="{D42A27DB-BD31-4B8C-83A1-F6EECF244321}">
                <p14:modId xmlns:p14="http://schemas.microsoft.com/office/powerpoint/2010/main" val="872706253"/>
              </p:ext>
            </p:extLst>
          </p:nvPr>
        </p:nvGraphicFramePr>
        <p:xfrm>
          <a:off x="6156327" y="2093800"/>
          <a:ext cx="4897437" cy="1473200"/>
        </p:xfrm>
        <a:graphic>
          <a:graphicData uri="http://schemas.openxmlformats.org/drawingml/2006/table">
            <a:tbl>
              <a:tblPr firstRow="1" bandRow="1">
                <a:tableStyleId>{5C22544A-7EE6-4342-B048-85BDC9FD1C3A}</a:tableStyleId>
              </a:tblPr>
              <a:tblGrid>
                <a:gridCol w="1606021">
                  <a:extLst>
                    <a:ext uri="{9D8B030D-6E8A-4147-A177-3AD203B41FA5}">
                      <a16:colId xmlns:a16="http://schemas.microsoft.com/office/drawing/2014/main" val="1674001017"/>
                    </a:ext>
                  </a:extLst>
                </a:gridCol>
                <a:gridCol w="1645708">
                  <a:extLst>
                    <a:ext uri="{9D8B030D-6E8A-4147-A177-3AD203B41FA5}">
                      <a16:colId xmlns:a16="http://schemas.microsoft.com/office/drawing/2014/main" val="1650051451"/>
                    </a:ext>
                  </a:extLst>
                </a:gridCol>
                <a:gridCol w="1645708">
                  <a:extLst>
                    <a:ext uri="{9D8B030D-6E8A-4147-A177-3AD203B41FA5}">
                      <a16:colId xmlns:a16="http://schemas.microsoft.com/office/drawing/2014/main" val="3786655500"/>
                    </a:ext>
                  </a:extLst>
                </a:gridCol>
              </a:tblGrid>
              <a:tr h="320040">
                <a:tc>
                  <a:txBody>
                    <a:bodyPr/>
                    <a:lstStyle/>
                    <a:p>
                      <a:pPr algn="r"/>
                      <a:endParaRPr lang="en-US"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gridSpan="2">
                  <a:txBody>
                    <a:bodyPr/>
                    <a:lstStyle/>
                    <a:p>
                      <a:pPr algn="ctr"/>
                      <a:r>
                        <a:rPr lang="en-US" b="1" dirty="0">
                          <a:solidFill>
                            <a:schemeClr val="bg1"/>
                          </a:solidFill>
                          <a:latin typeface="+mj-lt"/>
                        </a:rPr>
                        <a:t>Reference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b="0" dirty="0"/>
                    </a:p>
                  </a:txBody>
                  <a:tcPr>
                    <a:solidFill>
                      <a:schemeClr val="accent3"/>
                    </a:solidFill>
                  </a:tcPr>
                </a:tc>
                <a:extLst>
                  <a:ext uri="{0D108BD9-81ED-4DB2-BD59-A6C34878D82A}">
                    <a16:rowId xmlns:a16="http://schemas.microsoft.com/office/drawing/2014/main" val="3514326106"/>
                  </a:ext>
                </a:extLst>
              </a:tr>
              <a:tr h="29495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bg1"/>
                          </a:solidFill>
                          <a:latin typeface="+mj-lt"/>
                        </a:rPr>
                        <a:t>Prediction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70840">
                <a:tc>
                  <a:txBody>
                    <a:bodyPr/>
                    <a:lstStyle/>
                    <a:p>
                      <a:pPr algn="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14347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11427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70840">
                <a:tc>
                  <a:txBody>
                    <a:bodyPr/>
                    <a:lstStyle/>
                    <a:p>
                      <a:pPr algn="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133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1978270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bl>
          </a:graphicData>
        </a:graphic>
      </p:graphicFrame>
    </p:spTree>
    <p:extLst>
      <p:ext uri="{BB962C8B-B14F-4D97-AF65-F5344CB8AC3E}">
        <p14:creationId xmlns:p14="http://schemas.microsoft.com/office/powerpoint/2010/main" val="117476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E54D-CAEF-44CC-B65A-77DA35B17DB2}"/>
              </a:ext>
            </a:extLst>
          </p:cNvPr>
          <p:cNvSpPr>
            <a:spLocks noGrp="1"/>
          </p:cNvSpPr>
          <p:nvPr>
            <p:ph type="title"/>
          </p:nvPr>
        </p:nvSpPr>
        <p:spPr/>
        <p:txBody>
          <a:bodyPr>
            <a:normAutofit/>
          </a:bodyPr>
          <a:lstStyle/>
          <a:p>
            <a:r>
              <a:rPr lang="en-US" sz="4000" dirty="0"/>
              <a:t>SVM Polynomial Decision Boundary</a:t>
            </a:r>
          </a:p>
        </p:txBody>
      </p:sp>
      <p:sp>
        <p:nvSpPr>
          <p:cNvPr id="5" name="TextBox 4">
            <a:extLst>
              <a:ext uri="{FF2B5EF4-FFF2-40B4-BE49-F238E27FC236}">
                <a16:creationId xmlns:a16="http://schemas.microsoft.com/office/drawing/2014/main" id="{397AF62C-D56B-4C20-AEC9-22EA6361B3B2}"/>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pic>
        <p:nvPicPr>
          <p:cNvPr id="9218" name="Picture 2">
            <a:extLst>
              <a:ext uri="{FF2B5EF4-FFF2-40B4-BE49-F238E27FC236}">
                <a16:creationId xmlns:a16="http://schemas.microsoft.com/office/drawing/2014/main" id="{C38F51E4-9741-42B3-B7C3-D4D4095CFDC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696C5A4-077F-4796-A73C-91B65487B7F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8238" y="2094367"/>
            <a:ext cx="4937125" cy="352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346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4FCA-5581-4E3E-A699-E33B41235D57}"/>
              </a:ext>
            </a:extLst>
          </p:cNvPr>
          <p:cNvSpPr>
            <a:spLocks noGrp="1"/>
          </p:cNvSpPr>
          <p:nvPr>
            <p:ph type="title"/>
          </p:nvPr>
        </p:nvSpPr>
        <p:spPr/>
        <p:txBody>
          <a:bodyPr>
            <a:normAutofit/>
          </a:bodyPr>
          <a:lstStyle/>
          <a:p>
            <a:r>
              <a:rPr lang="en-US" sz="4000" dirty="0"/>
              <a:t>SVM RBF Performance on Holdout Data</a:t>
            </a:r>
          </a:p>
        </p:txBody>
      </p:sp>
      <p:sp>
        <p:nvSpPr>
          <p:cNvPr id="6" name="TextBox 5">
            <a:extLst>
              <a:ext uri="{FF2B5EF4-FFF2-40B4-BE49-F238E27FC236}">
                <a16:creationId xmlns:a16="http://schemas.microsoft.com/office/drawing/2014/main" id="{9EE4DC1F-ECEF-48F2-ABD6-9693EA5AB836}"/>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pic>
        <p:nvPicPr>
          <p:cNvPr id="19460" name="Picture 4">
            <a:extLst>
              <a:ext uri="{FF2B5EF4-FFF2-40B4-BE49-F238E27FC236}">
                <a16:creationId xmlns:a16="http://schemas.microsoft.com/office/drawing/2014/main" id="{D032EFD1-5341-4915-8192-6FEE7E359A6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15">
            <a:extLst>
              <a:ext uri="{FF2B5EF4-FFF2-40B4-BE49-F238E27FC236}">
                <a16:creationId xmlns:a16="http://schemas.microsoft.com/office/drawing/2014/main" id="{A40708F0-2CD2-497E-8DF4-446AB13FEF37}"/>
              </a:ext>
            </a:extLst>
          </p:cNvPr>
          <p:cNvGraphicFramePr>
            <a:graphicFrameLocks/>
          </p:cNvGraphicFramePr>
          <p:nvPr>
            <p:extLst>
              <p:ext uri="{D42A27DB-BD31-4B8C-83A1-F6EECF244321}">
                <p14:modId xmlns:p14="http://schemas.microsoft.com/office/powerpoint/2010/main" val="1394950201"/>
              </p:ext>
            </p:extLst>
          </p:nvPr>
        </p:nvGraphicFramePr>
        <p:xfrm>
          <a:off x="6156327" y="2093800"/>
          <a:ext cx="4897437" cy="1473200"/>
        </p:xfrm>
        <a:graphic>
          <a:graphicData uri="http://schemas.openxmlformats.org/drawingml/2006/table">
            <a:tbl>
              <a:tblPr firstRow="1" bandRow="1">
                <a:tableStyleId>{5C22544A-7EE6-4342-B048-85BDC9FD1C3A}</a:tableStyleId>
              </a:tblPr>
              <a:tblGrid>
                <a:gridCol w="1606021">
                  <a:extLst>
                    <a:ext uri="{9D8B030D-6E8A-4147-A177-3AD203B41FA5}">
                      <a16:colId xmlns:a16="http://schemas.microsoft.com/office/drawing/2014/main" val="1674001017"/>
                    </a:ext>
                  </a:extLst>
                </a:gridCol>
                <a:gridCol w="1645708">
                  <a:extLst>
                    <a:ext uri="{9D8B030D-6E8A-4147-A177-3AD203B41FA5}">
                      <a16:colId xmlns:a16="http://schemas.microsoft.com/office/drawing/2014/main" val="1650051451"/>
                    </a:ext>
                  </a:extLst>
                </a:gridCol>
                <a:gridCol w="1645708">
                  <a:extLst>
                    <a:ext uri="{9D8B030D-6E8A-4147-A177-3AD203B41FA5}">
                      <a16:colId xmlns:a16="http://schemas.microsoft.com/office/drawing/2014/main" val="3786655500"/>
                    </a:ext>
                  </a:extLst>
                </a:gridCol>
              </a:tblGrid>
              <a:tr h="320040">
                <a:tc>
                  <a:txBody>
                    <a:bodyPr/>
                    <a:lstStyle/>
                    <a:p>
                      <a:pPr algn="r"/>
                      <a:endParaRPr lang="en-US"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gridSpan="2">
                  <a:txBody>
                    <a:bodyPr/>
                    <a:lstStyle/>
                    <a:p>
                      <a:pPr algn="ctr"/>
                      <a:r>
                        <a:rPr lang="en-US" b="1" dirty="0">
                          <a:solidFill>
                            <a:schemeClr val="bg1"/>
                          </a:solidFill>
                          <a:latin typeface="+mj-lt"/>
                        </a:rPr>
                        <a:t>Reference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b="0" dirty="0"/>
                    </a:p>
                  </a:txBody>
                  <a:tcPr>
                    <a:solidFill>
                      <a:schemeClr val="accent3"/>
                    </a:solidFill>
                  </a:tcPr>
                </a:tc>
                <a:extLst>
                  <a:ext uri="{0D108BD9-81ED-4DB2-BD59-A6C34878D82A}">
                    <a16:rowId xmlns:a16="http://schemas.microsoft.com/office/drawing/2014/main" val="3514326106"/>
                  </a:ext>
                </a:extLst>
              </a:tr>
              <a:tr h="29495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bg1"/>
                          </a:solidFill>
                          <a:latin typeface="+mj-lt"/>
                        </a:rPr>
                        <a:t>Prediction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70840">
                <a:tc>
                  <a:txBody>
                    <a:bodyPr/>
                    <a:lstStyle/>
                    <a:p>
                      <a:pPr algn="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10885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15064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70840">
                <a:tc>
                  <a:txBody>
                    <a:bodyPr/>
                    <a:lstStyle/>
                    <a:p>
                      <a:pPr algn="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3595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1974633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bl>
          </a:graphicData>
        </a:graphic>
      </p:graphicFrame>
      <p:graphicFrame>
        <p:nvGraphicFramePr>
          <p:cNvPr id="11" name="Table 15">
            <a:extLst>
              <a:ext uri="{FF2B5EF4-FFF2-40B4-BE49-F238E27FC236}">
                <a16:creationId xmlns:a16="http://schemas.microsoft.com/office/drawing/2014/main" id="{28C588D1-FF35-40FA-B87A-D4D2FF42757C}"/>
              </a:ext>
            </a:extLst>
          </p:cNvPr>
          <p:cNvGraphicFramePr>
            <a:graphicFrameLocks/>
          </p:cNvGraphicFramePr>
          <p:nvPr>
            <p:extLst>
              <p:ext uri="{D42A27DB-BD31-4B8C-83A1-F6EECF244321}">
                <p14:modId xmlns:p14="http://schemas.microsoft.com/office/powerpoint/2010/main" val="261966436"/>
              </p:ext>
            </p:extLst>
          </p:nvPr>
        </p:nvGraphicFramePr>
        <p:xfrm>
          <a:off x="6156326" y="3923440"/>
          <a:ext cx="4897435" cy="1828800"/>
        </p:xfrm>
        <a:graphic>
          <a:graphicData uri="http://schemas.openxmlformats.org/drawingml/2006/table">
            <a:tbl>
              <a:tblPr firstRow="1" bandRow="1">
                <a:tableStyleId>{5C22544A-7EE6-4342-B048-85BDC9FD1C3A}</a:tableStyleId>
              </a:tblPr>
              <a:tblGrid>
                <a:gridCol w="425449">
                  <a:extLst>
                    <a:ext uri="{9D8B030D-6E8A-4147-A177-3AD203B41FA5}">
                      <a16:colId xmlns:a16="http://schemas.microsoft.com/office/drawing/2014/main" val="3118069907"/>
                    </a:ext>
                  </a:extLst>
                </a:gridCol>
                <a:gridCol w="1490662">
                  <a:extLst>
                    <a:ext uri="{9D8B030D-6E8A-4147-A177-3AD203B41FA5}">
                      <a16:colId xmlns:a16="http://schemas.microsoft.com/office/drawing/2014/main" val="1674001017"/>
                    </a:ext>
                  </a:extLst>
                </a:gridCol>
                <a:gridCol w="1490662">
                  <a:extLst>
                    <a:ext uri="{9D8B030D-6E8A-4147-A177-3AD203B41FA5}">
                      <a16:colId xmlns:a16="http://schemas.microsoft.com/office/drawing/2014/main" val="1650051451"/>
                    </a:ext>
                  </a:extLst>
                </a:gridCol>
                <a:gridCol w="1490662">
                  <a:extLst>
                    <a:ext uri="{9D8B030D-6E8A-4147-A177-3AD203B41FA5}">
                      <a16:colId xmlns:a16="http://schemas.microsoft.com/office/drawing/2014/main" val="3786655500"/>
                    </a:ext>
                  </a:extLst>
                </a:gridCol>
              </a:tblGrid>
              <a:tr h="35052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n>
                            <a:noFill/>
                          </a:ln>
                          <a:solidFill>
                            <a:schemeClr val="bg1"/>
                          </a:solidFill>
                          <a:latin typeface="+mj-lt"/>
                        </a:rPr>
                        <a:t>Statistic</a:t>
                      </a:r>
                    </a:p>
                  </a:txBody>
                  <a:tcPr vert="vert27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b="1" dirty="0">
                        <a:ln>
                          <a:noFill/>
                        </a:ln>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j-lt"/>
                        </a:rPr>
                        <a:t>Training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solidFill>
                            <a:schemeClr val="bg1"/>
                          </a:solidFill>
                          <a:latin typeface="+mj-lt"/>
                        </a:rPr>
                        <a:t>Holdout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Accuracy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0.9975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0.9907</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TPR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t>0.9723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0.7517</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FPR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0.0017</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0.0076</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1725277"/>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PPV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0.9507</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0.4195</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4111899"/>
                  </a:ext>
                </a:extLst>
              </a:tr>
            </a:tbl>
          </a:graphicData>
        </a:graphic>
      </p:graphicFrame>
    </p:spTree>
    <p:extLst>
      <p:ext uri="{BB962C8B-B14F-4D97-AF65-F5344CB8AC3E}">
        <p14:creationId xmlns:p14="http://schemas.microsoft.com/office/powerpoint/2010/main" val="1267813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0B09-E7DC-4ADE-B204-8794304BF41F}"/>
              </a:ext>
            </a:extLst>
          </p:cNvPr>
          <p:cNvSpPr>
            <a:spLocks noGrp="1"/>
          </p:cNvSpPr>
          <p:nvPr>
            <p:ph type="title"/>
          </p:nvPr>
        </p:nvSpPr>
        <p:spPr/>
        <p:txBody>
          <a:bodyPr>
            <a:normAutofit/>
          </a:bodyPr>
          <a:lstStyle/>
          <a:p>
            <a:r>
              <a:rPr lang="en-US" sz="4000" dirty="0"/>
              <a:t>SVM RBF Decision Boundary</a:t>
            </a:r>
          </a:p>
        </p:txBody>
      </p:sp>
      <p:sp>
        <p:nvSpPr>
          <p:cNvPr id="5" name="TextBox 4">
            <a:extLst>
              <a:ext uri="{FF2B5EF4-FFF2-40B4-BE49-F238E27FC236}">
                <a16:creationId xmlns:a16="http://schemas.microsoft.com/office/drawing/2014/main" id="{CBADB8A4-5B09-40ED-BCB2-4E994DEFC188}"/>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pic>
        <p:nvPicPr>
          <p:cNvPr id="10242" name="Picture 2">
            <a:extLst>
              <a:ext uri="{FF2B5EF4-FFF2-40B4-BE49-F238E27FC236}">
                <a16:creationId xmlns:a16="http://schemas.microsoft.com/office/drawing/2014/main" id="{7B4F02FB-412D-478D-A718-4196596262D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9490B5B-FE2F-4AB6-9F51-02D668F6442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8238" y="2094367"/>
            <a:ext cx="4937125" cy="352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341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A983-2462-4BF9-A257-44330697188F}"/>
              </a:ext>
            </a:extLst>
          </p:cNvPr>
          <p:cNvSpPr>
            <a:spLocks noGrp="1"/>
          </p:cNvSpPr>
          <p:nvPr>
            <p:ph type="title"/>
          </p:nvPr>
        </p:nvSpPr>
        <p:spPr/>
        <p:txBody>
          <a:bodyPr>
            <a:normAutofit/>
          </a:bodyPr>
          <a:lstStyle/>
          <a:p>
            <a:r>
              <a:rPr lang="en-US" sz="4000" dirty="0"/>
              <a:t>Mahalanobis Performance on Holdout Data</a:t>
            </a:r>
          </a:p>
        </p:txBody>
      </p:sp>
      <p:sp>
        <p:nvSpPr>
          <p:cNvPr id="5" name="TextBox 4">
            <a:extLst>
              <a:ext uri="{FF2B5EF4-FFF2-40B4-BE49-F238E27FC236}">
                <a16:creationId xmlns:a16="http://schemas.microsoft.com/office/drawing/2014/main" id="{F2B58E8C-B442-471C-A67E-0833B210B23A}"/>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pic>
        <p:nvPicPr>
          <p:cNvPr id="20482" name="Picture 2">
            <a:extLst>
              <a:ext uri="{FF2B5EF4-FFF2-40B4-BE49-F238E27FC236}">
                <a16:creationId xmlns:a16="http://schemas.microsoft.com/office/drawing/2014/main" id="{8B42EAAE-D291-4163-BF70-4595E848265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15">
            <a:extLst>
              <a:ext uri="{FF2B5EF4-FFF2-40B4-BE49-F238E27FC236}">
                <a16:creationId xmlns:a16="http://schemas.microsoft.com/office/drawing/2014/main" id="{2096885F-B1B4-4A3E-B14A-637341AA88BC}"/>
              </a:ext>
            </a:extLst>
          </p:cNvPr>
          <p:cNvGraphicFramePr>
            <a:graphicFrameLocks/>
          </p:cNvGraphicFramePr>
          <p:nvPr>
            <p:extLst>
              <p:ext uri="{D42A27DB-BD31-4B8C-83A1-F6EECF244321}">
                <p14:modId xmlns:p14="http://schemas.microsoft.com/office/powerpoint/2010/main" val="721386294"/>
              </p:ext>
            </p:extLst>
          </p:nvPr>
        </p:nvGraphicFramePr>
        <p:xfrm>
          <a:off x="6156327" y="2093800"/>
          <a:ext cx="4897437" cy="1473200"/>
        </p:xfrm>
        <a:graphic>
          <a:graphicData uri="http://schemas.openxmlformats.org/drawingml/2006/table">
            <a:tbl>
              <a:tblPr firstRow="1" bandRow="1">
                <a:tableStyleId>{5C22544A-7EE6-4342-B048-85BDC9FD1C3A}</a:tableStyleId>
              </a:tblPr>
              <a:tblGrid>
                <a:gridCol w="1606021">
                  <a:extLst>
                    <a:ext uri="{9D8B030D-6E8A-4147-A177-3AD203B41FA5}">
                      <a16:colId xmlns:a16="http://schemas.microsoft.com/office/drawing/2014/main" val="1674001017"/>
                    </a:ext>
                  </a:extLst>
                </a:gridCol>
                <a:gridCol w="1645708">
                  <a:extLst>
                    <a:ext uri="{9D8B030D-6E8A-4147-A177-3AD203B41FA5}">
                      <a16:colId xmlns:a16="http://schemas.microsoft.com/office/drawing/2014/main" val="1650051451"/>
                    </a:ext>
                  </a:extLst>
                </a:gridCol>
                <a:gridCol w="1645708">
                  <a:extLst>
                    <a:ext uri="{9D8B030D-6E8A-4147-A177-3AD203B41FA5}">
                      <a16:colId xmlns:a16="http://schemas.microsoft.com/office/drawing/2014/main" val="3786655500"/>
                    </a:ext>
                  </a:extLst>
                </a:gridCol>
              </a:tblGrid>
              <a:tr h="320040">
                <a:tc>
                  <a:txBody>
                    <a:bodyPr/>
                    <a:lstStyle/>
                    <a:p>
                      <a:pPr algn="r"/>
                      <a:endParaRPr lang="en-US"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gridSpan="2">
                  <a:txBody>
                    <a:bodyPr/>
                    <a:lstStyle/>
                    <a:p>
                      <a:pPr algn="ctr"/>
                      <a:r>
                        <a:rPr lang="en-US" b="1" dirty="0">
                          <a:solidFill>
                            <a:schemeClr val="bg1"/>
                          </a:solidFill>
                          <a:latin typeface="+mj-lt"/>
                        </a:rPr>
                        <a:t>Reference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b="0" dirty="0"/>
                    </a:p>
                  </a:txBody>
                  <a:tcPr>
                    <a:solidFill>
                      <a:schemeClr val="accent3"/>
                    </a:solidFill>
                  </a:tcPr>
                </a:tc>
                <a:extLst>
                  <a:ext uri="{0D108BD9-81ED-4DB2-BD59-A6C34878D82A}">
                    <a16:rowId xmlns:a16="http://schemas.microsoft.com/office/drawing/2014/main" val="3514326106"/>
                  </a:ext>
                </a:extLst>
              </a:tr>
              <a:tr h="29495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bg1"/>
                          </a:solidFill>
                          <a:latin typeface="+mj-lt"/>
                        </a:rPr>
                        <a:t>Prediction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70840">
                <a:tc>
                  <a:txBody>
                    <a:bodyPr/>
                    <a:lstStyle/>
                    <a:p>
                      <a:pPr algn="r"/>
                      <a:r>
                        <a:rPr lang="en-US" b="0" dirty="0">
                          <a:solidFill>
                            <a:schemeClr val="bg1"/>
                          </a:solidFill>
                          <a:latin typeface="+mj-lt"/>
                        </a:rPr>
                        <a:t>Tarp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1398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581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70840">
                <a:tc>
                  <a:txBody>
                    <a:bodyPr/>
                    <a:lstStyle/>
                    <a:p>
                      <a:pPr algn="r"/>
                      <a:r>
                        <a:rPr lang="en-US" b="0" dirty="0">
                          <a:solidFill>
                            <a:schemeClr val="bg1"/>
                          </a:solidFill>
                          <a:latin typeface="+mj-lt"/>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b="0" dirty="0"/>
                        <a:t>13082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t>1989116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bl>
          </a:graphicData>
        </a:graphic>
      </p:graphicFrame>
      <p:graphicFrame>
        <p:nvGraphicFramePr>
          <p:cNvPr id="9" name="Table 15">
            <a:extLst>
              <a:ext uri="{FF2B5EF4-FFF2-40B4-BE49-F238E27FC236}">
                <a16:creationId xmlns:a16="http://schemas.microsoft.com/office/drawing/2014/main" id="{ED731D8D-021B-4DBD-A10C-63E1D831A287}"/>
              </a:ext>
            </a:extLst>
          </p:cNvPr>
          <p:cNvGraphicFramePr>
            <a:graphicFrameLocks/>
          </p:cNvGraphicFramePr>
          <p:nvPr>
            <p:extLst>
              <p:ext uri="{D42A27DB-BD31-4B8C-83A1-F6EECF244321}">
                <p14:modId xmlns:p14="http://schemas.microsoft.com/office/powerpoint/2010/main" val="3812561544"/>
              </p:ext>
            </p:extLst>
          </p:nvPr>
        </p:nvGraphicFramePr>
        <p:xfrm>
          <a:off x="6156326" y="3923440"/>
          <a:ext cx="4897435" cy="1828800"/>
        </p:xfrm>
        <a:graphic>
          <a:graphicData uri="http://schemas.openxmlformats.org/drawingml/2006/table">
            <a:tbl>
              <a:tblPr firstRow="1" bandRow="1">
                <a:tableStyleId>{5C22544A-7EE6-4342-B048-85BDC9FD1C3A}</a:tableStyleId>
              </a:tblPr>
              <a:tblGrid>
                <a:gridCol w="425449">
                  <a:extLst>
                    <a:ext uri="{9D8B030D-6E8A-4147-A177-3AD203B41FA5}">
                      <a16:colId xmlns:a16="http://schemas.microsoft.com/office/drawing/2014/main" val="3118069907"/>
                    </a:ext>
                  </a:extLst>
                </a:gridCol>
                <a:gridCol w="1490662">
                  <a:extLst>
                    <a:ext uri="{9D8B030D-6E8A-4147-A177-3AD203B41FA5}">
                      <a16:colId xmlns:a16="http://schemas.microsoft.com/office/drawing/2014/main" val="1674001017"/>
                    </a:ext>
                  </a:extLst>
                </a:gridCol>
                <a:gridCol w="1490662">
                  <a:extLst>
                    <a:ext uri="{9D8B030D-6E8A-4147-A177-3AD203B41FA5}">
                      <a16:colId xmlns:a16="http://schemas.microsoft.com/office/drawing/2014/main" val="1650051451"/>
                    </a:ext>
                  </a:extLst>
                </a:gridCol>
                <a:gridCol w="1490662">
                  <a:extLst>
                    <a:ext uri="{9D8B030D-6E8A-4147-A177-3AD203B41FA5}">
                      <a16:colId xmlns:a16="http://schemas.microsoft.com/office/drawing/2014/main" val="3786655500"/>
                    </a:ext>
                  </a:extLst>
                </a:gridCol>
              </a:tblGrid>
              <a:tr h="35052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n>
                            <a:noFill/>
                          </a:ln>
                          <a:solidFill>
                            <a:schemeClr val="bg1"/>
                          </a:solidFill>
                          <a:latin typeface="+mj-lt"/>
                        </a:rPr>
                        <a:t>Statistic</a:t>
                      </a:r>
                    </a:p>
                  </a:txBody>
                  <a:tcPr vert="vert27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b="1" dirty="0">
                        <a:ln>
                          <a:noFill/>
                        </a:ln>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j-lt"/>
                        </a:rPr>
                        <a:t>Training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b="0" dirty="0">
                          <a:solidFill>
                            <a:schemeClr val="bg1"/>
                          </a:solidFill>
                          <a:latin typeface="+mj-lt"/>
                        </a:rPr>
                        <a:t>Holdout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812891531"/>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Accuracy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0.9883</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0.9932</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28974"/>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TPR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0.7369</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i="0" dirty="0"/>
                        <a:t>0.0965</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81928"/>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FPR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0.0034</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t>0.0003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1725277"/>
                  </a:ext>
                </a:extLst>
              </a:tr>
              <a:tr h="350520">
                <a:tc vMerge="1">
                  <a:txBody>
                    <a:bodyPr/>
                    <a:lstStyle/>
                    <a:p>
                      <a:pPr algn="r"/>
                      <a:endParaRPr lang="en-US" sz="1800" b="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r"/>
                      <a:r>
                        <a:rPr lang="en-US" sz="1800" b="0" dirty="0">
                          <a:solidFill>
                            <a:schemeClr val="bg1"/>
                          </a:solidFill>
                          <a:latin typeface="+mj-lt"/>
                        </a:rPr>
                        <a:t>PPV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dirty="0"/>
                        <a:t>0.8785</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0.7064</a:t>
                      </a:r>
                      <a:endParaRPr lang="en-US" sz="18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4111899"/>
                  </a:ext>
                </a:extLst>
              </a:tr>
            </a:tbl>
          </a:graphicData>
        </a:graphic>
      </p:graphicFrame>
    </p:spTree>
    <p:extLst>
      <p:ext uri="{BB962C8B-B14F-4D97-AF65-F5344CB8AC3E}">
        <p14:creationId xmlns:p14="http://schemas.microsoft.com/office/powerpoint/2010/main" val="3366751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5C76-C4D2-4DCB-8DD1-11A0FC772247}"/>
              </a:ext>
            </a:extLst>
          </p:cNvPr>
          <p:cNvSpPr>
            <a:spLocks noGrp="1"/>
          </p:cNvSpPr>
          <p:nvPr>
            <p:ph type="title"/>
          </p:nvPr>
        </p:nvSpPr>
        <p:spPr/>
        <p:txBody>
          <a:bodyPr>
            <a:normAutofit/>
          </a:bodyPr>
          <a:lstStyle/>
          <a:p>
            <a:r>
              <a:rPr lang="en-US" sz="4000" dirty="0"/>
              <a:t>Mahalanobis Classifier Decision Boundary</a:t>
            </a:r>
          </a:p>
        </p:txBody>
      </p:sp>
      <p:sp>
        <p:nvSpPr>
          <p:cNvPr id="5" name="TextBox 4">
            <a:extLst>
              <a:ext uri="{FF2B5EF4-FFF2-40B4-BE49-F238E27FC236}">
                <a16:creationId xmlns:a16="http://schemas.microsoft.com/office/drawing/2014/main" id="{5014D404-EE1D-4C13-98F8-3CBF1B9D108E}"/>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Conclusions</a:t>
            </a:r>
          </a:p>
        </p:txBody>
      </p:sp>
      <p:pic>
        <p:nvPicPr>
          <p:cNvPr id="11266" name="Picture 2">
            <a:extLst>
              <a:ext uri="{FF2B5EF4-FFF2-40B4-BE49-F238E27FC236}">
                <a16:creationId xmlns:a16="http://schemas.microsoft.com/office/drawing/2014/main" id="{2EAFD934-CC84-45EF-A210-E5A14ABC90C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93800"/>
            <a:ext cx="4938712" cy="35276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5E70D8F8-63F8-461A-8B41-F624EA8AE24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8238" y="2094367"/>
            <a:ext cx="4937125" cy="352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513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F937-583E-470F-9960-331AC39DC8B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62BC08D-95F3-4D93-B2C1-59BBB712E467}"/>
              </a:ext>
            </a:extLst>
          </p:cNvPr>
          <p:cNvSpPr>
            <a:spLocks noGrp="1"/>
          </p:cNvSpPr>
          <p:nvPr>
            <p:ph idx="1"/>
          </p:nvPr>
        </p:nvSpPr>
        <p:spPr/>
        <p:txBody>
          <a:bodyPr>
            <a:noAutofit/>
          </a:bodyPr>
          <a:lstStyle/>
          <a:p>
            <a:pPr marL="457200" indent="-457200">
              <a:buFont typeface="+mj-lt"/>
              <a:buAutoNum type="arabicPeriod"/>
            </a:pPr>
            <a:r>
              <a:rPr lang="en-US" sz="1700" dirty="0"/>
              <a:t>The best performing method is Quadratic Discriminant Analysis (QDA). </a:t>
            </a:r>
          </a:p>
          <a:p>
            <a:pPr marL="578358" lvl="1" indent="-285750"/>
            <a:r>
              <a:rPr lang="en-US" sz="1500" dirty="0"/>
              <a:t>On the holdout set, the QDA model has the highest overall accuracy as well as the highest positive predictive value (PPV).</a:t>
            </a:r>
          </a:p>
          <a:p>
            <a:pPr marL="578358" lvl="1" indent="-285750"/>
            <a:r>
              <a:rPr lang="en-US" sz="1500" dirty="0"/>
              <a:t>QDA’s high PPV comes at the cost of a relatively low True Positive Rate (TPR). Some may favor the SVM model with a polynomial kernel as it achieves the highest TPR.</a:t>
            </a:r>
          </a:p>
          <a:p>
            <a:pPr marL="457200" indent="-457200">
              <a:buFont typeface="+mj-lt"/>
              <a:buAutoNum type="arabicPeriod"/>
            </a:pPr>
            <a:r>
              <a:rPr lang="en-US" sz="1700" dirty="0"/>
              <a:t>PPV and TPR are the most useful metrics for this problem.</a:t>
            </a:r>
          </a:p>
          <a:p>
            <a:pPr marL="749808" lvl="1" indent="-457200"/>
            <a:r>
              <a:rPr lang="en-US" sz="1500" dirty="0"/>
              <a:t>PPV tells us what fraction of predicted tarp pixels are actual tarps. The complement to PPV, false discovery rate, tells us how often a non-tarp pixel is classified as a tarp. In this circumstance, PPV is useful because it prevents rescue workers from traveling to misidentified locations.</a:t>
            </a:r>
          </a:p>
          <a:p>
            <a:pPr marL="749808" lvl="1" indent="-457200"/>
            <a:r>
              <a:rPr lang="en-US" sz="1500" dirty="0"/>
              <a:t>TPR tells us the fraction of actual tarp pixels that were properly classified. If this value is small, it means the model is misclassifying many of the actual tarps and rescue workers may not be sent to those locations.</a:t>
            </a:r>
          </a:p>
          <a:p>
            <a:pPr marL="749808" lvl="1" indent="-457200"/>
            <a:r>
              <a:rPr lang="en-US" sz="1500" dirty="0"/>
              <a:t>Personally, I favor PPV over TPR since the amount of tarp pixels in each dataset is small. It would be simple to draw a large decision boundary that captures all tarp pixels and achieves a perfect TPR. However, this boundary would also capture a significant number of non-tarp pixels.</a:t>
            </a:r>
          </a:p>
          <a:p>
            <a:pPr marL="0" indent="0">
              <a:buNone/>
            </a:pPr>
            <a:endParaRPr lang="en-US" sz="1800" dirty="0"/>
          </a:p>
        </p:txBody>
      </p:sp>
      <p:sp>
        <p:nvSpPr>
          <p:cNvPr id="4" name="TextBox 3">
            <a:extLst>
              <a:ext uri="{FF2B5EF4-FFF2-40B4-BE49-F238E27FC236}">
                <a16:creationId xmlns:a16="http://schemas.microsoft.com/office/drawing/2014/main" id="{9490C586-E5F9-4FD4-A7A4-20E38FAC3E9D}"/>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chemeClr val="bg1">
                    <a:lumMod val="75000"/>
                  </a:scheme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chemeClr val="bg1">
                    <a:lumMod val="75000"/>
                  </a:schemeClr>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Conclusions</a:t>
            </a:r>
          </a:p>
        </p:txBody>
      </p:sp>
    </p:spTree>
    <p:extLst>
      <p:ext uri="{BB962C8B-B14F-4D97-AF65-F5344CB8AC3E}">
        <p14:creationId xmlns:p14="http://schemas.microsoft.com/office/powerpoint/2010/main" val="4284862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F937-583E-470F-9960-331AC39DC8B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62BC08D-95F3-4D93-B2C1-59BBB712E467}"/>
              </a:ext>
            </a:extLst>
          </p:cNvPr>
          <p:cNvSpPr>
            <a:spLocks noGrp="1"/>
          </p:cNvSpPr>
          <p:nvPr>
            <p:ph idx="1"/>
          </p:nvPr>
        </p:nvSpPr>
        <p:spPr>
          <a:xfrm>
            <a:off x="1097280" y="1845733"/>
            <a:ext cx="10058400" cy="4023360"/>
          </a:xfrm>
        </p:spPr>
        <p:txBody>
          <a:bodyPr>
            <a:normAutofit fontScale="62500" lnSpcReduction="20000"/>
          </a:bodyPr>
          <a:lstStyle/>
          <a:p>
            <a:pPr marL="457200" indent="-457200">
              <a:buFont typeface="+mj-lt"/>
              <a:buAutoNum type="arabicPeriod" startAt="3"/>
            </a:pPr>
            <a:r>
              <a:rPr lang="en-US" sz="2700" dirty="0"/>
              <a:t>For all models, the overall accuracy for both the training and holdout sets is high (&gt;98%). However, other key metrics see a significant drop in performance when the models are applied to the holdout set.</a:t>
            </a:r>
          </a:p>
          <a:p>
            <a:pPr marL="749808" lvl="1" indent="-457200"/>
            <a:r>
              <a:rPr lang="en-US" sz="2400" dirty="0"/>
              <a:t>High variance models (kNN, RF, and SVM-R) saw a significant drop in both TPR and PPV. This suggests that the models are overfit to the training data and do a poor job of identifying tarps on a generalized dataset.</a:t>
            </a:r>
          </a:p>
          <a:p>
            <a:pPr marL="749808" lvl="1" indent="-457200"/>
            <a:r>
              <a:rPr lang="en-US" sz="2400" dirty="0"/>
              <a:t>Interestingly, high bias models (logistic regression and LDA) saw a modest increase in TPR when applied to the holdout set. This comes at the cost of a 2-fold increase in FPR for LDA and 10-fold increase in FPR for logistic regression, and a substantial decrease in PPV for both. This means that the high bias models are classifying too many pixels as tarps.</a:t>
            </a:r>
          </a:p>
          <a:p>
            <a:pPr marL="457200" indent="-457200">
              <a:buFont typeface="+mj-lt"/>
              <a:buAutoNum type="arabicPeriod" startAt="3"/>
            </a:pPr>
            <a:r>
              <a:rPr lang="en-US" sz="2700" dirty="0"/>
              <a:t>The training dataset is not an ideal representative sample of the holdout set.</a:t>
            </a:r>
          </a:p>
          <a:p>
            <a:pPr marL="749808" lvl="1" indent="-457200"/>
            <a:r>
              <a:rPr lang="en-US" sz="2400" dirty="0"/>
              <a:t>The violin plots created in the exploratory phase of the analysis show that the RGB values in the training dataset skew higher on average than the holdout set. This essentially means that the images in the training set are brighter. If images are collected at various points throughout the day, the sun’s position could affect the brightness of an image, and even the hue. Hypothetically, a model trained on bright, midday images might have difficulty identifying morning or evening images.</a:t>
            </a:r>
          </a:p>
          <a:p>
            <a:pPr marL="749808" lvl="1" indent="-457200"/>
            <a:r>
              <a:rPr lang="en-US" sz="2400" dirty="0"/>
              <a:t>While this discrepancy in predictor distribution poses a problem for all models, the highly flexible models and the Mahalanobis classifier were the most affected. The flexible models and Mahalanobis classifier create a tight decision boundary around the cluster of tarp pixels in the training dataset. When generalized, they may miss tarps in images with different lighting conditions or camera settings.</a:t>
            </a:r>
          </a:p>
          <a:p>
            <a:pPr marL="0" indent="0">
              <a:buNone/>
            </a:pPr>
            <a:br>
              <a:rPr lang="en-US" sz="1600" dirty="0"/>
            </a:br>
            <a:r>
              <a:rPr lang="en-US" sz="1600" dirty="0"/>
              <a:t>	</a:t>
            </a:r>
          </a:p>
        </p:txBody>
      </p:sp>
      <p:sp>
        <p:nvSpPr>
          <p:cNvPr id="4" name="TextBox 3">
            <a:extLst>
              <a:ext uri="{FF2B5EF4-FFF2-40B4-BE49-F238E27FC236}">
                <a16:creationId xmlns:a16="http://schemas.microsoft.com/office/drawing/2014/main" id="{9490C586-E5F9-4FD4-A7A4-20E38FAC3E9D}"/>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chemeClr val="bg1">
                    <a:lumMod val="75000"/>
                  </a:scheme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chemeClr val="bg1">
                    <a:lumMod val="75000"/>
                  </a:schemeClr>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Conclusions</a:t>
            </a:r>
          </a:p>
        </p:txBody>
      </p:sp>
    </p:spTree>
    <p:extLst>
      <p:ext uri="{BB962C8B-B14F-4D97-AF65-F5344CB8AC3E}">
        <p14:creationId xmlns:p14="http://schemas.microsoft.com/office/powerpoint/2010/main" val="826940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F937-583E-470F-9960-331AC39DC8B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62BC08D-95F3-4D93-B2C1-59BBB712E467}"/>
              </a:ext>
            </a:extLst>
          </p:cNvPr>
          <p:cNvSpPr>
            <a:spLocks noGrp="1"/>
          </p:cNvSpPr>
          <p:nvPr>
            <p:ph idx="1"/>
          </p:nvPr>
        </p:nvSpPr>
        <p:spPr/>
        <p:txBody>
          <a:bodyPr>
            <a:normAutofit/>
          </a:bodyPr>
          <a:lstStyle/>
          <a:p>
            <a:pPr marL="342900" indent="-342900">
              <a:buFont typeface="+mj-lt"/>
              <a:buAutoNum type="arabicPeriod" startAt="5"/>
            </a:pPr>
            <a:r>
              <a:rPr lang="en-US" sz="1700" dirty="0"/>
              <a:t>Generally, the models with linear decisions boundaries (LDA and logistic regression) are poorly suited to this problem.</a:t>
            </a:r>
          </a:p>
          <a:p>
            <a:pPr marL="635508" lvl="1" indent="-342900"/>
            <a:r>
              <a:rPr lang="en-US" sz="1500" dirty="0"/>
              <a:t>The linear decision boundary in 3D RGB space can be represented by a hyperplane, where one side of the plane classifies the pixels as tarps, and other side as non-tarps. In actuality, tarp pixels may only exist in a smaller cluster. Suppose, a small body of water is present in an image. To the human eye, water and tarps are visually distinct. However, they may exist on the same side of a linear decision boundary in RGB space. Linear classifiers are likely too rigid.</a:t>
            </a:r>
          </a:p>
          <a:p>
            <a:pPr marL="342900" indent="-342900">
              <a:buFont typeface="+mj-lt"/>
              <a:buAutoNum type="arabicPeriod" startAt="5"/>
            </a:pPr>
            <a:r>
              <a:rPr lang="en-US" sz="1700" dirty="0"/>
              <a:t>The Mahalanobis distance classifier offers overall accuracy that is comparable to the more sophisticated models. However, it is the worst—by far—at identifying tarps in the holdout set.</a:t>
            </a:r>
          </a:p>
          <a:p>
            <a:pPr marL="635508" lvl="1" indent="-342900"/>
            <a:r>
              <a:rPr lang="en-US" sz="1500" dirty="0"/>
              <a:t>The TPR of the Mahalanobis classifier on the holdout set was only 0.0965, far below the performance on the training set. This method creates a small sphere (or ellipsoid in Euclidean coordinates) around the mean of the tarps in the training set. Points inside the sphere are classified as tarps. The population mean of tarps is likely different from the training sample mean. Thus, the classifier is likely to miss any tarps that are far from the training sample mean.</a:t>
            </a:r>
          </a:p>
          <a:p>
            <a:pPr marL="635508" lvl="1" indent="-342900"/>
            <a:r>
              <a:rPr lang="en-US" sz="1500" dirty="0"/>
              <a:t>I conclude that the Mahalanobis classifier is sensitive to training sample. Fortunately, it is a quick method to train and would likely benefit from a larger sample.</a:t>
            </a:r>
            <a:endParaRPr lang="en-US" sz="1300" dirty="0"/>
          </a:p>
        </p:txBody>
      </p:sp>
      <p:sp>
        <p:nvSpPr>
          <p:cNvPr id="4" name="TextBox 3">
            <a:extLst>
              <a:ext uri="{FF2B5EF4-FFF2-40B4-BE49-F238E27FC236}">
                <a16:creationId xmlns:a16="http://schemas.microsoft.com/office/drawing/2014/main" id="{9490C586-E5F9-4FD4-A7A4-20E38FAC3E9D}"/>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chemeClr val="bg1">
                    <a:lumMod val="75000"/>
                  </a:scheme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chemeClr val="bg1">
                    <a:lumMod val="75000"/>
                  </a:schemeClr>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Conclusions</a:t>
            </a:r>
          </a:p>
        </p:txBody>
      </p:sp>
    </p:spTree>
    <p:extLst>
      <p:ext uri="{BB962C8B-B14F-4D97-AF65-F5344CB8AC3E}">
        <p14:creationId xmlns:p14="http://schemas.microsoft.com/office/powerpoint/2010/main" val="362576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7941-F6CA-42E5-ADD3-41733F7B7F5D}"/>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E885929D-6279-4E68-B79D-EE420A1F2A82}"/>
              </a:ext>
            </a:extLst>
          </p:cNvPr>
          <p:cNvSpPr>
            <a:spLocks noGrp="1"/>
          </p:cNvSpPr>
          <p:nvPr>
            <p:ph sz="half" idx="1"/>
          </p:nvPr>
        </p:nvSpPr>
        <p:spPr/>
        <p:txBody>
          <a:bodyPr>
            <a:normAutofit/>
          </a:bodyPr>
          <a:lstStyle/>
          <a:p>
            <a:pPr>
              <a:buFont typeface="Arial" panose="020B0604020202020204" pitchFamily="34" charset="0"/>
              <a:buChar char="•"/>
            </a:pPr>
            <a:r>
              <a:rPr lang="en-US" sz="1700" dirty="0"/>
              <a:t> This analysis was conducted exclusively in R</a:t>
            </a:r>
          </a:p>
          <a:p>
            <a:pPr>
              <a:buFont typeface="Arial" panose="020B0604020202020204" pitchFamily="34" charset="0"/>
              <a:buChar char="•"/>
            </a:pPr>
            <a:r>
              <a:rPr lang="en-US" sz="1700" dirty="0"/>
              <a:t> I tested eight models</a:t>
            </a:r>
          </a:p>
          <a:p>
            <a:pPr marL="517525" lvl="1" indent="-342900">
              <a:buFont typeface="+mj-lt"/>
              <a:buAutoNum type="arabicPeriod"/>
            </a:pPr>
            <a:r>
              <a:rPr lang="en-US" sz="1500" dirty="0"/>
              <a:t>k-Nearest Neighbors (kNN)</a:t>
            </a:r>
          </a:p>
          <a:p>
            <a:pPr marL="517525" lvl="1" indent="-342900">
              <a:buFont typeface="+mj-lt"/>
              <a:buAutoNum type="arabicPeriod"/>
            </a:pPr>
            <a:r>
              <a:rPr lang="en-US" sz="1500" dirty="0"/>
              <a:t>Linear Discriminant Analysis (LDA)</a:t>
            </a:r>
          </a:p>
          <a:p>
            <a:pPr marL="517525" lvl="1" indent="-342900">
              <a:buFont typeface="+mj-lt"/>
              <a:buAutoNum type="arabicPeriod"/>
            </a:pPr>
            <a:r>
              <a:rPr lang="en-US" sz="1500" dirty="0"/>
              <a:t>Quadratic Discriminant Analysis (QDA)</a:t>
            </a:r>
          </a:p>
          <a:p>
            <a:pPr marL="517525" lvl="1" indent="-342900">
              <a:buFont typeface="+mj-lt"/>
              <a:buAutoNum type="arabicPeriod"/>
            </a:pPr>
            <a:r>
              <a:rPr lang="en-US" sz="1500" dirty="0"/>
              <a:t>Logistic Regression</a:t>
            </a:r>
          </a:p>
          <a:p>
            <a:pPr marL="517525" lvl="1" indent="-342900">
              <a:buFont typeface="+mj-lt"/>
              <a:buAutoNum type="arabicPeriod"/>
            </a:pPr>
            <a:r>
              <a:rPr lang="en-US" sz="1500" dirty="0"/>
              <a:t>Random Forest (RF)</a:t>
            </a:r>
          </a:p>
          <a:p>
            <a:pPr marL="517525" lvl="1" indent="-342900">
              <a:buFont typeface="+mj-lt"/>
              <a:buAutoNum type="arabicPeriod"/>
            </a:pPr>
            <a:r>
              <a:rPr lang="en-US" sz="1500" dirty="0"/>
              <a:t>Support-vector Machine with Polynomial Kernel (SVM-P)</a:t>
            </a:r>
          </a:p>
          <a:p>
            <a:pPr marL="517525" lvl="1" indent="-342900">
              <a:buFont typeface="+mj-lt"/>
              <a:buAutoNum type="arabicPeriod"/>
            </a:pPr>
            <a:r>
              <a:rPr lang="en-US" sz="1500" dirty="0"/>
              <a:t>Support-vector Machine with RBF Kernel (SVM-R)</a:t>
            </a:r>
          </a:p>
          <a:p>
            <a:pPr marL="517525" lvl="1" indent="-342900">
              <a:buFont typeface="+mj-lt"/>
              <a:buAutoNum type="arabicPeriod"/>
            </a:pPr>
            <a:r>
              <a:rPr lang="en-US" sz="1500" dirty="0"/>
              <a:t>Mahalanobis Distance Classifier</a:t>
            </a:r>
          </a:p>
          <a:p>
            <a:pPr>
              <a:buFont typeface="Arial" panose="020B0604020202020204" pitchFamily="34" charset="0"/>
              <a:buChar char="•"/>
            </a:pPr>
            <a:endParaRPr lang="en-US" sz="1700" dirty="0"/>
          </a:p>
        </p:txBody>
      </p:sp>
      <p:sp>
        <p:nvSpPr>
          <p:cNvPr id="4" name="Content Placeholder 3">
            <a:extLst>
              <a:ext uri="{FF2B5EF4-FFF2-40B4-BE49-F238E27FC236}">
                <a16:creationId xmlns:a16="http://schemas.microsoft.com/office/drawing/2014/main" id="{3A7CE72B-B04A-4EEE-9C4D-77DE4479885D}"/>
              </a:ext>
            </a:extLst>
          </p:cNvPr>
          <p:cNvSpPr>
            <a:spLocks noGrp="1"/>
          </p:cNvSpPr>
          <p:nvPr>
            <p:ph sz="half" idx="2"/>
          </p:nvPr>
        </p:nvSpPr>
        <p:spPr/>
        <p:txBody>
          <a:bodyPr>
            <a:normAutofit/>
          </a:bodyPr>
          <a:lstStyle/>
          <a:p>
            <a:pPr>
              <a:buFont typeface="Arial" panose="020B0604020202020204" pitchFamily="34" charset="0"/>
              <a:buChar char="•"/>
            </a:pPr>
            <a:r>
              <a:rPr lang="en-US" sz="1700" dirty="0"/>
              <a:t> The following packages were used,</a:t>
            </a:r>
            <a:endParaRPr lang="en-US" sz="1500" dirty="0">
              <a:latin typeface="Consolas" panose="020B0609020204030204" pitchFamily="49" charset="0"/>
            </a:endParaRPr>
          </a:p>
          <a:p>
            <a:pPr>
              <a:buFont typeface="Arial" panose="020B0604020202020204" pitchFamily="34" charset="0"/>
              <a:buChar char="•"/>
            </a:pPr>
            <a:endParaRPr lang="en-US" sz="1700" dirty="0"/>
          </a:p>
          <a:p>
            <a:pPr>
              <a:buFont typeface="Arial" panose="020B0604020202020204" pitchFamily="34" charset="0"/>
              <a:buChar char="•"/>
            </a:pPr>
            <a:endParaRPr lang="en-US" sz="1700" dirty="0"/>
          </a:p>
          <a:p>
            <a:pPr>
              <a:buFont typeface="Arial" panose="020B0604020202020204" pitchFamily="34" charset="0"/>
              <a:buChar char="•"/>
            </a:pPr>
            <a:endParaRPr lang="en-US" sz="1700" dirty="0"/>
          </a:p>
          <a:p>
            <a:pPr>
              <a:buFont typeface="Arial" panose="020B0604020202020204" pitchFamily="34" charset="0"/>
              <a:buChar char="•"/>
            </a:pPr>
            <a:endParaRPr lang="en-US" sz="1700" dirty="0"/>
          </a:p>
          <a:p>
            <a:pPr>
              <a:buFont typeface="Arial" panose="020B0604020202020204" pitchFamily="34" charset="0"/>
              <a:buChar char="•"/>
            </a:pPr>
            <a:endParaRPr lang="en-US" sz="1700" dirty="0"/>
          </a:p>
          <a:p>
            <a:pPr>
              <a:buFont typeface="Arial" panose="020B0604020202020204" pitchFamily="34" charset="0"/>
              <a:buChar char="•"/>
            </a:pPr>
            <a:endParaRPr lang="en-US" sz="1700" dirty="0"/>
          </a:p>
          <a:p>
            <a:pPr>
              <a:buFont typeface="Arial" panose="020B0604020202020204" pitchFamily="34" charset="0"/>
              <a:buChar char="•"/>
            </a:pPr>
            <a:endParaRPr lang="en-US" sz="1700" dirty="0"/>
          </a:p>
          <a:p>
            <a:pPr>
              <a:buFont typeface="Arial" panose="020B0604020202020204" pitchFamily="34" charset="0"/>
              <a:buChar char="•"/>
            </a:pPr>
            <a:r>
              <a:rPr lang="en-US" sz="1700" dirty="0"/>
              <a:t> Confusion matrices were generated with the </a:t>
            </a:r>
            <a:r>
              <a:rPr lang="en-US" sz="1700" dirty="0">
                <a:latin typeface="Consolas" panose="020B0609020204030204" pitchFamily="49" charset="0"/>
              </a:rPr>
              <a:t>confusionMatrix() </a:t>
            </a:r>
            <a:r>
              <a:rPr lang="en-US" sz="1700" dirty="0"/>
              <a:t>function from </a:t>
            </a:r>
            <a:r>
              <a:rPr lang="en-US" sz="1700" dirty="0">
                <a:latin typeface="Consolas" panose="020B0609020204030204" pitchFamily="49" charset="0"/>
              </a:rPr>
              <a:t>caret</a:t>
            </a:r>
          </a:p>
        </p:txBody>
      </p:sp>
      <p:graphicFrame>
        <p:nvGraphicFramePr>
          <p:cNvPr id="7" name="Table 5">
            <a:extLst>
              <a:ext uri="{FF2B5EF4-FFF2-40B4-BE49-F238E27FC236}">
                <a16:creationId xmlns:a16="http://schemas.microsoft.com/office/drawing/2014/main" id="{DB8BCF63-3D46-4F6A-B15E-699383FAC806}"/>
              </a:ext>
            </a:extLst>
          </p:cNvPr>
          <p:cNvGraphicFramePr>
            <a:graphicFrameLocks noGrp="1"/>
          </p:cNvGraphicFramePr>
          <p:nvPr>
            <p:extLst>
              <p:ext uri="{D42A27DB-BD31-4B8C-83A1-F6EECF244321}">
                <p14:modId xmlns:p14="http://schemas.microsoft.com/office/powerpoint/2010/main" val="321525047"/>
              </p:ext>
            </p:extLst>
          </p:nvPr>
        </p:nvGraphicFramePr>
        <p:xfrm>
          <a:off x="6367008" y="2244771"/>
          <a:ext cx="3363401" cy="2775012"/>
        </p:xfrm>
        <a:graphic>
          <a:graphicData uri="http://schemas.openxmlformats.org/drawingml/2006/table">
            <a:tbl>
              <a:tblPr firstRow="1">
                <a:tableStyleId>{F5AB1C69-6EDB-4FF4-983F-18BD219EF322}</a:tableStyleId>
              </a:tblPr>
              <a:tblGrid>
                <a:gridCol w="1156280">
                  <a:extLst>
                    <a:ext uri="{9D8B030D-6E8A-4147-A177-3AD203B41FA5}">
                      <a16:colId xmlns:a16="http://schemas.microsoft.com/office/drawing/2014/main" val="3498378319"/>
                    </a:ext>
                  </a:extLst>
                </a:gridCol>
                <a:gridCol w="2207121">
                  <a:extLst>
                    <a:ext uri="{9D8B030D-6E8A-4147-A177-3AD203B41FA5}">
                      <a16:colId xmlns:a16="http://schemas.microsoft.com/office/drawing/2014/main" val="1841773383"/>
                    </a:ext>
                  </a:extLst>
                </a:gridCol>
              </a:tblGrid>
              <a:tr h="355822">
                <a:tc>
                  <a:txBody>
                    <a:bodyPr/>
                    <a:lstStyle/>
                    <a:p>
                      <a:r>
                        <a:rPr lang="en-US" sz="1500" dirty="0">
                          <a:solidFill>
                            <a:schemeClr val="bg1"/>
                          </a:solidFill>
                        </a:rPr>
                        <a:t>Package</a:t>
                      </a:r>
                      <a:endParaRPr lang="en-US" sz="1500" dirty="0">
                        <a:solidFill>
                          <a:schemeClr val="bg1"/>
                        </a:solidFill>
                        <a:latin typeface="Consolas" panose="020B0609020204030204" pitchFamily="49" charset="0"/>
                      </a:endParaRPr>
                    </a:p>
                  </a:txBody>
                  <a:tcPr anchor="ctr"/>
                </a:tc>
                <a:tc>
                  <a:txBody>
                    <a:bodyPr/>
                    <a:lstStyle/>
                    <a:p>
                      <a:r>
                        <a:rPr lang="en-US" sz="1500" dirty="0">
                          <a:solidFill>
                            <a:schemeClr val="bg1"/>
                          </a:solidFill>
                        </a:rPr>
                        <a:t> Purpose</a:t>
                      </a:r>
                    </a:p>
                  </a:txBody>
                  <a:tcPr anchor="ctr"/>
                </a:tc>
                <a:extLst>
                  <a:ext uri="{0D108BD9-81ED-4DB2-BD59-A6C34878D82A}">
                    <a16:rowId xmlns:a16="http://schemas.microsoft.com/office/drawing/2014/main" val="3951074758"/>
                  </a:ext>
                </a:extLst>
              </a:tr>
              <a:tr h="307079">
                <a:tc>
                  <a:txBody>
                    <a:bodyPr/>
                    <a:lstStyle/>
                    <a:p>
                      <a:pPr algn="r"/>
                      <a:r>
                        <a:rPr lang="en-US" sz="1500" dirty="0">
                          <a:solidFill>
                            <a:schemeClr val="tx1"/>
                          </a:solidFill>
                          <a:latin typeface="Consolas" panose="020B0609020204030204" pitchFamily="49" charset="0"/>
                        </a:rPr>
                        <a:t>tidyverse</a:t>
                      </a:r>
                    </a:p>
                  </a:txBody>
                  <a:tcPr anchor="ctr"/>
                </a:tc>
                <a:tc>
                  <a:txBody>
                    <a:bodyPr/>
                    <a:lstStyle/>
                    <a:p>
                      <a:r>
                        <a:rPr lang="en-US" sz="1500" dirty="0">
                          <a:solidFill>
                            <a:schemeClr val="tx1"/>
                          </a:solidFill>
                        </a:rPr>
                        <a:t>Data manipulation</a:t>
                      </a:r>
                    </a:p>
                  </a:txBody>
                  <a:tcPr anchor="ctr"/>
                </a:tc>
                <a:extLst>
                  <a:ext uri="{0D108BD9-81ED-4DB2-BD59-A6C34878D82A}">
                    <a16:rowId xmlns:a16="http://schemas.microsoft.com/office/drawing/2014/main" val="4144894106"/>
                  </a:ext>
                </a:extLst>
              </a:tr>
              <a:tr h="307079">
                <a:tc>
                  <a:txBody>
                    <a:bodyPr/>
                    <a:lstStyle/>
                    <a:p>
                      <a:pPr algn="r"/>
                      <a:r>
                        <a:rPr lang="en-US" sz="1500" dirty="0">
                          <a:solidFill>
                            <a:schemeClr val="tx1"/>
                          </a:solidFill>
                          <a:latin typeface="Consolas" panose="020B0609020204030204" pitchFamily="49" charset="0"/>
                        </a:rPr>
                        <a:t>ggplot2</a:t>
                      </a:r>
                    </a:p>
                  </a:txBody>
                  <a:tcPr anchor="ctr"/>
                </a:tc>
                <a:tc>
                  <a:txBody>
                    <a:bodyPr/>
                    <a:lstStyle/>
                    <a:p>
                      <a:r>
                        <a:rPr lang="en-US" sz="1500" dirty="0">
                          <a:solidFill>
                            <a:schemeClr val="tx1"/>
                          </a:solidFill>
                        </a:rPr>
                        <a:t>General Plotting</a:t>
                      </a:r>
                    </a:p>
                  </a:txBody>
                  <a:tcPr anchor="ctr"/>
                </a:tc>
                <a:extLst>
                  <a:ext uri="{0D108BD9-81ED-4DB2-BD59-A6C34878D82A}">
                    <a16:rowId xmlns:a16="http://schemas.microsoft.com/office/drawing/2014/main" val="3755013580"/>
                  </a:ext>
                </a:extLst>
              </a:tr>
              <a:tr h="355822">
                <a:tc>
                  <a:txBody>
                    <a:bodyPr/>
                    <a:lstStyle/>
                    <a:p>
                      <a:pPr algn="r"/>
                      <a:r>
                        <a:rPr lang="en-US" sz="1500" dirty="0">
                          <a:solidFill>
                            <a:schemeClr val="tx1"/>
                          </a:solidFill>
                          <a:latin typeface="Consolas" panose="020B0609020204030204" pitchFamily="49" charset="0"/>
                        </a:rPr>
                        <a:t>viridis</a:t>
                      </a:r>
                    </a:p>
                  </a:txBody>
                  <a:tcPr anchor="ctr"/>
                </a:tc>
                <a:tc>
                  <a:txBody>
                    <a:bodyPr/>
                    <a:lstStyle/>
                    <a:p>
                      <a:r>
                        <a:rPr lang="en-US" sz="1500" dirty="0">
                          <a:solidFill>
                            <a:schemeClr val="tx1"/>
                          </a:solidFill>
                        </a:rPr>
                        <a:t>Plot color scales</a:t>
                      </a:r>
                    </a:p>
                  </a:txBody>
                  <a:tcPr anchor="ctr"/>
                </a:tc>
                <a:extLst>
                  <a:ext uri="{0D108BD9-81ED-4DB2-BD59-A6C34878D82A}">
                    <a16:rowId xmlns:a16="http://schemas.microsoft.com/office/drawing/2014/main" val="1039562708"/>
                  </a:ext>
                </a:extLst>
              </a:tr>
              <a:tr h="355822">
                <a:tc>
                  <a:txBody>
                    <a:bodyPr/>
                    <a:lstStyle/>
                    <a:p>
                      <a:pPr algn="r"/>
                      <a:r>
                        <a:rPr lang="en-US" sz="1500" dirty="0">
                          <a:solidFill>
                            <a:schemeClr val="tx1"/>
                          </a:solidFill>
                          <a:latin typeface="Consolas" panose="020B0609020204030204" pitchFamily="49" charset="0"/>
                        </a:rPr>
                        <a:t>caret</a:t>
                      </a:r>
                    </a:p>
                  </a:txBody>
                  <a:tcPr anchor="ctr"/>
                </a:tc>
                <a:tc>
                  <a:txBody>
                    <a:bodyPr/>
                    <a:lstStyle/>
                    <a:p>
                      <a:r>
                        <a:rPr lang="en-US" sz="1500" dirty="0">
                          <a:solidFill>
                            <a:schemeClr val="tx1"/>
                          </a:solidFill>
                        </a:rPr>
                        <a:t>Model tuning &amp; validation</a:t>
                      </a:r>
                    </a:p>
                  </a:txBody>
                  <a:tcPr anchor="ctr"/>
                </a:tc>
                <a:extLst>
                  <a:ext uri="{0D108BD9-81ED-4DB2-BD59-A6C34878D82A}">
                    <a16:rowId xmlns:a16="http://schemas.microsoft.com/office/drawing/2014/main" val="3438757668"/>
                  </a:ext>
                </a:extLst>
              </a:tr>
              <a:tr h="355822">
                <a:tc>
                  <a:txBody>
                    <a:bodyPr/>
                    <a:lstStyle/>
                    <a:p>
                      <a:pPr algn="r"/>
                      <a:r>
                        <a:rPr lang="en-US" sz="1500" dirty="0">
                          <a:solidFill>
                            <a:schemeClr val="tx1"/>
                          </a:solidFill>
                          <a:latin typeface="Consolas" panose="020B0609020204030204" pitchFamily="49" charset="0"/>
                        </a:rPr>
                        <a:t>ROCR</a:t>
                      </a:r>
                    </a:p>
                  </a:txBody>
                  <a:tcPr anchor="ctr"/>
                </a:tc>
                <a:tc>
                  <a:txBody>
                    <a:bodyPr/>
                    <a:lstStyle/>
                    <a:p>
                      <a:r>
                        <a:rPr lang="en-US" sz="1500" dirty="0">
                          <a:solidFill>
                            <a:schemeClr val="tx1"/>
                          </a:solidFill>
                        </a:rPr>
                        <a:t>ROC curve tools</a:t>
                      </a:r>
                    </a:p>
                  </a:txBody>
                  <a:tcPr anchor="ctr"/>
                </a:tc>
                <a:extLst>
                  <a:ext uri="{0D108BD9-81ED-4DB2-BD59-A6C34878D82A}">
                    <a16:rowId xmlns:a16="http://schemas.microsoft.com/office/drawing/2014/main" val="3998182651"/>
                  </a:ext>
                </a:extLst>
              </a:tr>
              <a:tr h="355822">
                <a:tc>
                  <a:txBody>
                    <a:bodyPr/>
                    <a:lstStyle/>
                    <a:p>
                      <a:pPr algn="r"/>
                      <a:r>
                        <a:rPr lang="en-US" sz="1500" dirty="0">
                          <a:solidFill>
                            <a:schemeClr val="tx1"/>
                          </a:solidFill>
                          <a:latin typeface="Consolas" panose="020B0609020204030204" pitchFamily="49" charset="0"/>
                        </a:rPr>
                        <a:t>e1071</a:t>
                      </a:r>
                    </a:p>
                  </a:txBody>
                  <a:tcPr anchor="ctr"/>
                </a:tc>
                <a:tc>
                  <a:txBody>
                    <a:bodyPr/>
                    <a:lstStyle/>
                    <a:p>
                      <a:r>
                        <a:rPr lang="en-US" sz="1500" dirty="0">
                          <a:solidFill>
                            <a:schemeClr val="tx1"/>
                          </a:solidFill>
                        </a:rPr>
                        <a:t>SVM tools</a:t>
                      </a:r>
                    </a:p>
                  </a:txBody>
                  <a:tcPr anchor="ctr"/>
                </a:tc>
                <a:extLst>
                  <a:ext uri="{0D108BD9-81ED-4DB2-BD59-A6C34878D82A}">
                    <a16:rowId xmlns:a16="http://schemas.microsoft.com/office/drawing/2014/main" val="3516050713"/>
                  </a:ext>
                </a:extLst>
              </a:tr>
              <a:tr h="355822">
                <a:tc>
                  <a:txBody>
                    <a:bodyPr/>
                    <a:lstStyle/>
                    <a:p>
                      <a:pPr algn="r"/>
                      <a:r>
                        <a:rPr lang="en-US" sz="1500" dirty="0" err="1">
                          <a:solidFill>
                            <a:schemeClr val="tx1"/>
                          </a:solidFill>
                          <a:latin typeface="Consolas" panose="020B0609020204030204" pitchFamily="49" charset="0"/>
                        </a:rPr>
                        <a:t>kernlab</a:t>
                      </a:r>
                      <a:endParaRPr lang="en-US" sz="1500" dirty="0">
                        <a:solidFill>
                          <a:schemeClr val="tx1"/>
                        </a:solidFill>
                        <a:latin typeface="Consolas" panose="020B0609020204030204" pitchFamily="49" charset="0"/>
                      </a:endParaRPr>
                    </a:p>
                  </a:txBody>
                  <a:tcPr anchor="ctr"/>
                </a:tc>
                <a:tc>
                  <a:txBody>
                    <a:bodyPr/>
                    <a:lstStyle/>
                    <a:p>
                      <a:r>
                        <a:rPr lang="en-US" sz="1500" dirty="0">
                          <a:solidFill>
                            <a:schemeClr val="tx1"/>
                          </a:solidFill>
                        </a:rPr>
                        <a:t>SVM tools</a:t>
                      </a:r>
                    </a:p>
                  </a:txBody>
                  <a:tcPr anchor="ctr"/>
                </a:tc>
                <a:extLst>
                  <a:ext uri="{0D108BD9-81ED-4DB2-BD59-A6C34878D82A}">
                    <a16:rowId xmlns:a16="http://schemas.microsoft.com/office/drawing/2014/main" val="3062931011"/>
                  </a:ext>
                </a:extLst>
              </a:tr>
            </a:tbl>
          </a:graphicData>
        </a:graphic>
      </p:graphicFrame>
      <p:sp>
        <p:nvSpPr>
          <p:cNvPr id="9" name="TextBox 8">
            <a:extLst>
              <a:ext uri="{FF2B5EF4-FFF2-40B4-BE49-F238E27FC236}">
                <a16:creationId xmlns:a16="http://schemas.microsoft.com/office/drawing/2014/main" id="{B9DB9E4B-0287-4872-A1C1-91D908E9A72F}"/>
              </a:ext>
            </a:extLst>
          </p:cNvPr>
          <p:cNvSpPr txBox="1"/>
          <p:nvPr/>
        </p:nvSpPr>
        <p:spPr>
          <a:xfrm>
            <a:off x="0" y="6386731"/>
            <a:ext cx="12058406" cy="369332"/>
          </a:xfrm>
          <a:prstGeom prst="rect">
            <a:avLst/>
          </a:prstGeom>
          <a:noFill/>
        </p:spPr>
        <p:txBody>
          <a:bodyPr wrap="square" rtlCol="0">
            <a:spAutoFit/>
          </a:bodyPr>
          <a:lstStyle/>
          <a:p>
            <a:r>
              <a:rPr lang="en-US" dirty="0">
                <a:solidFill>
                  <a:schemeClr val="bg1">
                    <a:lumMod val="75000"/>
                  </a:schemeClr>
                </a:solidFill>
              </a:rPr>
              <a:t>Introduction |</a:t>
            </a:r>
            <a:r>
              <a:rPr lang="en-US" dirty="0">
                <a:solidFill>
                  <a:schemeClr val="bg1">
                    <a:lumMod val="65000"/>
                  </a:schemeClr>
                </a:solidFill>
              </a:rPr>
              <a:t> </a:t>
            </a:r>
            <a:r>
              <a:rPr lang="en-US" dirty="0">
                <a:solidFill>
                  <a:schemeClr val="bg1"/>
                </a:solidFill>
              </a:rPr>
              <a:t>Methods</a:t>
            </a:r>
            <a:r>
              <a:rPr lang="en-US" dirty="0">
                <a:solidFill>
                  <a:schemeClr val="bg1">
                    <a:lumMod val="65000"/>
                  </a:schemeClr>
                </a:solidFill>
              </a:rPr>
              <a:t> </a:t>
            </a:r>
            <a:r>
              <a:rPr lang="en-US" dirty="0">
                <a:solidFill>
                  <a:schemeClr val="bg1">
                    <a:lumMod val="75000"/>
                  </a:schemeClr>
                </a:solidFill>
              </a:rPr>
              <a:t>| Results | Conclusions</a:t>
            </a:r>
          </a:p>
        </p:txBody>
      </p:sp>
    </p:spTree>
    <p:extLst>
      <p:ext uri="{BB962C8B-B14F-4D97-AF65-F5344CB8AC3E}">
        <p14:creationId xmlns:p14="http://schemas.microsoft.com/office/powerpoint/2010/main" val="4085596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F937-583E-470F-9960-331AC39DC8B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62BC08D-95F3-4D93-B2C1-59BBB712E467}"/>
              </a:ext>
            </a:extLst>
          </p:cNvPr>
          <p:cNvSpPr>
            <a:spLocks noGrp="1"/>
          </p:cNvSpPr>
          <p:nvPr>
            <p:ph idx="1"/>
          </p:nvPr>
        </p:nvSpPr>
        <p:spPr/>
        <p:txBody>
          <a:bodyPr>
            <a:normAutofit/>
          </a:bodyPr>
          <a:lstStyle/>
          <a:p>
            <a:pPr marL="342900" indent="-342900">
              <a:buFont typeface="+mj-lt"/>
              <a:buAutoNum type="arabicPeriod" startAt="7"/>
            </a:pPr>
            <a:r>
              <a:rPr lang="en-US" sz="1700" dirty="0"/>
              <a:t>Except for the Mahalanobis classifier, each model had a high AUC (&gt;0.96) on the holdout set.</a:t>
            </a:r>
          </a:p>
          <a:p>
            <a:pPr marL="635508" lvl="1" indent="-342900"/>
            <a:r>
              <a:rPr lang="en-US" sz="1500" dirty="0"/>
              <a:t>The high values tell us that the models are generally good at separating the two classes. However, AUC is not the most useful metric for distinguishing between models in this scenario where the number of non-tarp observations vastly exceeds the number of tarp observation. A relatively crude classifier, like logistic regression, can achieve a high AUC by over-classifying observations as tarps. </a:t>
            </a:r>
          </a:p>
          <a:p>
            <a:pPr marL="635508" lvl="1" indent="-342900"/>
            <a:r>
              <a:rPr lang="en-US" sz="1500" dirty="0"/>
              <a:t>Logistic regression has a high TPR since it correctly classifies most of the true tarps. Unfortunately, it also misclassifies many non-tarps as tarps. The FPR remains low due to the large number of non-tarp observations that are correctly classified. The logistic regression model has the highest AUC, yet it misclassifies far too many non-tarps to be of value.</a:t>
            </a:r>
          </a:p>
          <a:p>
            <a:pPr marL="342900" indent="-342900">
              <a:buFont typeface="+mj-lt"/>
              <a:buAutoNum type="arabicPeriod" startAt="7"/>
            </a:pPr>
            <a:r>
              <a:rPr lang="en-US" sz="1700" dirty="0"/>
              <a:t>Another advantage of QDA over other models is speed.</a:t>
            </a:r>
          </a:p>
          <a:p>
            <a:pPr marL="635508" lvl="1" indent="-342900"/>
            <a:r>
              <a:rPr lang="en-US" sz="1500" dirty="0"/>
              <a:t>QDA is substantially quicker to train than kNN, random forest, and SVM. Additionally, predictions can be made faster with QDA than with kNN. In this emergency scenario, where time is a factor, a QDA may be preferred to other candidates.</a:t>
            </a:r>
          </a:p>
        </p:txBody>
      </p:sp>
      <p:sp>
        <p:nvSpPr>
          <p:cNvPr id="4" name="TextBox 3">
            <a:extLst>
              <a:ext uri="{FF2B5EF4-FFF2-40B4-BE49-F238E27FC236}">
                <a16:creationId xmlns:a16="http://schemas.microsoft.com/office/drawing/2014/main" id="{9490C586-E5F9-4FD4-A7A4-20E38FAC3E9D}"/>
              </a:ext>
            </a:extLst>
          </p:cNvPr>
          <p:cNvSpPr txBox="1"/>
          <p:nvPr/>
        </p:nvSpPr>
        <p:spPr>
          <a:xfrm>
            <a:off x="0" y="6386731"/>
            <a:ext cx="12058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Introduction |</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chemeClr val="bg1">
                    <a:lumMod val="75000"/>
                  </a:schemeClr>
                </a:solidFill>
                <a:effectLst/>
                <a:uLnTx/>
                <a:uFillTx/>
                <a:latin typeface="Calibri" panose="020F0502020204030204"/>
                <a:ea typeface="+mn-ea"/>
                <a:cs typeface="+mn-cs"/>
              </a:rPr>
              <a:t>Methods</a:t>
            </a:r>
            <a:r>
              <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chemeClr val="bg1">
                    <a:lumMod val="75000"/>
                  </a:schemeClr>
                </a:solidFill>
                <a:effectLst/>
                <a:uLnTx/>
                <a:uFillTx/>
                <a:latin typeface="Calibri" panose="020F0502020204030204"/>
                <a:ea typeface="+mn-ea"/>
                <a:cs typeface="+mn-cs"/>
              </a:rPr>
              <a:t>Results</a:t>
            </a:r>
            <a:r>
              <a:rPr kumimoji="0" lang="en-US" sz="180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 </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Conclusions</a:t>
            </a:r>
          </a:p>
        </p:txBody>
      </p:sp>
    </p:spTree>
    <p:extLst>
      <p:ext uri="{BB962C8B-B14F-4D97-AF65-F5344CB8AC3E}">
        <p14:creationId xmlns:p14="http://schemas.microsoft.com/office/powerpoint/2010/main" val="4145312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1867-52A6-4938-93B9-E45AF92E1F9B}"/>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5AB907D4-22CE-4113-8209-BDF617D05171}"/>
              </a:ext>
            </a:extLst>
          </p:cNvPr>
          <p:cNvSpPr>
            <a:spLocks noGrp="1"/>
          </p:cNvSpPr>
          <p:nvPr>
            <p:ph idx="1"/>
          </p:nvPr>
        </p:nvSpPr>
        <p:spPr/>
        <p:txBody>
          <a:bodyPr/>
          <a:lstStyle/>
          <a:p>
            <a:pPr marL="0" indent="0">
              <a:buNone/>
            </a:pPr>
            <a:r>
              <a:rPr lang="en-US" sz="1800" dirty="0"/>
              <a:t>I outline some possible improvements and extensions of this analysis.</a:t>
            </a:r>
          </a:p>
          <a:p>
            <a:pPr>
              <a:buFont typeface="Arial" panose="020B0604020202020204" pitchFamily="34" charset="0"/>
              <a:buChar char="•"/>
            </a:pPr>
            <a:r>
              <a:rPr lang="en-US" sz="1800" dirty="0"/>
              <a:t> Transform RGB values to HSB (hue, saturation, and brightness) to be included as features </a:t>
            </a:r>
          </a:p>
          <a:p>
            <a:pPr>
              <a:buFont typeface="Arial" panose="020B0604020202020204" pitchFamily="34" charset="0"/>
              <a:buChar char="•"/>
            </a:pPr>
            <a:r>
              <a:rPr lang="en-US" sz="1800" dirty="0"/>
              <a:t> Test more sophisticated models like gradient boosting and neural networks</a:t>
            </a:r>
          </a:p>
          <a:p>
            <a:pPr>
              <a:buFont typeface="Arial" panose="020B0604020202020204" pitchFamily="34" charset="0"/>
              <a:buChar char="•"/>
            </a:pPr>
            <a:r>
              <a:rPr lang="en-US" sz="1800" dirty="0"/>
              <a:t> Project feature space onto principal components to decorrelate red, green, and blue predictors</a:t>
            </a:r>
          </a:p>
        </p:txBody>
      </p:sp>
    </p:spTree>
    <p:extLst>
      <p:ext uri="{BB962C8B-B14F-4D97-AF65-F5344CB8AC3E}">
        <p14:creationId xmlns:p14="http://schemas.microsoft.com/office/powerpoint/2010/main" val="2825122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0E47-9821-491B-8043-F884F527867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15642D-F2E1-46E5-9652-00740D390832}"/>
              </a:ext>
            </a:extLst>
          </p:cNvPr>
          <p:cNvSpPr>
            <a:spLocks noGrp="1"/>
          </p:cNvSpPr>
          <p:nvPr>
            <p:ph idx="1"/>
          </p:nvPr>
        </p:nvSpPr>
        <p:spPr/>
        <p:txBody>
          <a:bodyPr>
            <a:normAutofit/>
          </a:bodyPr>
          <a:lstStyle/>
          <a:p>
            <a:r>
              <a:rPr lang="en-US" sz="1700" dirty="0"/>
              <a:t>[1] </a:t>
            </a:r>
            <a:r>
              <a:rPr lang="en-US" sz="1700" b="0" i="0" dirty="0" err="1">
                <a:solidFill>
                  <a:srgbClr val="2E414F"/>
                </a:solidFill>
                <a:effectLst/>
              </a:rPr>
              <a:t>Aardt</a:t>
            </a:r>
            <a:r>
              <a:rPr lang="en-US" sz="1700" b="0" i="0" dirty="0">
                <a:solidFill>
                  <a:srgbClr val="2E414F"/>
                </a:solidFill>
                <a:effectLst/>
              </a:rPr>
              <a:t>, Jan van et al. “Geospatial Disaster Response during the Haiti Earthquake: A Case Study Spanning 	Airborne Deployment, Data Collection, Transfer, Processing, and Dissemination.” </a:t>
            </a:r>
            <a:r>
              <a:rPr lang="en-US" sz="1700" b="0" i="1" dirty="0">
                <a:solidFill>
                  <a:srgbClr val="2E414F"/>
                </a:solidFill>
                <a:effectLst/>
              </a:rPr>
              <a:t>Photogrammetric 	Engineering and Remote Sensing</a:t>
            </a:r>
            <a:r>
              <a:rPr lang="en-US" sz="1700" b="0" i="0" dirty="0">
                <a:solidFill>
                  <a:srgbClr val="2E414F"/>
                </a:solidFill>
                <a:effectLst/>
              </a:rPr>
              <a:t> 77 (2011): 943-952.</a:t>
            </a:r>
          </a:p>
          <a:p>
            <a:pPr algn="l"/>
            <a:r>
              <a:rPr lang="en-US" sz="1700" dirty="0">
                <a:solidFill>
                  <a:srgbClr val="2E414F"/>
                </a:solidFill>
              </a:rPr>
              <a:t>[2] </a:t>
            </a:r>
            <a:r>
              <a:rPr lang="en-US" sz="1700" b="0" dirty="0">
                <a:solidFill>
                  <a:srgbClr val="404040"/>
                </a:solidFill>
                <a:effectLst/>
                <a:latin typeface="noto-sans-display"/>
              </a:rPr>
              <a:t>Gareth James, Daniela Witten, Trevor Hastie, Robert </a:t>
            </a:r>
            <a:r>
              <a:rPr lang="en-US" sz="1700" b="0" dirty="0" err="1">
                <a:solidFill>
                  <a:srgbClr val="404040"/>
                </a:solidFill>
                <a:effectLst/>
                <a:latin typeface="noto-sans-display"/>
              </a:rPr>
              <a:t>Tibshirani</a:t>
            </a:r>
            <a:r>
              <a:rPr lang="en-US" sz="1700" b="0" dirty="0">
                <a:solidFill>
                  <a:srgbClr val="404040"/>
                </a:solidFill>
                <a:effectLst/>
                <a:latin typeface="noto-sans-display"/>
              </a:rPr>
              <a:t>. An Introduction to Statistical Learning : with 	Applications in R. New York :Springer, 2013.</a:t>
            </a:r>
          </a:p>
          <a:p>
            <a:br>
              <a:rPr lang="en-US" sz="1600" b="0" i="0" dirty="0">
                <a:solidFill>
                  <a:srgbClr val="404040"/>
                </a:solidFill>
                <a:effectLst/>
                <a:latin typeface="noto-sans-display"/>
              </a:rPr>
            </a:br>
            <a:endParaRPr lang="en-US" sz="1700" dirty="0"/>
          </a:p>
        </p:txBody>
      </p:sp>
    </p:spTree>
    <p:extLst>
      <p:ext uri="{BB962C8B-B14F-4D97-AF65-F5344CB8AC3E}">
        <p14:creationId xmlns:p14="http://schemas.microsoft.com/office/powerpoint/2010/main" val="136336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52C53C-B02C-4FD9-BE4C-611931DB8B35}"/>
              </a:ext>
            </a:extLst>
          </p:cNvPr>
          <p:cNvSpPr>
            <a:spLocks noGrp="1"/>
          </p:cNvSpPr>
          <p:nvPr>
            <p:ph type="title"/>
          </p:nvPr>
        </p:nvSpPr>
        <p:spPr/>
        <p:txBody>
          <a:bodyPr/>
          <a:lstStyle/>
          <a:p>
            <a:r>
              <a:rPr lang="en-US" dirty="0"/>
              <a:t>Methods</a:t>
            </a:r>
          </a:p>
        </p:txBody>
      </p:sp>
      <p:sp>
        <p:nvSpPr>
          <p:cNvPr id="6" name="Content Placeholder 5">
            <a:extLst>
              <a:ext uri="{FF2B5EF4-FFF2-40B4-BE49-F238E27FC236}">
                <a16:creationId xmlns:a16="http://schemas.microsoft.com/office/drawing/2014/main" id="{C2AD70CC-24C8-4152-A62F-2031FD02BEAE}"/>
              </a:ext>
            </a:extLst>
          </p:cNvPr>
          <p:cNvSpPr>
            <a:spLocks noGrp="1"/>
          </p:cNvSpPr>
          <p:nvPr>
            <p:ph idx="1"/>
          </p:nvPr>
        </p:nvSpPr>
        <p:spPr/>
        <p:txBody>
          <a:bodyPr>
            <a:normAutofit lnSpcReduction="10000"/>
          </a:bodyPr>
          <a:lstStyle/>
          <a:p>
            <a:r>
              <a:rPr lang="en-US" sz="2800" dirty="0"/>
              <a:t>Training &amp; Testing</a:t>
            </a:r>
          </a:p>
          <a:p>
            <a:pPr>
              <a:buFont typeface="Arial" panose="020B0604020202020204" pitchFamily="34" charset="0"/>
              <a:buChar char="•"/>
            </a:pPr>
            <a:r>
              <a:rPr lang="en-US" sz="1700" dirty="0"/>
              <a:t> The dataset from part 1 of the project was used to tune the models. The class labels were suppressed into a binary response variable with labels </a:t>
            </a:r>
            <a:r>
              <a:rPr lang="en-US" sz="1700" dirty="0">
                <a:latin typeface="Consolas" panose="020B0609020204030204" pitchFamily="49" charset="0"/>
              </a:rPr>
              <a:t>other</a:t>
            </a:r>
            <a:r>
              <a:rPr lang="en-US" sz="1700" dirty="0"/>
              <a:t> and </a:t>
            </a:r>
            <a:r>
              <a:rPr lang="en-US" sz="1700" dirty="0">
                <a:latin typeface="Consolas" panose="020B0609020204030204" pitchFamily="49" charset="0"/>
              </a:rPr>
              <a:t>tarp</a:t>
            </a:r>
            <a:r>
              <a:rPr lang="en-US" sz="1700" dirty="0"/>
              <a:t>.</a:t>
            </a:r>
          </a:p>
          <a:p>
            <a:pPr>
              <a:buFont typeface="Arial" panose="020B0604020202020204" pitchFamily="34" charset="0"/>
              <a:buChar char="•"/>
            </a:pPr>
            <a:r>
              <a:rPr lang="en-US" sz="1700" dirty="0"/>
              <a:t>I took a 50/50 split of this dataset; allocating one half for training and the other half for testing. Initially, I attempted to use an 80/20 split. However, the training time was prohibitive. My experiments revealed that reducing the training data from 80% to 50% did not lead to a significant drop in accuracy. More importantly, the parameters selected through cross-validation were unchanged at each proportion.</a:t>
            </a:r>
          </a:p>
          <a:p>
            <a:pPr>
              <a:buFont typeface="Arial" panose="020B0604020202020204" pitchFamily="34" charset="0"/>
              <a:buChar char="•"/>
            </a:pPr>
            <a:r>
              <a:rPr lang="en-US" sz="1700" dirty="0"/>
              <a:t> For each model, I performed 10-fold cross-validation five times on the training set. Once the parameters were selected, the models were fit on the entire training set.</a:t>
            </a:r>
          </a:p>
          <a:p>
            <a:pPr lvl="1">
              <a:buFont typeface="Arial" panose="020B0604020202020204" pitchFamily="34" charset="0"/>
              <a:buChar char="•"/>
            </a:pPr>
            <a:r>
              <a:rPr lang="en-US" sz="1500" dirty="0"/>
              <a:t>10-fold cross-validation was performed on methods without tuning parameters, such as LDA. This was done for the sake of experimental consistency and allowed me to make intermediary comparisons between models. </a:t>
            </a:r>
          </a:p>
          <a:p>
            <a:pPr>
              <a:buFont typeface="Arial" panose="020B0604020202020204" pitchFamily="34" charset="0"/>
              <a:buChar char="•"/>
            </a:pPr>
            <a:r>
              <a:rPr lang="en-US" sz="1700" dirty="0"/>
              <a:t> Following training, predictions were made on the testing subset. Confusion matrices were constructed for each model and the Accuracy, true positive rate (TPR), false positive rate (FPR), and positive predictive value (PPV) were recorded</a:t>
            </a:r>
          </a:p>
          <a:p>
            <a:pPr marL="0" indent="0">
              <a:buNone/>
            </a:pPr>
            <a:endParaRPr lang="en-US" sz="1700" dirty="0"/>
          </a:p>
        </p:txBody>
      </p:sp>
      <p:sp>
        <p:nvSpPr>
          <p:cNvPr id="7" name="TextBox 6">
            <a:extLst>
              <a:ext uri="{FF2B5EF4-FFF2-40B4-BE49-F238E27FC236}">
                <a16:creationId xmlns:a16="http://schemas.microsoft.com/office/drawing/2014/main" id="{D5E9C34F-CD67-43E5-9C24-A9EAF88DA69C}"/>
              </a:ext>
            </a:extLst>
          </p:cNvPr>
          <p:cNvSpPr txBox="1"/>
          <p:nvPr/>
        </p:nvSpPr>
        <p:spPr>
          <a:xfrm>
            <a:off x="0" y="6386731"/>
            <a:ext cx="12058406" cy="369332"/>
          </a:xfrm>
          <a:prstGeom prst="rect">
            <a:avLst/>
          </a:prstGeom>
          <a:noFill/>
        </p:spPr>
        <p:txBody>
          <a:bodyPr wrap="square" rtlCol="0">
            <a:spAutoFit/>
          </a:bodyPr>
          <a:lstStyle/>
          <a:p>
            <a:r>
              <a:rPr lang="en-US" dirty="0">
                <a:solidFill>
                  <a:schemeClr val="bg1">
                    <a:lumMod val="75000"/>
                  </a:schemeClr>
                </a:solidFill>
              </a:rPr>
              <a:t>Introduction |</a:t>
            </a:r>
            <a:r>
              <a:rPr lang="en-US" dirty="0">
                <a:solidFill>
                  <a:schemeClr val="bg1">
                    <a:lumMod val="65000"/>
                  </a:schemeClr>
                </a:solidFill>
              </a:rPr>
              <a:t> </a:t>
            </a:r>
            <a:r>
              <a:rPr lang="en-US" dirty="0">
                <a:solidFill>
                  <a:schemeClr val="bg1"/>
                </a:solidFill>
              </a:rPr>
              <a:t>Methods</a:t>
            </a:r>
            <a:r>
              <a:rPr lang="en-US" dirty="0">
                <a:solidFill>
                  <a:schemeClr val="bg1">
                    <a:lumMod val="65000"/>
                  </a:schemeClr>
                </a:solidFill>
              </a:rPr>
              <a:t> </a:t>
            </a:r>
            <a:r>
              <a:rPr lang="en-US" dirty="0">
                <a:solidFill>
                  <a:schemeClr val="bg1">
                    <a:lumMod val="75000"/>
                  </a:schemeClr>
                </a:solidFill>
              </a:rPr>
              <a:t>| Results | Conclusions</a:t>
            </a:r>
          </a:p>
        </p:txBody>
      </p:sp>
    </p:spTree>
    <p:extLst>
      <p:ext uri="{BB962C8B-B14F-4D97-AF65-F5344CB8AC3E}">
        <p14:creationId xmlns:p14="http://schemas.microsoft.com/office/powerpoint/2010/main" val="59115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416D-5F25-4E48-AC0E-FFB8A8C7F9E6}"/>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9CD7F823-79DA-43EA-A4D4-6216DED9A14C}"/>
              </a:ext>
            </a:extLst>
          </p:cNvPr>
          <p:cNvSpPr>
            <a:spLocks noGrp="1"/>
          </p:cNvSpPr>
          <p:nvPr>
            <p:ph idx="1"/>
          </p:nvPr>
        </p:nvSpPr>
        <p:spPr/>
        <p:txBody>
          <a:bodyPr/>
          <a:lstStyle/>
          <a:p>
            <a:r>
              <a:rPr lang="en-US" sz="2800" dirty="0"/>
              <a:t>Holdout</a:t>
            </a:r>
          </a:p>
          <a:p>
            <a:pPr>
              <a:buFont typeface="Arial" panose="020B0604020202020204" pitchFamily="34" charset="0"/>
              <a:buChar char="•"/>
            </a:pPr>
            <a:r>
              <a:rPr lang="en-US" sz="1700" dirty="0"/>
              <a:t> The raw holdout data was provided in seven .txt files. Unnecessary columns were removed, leaving only the red, green, and blue predictor columns. Binary labels for </a:t>
            </a:r>
            <a:r>
              <a:rPr lang="en-US" sz="1700" dirty="0">
                <a:latin typeface="Consolas" panose="020B0609020204030204" pitchFamily="49" charset="0"/>
              </a:rPr>
              <a:t>tarp</a:t>
            </a:r>
            <a:r>
              <a:rPr lang="en-US" sz="1700" dirty="0"/>
              <a:t> and </a:t>
            </a:r>
            <a:r>
              <a:rPr lang="en-US" sz="1700" dirty="0">
                <a:latin typeface="Consolas" panose="020B0609020204030204" pitchFamily="49" charset="0"/>
              </a:rPr>
              <a:t>other</a:t>
            </a:r>
            <a:r>
              <a:rPr lang="en-US" sz="1700" dirty="0"/>
              <a:t> were applied. All seven files were combined into a single </a:t>
            </a:r>
            <a:r>
              <a:rPr lang="en-US" sz="1700" dirty="0" err="1"/>
              <a:t>dataframe</a:t>
            </a:r>
            <a:r>
              <a:rPr lang="en-US" sz="1700" dirty="0"/>
              <a:t> in R. There are approximately 2 million observations in the holdout set.</a:t>
            </a:r>
          </a:p>
          <a:p>
            <a:pPr>
              <a:buFont typeface="Arial" panose="020B0604020202020204" pitchFamily="34" charset="0"/>
              <a:buChar char="•"/>
            </a:pPr>
            <a:r>
              <a:rPr lang="en-US" sz="1700" dirty="0"/>
              <a:t> Each model was used to make predictions on the holdout set. Both, class labels and probabilities were predicted. Confusion matrices were generated from the predicted labels. Accuracy, TPR, FPR, and PPV were recorded. The probabilities were used to plot ROC curves and calculate AUC.</a:t>
            </a:r>
          </a:p>
          <a:p>
            <a:pPr>
              <a:buFont typeface="Arial" panose="020B0604020202020204" pitchFamily="34" charset="0"/>
              <a:buChar char="•"/>
            </a:pPr>
            <a:r>
              <a:rPr lang="en-US" sz="1700" dirty="0"/>
              <a:t> Lastly, I created decision boundary plots for each model. These plots are not useful for comparing model accuracy. However, they illustrate each method’s flexibility and give insight into which class of methods might be best.</a:t>
            </a:r>
          </a:p>
        </p:txBody>
      </p:sp>
      <p:sp>
        <p:nvSpPr>
          <p:cNvPr id="5" name="TextBox 4">
            <a:extLst>
              <a:ext uri="{FF2B5EF4-FFF2-40B4-BE49-F238E27FC236}">
                <a16:creationId xmlns:a16="http://schemas.microsoft.com/office/drawing/2014/main" id="{2BCA6AAA-676D-464D-9458-3422854575AF}"/>
              </a:ext>
            </a:extLst>
          </p:cNvPr>
          <p:cNvSpPr txBox="1"/>
          <p:nvPr/>
        </p:nvSpPr>
        <p:spPr>
          <a:xfrm>
            <a:off x="0" y="6386731"/>
            <a:ext cx="12058406" cy="369332"/>
          </a:xfrm>
          <a:prstGeom prst="rect">
            <a:avLst/>
          </a:prstGeom>
          <a:noFill/>
        </p:spPr>
        <p:txBody>
          <a:bodyPr wrap="square" rtlCol="0">
            <a:spAutoFit/>
          </a:bodyPr>
          <a:lstStyle/>
          <a:p>
            <a:r>
              <a:rPr lang="en-US" dirty="0">
                <a:solidFill>
                  <a:schemeClr val="bg1">
                    <a:lumMod val="75000"/>
                  </a:schemeClr>
                </a:solidFill>
              </a:rPr>
              <a:t>Introduction |</a:t>
            </a:r>
            <a:r>
              <a:rPr lang="en-US" dirty="0">
                <a:solidFill>
                  <a:schemeClr val="bg1">
                    <a:lumMod val="65000"/>
                  </a:schemeClr>
                </a:solidFill>
              </a:rPr>
              <a:t> </a:t>
            </a:r>
            <a:r>
              <a:rPr lang="en-US" dirty="0">
                <a:solidFill>
                  <a:schemeClr val="bg1"/>
                </a:solidFill>
              </a:rPr>
              <a:t>Methods</a:t>
            </a:r>
            <a:r>
              <a:rPr lang="en-US" dirty="0">
                <a:solidFill>
                  <a:schemeClr val="bg1">
                    <a:lumMod val="65000"/>
                  </a:schemeClr>
                </a:solidFill>
              </a:rPr>
              <a:t> </a:t>
            </a:r>
            <a:r>
              <a:rPr lang="en-US" dirty="0">
                <a:solidFill>
                  <a:schemeClr val="bg1">
                    <a:lumMod val="75000"/>
                  </a:schemeClr>
                </a:solidFill>
              </a:rPr>
              <a:t>| Results | Conclusions</a:t>
            </a:r>
          </a:p>
        </p:txBody>
      </p:sp>
    </p:spTree>
    <p:extLst>
      <p:ext uri="{BB962C8B-B14F-4D97-AF65-F5344CB8AC3E}">
        <p14:creationId xmlns:p14="http://schemas.microsoft.com/office/powerpoint/2010/main" val="289310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0C2D82F3-25C8-4D58-92A3-2621009D3314}"/>
              </a:ext>
            </a:extLst>
          </p:cNvPr>
          <p:cNvSpPr>
            <a:spLocks noGrp="1"/>
          </p:cNvSpPr>
          <p:nvPr>
            <p:ph type="title"/>
          </p:nvPr>
        </p:nvSpPr>
        <p:spPr/>
        <p:txBody>
          <a:bodyPr/>
          <a:lstStyle/>
          <a:p>
            <a:r>
              <a:rPr lang="en-US" dirty="0"/>
              <a:t>Methods </a:t>
            </a:r>
          </a:p>
        </p:txBody>
      </p:sp>
      <p:sp>
        <p:nvSpPr>
          <p:cNvPr id="27" name="TextBox 26">
            <a:extLst>
              <a:ext uri="{FF2B5EF4-FFF2-40B4-BE49-F238E27FC236}">
                <a16:creationId xmlns:a16="http://schemas.microsoft.com/office/drawing/2014/main" id="{AAFDADA8-E2FA-4490-8206-CCC71AFDD3D0}"/>
              </a:ext>
            </a:extLst>
          </p:cNvPr>
          <p:cNvSpPr txBox="1"/>
          <p:nvPr/>
        </p:nvSpPr>
        <p:spPr>
          <a:xfrm>
            <a:off x="0" y="6386731"/>
            <a:ext cx="12058406" cy="369332"/>
          </a:xfrm>
          <a:prstGeom prst="rect">
            <a:avLst/>
          </a:prstGeom>
          <a:noFill/>
        </p:spPr>
        <p:txBody>
          <a:bodyPr wrap="square" rtlCol="0">
            <a:spAutoFit/>
          </a:bodyPr>
          <a:lstStyle/>
          <a:p>
            <a:r>
              <a:rPr lang="en-US" dirty="0">
                <a:solidFill>
                  <a:schemeClr val="bg1">
                    <a:lumMod val="75000"/>
                  </a:schemeClr>
                </a:solidFill>
              </a:rPr>
              <a:t>Introduction |</a:t>
            </a:r>
            <a:r>
              <a:rPr lang="en-US" dirty="0">
                <a:solidFill>
                  <a:schemeClr val="bg1">
                    <a:lumMod val="65000"/>
                  </a:schemeClr>
                </a:solidFill>
              </a:rPr>
              <a:t> </a:t>
            </a:r>
            <a:r>
              <a:rPr lang="en-US" dirty="0">
                <a:solidFill>
                  <a:schemeClr val="bg1"/>
                </a:solidFill>
              </a:rPr>
              <a:t>Methods</a:t>
            </a:r>
            <a:r>
              <a:rPr lang="en-US" dirty="0">
                <a:solidFill>
                  <a:schemeClr val="bg1">
                    <a:lumMod val="65000"/>
                  </a:schemeClr>
                </a:solidFill>
              </a:rPr>
              <a:t> </a:t>
            </a:r>
            <a:r>
              <a:rPr lang="en-US" dirty="0">
                <a:solidFill>
                  <a:schemeClr val="bg1">
                    <a:lumMod val="75000"/>
                  </a:schemeClr>
                </a:solidFill>
              </a:rPr>
              <a:t>| Results | Conclusions</a:t>
            </a:r>
          </a:p>
        </p:txBody>
      </p:sp>
      <p:pic>
        <p:nvPicPr>
          <p:cNvPr id="21522" name="Picture 18">
            <a:extLst>
              <a:ext uri="{FF2B5EF4-FFF2-40B4-BE49-F238E27FC236}">
                <a16:creationId xmlns:a16="http://schemas.microsoft.com/office/drawing/2014/main" id="{E369E548-9A42-4A6E-8D72-C7BE49C4F6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97278" y="3022342"/>
            <a:ext cx="4608576" cy="3291840"/>
          </a:xfrm>
          <a:prstGeom prst="rect">
            <a:avLst/>
          </a:prstGeom>
          <a:noFill/>
          <a:extLst>
            <a:ext uri="{909E8E84-426E-40DD-AFC4-6F175D3DCCD1}">
              <a14:hiddenFill xmlns:a14="http://schemas.microsoft.com/office/drawing/2010/main">
                <a:solidFill>
                  <a:srgbClr val="FFFFFF"/>
                </a:solidFill>
              </a14:hiddenFill>
            </a:ext>
          </a:extLst>
        </p:spPr>
      </p:pic>
      <p:pic>
        <p:nvPicPr>
          <p:cNvPr id="21526" name="Picture 22">
            <a:extLst>
              <a:ext uri="{FF2B5EF4-FFF2-40B4-BE49-F238E27FC236}">
                <a16:creationId xmlns:a16="http://schemas.microsoft.com/office/drawing/2014/main" id="{34EA7A6E-87F3-43C6-9AC7-061FB22984AC}"/>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6483288" y="3022342"/>
            <a:ext cx="4611434" cy="329184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2BD4DFA-E2F1-4E1A-A0E3-D220FBA879F8}"/>
              </a:ext>
            </a:extLst>
          </p:cNvPr>
          <p:cNvSpPr txBox="1"/>
          <p:nvPr/>
        </p:nvSpPr>
        <p:spPr>
          <a:xfrm>
            <a:off x="1097278" y="1853724"/>
            <a:ext cx="10058399" cy="1138773"/>
          </a:xfrm>
          <a:prstGeom prst="rect">
            <a:avLst/>
          </a:prstGeom>
          <a:noFill/>
        </p:spPr>
        <p:txBody>
          <a:bodyPr wrap="square" rtlCol="0">
            <a:spAutoFit/>
          </a:bodyPr>
          <a:lstStyle/>
          <a:p>
            <a:r>
              <a:rPr lang="en-US" sz="1700" dirty="0"/>
              <a:t>After both the training and holdout datasets were constructed and processed, I performed preliminary exploration and analysis</a:t>
            </a:r>
          </a:p>
          <a:p>
            <a:r>
              <a:rPr lang="en-US" sz="1700" dirty="0"/>
              <a:t>The violin plots below were created to view the distribution of each predictor and to determine if normalization or scaling was required</a:t>
            </a:r>
          </a:p>
        </p:txBody>
      </p:sp>
    </p:spTree>
    <p:extLst>
      <p:ext uri="{BB962C8B-B14F-4D97-AF65-F5344CB8AC3E}">
        <p14:creationId xmlns:p14="http://schemas.microsoft.com/office/powerpoint/2010/main" val="95298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67D5-132D-4E39-9BC8-1F6348205128}"/>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230940A0-E1A8-42A6-9655-F33B881AB48B}"/>
              </a:ext>
            </a:extLst>
          </p:cNvPr>
          <p:cNvSpPr>
            <a:spLocks noGrp="1"/>
          </p:cNvSpPr>
          <p:nvPr>
            <p:ph idx="1"/>
          </p:nvPr>
        </p:nvSpPr>
        <p:spPr/>
        <p:txBody>
          <a:bodyPr/>
          <a:lstStyle/>
          <a:p>
            <a:r>
              <a:rPr lang="en-US" sz="2800" dirty="0"/>
              <a:t>Preprocessing &amp; Tuning Parameters</a:t>
            </a:r>
          </a:p>
          <a:p>
            <a:endParaRPr lang="en-US" sz="2000" dirty="0"/>
          </a:p>
          <a:p>
            <a:endParaRPr lang="en-US" dirty="0"/>
          </a:p>
        </p:txBody>
      </p:sp>
      <p:graphicFrame>
        <p:nvGraphicFramePr>
          <p:cNvPr id="4" name="Table 4">
            <a:extLst>
              <a:ext uri="{FF2B5EF4-FFF2-40B4-BE49-F238E27FC236}">
                <a16:creationId xmlns:a16="http://schemas.microsoft.com/office/drawing/2014/main" id="{FF458093-1A55-416F-BBEB-778C594E5F18}"/>
              </a:ext>
            </a:extLst>
          </p:cNvPr>
          <p:cNvGraphicFramePr>
            <a:graphicFrameLocks noGrp="1"/>
          </p:cNvGraphicFramePr>
          <p:nvPr>
            <p:extLst>
              <p:ext uri="{D42A27DB-BD31-4B8C-83A1-F6EECF244321}">
                <p14:modId xmlns:p14="http://schemas.microsoft.com/office/powerpoint/2010/main" val="1535642016"/>
              </p:ext>
            </p:extLst>
          </p:nvPr>
        </p:nvGraphicFramePr>
        <p:xfrm>
          <a:off x="1097280" y="2333862"/>
          <a:ext cx="10155438" cy="3632200"/>
        </p:xfrm>
        <a:graphic>
          <a:graphicData uri="http://schemas.openxmlformats.org/drawingml/2006/table">
            <a:tbl>
              <a:tblPr firstRow="1">
                <a:tableStyleId>{F5AB1C69-6EDB-4FF4-983F-18BD219EF322}</a:tableStyleId>
              </a:tblPr>
              <a:tblGrid>
                <a:gridCol w="1925838">
                  <a:extLst>
                    <a:ext uri="{9D8B030D-6E8A-4147-A177-3AD203B41FA5}">
                      <a16:colId xmlns:a16="http://schemas.microsoft.com/office/drawing/2014/main" val="4019185010"/>
                    </a:ext>
                  </a:extLst>
                </a:gridCol>
                <a:gridCol w="2631233">
                  <a:extLst>
                    <a:ext uri="{9D8B030D-6E8A-4147-A177-3AD203B41FA5}">
                      <a16:colId xmlns:a16="http://schemas.microsoft.com/office/drawing/2014/main" val="2981085408"/>
                    </a:ext>
                  </a:extLst>
                </a:gridCol>
                <a:gridCol w="5598367">
                  <a:extLst>
                    <a:ext uri="{9D8B030D-6E8A-4147-A177-3AD203B41FA5}">
                      <a16:colId xmlns:a16="http://schemas.microsoft.com/office/drawing/2014/main" val="1346505888"/>
                    </a:ext>
                  </a:extLst>
                </a:gridCol>
              </a:tblGrid>
              <a:tr h="370840">
                <a:tc>
                  <a:txBody>
                    <a:bodyPr/>
                    <a:lstStyle/>
                    <a:p>
                      <a:pPr algn="ctr"/>
                      <a:r>
                        <a:rPr lang="en-US" b="0" dirty="0"/>
                        <a:t>Method</a:t>
                      </a:r>
                    </a:p>
                  </a:txBody>
                  <a:tcPr/>
                </a:tc>
                <a:tc>
                  <a:txBody>
                    <a:bodyPr/>
                    <a:lstStyle/>
                    <a:p>
                      <a:pPr algn="ctr"/>
                      <a:r>
                        <a:rPr lang="en-US" b="0" dirty="0"/>
                        <a:t>PreProcessing</a:t>
                      </a:r>
                    </a:p>
                  </a:txBody>
                  <a:tcPr/>
                </a:tc>
                <a:tc>
                  <a:txBody>
                    <a:bodyPr/>
                    <a:lstStyle/>
                    <a:p>
                      <a:pPr algn="ctr"/>
                      <a:r>
                        <a:rPr lang="en-US" b="0" dirty="0"/>
                        <a:t>Tuning Parameters</a:t>
                      </a:r>
                    </a:p>
                  </a:txBody>
                  <a:tcPr/>
                </a:tc>
                <a:extLst>
                  <a:ext uri="{0D108BD9-81ED-4DB2-BD59-A6C34878D82A}">
                    <a16:rowId xmlns:a16="http://schemas.microsoft.com/office/drawing/2014/main" val="1337176375"/>
                  </a:ext>
                </a:extLst>
              </a:tr>
              <a:tr h="370840">
                <a:tc>
                  <a:txBody>
                    <a:bodyPr/>
                    <a:lstStyle/>
                    <a:p>
                      <a:pPr algn="r"/>
                      <a:r>
                        <a:rPr lang="en-US" sz="1400" dirty="0"/>
                        <a:t>kNN</a:t>
                      </a:r>
                    </a:p>
                  </a:txBody>
                  <a:tcPr/>
                </a:tc>
                <a:tc>
                  <a:txBody>
                    <a:bodyPr/>
                    <a:lstStyle/>
                    <a:p>
                      <a:pPr algn="ctr"/>
                      <a:r>
                        <a:rPr lang="en-US" sz="1400" dirty="0"/>
                        <a:t>center and scale</a:t>
                      </a:r>
                    </a:p>
                  </a:txBody>
                  <a:tcPr/>
                </a:tc>
                <a:tc>
                  <a:txBody>
                    <a:bodyPr/>
                    <a:lstStyle/>
                    <a:p>
                      <a:r>
                        <a:rPr lang="en-US" sz="1400" dirty="0"/>
                        <a:t>k – number of neighbors</a:t>
                      </a:r>
                    </a:p>
                  </a:txBody>
                  <a:tcPr/>
                </a:tc>
                <a:extLst>
                  <a:ext uri="{0D108BD9-81ED-4DB2-BD59-A6C34878D82A}">
                    <a16:rowId xmlns:a16="http://schemas.microsoft.com/office/drawing/2014/main" val="3653454170"/>
                  </a:ext>
                </a:extLst>
              </a:tr>
              <a:tr h="370840">
                <a:tc>
                  <a:txBody>
                    <a:bodyPr/>
                    <a:lstStyle/>
                    <a:p>
                      <a:pPr algn="r"/>
                      <a:r>
                        <a:rPr lang="en-US" sz="1400" dirty="0"/>
                        <a:t>LDA</a:t>
                      </a:r>
                    </a:p>
                  </a:txBody>
                  <a:tcPr/>
                </a:tc>
                <a:tc>
                  <a:txBody>
                    <a:bodyPr/>
                    <a:lstStyle/>
                    <a:p>
                      <a:pPr algn="ctr"/>
                      <a:r>
                        <a:rPr lang="en-US" sz="1400" i="1" dirty="0"/>
                        <a:t>None</a:t>
                      </a:r>
                    </a:p>
                  </a:txBody>
                  <a:tcPr/>
                </a:tc>
                <a:tc>
                  <a:txBody>
                    <a:bodyPr/>
                    <a:lstStyle/>
                    <a:p>
                      <a:r>
                        <a:rPr lang="en-US" sz="1400" i="1" dirty="0"/>
                        <a:t>None</a:t>
                      </a:r>
                    </a:p>
                  </a:txBody>
                  <a:tcPr/>
                </a:tc>
                <a:extLst>
                  <a:ext uri="{0D108BD9-81ED-4DB2-BD59-A6C34878D82A}">
                    <a16:rowId xmlns:a16="http://schemas.microsoft.com/office/drawing/2014/main" val="2104959484"/>
                  </a:ext>
                </a:extLst>
              </a:tr>
              <a:tr h="370840">
                <a:tc>
                  <a:txBody>
                    <a:bodyPr/>
                    <a:lstStyle/>
                    <a:p>
                      <a:pPr algn="r"/>
                      <a:r>
                        <a:rPr lang="en-US" sz="1400" dirty="0"/>
                        <a:t>QDA</a:t>
                      </a:r>
                    </a:p>
                  </a:txBody>
                  <a:tcPr/>
                </a:tc>
                <a:tc>
                  <a:txBody>
                    <a:bodyPr/>
                    <a:lstStyle/>
                    <a:p>
                      <a:pPr algn="ctr"/>
                      <a:r>
                        <a:rPr lang="en-US" sz="1400" i="1" dirty="0"/>
                        <a:t>None</a:t>
                      </a:r>
                    </a:p>
                  </a:txBody>
                  <a:tcPr/>
                </a:tc>
                <a:tc>
                  <a:txBody>
                    <a:bodyPr/>
                    <a:lstStyle/>
                    <a:p>
                      <a:r>
                        <a:rPr lang="en-US" sz="1400" i="1" dirty="0"/>
                        <a:t>None</a:t>
                      </a:r>
                    </a:p>
                  </a:txBody>
                  <a:tcPr/>
                </a:tc>
                <a:extLst>
                  <a:ext uri="{0D108BD9-81ED-4DB2-BD59-A6C34878D82A}">
                    <a16:rowId xmlns:a16="http://schemas.microsoft.com/office/drawing/2014/main" val="2319133752"/>
                  </a:ext>
                </a:extLst>
              </a:tr>
              <a:tr h="370840">
                <a:tc>
                  <a:txBody>
                    <a:bodyPr/>
                    <a:lstStyle/>
                    <a:p>
                      <a:pPr algn="r"/>
                      <a:r>
                        <a:rPr lang="en-US" sz="1400" dirty="0"/>
                        <a:t>Logistic Regression</a:t>
                      </a:r>
                    </a:p>
                  </a:txBody>
                  <a:tcPr/>
                </a:tc>
                <a:tc>
                  <a:txBody>
                    <a:bodyPr/>
                    <a:lstStyle/>
                    <a:p>
                      <a:pPr algn="ctr"/>
                      <a:r>
                        <a:rPr lang="en-US" sz="1400" i="1" dirty="0"/>
                        <a:t>None</a:t>
                      </a:r>
                    </a:p>
                  </a:txBody>
                  <a:tcPr/>
                </a:tc>
                <a:tc>
                  <a:txBody>
                    <a:bodyPr/>
                    <a:lstStyle/>
                    <a:p>
                      <a:r>
                        <a:rPr lang="en-US" sz="1400" i="1" dirty="0"/>
                        <a:t>None</a:t>
                      </a:r>
                    </a:p>
                  </a:txBody>
                  <a:tcPr/>
                </a:tc>
                <a:extLst>
                  <a:ext uri="{0D108BD9-81ED-4DB2-BD59-A6C34878D82A}">
                    <a16:rowId xmlns:a16="http://schemas.microsoft.com/office/drawing/2014/main" val="3904403544"/>
                  </a:ext>
                </a:extLst>
              </a:tr>
              <a:tr h="370840">
                <a:tc>
                  <a:txBody>
                    <a:bodyPr/>
                    <a:lstStyle/>
                    <a:p>
                      <a:pPr algn="r"/>
                      <a:r>
                        <a:rPr lang="en-US" sz="1400" dirty="0"/>
                        <a:t>RF</a:t>
                      </a:r>
                    </a:p>
                  </a:txBody>
                  <a:tcPr/>
                </a:tc>
                <a:tc>
                  <a:txBody>
                    <a:bodyPr/>
                    <a:lstStyle/>
                    <a:p>
                      <a:pPr algn="ctr"/>
                      <a:r>
                        <a:rPr lang="en-US" sz="1400" i="1" dirty="0"/>
                        <a:t>None</a:t>
                      </a:r>
                    </a:p>
                  </a:txBody>
                  <a:tcPr/>
                </a:tc>
                <a:tc>
                  <a:txBody>
                    <a:bodyPr/>
                    <a:lstStyle/>
                    <a:p>
                      <a:r>
                        <a:rPr lang="en-US" sz="1400" dirty="0" err="1"/>
                        <a:t>mtry</a:t>
                      </a:r>
                      <a:r>
                        <a:rPr lang="en-US" sz="1400" dirty="0"/>
                        <a:t> – number of predictors sampled at each step</a:t>
                      </a:r>
                    </a:p>
                  </a:txBody>
                  <a:tcPr/>
                </a:tc>
                <a:extLst>
                  <a:ext uri="{0D108BD9-81ED-4DB2-BD59-A6C34878D82A}">
                    <a16:rowId xmlns:a16="http://schemas.microsoft.com/office/drawing/2014/main" val="3152319965"/>
                  </a:ext>
                </a:extLst>
              </a:tr>
              <a:tr h="370840">
                <a:tc>
                  <a:txBody>
                    <a:bodyPr/>
                    <a:lstStyle/>
                    <a:p>
                      <a:pPr algn="r"/>
                      <a:r>
                        <a:rPr lang="en-US" sz="1400" dirty="0"/>
                        <a:t>SVM-Polynomial</a:t>
                      </a:r>
                    </a:p>
                  </a:txBody>
                  <a:tcPr/>
                </a:tc>
                <a:tc>
                  <a:txBody>
                    <a:bodyPr/>
                    <a:lstStyle/>
                    <a:p>
                      <a:pPr algn="ctr"/>
                      <a:r>
                        <a:rPr lang="en-US" sz="1400" i="0" dirty="0"/>
                        <a:t>center and scale</a:t>
                      </a:r>
                    </a:p>
                  </a:txBody>
                  <a:tcPr/>
                </a:tc>
                <a:tc>
                  <a:txBody>
                    <a:bodyPr/>
                    <a:lstStyle/>
                    <a:p>
                      <a:r>
                        <a:rPr lang="en-US" sz="1400" dirty="0"/>
                        <a:t>degree – degree of kernel function</a:t>
                      </a:r>
                      <a:br>
                        <a:rPr lang="en-US" sz="1400" dirty="0"/>
                      </a:br>
                      <a:r>
                        <a:rPr lang="en-US" sz="1400" dirty="0"/>
                        <a:t>C – cost of violation of the margin</a:t>
                      </a:r>
                    </a:p>
                  </a:txBody>
                  <a:tcPr/>
                </a:tc>
                <a:extLst>
                  <a:ext uri="{0D108BD9-81ED-4DB2-BD59-A6C34878D82A}">
                    <a16:rowId xmlns:a16="http://schemas.microsoft.com/office/drawing/2014/main" val="2531729371"/>
                  </a:ext>
                </a:extLst>
              </a:tr>
              <a:tr h="370840">
                <a:tc>
                  <a:txBody>
                    <a:bodyPr/>
                    <a:lstStyle/>
                    <a:p>
                      <a:pPr algn="r"/>
                      <a:r>
                        <a:rPr lang="en-US" sz="1400" dirty="0"/>
                        <a:t>SVM-RBF</a:t>
                      </a:r>
                    </a:p>
                  </a:txBody>
                  <a:tcPr/>
                </a:tc>
                <a:tc>
                  <a:txBody>
                    <a:bodyPr/>
                    <a:lstStyle/>
                    <a:p>
                      <a:pPr algn="ctr"/>
                      <a:r>
                        <a:rPr lang="en-US" sz="1400" dirty="0"/>
                        <a:t>center and scale</a:t>
                      </a:r>
                    </a:p>
                  </a:txBody>
                  <a:tcPr/>
                </a:tc>
                <a:tc>
                  <a:txBody>
                    <a:bodyPr/>
                    <a:lstStyle/>
                    <a:p>
                      <a:r>
                        <a:rPr lang="en-US" sz="1400" dirty="0"/>
                        <a:t>gamma – positive constant in Radial Basis Function</a:t>
                      </a:r>
                    </a:p>
                    <a:p>
                      <a:r>
                        <a:rPr lang="en-US" sz="1400" dirty="0"/>
                        <a:t>C – cost of violation of the margin</a:t>
                      </a:r>
                    </a:p>
                  </a:txBody>
                  <a:tcPr/>
                </a:tc>
                <a:extLst>
                  <a:ext uri="{0D108BD9-81ED-4DB2-BD59-A6C34878D82A}">
                    <a16:rowId xmlns:a16="http://schemas.microsoft.com/office/drawing/2014/main" val="1019767464"/>
                  </a:ext>
                </a:extLst>
              </a:tr>
              <a:tr h="370840">
                <a:tc>
                  <a:txBody>
                    <a:bodyPr/>
                    <a:lstStyle/>
                    <a:p>
                      <a:pPr algn="r"/>
                      <a:r>
                        <a:rPr lang="en-US" sz="1400" dirty="0"/>
                        <a:t>Mahalanobis Distance</a:t>
                      </a:r>
                    </a:p>
                  </a:txBody>
                  <a:tcPr/>
                </a:tc>
                <a:tc>
                  <a:txBody>
                    <a:bodyPr/>
                    <a:lstStyle/>
                    <a:p>
                      <a:pPr algn="ctr"/>
                      <a:r>
                        <a:rPr lang="en-US" sz="1400" i="0" dirty="0"/>
                        <a:t>center and scale</a:t>
                      </a:r>
                    </a:p>
                  </a:txBody>
                  <a:tcPr/>
                </a:tc>
                <a:tc>
                  <a:txBody>
                    <a:bodyPr/>
                    <a:lstStyle/>
                    <a:p>
                      <a:r>
                        <a:rPr lang="en-US" sz="1400" i="1" dirty="0"/>
                        <a:t>None</a:t>
                      </a:r>
                    </a:p>
                  </a:txBody>
                  <a:tcPr/>
                </a:tc>
                <a:extLst>
                  <a:ext uri="{0D108BD9-81ED-4DB2-BD59-A6C34878D82A}">
                    <a16:rowId xmlns:a16="http://schemas.microsoft.com/office/drawing/2014/main" val="1751419528"/>
                  </a:ext>
                </a:extLst>
              </a:tr>
            </a:tbl>
          </a:graphicData>
        </a:graphic>
      </p:graphicFrame>
      <p:sp>
        <p:nvSpPr>
          <p:cNvPr id="6" name="TextBox 5">
            <a:extLst>
              <a:ext uri="{FF2B5EF4-FFF2-40B4-BE49-F238E27FC236}">
                <a16:creationId xmlns:a16="http://schemas.microsoft.com/office/drawing/2014/main" id="{5C1727C3-199B-4A3C-BCBB-96CB02C929EA}"/>
              </a:ext>
            </a:extLst>
          </p:cNvPr>
          <p:cNvSpPr txBox="1"/>
          <p:nvPr/>
        </p:nvSpPr>
        <p:spPr>
          <a:xfrm>
            <a:off x="0" y="6386731"/>
            <a:ext cx="12058406" cy="369332"/>
          </a:xfrm>
          <a:prstGeom prst="rect">
            <a:avLst/>
          </a:prstGeom>
          <a:noFill/>
        </p:spPr>
        <p:txBody>
          <a:bodyPr wrap="square" rtlCol="0">
            <a:spAutoFit/>
          </a:bodyPr>
          <a:lstStyle/>
          <a:p>
            <a:r>
              <a:rPr lang="en-US" dirty="0">
                <a:solidFill>
                  <a:schemeClr val="bg1">
                    <a:lumMod val="75000"/>
                  </a:schemeClr>
                </a:solidFill>
              </a:rPr>
              <a:t>Introduction |</a:t>
            </a:r>
            <a:r>
              <a:rPr lang="en-US" dirty="0">
                <a:solidFill>
                  <a:schemeClr val="bg1">
                    <a:lumMod val="65000"/>
                  </a:schemeClr>
                </a:solidFill>
              </a:rPr>
              <a:t> </a:t>
            </a:r>
            <a:r>
              <a:rPr lang="en-US" dirty="0">
                <a:solidFill>
                  <a:schemeClr val="bg1"/>
                </a:solidFill>
              </a:rPr>
              <a:t>Methods</a:t>
            </a:r>
            <a:r>
              <a:rPr lang="en-US" dirty="0">
                <a:solidFill>
                  <a:schemeClr val="bg1">
                    <a:lumMod val="65000"/>
                  </a:schemeClr>
                </a:solidFill>
              </a:rPr>
              <a:t> </a:t>
            </a:r>
            <a:r>
              <a:rPr lang="en-US" dirty="0">
                <a:solidFill>
                  <a:schemeClr val="bg1">
                    <a:lumMod val="75000"/>
                  </a:schemeClr>
                </a:solidFill>
              </a:rPr>
              <a:t>| Results | Conclusions</a:t>
            </a:r>
          </a:p>
        </p:txBody>
      </p:sp>
    </p:spTree>
    <p:extLst>
      <p:ext uri="{BB962C8B-B14F-4D97-AF65-F5344CB8AC3E}">
        <p14:creationId xmlns:p14="http://schemas.microsoft.com/office/powerpoint/2010/main" val="205986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17F3-E72F-4F7B-8F57-6C618F5A83DA}"/>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15E3DD35-C3F4-4188-A474-EBBE1DBB93FD}"/>
              </a:ext>
            </a:extLst>
          </p:cNvPr>
          <p:cNvSpPr>
            <a:spLocks noGrp="1"/>
          </p:cNvSpPr>
          <p:nvPr>
            <p:ph idx="1"/>
          </p:nvPr>
        </p:nvSpPr>
        <p:spPr/>
        <p:txBody>
          <a:bodyPr>
            <a:normAutofit/>
          </a:bodyPr>
          <a:lstStyle/>
          <a:p>
            <a:r>
              <a:rPr lang="en-US" sz="2800" dirty="0"/>
              <a:t>Additional Notes</a:t>
            </a:r>
            <a:endParaRPr lang="en-US" dirty="0"/>
          </a:p>
          <a:p>
            <a:pPr>
              <a:buFont typeface="Arial" panose="020B0604020202020204" pitchFamily="34" charset="0"/>
              <a:buChar char="•"/>
            </a:pPr>
            <a:r>
              <a:rPr lang="en-US" sz="1700" dirty="0"/>
              <a:t> SVM Polynomial – The out-of-the-box SVM Polynomial Kernel method offered by </a:t>
            </a:r>
            <a:r>
              <a:rPr lang="en-US" sz="1700" dirty="0">
                <a:latin typeface="Consolas" panose="020B0609020204030204" pitchFamily="49" charset="0"/>
              </a:rPr>
              <a:t>caret</a:t>
            </a:r>
            <a:r>
              <a:rPr lang="en-US" sz="1700" dirty="0"/>
              <a:t> does not match the method demonstrated in </a:t>
            </a:r>
            <a:r>
              <a:rPr lang="en-US" sz="1700" i="1" dirty="0"/>
              <a:t>An Introduction to Statistical Learning</a:t>
            </a:r>
            <a:r>
              <a:rPr lang="en-US" sz="1700" dirty="0"/>
              <a:t> [2]. I created a custom SVM model that better matched the book and could be trained with </a:t>
            </a:r>
            <a:r>
              <a:rPr lang="en-US" sz="1700" dirty="0">
                <a:latin typeface="Consolas" panose="020B0609020204030204" pitchFamily="49" charset="0"/>
              </a:rPr>
              <a:t>caret</a:t>
            </a:r>
            <a:r>
              <a:rPr lang="en-US" sz="1700" dirty="0"/>
              <a:t>.</a:t>
            </a:r>
          </a:p>
          <a:p>
            <a:pPr>
              <a:buFont typeface="Arial" panose="020B0604020202020204" pitchFamily="34" charset="0"/>
              <a:buChar char="•"/>
            </a:pPr>
            <a:r>
              <a:rPr lang="en-US" sz="1700" dirty="0"/>
              <a:t> Random Forest – The random forest method offered by </a:t>
            </a:r>
            <a:r>
              <a:rPr lang="en-US" sz="1700" dirty="0">
                <a:latin typeface="Consolas" panose="020B0609020204030204" pitchFamily="49" charset="0"/>
              </a:rPr>
              <a:t>caret</a:t>
            </a:r>
            <a:r>
              <a:rPr lang="en-US" sz="1700" dirty="0"/>
              <a:t> only has one tuning parameter, </a:t>
            </a:r>
            <a:r>
              <a:rPr lang="en-US" sz="1700" dirty="0" err="1">
                <a:latin typeface="Consolas" panose="020B0609020204030204" pitchFamily="49" charset="0"/>
              </a:rPr>
              <a:t>mtry</a:t>
            </a:r>
            <a:r>
              <a:rPr lang="en-US" sz="1700" dirty="0"/>
              <a:t>. We used the default values for the number decision trees (</a:t>
            </a:r>
            <a:r>
              <a:rPr lang="en-US" sz="1700" dirty="0" err="1">
                <a:latin typeface="Consolas" panose="020B0609020204030204" pitchFamily="49" charset="0"/>
              </a:rPr>
              <a:t>ntrees</a:t>
            </a:r>
            <a:r>
              <a:rPr lang="en-US" sz="1700" dirty="0">
                <a:latin typeface="Consolas" panose="020B0609020204030204" pitchFamily="49" charset="0"/>
              </a:rPr>
              <a:t> = 500</a:t>
            </a:r>
            <a:r>
              <a:rPr lang="en-US" sz="1700" dirty="0"/>
              <a:t>) and minimum node size (</a:t>
            </a:r>
            <a:r>
              <a:rPr lang="en-US" sz="1700" dirty="0" err="1">
                <a:latin typeface="Consolas" panose="020B0609020204030204" pitchFamily="49" charset="0"/>
              </a:rPr>
              <a:t>nodesize</a:t>
            </a:r>
            <a:r>
              <a:rPr lang="en-US" sz="1700" dirty="0">
                <a:latin typeface="Consolas" panose="020B0609020204030204" pitchFamily="49" charset="0"/>
              </a:rPr>
              <a:t> = 5</a:t>
            </a:r>
            <a:r>
              <a:rPr lang="en-US" sz="1700" dirty="0"/>
              <a:t>).</a:t>
            </a:r>
          </a:p>
          <a:p>
            <a:pPr>
              <a:buFont typeface="Arial" panose="020B0604020202020204" pitchFamily="34" charset="0"/>
              <a:buChar char="•"/>
            </a:pPr>
            <a:r>
              <a:rPr lang="en-US" sz="1700" dirty="0"/>
              <a:t>Mahalanobis Classifier – </a:t>
            </a:r>
            <a:r>
              <a:rPr lang="en-US" sz="1700" dirty="0">
                <a:latin typeface="Consolas" panose="020B0609020204030204" pitchFamily="49" charset="0"/>
              </a:rPr>
              <a:t>caret</a:t>
            </a:r>
            <a:r>
              <a:rPr lang="en-US" sz="1700" dirty="0"/>
              <a:t> does not have a Mahalanobis distance classifier method. Since there are no tuning parameters for this method, I simply used a 50/50 train/test split of the dataset from part I. Then, the means and covariances of the training data were used to calculate distances for the observations in the holdout set. Mahalanobis Distance follows a Χ</a:t>
            </a:r>
            <a:r>
              <a:rPr lang="en-US" sz="1700" baseline="30000" dirty="0"/>
              <a:t>2 </a:t>
            </a:r>
            <a:r>
              <a:rPr lang="en-US" sz="1700" dirty="0"/>
              <a:t>distribution. The distances were passed to the </a:t>
            </a:r>
            <a:r>
              <a:rPr lang="en-US" sz="1700" dirty="0" err="1">
                <a:latin typeface="Consolas" panose="020B0609020204030204" pitchFamily="49" charset="0"/>
              </a:rPr>
              <a:t>pchisq</a:t>
            </a:r>
            <a:r>
              <a:rPr lang="en-US" sz="1700" dirty="0">
                <a:latin typeface="Consolas" panose="020B0609020204030204" pitchFamily="49" charset="0"/>
              </a:rPr>
              <a:t>()</a:t>
            </a:r>
            <a:r>
              <a:rPr lang="en-US" sz="1700" dirty="0"/>
              <a:t> function to calculate the probability that a given pixel represents a tarp.</a:t>
            </a:r>
          </a:p>
          <a:p>
            <a:pPr marL="0" indent="0">
              <a:buNone/>
            </a:pPr>
            <a:endParaRPr lang="en-US" sz="1700" baseline="30000" dirty="0"/>
          </a:p>
        </p:txBody>
      </p:sp>
      <p:sp>
        <p:nvSpPr>
          <p:cNvPr id="5" name="TextBox 4">
            <a:extLst>
              <a:ext uri="{FF2B5EF4-FFF2-40B4-BE49-F238E27FC236}">
                <a16:creationId xmlns:a16="http://schemas.microsoft.com/office/drawing/2014/main" id="{9A07AC25-6F4D-4513-A355-564A73651A5D}"/>
              </a:ext>
            </a:extLst>
          </p:cNvPr>
          <p:cNvSpPr txBox="1"/>
          <p:nvPr/>
        </p:nvSpPr>
        <p:spPr>
          <a:xfrm>
            <a:off x="0" y="6386731"/>
            <a:ext cx="12058406" cy="369332"/>
          </a:xfrm>
          <a:prstGeom prst="rect">
            <a:avLst/>
          </a:prstGeom>
          <a:noFill/>
        </p:spPr>
        <p:txBody>
          <a:bodyPr wrap="square" rtlCol="0">
            <a:spAutoFit/>
          </a:bodyPr>
          <a:lstStyle/>
          <a:p>
            <a:r>
              <a:rPr lang="en-US" dirty="0">
                <a:solidFill>
                  <a:schemeClr val="bg1">
                    <a:lumMod val="75000"/>
                  </a:schemeClr>
                </a:solidFill>
              </a:rPr>
              <a:t>Introduction |</a:t>
            </a:r>
            <a:r>
              <a:rPr lang="en-US" dirty="0">
                <a:solidFill>
                  <a:schemeClr val="bg1">
                    <a:lumMod val="65000"/>
                  </a:schemeClr>
                </a:solidFill>
              </a:rPr>
              <a:t> </a:t>
            </a:r>
            <a:r>
              <a:rPr lang="en-US" dirty="0">
                <a:solidFill>
                  <a:schemeClr val="bg1"/>
                </a:solidFill>
              </a:rPr>
              <a:t>Methods</a:t>
            </a:r>
            <a:r>
              <a:rPr lang="en-US" dirty="0">
                <a:solidFill>
                  <a:schemeClr val="bg1">
                    <a:lumMod val="65000"/>
                  </a:schemeClr>
                </a:solidFill>
              </a:rPr>
              <a:t> </a:t>
            </a:r>
            <a:r>
              <a:rPr lang="en-US" dirty="0">
                <a:solidFill>
                  <a:schemeClr val="bg1">
                    <a:lumMod val="75000"/>
                  </a:schemeClr>
                </a:solidFill>
              </a:rPr>
              <a:t>| Results | Conclusions</a:t>
            </a:r>
          </a:p>
        </p:txBody>
      </p:sp>
    </p:spTree>
    <p:extLst>
      <p:ext uri="{BB962C8B-B14F-4D97-AF65-F5344CB8AC3E}">
        <p14:creationId xmlns:p14="http://schemas.microsoft.com/office/powerpoint/2010/main" val="367506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C2AB-AB2F-475F-90D1-77C1886DAC51}"/>
              </a:ext>
            </a:extLst>
          </p:cNvPr>
          <p:cNvSpPr>
            <a:spLocks noGrp="1"/>
          </p:cNvSpPr>
          <p:nvPr>
            <p:ph type="title"/>
          </p:nvPr>
        </p:nvSpPr>
        <p:spPr/>
        <p:txBody>
          <a:bodyPr/>
          <a:lstStyle/>
          <a:p>
            <a:r>
              <a:rPr lang="en-US" dirty="0"/>
              <a:t>Accuracy Results: Train Data Set</a:t>
            </a:r>
          </a:p>
        </p:txBody>
      </p:sp>
      <p:graphicFrame>
        <p:nvGraphicFramePr>
          <p:cNvPr id="3" name="Table 3">
            <a:extLst>
              <a:ext uri="{FF2B5EF4-FFF2-40B4-BE49-F238E27FC236}">
                <a16:creationId xmlns:a16="http://schemas.microsoft.com/office/drawing/2014/main" id="{239A7430-8DBE-4EBD-BD79-D86B84B8CED6}"/>
              </a:ext>
            </a:extLst>
          </p:cNvPr>
          <p:cNvGraphicFramePr>
            <a:graphicFrameLocks noGrp="1"/>
          </p:cNvGraphicFramePr>
          <p:nvPr>
            <p:extLst>
              <p:ext uri="{D42A27DB-BD31-4B8C-83A1-F6EECF244321}">
                <p14:modId xmlns:p14="http://schemas.microsoft.com/office/powerpoint/2010/main" val="841631112"/>
              </p:ext>
            </p:extLst>
          </p:nvPr>
        </p:nvGraphicFramePr>
        <p:xfrm>
          <a:off x="860688" y="1826679"/>
          <a:ext cx="10531584" cy="4337382"/>
        </p:xfrm>
        <a:graphic>
          <a:graphicData uri="http://schemas.openxmlformats.org/drawingml/2006/table">
            <a:tbl>
              <a:tblPr firstRow="1" bandRow="1">
                <a:tableStyleId>{F5AB1C69-6EDB-4FF4-983F-18BD219EF322}</a:tableStyleId>
              </a:tblPr>
              <a:tblGrid>
                <a:gridCol w="2526946">
                  <a:extLst>
                    <a:ext uri="{9D8B030D-6E8A-4147-A177-3AD203B41FA5}">
                      <a16:colId xmlns:a16="http://schemas.microsoft.com/office/drawing/2014/main" val="1927793928"/>
                    </a:ext>
                  </a:extLst>
                </a:gridCol>
                <a:gridCol w="2525486">
                  <a:extLst>
                    <a:ext uri="{9D8B030D-6E8A-4147-A177-3AD203B41FA5}">
                      <a16:colId xmlns:a16="http://schemas.microsoft.com/office/drawing/2014/main" val="4104998714"/>
                    </a:ext>
                  </a:extLst>
                </a:gridCol>
                <a:gridCol w="1369788">
                  <a:extLst>
                    <a:ext uri="{9D8B030D-6E8A-4147-A177-3AD203B41FA5}">
                      <a16:colId xmlns:a16="http://schemas.microsoft.com/office/drawing/2014/main" val="24475710"/>
                    </a:ext>
                  </a:extLst>
                </a:gridCol>
                <a:gridCol w="1369788">
                  <a:extLst>
                    <a:ext uri="{9D8B030D-6E8A-4147-A177-3AD203B41FA5}">
                      <a16:colId xmlns:a16="http://schemas.microsoft.com/office/drawing/2014/main" val="3360342341"/>
                    </a:ext>
                  </a:extLst>
                </a:gridCol>
                <a:gridCol w="1369788">
                  <a:extLst>
                    <a:ext uri="{9D8B030D-6E8A-4147-A177-3AD203B41FA5}">
                      <a16:colId xmlns:a16="http://schemas.microsoft.com/office/drawing/2014/main" val="1635196302"/>
                    </a:ext>
                  </a:extLst>
                </a:gridCol>
                <a:gridCol w="1369788">
                  <a:extLst>
                    <a:ext uri="{9D8B030D-6E8A-4147-A177-3AD203B41FA5}">
                      <a16:colId xmlns:a16="http://schemas.microsoft.com/office/drawing/2014/main" val="1647224818"/>
                    </a:ext>
                  </a:extLst>
                </a:gridCol>
              </a:tblGrid>
              <a:tr h="613174">
                <a:tc>
                  <a:txBody>
                    <a:bodyPr/>
                    <a:lstStyle/>
                    <a:p>
                      <a:pPr algn="ctr"/>
                      <a:r>
                        <a:rPr lang="en-US" sz="2000" b="0" dirty="0">
                          <a:solidFill>
                            <a:schemeClr val="bg1"/>
                          </a:solidFill>
                          <a:latin typeface="+mj-lt"/>
                        </a:rPr>
                        <a:t>Method</a:t>
                      </a:r>
                      <a:endParaRPr lang="en-US" sz="2000" b="0" dirty="0">
                        <a:solidFill>
                          <a:schemeClr val="bg1"/>
                        </a:solidFill>
                        <a:latin typeface="+mj-lt"/>
                        <a:cs typeface="Calibri" panose="020F0502020204030204" pitchFamily="34" charset="0"/>
                      </a:endParaRPr>
                    </a:p>
                  </a:txBody>
                  <a:tcPr anchor="ctr"/>
                </a:tc>
                <a:tc>
                  <a:txBody>
                    <a:bodyPr/>
                    <a:lstStyle/>
                    <a:p>
                      <a:pPr algn="ctr"/>
                      <a:r>
                        <a:rPr lang="en-US" sz="2000" b="0" dirty="0">
                          <a:solidFill>
                            <a:schemeClr val="bg1"/>
                          </a:solidFill>
                          <a:latin typeface="+mj-lt"/>
                          <a:cs typeface="Calibri" panose="020F0502020204030204" pitchFamily="34" charset="0"/>
                        </a:rPr>
                        <a:t>Parameters</a:t>
                      </a:r>
                    </a:p>
                  </a:txBody>
                  <a:tcPr anchor="ctr"/>
                </a:tc>
                <a:tc>
                  <a:txBody>
                    <a:bodyPr/>
                    <a:lstStyle/>
                    <a:p>
                      <a:pPr algn="ctr"/>
                      <a:r>
                        <a:rPr lang="en-US" sz="2000" b="0" dirty="0">
                          <a:solidFill>
                            <a:schemeClr val="bg1"/>
                          </a:solidFill>
                          <a:latin typeface="+mj-lt"/>
                        </a:rPr>
                        <a:t>Accuracy</a:t>
                      </a:r>
                    </a:p>
                  </a:txBody>
                  <a:tcPr anchor="ctr"/>
                </a:tc>
                <a:tc>
                  <a:txBody>
                    <a:bodyPr/>
                    <a:lstStyle/>
                    <a:p>
                      <a:pPr algn="ctr"/>
                      <a:r>
                        <a:rPr lang="en-US" sz="2000" b="0" dirty="0">
                          <a:solidFill>
                            <a:schemeClr val="bg1"/>
                          </a:solidFill>
                          <a:latin typeface="+mj-lt"/>
                        </a:rPr>
                        <a:t>TPR</a:t>
                      </a:r>
                    </a:p>
                  </a:txBody>
                  <a:tcPr anchor="ctr"/>
                </a:tc>
                <a:tc>
                  <a:txBody>
                    <a:bodyPr/>
                    <a:lstStyle/>
                    <a:p>
                      <a:pPr algn="ctr"/>
                      <a:r>
                        <a:rPr lang="en-US" sz="2000" b="0" dirty="0">
                          <a:solidFill>
                            <a:schemeClr val="bg1"/>
                          </a:solidFill>
                          <a:latin typeface="+mj-lt"/>
                        </a:rPr>
                        <a:t>FPR</a:t>
                      </a:r>
                    </a:p>
                  </a:txBody>
                  <a:tcPr anchor="ctr"/>
                </a:tc>
                <a:tc>
                  <a:txBody>
                    <a:bodyPr/>
                    <a:lstStyle/>
                    <a:p>
                      <a:pPr algn="ctr"/>
                      <a:r>
                        <a:rPr lang="en-US" sz="2000" b="0" dirty="0">
                          <a:solidFill>
                            <a:schemeClr val="bg1"/>
                          </a:solidFill>
                          <a:latin typeface="+mj-lt"/>
                        </a:rPr>
                        <a:t>PPV</a:t>
                      </a:r>
                    </a:p>
                  </a:txBody>
                  <a:tcPr anchor="ctr"/>
                </a:tc>
                <a:extLst>
                  <a:ext uri="{0D108BD9-81ED-4DB2-BD59-A6C34878D82A}">
                    <a16:rowId xmlns:a16="http://schemas.microsoft.com/office/drawing/2014/main" val="281866745"/>
                  </a:ext>
                </a:extLst>
              </a:tr>
              <a:tr h="465526">
                <a:tc>
                  <a:txBody>
                    <a:bodyPr/>
                    <a:lstStyle/>
                    <a:p>
                      <a:r>
                        <a:rPr lang="en-US" sz="2000" dirty="0"/>
                        <a:t>kNN</a:t>
                      </a:r>
                    </a:p>
                  </a:txBody>
                  <a:tcPr anchor="ctr">
                    <a:solidFill>
                      <a:schemeClr val="bg1">
                        <a:lumMod val="95000"/>
                      </a:schemeClr>
                    </a:solidFill>
                  </a:tcPr>
                </a:tc>
                <a:tc>
                  <a:txBody>
                    <a:bodyPr/>
                    <a:lstStyle/>
                    <a:p>
                      <a:pPr algn="l"/>
                      <a:r>
                        <a:rPr lang="en-US" sz="1600" dirty="0">
                          <a:latin typeface="Consolas" panose="020B0609020204030204" pitchFamily="49" charset="0"/>
                        </a:rPr>
                        <a:t>k = 5</a:t>
                      </a:r>
                    </a:p>
                  </a:txBody>
                  <a:tcPr anchor="ctr">
                    <a:solidFill>
                      <a:schemeClr val="bg1">
                        <a:lumMod val="95000"/>
                      </a:schemeClr>
                    </a:solidFill>
                  </a:tcPr>
                </a:tc>
                <a:tc>
                  <a:txBody>
                    <a:bodyPr/>
                    <a:lstStyle/>
                    <a:p>
                      <a:pPr algn="r"/>
                      <a:r>
                        <a:rPr lang="en-US" sz="2000" dirty="0"/>
                        <a:t>0.9971 </a:t>
                      </a:r>
                    </a:p>
                  </a:txBody>
                  <a:tcPr anchor="ctr">
                    <a:solidFill>
                      <a:schemeClr val="bg1">
                        <a:lumMod val="95000"/>
                      </a:schemeClr>
                    </a:solidFill>
                  </a:tcPr>
                </a:tc>
                <a:tc>
                  <a:txBody>
                    <a:bodyPr/>
                    <a:lstStyle/>
                    <a:p>
                      <a:pPr algn="r"/>
                      <a:r>
                        <a:rPr lang="en-US" sz="2000" dirty="0"/>
                        <a:t>0.9713</a:t>
                      </a:r>
                    </a:p>
                  </a:txBody>
                  <a:tcPr anchor="ctr">
                    <a:solidFill>
                      <a:schemeClr val="bg1">
                        <a:lumMod val="95000"/>
                      </a:schemeClr>
                    </a:solidFill>
                  </a:tcPr>
                </a:tc>
                <a:tc>
                  <a:txBody>
                    <a:bodyPr/>
                    <a:lstStyle/>
                    <a:p>
                      <a:pPr algn="r"/>
                      <a:r>
                        <a:rPr lang="en-US" sz="2000" dirty="0"/>
                        <a:t>0.0020</a:t>
                      </a:r>
                    </a:p>
                  </a:txBody>
                  <a:tcPr anchor="ctr">
                    <a:solidFill>
                      <a:schemeClr val="bg1">
                        <a:lumMod val="95000"/>
                      </a:schemeClr>
                    </a:solidFill>
                  </a:tcPr>
                </a:tc>
                <a:tc>
                  <a:txBody>
                    <a:bodyPr/>
                    <a:lstStyle/>
                    <a:p>
                      <a:pPr algn="r"/>
                      <a:r>
                        <a:rPr lang="en-US" sz="2000" dirty="0"/>
                        <a:t>0.9406 </a:t>
                      </a:r>
                    </a:p>
                  </a:txBody>
                  <a:tcPr anchor="ctr">
                    <a:solidFill>
                      <a:schemeClr val="bg1">
                        <a:lumMod val="95000"/>
                      </a:schemeClr>
                    </a:solidFill>
                  </a:tcPr>
                </a:tc>
                <a:extLst>
                  <a:ext uri="{0D108BD9-81ED-4DB2-BD59-A6C34878D82A}">
                    <a16:rowId xmlns:a16="http://schemas.microsoft.com/office/drawing/2014/main" val="416712107"/>
                  </a:ext>
                </a:extLst>
              </a:tr>
              <a:tr h="465526">
                <a:tc>
                  <a:txBody>
                    <a:bodyPr/>
                    <a:lstStyle/>
                    <a:p>
                      <a:r>
                        <a:rPr lang="en-US" sz="2000" dirty="0"/>
                        <a:t>LDA</a:t>
                      </a:r>
                    </a:p>
                  </a:txBody>
                  <a:tcPr anchor="ctr">
                    <a:solidFill>
                      <a:schemeClr val="bg1">
                        <a:lumMod val="95000"/>
                      </a:schemeClr>
                    </a:solidFill>
                  </a:tcPr>
                </a:tc>
                <a:tc>
                  <a:txBody>
                    <a:bodyPr/>
                    <a:lstStyle/>
                    <a:p>
                      <a:pPr algn="l"/>
                      <a:endParaRPr lang="en-US" sz="1600" dirty="0">
                        <a:latin typeface="Consolas" panose="020B0609020204030204" pitchFamily="49" charset="0"/>
                      </a:endParaRPr>
                    </a:p>
                  </a:txBody>
                  <a:tcPr anchor="ctr">
                    <a:solidFill>
                      <a:schemeClr val="bg1">
                        <a:lumMod val="95000"/>
                      </a:schemeClr>
                    </a:solidFill>
                  </a:tcPr>
                </a:tc>
                <a:tc>
                  <a:txBody>
                    <a:bodyPr/>
                    <a:lstStyle/>
                    <a:p>
                      <a:pPr algn="r"/>
                      <a:r>
                        <a:rPr lang="en-US" sz="2000" dirty="0"/>
                        <a:t>0.9844</a:t>
                      </a:r>
                    </a:p>
                  </a:txBody>
                  <a:tcPr anchor="ctr">
                    <a:solidFill>
                      <a:schemeClr val="bg1">
                        <a:lumMod val="95000"/>
                      </a:schemeClr>
                    </a:solidFill>
                  </a:tcPr>
                </a:tc>
                <a:tc>
                  <a:txBody>
                    <a:bodyPr/>
                    <a:lstStyle/>
                    <a:p>
                      <a:pPr algn="r"/>
                      <a:r>
                        <a:rPr lang="en-US" sz="2000" dirty="0"/>
                        <a:t>0.8111</a:t>
                      </a:r>
                    </a:p>
                  </a:txBody>
                  <a:tcPr anchor="ctr">
                    <a:solidFill>
                      <a:schemeClr val="bg1">
                        <a:lumMod val="95000"/>
                      </a:schemeClr>
                    </a:solidFill>
                  </a:tcPr>
                </a:tc>
                <a:tc>
                  <a:txBody>
                    <a:bodyPr/>
                    <a:lstStyle/>
                    <a:p>
                      <a:pPr algn="r"/>
                      <a:r>
                        <a:rPr lang="en-US" sz="2000" dirty="0"/>
                        <a:t>0.0099</a:t>
                      </a:r>
                    </a:p>
                  </a:txBody>
                  <a:tcPr anchor="ctr">
                    <a:solidFill>
                      <a:schemeClr val="bg1">
                        <a:lumMod val="95000"/>
                      </a:schemeClr>
                    </a:solidFill>
                  </a:tcPr>
                </a:tc>
                <a:tc>
                  <a:txBody>
                    <a:bodyPr/>
                    <a:lstStyle/>
                    <a:p>
                      <a:pPr algn="r"/>
                      <a:r>
                        <a:rPr lang="en-US" sz="2000" dirty="0"/>
                        <a:t>0.7308</a:t>
                      </a:r>
                    </a:p>
                  </a:txBody>
                  <a:tcPr anchor="ctr">
                    <a:solidFill>
                      <a:schemeClr val="bg1">
                        <a:lumMod val="95000"/>
                      </a:schemeClr>
                    </a:solidFill>
                  </a:tcPr>
                </a:tc>
                <a:extLst>
                  <a:ext uri="{0D108BD9-81ED-4DB2-BD59-A6C34878D82A}">
                    <a16:rowId xmlns:a16="http://schemas.microsoft.com/office/drawing/2014/main" val="4272074449"/>
                  </a:ext>
                </a:extLst>
              </a:tr>
              <a:tr h="465526">
                <a:tc>
                  <a:txBody>
                    <a:bodyPr/>
                    <a:lstStyle/>
                    <a:p>
                      <a:r>
                        <a:rPr lang="en-US" sz="2000" dirty="0"/>
                        <a:t>QDA</a:t>
                      </a:r>
                    </a:p>
                  </a:txBody>
                  <a:tcPr anchor="ctr">
                    <a:solidFill>
                      <a:schemeClr val="bg1">
                        <a:lumMod val="95000"/>
                      </a:schemeClr>
                    </a:solidFill>
                  </a:tcPr>
                </a:tc>
                <a:tc>
                  <a:txBody>
                    <a:bodyPr/>
                    <a:lstStyle/>
                    <a:p>
                      <a:pPr algn="l"/>
                      <a:endParaRPr lang="en-US" sz="1600" dirty="0">
                        <a:latin typeface="Consolas" panose="020B0609020204030204" pitchFamily="49" charset="0"/>
                      </a:endParaRPr>
                    </a:p>
                  </a:txBody>
                  <a:tcPr anchor="ctr">
                    <a:solidFill>
                      <a:schemeClr val="bg1">
                        <a:lumMod val="95000"/>
                      </a:schemeClr>
                    </a:solidFill>
                  </a:tcPr>
                </a:tc>
                <a:tc>
                  <a:txBody>
                    <a:bodyPr/>
                    <a:lstStyle/>
                    <a:p>
                      <a:pPr algn="r"/>
                      <a:r>
                        <a:rPr lang="en-US" sz="2000" dirty="0"/>
                        <a:t>0.9950 </a:t>
                      </a:r>
                    </a:p>
                  </a:txBody>
                  <a:tcPr anchor="ctr">
                    <a:solidFill>
                      <a:schemeClr val="bg1">
                        <a:lumMod val="95000"/>
                      </a:schemeClr>
                    </a:solidFill>
                  </a:tcPr>
                </a:tc>
                <a:tc>
                  <a:txBody>
                    <a:bodyPr/>
                    <a:lstStyle/>
                    <a:p>
                      <a:pPr algn="r"/>
                      <a:r>
                        <a:rPr lang="en-US" sz="2000" dirty="0"/>
                        <a:t>0.8566</a:t>
                      </a:r>
                    </a:p>
                  </a:txBody>
                  <a:tcPr anchor="ctr">
                    <a:solidFill>
                      <a:schemeClr val="bg1">
                        <a:lumMod val="95000"/>
                      </a:schemeClr>
                    </a:solidFill>
                  </a:tcPr>
                </a:tc>
                <a:tc>
                  <a:txBody>
                    <a:bodyPr/>
                    <a:lstStyle/>
                    <a:p>
                      <a:pPr algn="r"/>
                      <a:r>
                        <a:rPr lang="en-US" sz="2000" b="1" dirty="0"/>
                        <a:t>0.0004</a:t>
                      </a:r>
                    </a:p>
                  </a:txBody>
                  <a:tcPr anchor="ctr">
                    <a:solidFill>
                      <a:schemeClr val="bg1">
                        <a:lumMod val="95000"/>
                      </a:schemeClr>
                    </a:solidFill>
                  </a:tcPr>
                </a:tc>
                <a:tc>
                  <a:txBody>
                    <a:bodyPr/>
                    <a:lstStyle/>
                    <a:p>
                      <a:pPr algn="r"/>
                      <a:r>
                        <a:rPr lang="en-US" sz="2000" b="1" dirty="0"/>
                        <a:t>0.9852</a:t>
                      </a:r>
                    </a:p>
                  </a:txBody>
                  <a:tcPr anchor="ctr">
                    <a:solidFill>
                      <a:schemeClr val="bg1">
                        <a:lumMod val="95000"/>
                      </a:schemeClr>
                    </a:solidFill>
                  </a:tcPr>
                </a:tc>
                <a:extLst>
                  <a:ext uri="{0D108BD9-81ED-4DB2-BD59-A6C34878D82A}">
                    <a16:rowId xmlns:a16="http://schemas.microsoft.com/office/drawing/2014/main" val="39720846"/>
                  </a:ext>
                </a:extLst>
              </a:tr>
              <a:tr h="465526">
                <a:tc>
                  <a:txBody>
                    <a:bodyPr/>
                    <a:lstStyle/>
                    <a:p>
                      <a:r>
                        <a:rPr lang="en-US" sz="2000" dirty="0"/>
                        <a:t>Logistic Regression</a:t>
                      </a:r>
                    </a:p>
                  </a:txBody>
                  <a:tcPr anchor="ctr">
                    <a:solidFill>
                      <a:schemeClr val="bg1">
                        <a:lumMod val="95000"/>
                      </a:schemeClr>
                    </a:solidFill>
                  </a:tcPr>
                </a:tc>
                <a:tc>
                  <a:txBody>
                    <a:bodyPr/>
                    <a:lstStyle/>
                    <a:p>
                      <a:pPr algn="l"/>
                      <a:endParaRPr lang="en-US" sz="1600" dirty="0">
                        <a:latin typeface="Consolas" panose="020B0609020204030204" pitchFamily="49" charset="0"/>
                      </a:endParaRPr>
                    </a:p>
                  </a:txBody>
                  <a:tcPr anchor="ctr">
                    <a:solidFill>
                      <a:schemeClr val="bg1">
                        <a:lumMod val="95000"/>
                      </a:schemeClr>
                    </a:solidFill>
                  </a:tcPr>
                </a:tc>
                <a:tc>
                  <a:txBody>
                    <a:bodyPr/>
                    <a:lstStyle/>
                    <a:p>
                      <a:pPr algn="r"/>
                      <a:r>
                        <a:rPr lang="en-US" sz="2000" dirty="0"/>
                        <a:t> 0.9959  </a:t>
                      </a:r>
                    </a:p>
                  </a:txBody>
                  <a:tcPr anchor="ctr">
                    <a:solidFill>
                      <a:schemeClr val="bg1">
                        <a:lumMod val="95000"/>
                      </a:schemeClr>
                    </a:solidFill>
                  </a:tcPr>
                </a:tc>
                <a:tc>
                  <a:txBody>
                    <a:bodyPr/>
                    <a:lstStyle/>
                    <a:p>
                      <a:pPr algn="r"/>
                      <a:r>
                        <a:rPr lang="en-US" sz="2000" dirty="0"/>
                        <a:t>0.9021</a:t>
                      </a:r>
                    </a:p>
                  </a:txBody>
                  <a:tcPr anchor="ctr">
                    <a:solidFill>
                      <a:schemeClr val="bg1">
                        <a:lumMod val="95000"/>
                      </a:schemeClr>
                    </a:solidFill>
                  </a:tcPr>
                </a:tc>
                <a:tc>
                  <a:txBody>
                    <a:bodyPr/>
                    <a:lstStyle/>
                    <a:p>
                      <a:pPr algn="r"/>
                      <a:r>
                        <a:rPr lang="en-US" sz="2000" b="0" dirty="0"/>
                        <a:t>0.0010</a:t>
                      </a:r>
                    </a:p>
                  </a:txBody>
                  <a:tcPr anchor="ctr">
                    <a:solidFill>
                      <a:schemeClr val="bg1">
                        <a:lumMod val="95000"/>
                      </a:schemeClr>
                    </a:solidFill>
                  </a:tcPr>
                </a:tc>
                <a:tc>
                  <a:txBody>
                    <a:bodyPr/>
                    <a:lstStyle/>
                    <a:p>
                      <a:pPr algn="r"/>
                      <a:r>
                        <a:rPr lang="en-US" sz="2000" dirty="0"/>
                        <a:t>0.9682</a:t>
                      </a:r>
                    </a:p>
                  </a:txBody>
                  <a:tcPr anchor="ctr">
                    <a:solidFill>
                      <a:schemeClr val="bg1">
                        <a:lumMod val="95000"/>
                      </a:schemeClr>
                    </a:solidFill>
                  </a:tcPr>
                </a:tc>
                <a:extLst>
                  <a:ext uri="{0D108BD9-81ED-4DB2-BD59-A6C34878D82A}">
                    <a16:rowId xmlns:a16="http://schemas.microsoft.com/office/drawing/2014/main" val="2869825331"/>
                  </a:ext>
                </a:extLst>
              </a:tr>
              <a:tr h="465526">
                <a:tc>
                  <a:txBody>
                    <a:bodyPr/>
                    <a:lstStyle/>
                    <a:p>
                      <a:r>
                        <a:rPr lang="en-US" sz="2000" dirty="0"/>
                        <a:t>Random Forest</a:t>
                      </a:r>
                    </a:p>
                  </a:txBody>
                  <a:tcPr anchor="ctr">
                    <a:solidFill>
                      <a:schemeClr val="bg1">
                        <a:lumMod val="95000"/>
                      </a:schemeClr>
                    </a:solidFill>
                  </a:tcPr>
                </a:tc>
                <a:tc>
                  <a:txBody>
                    <a:bodyPr/>
                    <a:lstStyle/>
                    <a:p>
                      <a:pPr algn="l"/>
                      <a:r>
                        <a:rPr lang="en-US" sz="1600" dirty="0" err="1">
                          <a:latin typeface="Consolas" panose="020B0609020204030204" pitchFamily="49" charset="0"/>
                        </a:rPr>
                        <a:t>mtry</a:t>
                      </a:r>
                      <a:r>
                        <a:rPr lang="en-US" sz="1600" dirty="0">
                          <a:latin typeface="Consolas" panose="020B0609020204030204" pitchFamily="49" charset="0"/>
                        </a:rPr>
                        <a:t> = 2, </a:t>
                      </a:r>
                      <a:r>
                        <a:rPr lang="en-US" sz="1600" dirty="0" err="1">
                          <a:latin typeface="Consolas" panose="020B0609020204030204" pitchFamily="49" charset="0"/>
                        </a:rPr>
                        <a:t>ntree</a:t>
                      </a:r>
                      <a:r>
                        <a:rPr lang="en-US" sz="1600" dirty="0">
                          <a:latin typeface="Consolas" panose="020B0609020204030204" pitchFamily="49" charset="0"/>
                        </a:rPr>
                        <a:t> = 500</a:t>
                      </a:r>
                    </a:p>
                  </a:txBody>
                  <a:tcPr anchor="ctr">
                    <a:solidFill>
                      <a:schemeClr val="bg1">
                        <a:lumMod val="95000"/>
                      </a:schemeClr>
                    </a:solidFill>
                  </a:tcPr>
                </a:tc>
                <a:tc>
                  <a:txBody>
                    <a:bodyPr/>
                    <a:lstStyle/>
                    <a:p>
                      <a:pPr algn="r"/>
                      <a:r>
                        <a:rPr lang="en-US" sz="2000" dirty="0"/>
                        <a:t>0.9969 </a:t>
                      </a:r>
                    </a:p>
                  </a:txBody>
                  <a:tcPr anchor="ctr">
                    <a:solidFill>
                      <a:schemeClr val="bg1">
                        <a:lumMod val="95000"/>
                      </a:schemeClr>
                    </a:solidFill>
                  </a:tcPr>
                </a:tc>
                <a:tc>
                  <a:txBody>
                    <a:bodyPr/>
                    <a:lstStyle/>
                    <a:p>
                      <a:pPr algn="r"/>
                      <a:r>
                        <a:rPr lang="en-US" sz="2000" dirty="0"/>
                        <a:t>0.9595</a:t>
                      </a:r>
                    </a:p>
                  </a:txBody>
                  <a:tcPr anchor="ctr">
                    <a:solidFill>
                      <a:schemeClr val="bg1">
                        <a:lumMod val="95000"/>
                      </a:schemeClr>
                    </a:solidFill>
                  </a:tcPr>
                </a:tc>
                <a:tc>
                  <a:txBody>
                    <a:bodyPr/>
                    <a:lstStyle/>
                    <a:p>
                      <a:pPr algn="r"/>
                      <a:r>
                        <a:rPr lang="en-US" sz="2000" dirty="0"/>
                        <a:t>0.0018</a:t>
                      </a:r>
                    </a:p>
                  </a:txBody>
                  <a:tcPr anchor="ctr">
                    <a:solidFill>
                      <a:schemeClr val="bg1">
                        <a:lumMod val="95000"/>
                      </a:schemeClr>
                    </a:solidFill>
                  </a:tcPr>
                </a:tc>
                <a:tc>
                  <a:txBody>
                    <a:bodyPr/>
                    <a:lstStyle/>
                    <a:p>
                      <a:pPr algn="r"/>
                      <a:r>
                        <a:rPr lang="en-US" sz="2000" dirty="0"/>
                        <a:t>0.9454 </a:t>
                      </a:r>
                    </a:p>
                  </a:txBody>
                  <a:tcPr anchor="ctr">
                    <a:solidFill>
                      <a:schemeClr val="bg1">
                        <a:lumMod val="95000"/>
                      </a:schemeClr>
                    </a:solidFill>
                  </a:tcPr>
                </a:tc>
                <a:extLst>
                  <a:ext uri="{0D108BD9-81ED-4DB2-BD59-A6C34878D82A}">
                    <a16:rowId xmlns:a16="http://schemas.microsoft.com/office/drawing/2014/main" val="3000985309"/>
                  </a:ext>
                </a:extLst>
              </a:tr>
              <a:tr h="465526">
                <a:tc>
                  <a:txBody>
                    <a:bodyPr/>
                    <a:lstStyle/>
                    <a:p>
                      <a:r>
                        <a:rPr lang="en-US" sz="2000" dirty="0"/>
                        <a:t>SVM-P </a:t>
                      </a:r>
                    </a:p>
                  </a:txBody>
                  <a:tcPr anchor="ctr">
                    <a:solidFill>
                      <a:schemeClr val="bg1">
                        <a:lumMod val="95000"/>
                      </a:schemeClr>
                    </a:solidFill>
                  </a:tcPr>
                </a:tc>
                <a:tc>
                  <a:txBody>
                    <a:bodyPr/>
                    <a:lstStyle/>
                    <a:p>
                      <a:pPr algn="l"/>
                      <a:r>
                        <a:rPr lang="en-US" sz="1600" dirty="0">
                          <a:latin typeface="Consolas" panose="020B0609020204030204" pitchFamily="49" charset="0"/>
                        </a:rPr>
                        <a:t>degree = 3, C = 10</a:t>
                      </a:r>
                    </a:p>
                  </a:txBody>
                  <a:tcPr anchor="ctr">
                    <a:solidFill>
                      <a:schemeClr val="bg1">
                        <a:lumMod val="95000"/>
                      </a:schemeClr>
                    </a:solidFill>
                  </a:tcPr>
                </a:tc>
                <a:tc>
                  <a:txBody>
                    <a:bodyPr/>
                    <a:lstStyle/>
                    <a:p>
                      <a:pPr algn="r"/>
                      <a:r>
                        <a:rPr lang="en-US" sz="2000" dirty="0"/>
                        <a:t>0.9960</a:t>
                      </a:r>
                    </a:p>
                  </a:txBody>
                  <a:tcPr anchor="ctr">
                    <a:solidFill>
                      <a:schemeClr val="bg1">
                        <a:lumMod val="95000"/>
                      </a:schemeClr>
                    </a:solidFill>
                  </a:tcPr>
                </a:tc>
                <a:tc>
                  <a:txBody>
                    <a:bodyPr/>
                    <a:lstStyle/>
                    <a:p>
                      <a:pPr algn="r"/>
                      <a:r>
                        <a:rPr lang="en-US" sz="2000"/>
                        <a:t>0.9179</a:t>
                      </a:r>
                      <a:endParaRPr lang="en-US" sz="2000" dirty="0"/>
                    </a:p>
                  </a:txBody>
                  <a:tcPr anchor="ctr">
                    <a:solidFill>
                      <a:schemeClr val="bg1">
                        <a:lumMod val="95000"/>
                      </a:schemeClr>
                    </a:solidFill>
                  </a:tcPr>
                </a:tc>
                <a:tc>
                  <a:txBody>
                    <a:bodyPr/>
                    <a:lstStyle/>
                    <a:p>
                      <a:pPr algn="r"/>
                      <a:r>
                        <a:rPr lang="en-US" sz="2000" dirty="0"/>
                        <a:t>0.0014</a:t>
                      </a:r>
                    </a:p>
                  </a:txBody>
                  <a:tcPr anchor="ctr">
                    <a:solidFill>
                      <a:schemeClr val="bg1">
                        <a:lumMod val="95000"/>
                      </a:schemeClr>
                    </a:solidFill>
                  </a:tcPr>
                </a:tc>
                <a:tc>
                  <a:txBody>
                    <a:bodyPr/>
                    <a:lstStyle/>
                    <a:p>
                      <a:pPr algn="r"/>
                      <a:r>
                        <a:rPr lang="en-US" sz="2000" dirty="0"/>
                        <a:t>0.9547</a:t>
                      </a:r>
                    </a:p>
                  </a:txBody>
                  <a:tcPr anchor="ctr">
                    <a:solidFill>
                      <a:schemeClr val="bg1">
                        <a:lumMod val="95000"/>
                      </a:schemeClr>
                    </a:solidFill>
                  </a:tcPr>
                </a:tc>
                <a:extLst>
                  <a:ext uri="{0D108BD9-81ED-4DB2-BD59-A6C34878D82A}">
                    <a16:rowId xmlns:a16="http://schemas.microsoft.com/office/drawing/2014/main" val="463244091"/>
                  </a:ext>
                </a:extLst>
              </a:tr>
              <a:tr h="465526">
                <a:tc>
                  <a:txBody>
                    <a:bodyPr/>
                    <a:lstStyle/>
                    <a:p>
                      <a:r>
                        <a:rPr lang="en-US" sz="2000" dirty="0"/>
                        <a:t>SVM-R</a:t>
                      </a:r>
                    </a:p>
                  </a:txBody>
                  <a:tcPr anchor="ctr">
                    <a:solidFill>
                      <a:schemeClr val="bg1">
                        <a:lumMod val="95000"/>
                      </a:schemeClr>
                    </a:solidFill>
                  </a:tcPr>
                </a:tc>
                <a:tc>
                  <a:txBody>
                    <a:bodyPr/>
                    <a:lstStyle/>
                    <a:p>
                      <a:pPr algn="l"/>
                      <a:r>
                        <a:rPr lang="en-US" sz="1600" dirty="0">
                          <a:latin typeface="Consolas" panose="020B0609020204030204" pitchFamily="49" charset="0"/>
                        </a:rPr>
                        <a:t>gamma = 5, C= 1000</a:t>
                      </a:r>
                    </a:p>
                  </a:txBody>
                  <a:tcPr anchor="ctr">
                    <a:solidFill>
                      <a:schemeClr val="bg1">
                        <a:lumMod val="95000"/>
                      </a:schemeClr>
                    </a:solidFill>
                  </a:tcPr>
                </a:tc>
                <a:tc>
                  <a:txBody>
                    <a:bodyPr/>
                    <a:lstStyle/>
                    <a:p>
                      <a:pPr algn="r"/>
                      <a:r>
                        <a:rPr lang="en-US" sz="2000" b="1" dirty="0"/>
                        <a:t>0.9975</a:t>
                      </a:r>
                    </a:p>
                  </a:txBody>
                  <a:tcPr anchor="ctr">
                    <a:solidFill>
                      <a:schemeClr val="bg1">
                        <a:lumMod val="95000"/>
                      </a:schemeClr>
                    </a:solidFill>
                  </a:tcPr>
                </a:tc>
                <a:tc>
                  <a:txBody>
                    <a:bodyPr/>
                    <a:lstStyle/>
                    <a:p>
                      <a:pPr algn="r"/>
                      <a:r>
                        <a:rPr lang="en-US" sz="2000" b="1" dirty="0"/>
                        <a:t>0.9723</a:t>
                      </a:r>
                    </a:p>
                  </a:txBody>
                  <a:tcPr anchor="ctr">
                    <a:solidFill>
                      <a:schemeClr val="bg1">
                        <a:lumMod val="95000"/>
                      </a:schemeClr>
                    </a:solidFill>
                  </a:tcPr>
                </a:tc>
                <a:tc>
                  <a:txBody>
                    <a:bodyPr/>
                    <a:lstStyle/>
                    <a:p>
                      <a:pPr algn="r"/>
                      <a:r>
                        <a:rPr lang="en-US" sz="2000" dirty="0"/>
                        <a:t> 0.0017</a:t>
                      </a:r>
                    </a:p>
                  </a:txBody>
                  <a:tcPr anchor="ctr">
                    <a:solidFill>
                      <a:schemeClr val="bg1">
                        <a:lumMod val="95000"/>
                      </a:schemeClr>
                    </a:solidFill>
                  </a:tcPr>
                </a:tc>
                <a:tc>
                  <a:txBody>
                    <a:bodyPr/>
                    <a:lstStyle/>
                    <a:p>
                      <a:pPr algn="r"/>
                      <a:r>
                        <a:rPr lang="en-US" sz="2000" dirty="0"/>
                        <a:t>0.9507 </a:t>
                      </a:r>
                    </a:p>
                  </a:txBody>
                  <a:tcPr anchor="ctr">
                    <a:solidFill>
                      <a:schemeClr val="bg1">
                        <a:lumMod val="95000"/>
                      </a:schemeClr>
                    </a:solidFill>
                  </a:tcPr>
                </a:tc>
                <a:extLst>
                  <a:ext uri="{0D108BD9-81ED-4DB2-BD59-A6C34878D82A}">
                    <a16:rowId xmlns:a16="http://schemas.microsoft.com/office/drawing/2014/main" val="377330035"/>
                  </a:ext>
                </a:extLst>
              </a:tr>
              <a:tr h="465526">
                <a:tc>
                  <a:txBody>
                    <a:bodyPr/>
                    <a:lstStyle/>
                    <a:p>
                      <a:r>
                        <a:rPr lang="en-US" sz="2000" dirty="0"/>
                        <a:t>Mahalanobis Classifier</a:t>
                      </a:r>
                    </a:p>
                  </a:txBody>
                  <a:tcPr anchor="ctr">
                    <a:solidFill>
                      <a:schemeClr val="bg1">
                        <a:lumMod val="95000"/>
                      </a:schemeClr>
                    </a:solidFill>
                  </a:tcPr>
                </a:tc>
                <a:tc>
                  <a:txBody>
                    <a:bodyPr/>
                    <a:lstStyle/>
                    <a:p>
                      <a:pPr algn="l"/>
                      <a:endParaRPr lang="en-US" sz="1600" dirty="0">
                        <a:latin typeface="Consolas" panose="020B0609020204030204" pitchFamily="49" charset="0"/>
                      </a:endParaRPr>
                    </a:p>
                  </a:txBody>
                  <a:tcPr anchor="ctr">
                    <a:solidFill>
                      <a:schemeClr val="bg1">
                        <a:lumMod val="95000"/>
                      </a:schemeClr>
                    </a:solidFill>
                  </a:tcPr>
                </a:tc>
                <a:tc>
                  <a:txBody>
                    <a:bodyPr/>
                    <a:lstStyle/>
                    <a:p>
                      <a:pPr algn="r"/>
                      <a:r>
                        <a:rPr lang="en-US" sz="2000" dirty="0"/>
                        <a:t>0.9883</a:t>
                      </a:r>
                    </a:p>
                  </a:txBody>
                  <a:tcPr anchor="ctr">
                    <a:solidFill>
                      <a:schemeClr val="bg1">
                        <a:lumMod val="95000"/>
                      </a:schemeClr>
                    </a:solidFill>
                  </a:tcPr>
                </a:tc>
                <a:tc>
                  <a:txBody>
                    <a:bodyPr/>
                    <a:lstStyle/>
                    <a:p>
                      <a:pPr algn="r"/>
                      <a:r>
                        <a:rPr lang="en-US" sz="2000" dirty="0"/>
                        <a:t>0.7369 </a:t>
                      </a:r>
                    </a:p>
                  </a:txBody>
                  <a:tcPr anchor="ctr">
                    <a:solidFill>
                      <a:schemeClr val="bg1">
                        <a:lumMod val="95000"/>
                      </a:schemeClr>
                    </a:solidFill>
                  </a:tcPr>
                </a:tc>
                <a:tc>
                  <a:txBody>
                    <a:bodyPr/>
                    <a:lstStyle/>
                    <a:p>
                      <a:pPr algn="r"/>
                      <a:r>
                        <a:rPr lang="en-US" sz="2000" dirty="0"/>
                        <a:t>0.0034</a:t>
                      </a:r>
                    </a:p>
                  </a:txBody>
                  <a:tcPr anchor="ctr">
                    <a:solidFill>
                      <a:schemeClr val="bg1">
                        <a:lumMod val="95000"/>
                      </a:schemeClr>
                    </a:solidFill>
                  </a:tcPr>
                </a:tc>
                <a:tc>
                  <a:txBody>
                    <a:bodyPr/>
                    <a:lstStyle/>
                    <a:p>
                      <a:pPr algn="r"/>
                      <a:r>
                        <a:rPr lang="en-US" sz="2000" dirty="0"/>
                        <a:t>0.8785 </a:t>
                      </a:r>
                    </a:p>
                  </a:txBody>
                  <a:tcPr anchor="ctr">
                    <a:solidFill>
                      <a:schemeClr val="bg1">
                        <a:lumMod val="95000"/>
                      </a:schemeClr>
                    </a:solidFill>
                  </a:tcPr>
                </a:tc>
                <a:extLst>
                  <a:ext uri="{0D108BD9-81ED-4DB2-BD59-A6C34878D82A}">
                    <a16:rowId xmlns:a16="http://schemas.microsoft.com/office/drawing/2014/main" val="3617456122"/>
                  </a:ext>
                </a:extLst>
              </a:tr>
            </a:tbl>
          </a:graphicData>
        </a:graphic>
      </p:graphicFrame>
      <p:sp>
        <p:nvSpPr>
          <p:cNvPr id="4" name="TextBox 3">
            <a:extLst>
              <a:ext uri="{FF2B5EF4-FFF2-40B4-BE49-F238E27FC236}">
                <a16:creationId xmlns:a16="http://schemas.microsoft.com/office/drawing/2014/main" id="{4329DB40-0576-40A0-9D45-A723528F923F}"/>
              </a:ext>
            </a:extLst>
          </p:cNvPr>
          <p:cNvSpPr txBox="1"/>
          <p:nvPr/>
        </p:nvSpPr>
        <p:spPr>
          <a:xfrm>
            <a:off x="0" y="6386731"/>
            <a:ext cx="12058406" cy="369332"/>
          </a:xfrm>
          <a:prstGeom prst="rect">
            <a:avLst/>
          </a:prstGeom>
          <a:noFill/>
        </p:spPr>
        <p:txBody>
          <a:bodyPr wrap="square" rtlCol="0">
            <a:spAutoFit/>
          </a:bodyPr>
          <a:lstStyle/>
          <a:p>
            <a:r>
              <a:rPr lang="en-US" dirty="0">
                <a:solidFill>
                  <a:schemeClr val="bg1">
                    <a:lumMod val="75000"/>
                  </a:schemeClr>
                </a:solidFill>
              </a:rPr>
              <a:t>Introduction |</a:t>
            </a:r>
            <a:r>
              <a:rPr lang="en-US" dirty="0">
                <a:solidFill>
                  <a:schemeClr val="bg1">
                    <a:lumMod val="65000"/>
                  </a:schemeClr>
                </a:solidFill>
              </a:rPr>
              <a:t> </a:t>
            </a:r>
            <a:r>
              <a:rPr lang="en-US" dirty="0">
                <a:solidFill>
                  <a:schemeClr val="bg1">
                    <a:lumMod val="75000"/>
                  </a:schemeClr>
                </a:solidFill>
              </a:rPr>
              <a:t>Methods</a:t>
            </a:r>
            <a:r>
              <a:rPr lang="en-US" dirty="0">
                <a:solidFill>
                  <a:schemeClr val="bg1">
                    <a:lumMod val="65000"/>
                  </a:schemeClr>
                </a:solidFill>
              </a:rPr>
              <a:t> </a:t>
            </a:r>
            <a:r>
              <a:rPr lang="en-US" dirty="0">
                <a:solidFill>
                  <a:schemeClr val="bg1">
                    <a:lumMod val="75000"/>
                  </a:schemeClr>
                </a:solidFill>
              </a:rPr>
              <a:t>| </a:t>
            </a:r>
            <a:r>
              <a:rPr lang="en-US" dirty="0">
                <a:solidFill>
                  <a:schemeClr val="bg1"/>
                </a:solidFill>
              </a:rPr>
              <a:t>Results</a:t>
            </a:r>
            <a:r>
              <a:rPr lang="en-US" dirty="0">
                <a:solidFill>
                  <a:schemeClr val="bg1">
                    <a:lumMod val="75000"/>
                  </a:schemeClr>
                </a:solidFill>
              </a:rPr>
              <a:t> | Conclusions</a:t>
            </a:r>
          </a:p>
        </p:txBody>
      </p:sp>
    </p:spTree>
    <p:extLst>
      <p:ext uri="{BB962C8B-B14F-4D97-AF65-F5344CB8AC3E}">
        <p14:creationId xmlns:p14="http://schemas.microsoft.com/office/powerpoint/2010/main" val="1595428041"/>
      </p:ext>
    </p:extLst>
  </p:cSld>
  <p:clrMapOvr>
    <a:masterClrMapping/>
  </p:clrMapOvr>
</p:sld>
</file>

<file path=ppt/theme/theme1.xml><?xml version="1.0" encoding="utf-8"?>
<a:theme xmlns:a="http://schemas.openxmlformats.org/drawingml/2006/main" name="Retro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otalTime>29995</TotalTime>
  <Words>2859</Words>
  <Application>Microsoft Office PowerPoint</Application>
  <PresentationFormat>Widescreen</PresentationFormat>
  <Paragraphs>492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Consolas</vt:lpstr>
      <vt:lpstr>noto-sans-display</vt:lpstr>
      <vt:lpstr>Retrospect</vt:lpstr>
      <vt:lpstr>Haiti Earthquake Relief Effort: Finding Blue Tarps II</vt:lpstr>
      <vt:lpstr>Introduction</vt:lpstr>
      <vt:lpstr>Methods</vt:lpstr>
      <vt:lpstr>Methods</vt:lpstr>
      <vt:lpstr>Methods</vt:lpstr>
      <vt:lpstr>Methods </vt:lpstr>
      <vt:lpstr>Methods</vt:lpstr>
      <vt:lpstr>Methods</vt:lpstr>
      <vt:lpstr>Accuracy Results: Train Data Set</vt:lpstr>
      <vt:lpstr>Accuracy Results: Holdout Data Set</vt:lpstr>
      <vt:lpstr>kNN Performance on Holdout Data</vt:lpstr>
      <vt:lpstr>kNN Decision Boundary</vt:lpstr>
      <vt:lpstr>LDA Performance on Holdout Data</vt:lpstr>
      <vt:lpstr>LDA Decision Boundary</vt:lpstr>
      <vt:lpstr>QDA Performance on Holdout Data</vt:lpstr>
      <vt:lpstr>QDA Decision Boundary</vt:lpstr>
      <vt:lpstr>Logistic Regression Performance on Holdout Data</vt:lpstr>
      <vt:lpstr>Logistic Regression Decision Boundary</vt:lpstr>
      <vt:lpstr>Random Forest Performance on Holdout Data</vt:lpstr>
      <vt:lpstr>Random Forest Decision Boundary</vt:lpstr>
      <vt:lpstr>SVM Polynomial Performance on Holdout Data</vt:lpstr>
      <vt:lpstr>SVM Polynomial Decision Boundary</vt:lpstr>
      <vt:lpstr>SVM RBF Performance on Holdout Data</vt:lpstr>
      <vt:lpstr>SVM RBF Decision Boundary</vt:lpstr>
      <vt:lpstr>Mahalanobis Performance on Holdout Data</vt:lpstr>
      <vt:lpstr>Mahalanobis Classifier Decision Boundary</vt:lpstr>
      <vt:lpstr>Conclusions</vt:lpstr>
      <vt:lpstr>Conclusions</vt:lpstr>
      <vt:lpstr>Conclusions</vt:lpstr>
      <vt:lpstr>Conclusions</vt:lpstr>
      <vt:lpstr>Improvements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Haiti Earthquake Relief Effort Finding Blue Tarps</dc:title>
  <dc:creator>Basener, William (wb8by)</dc:creator>
  <cp:lastModifiedBy>Brooks Anderson</cp:lastModifiedBy>
  <cp:revision>24</cp:revision>
  <dcterms:created xsi:type="dcterms:W3CDTF">2021-09-15T18:46:07Z</dcterms:created>
  <dcterms:modified xsi:type="dcterms:W3CDTF">2021-12-05T14:13:22Z</dcterms:modified>
</cp:coreProperties>
</file>