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B9A21-22B6-4B4F-A705-BF2877BC9F70}">
  <a:tblStyle styleId="{973B9A21-22B6-4B4F-A705-BF2877BC9F70}"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13D320-A94B-437A-9DAB-1D3C75415B7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9698294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161567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67585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2754706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324549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2638476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2350210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128650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175067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67939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2838480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102979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4712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380747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1880372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514973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940804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7190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99280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Zac</a:t>
            </a:r>
          </a:p>
        </p:txBody>
      </p:sp>
    </p:spTree>
    <p:extLst>
      <p:ext uri="{BB962C8B-B14F-4D97-AF65-F5344CB8AC3E}">
        <p14:creationId xmlns:p14="http://schemas.microsoft.com/office/powerpoint/2010/main" val="373632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312346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8606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9644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07660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5832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brooksrelyt/infm600/blob/master/College%20Scorecard%20Analysis%20Project/Data/College_Selection_Model_Dataset.xlsx"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marL="0" lvl="0" indent="0">
              <a:spcBef>
                <a:spcPts val="0"/>
              </a:spcBef>
              <a:buNone/>
            </a:pPr>
            <a:r>
              <a:rPr lang="en"/>
              <a:t>College Selection Model</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marL="0" lvl="0" indent="0">
              <a:spcBef>
                <a:spcPts val="0"/>
              </a:spcBef>
              <a:buNone/>
            </a:pPr>
            <a:r>
              <a:rPr lang="en"/>
              <a:t>By TAZY GROUP - Tyler, Anwar, Zac, Yvonne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Develop College Selection Model</a:t>
            </a:r>
          </a:p>
        </p:txBody>
      </p:sp>
      <p:sp>
        <p:nvSpPr>
          <p:cNvPr id="144" name="Shape 14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spcBef>
                <a:spcPts val="0"/>
              </a:spcBef>
              <a:buNone/>
            </a:pPr>
            <a:r>
              <a:rPr lang="en" dirty="0"/>
              <a:t>There are </a:t>
            </a:r>
            <a:r>
              <a:rPr lang="en" dirty="0" smtClean="0"/>
              <a:t>three </a:t>
            </a:r>
            <a:r>
              <a:rPr lang="en" dirty="0"/>
              <a:t>steps to our College Selection Model</a:t>
            </a:r>
            <a:r>
              <a:rPr lang="en" dirty="0" smtClean="0"/>
              <a:t>:</a:t>
            </a:r>
            <a:endParaRPr lang="en" dirty="0"/>
          </a:p>
          <a:p>
            <a:pPr marL="457200" lvl="0" indent="-342900" rtl="0">
              <a:spcBef>
                <a:spcPts val="0"/>
              </a:spcBef>
              <a:spcAft>
                <a:spcPts val="0"/>
              </a:spcAft>
              <a:buSzPts val="1800"/>
              <a:buAutoNum type="arabicPeriod"/>
            </a:pPr>
            <a:r>
              <a:rPr lang="en" dirty="0"/>
              <a:t>For each school in the data set, we rated </a:t>
            </a:r>
            <a:r>
              <a:rPr lang="en" dirty="0" smtClean="0"/>
              <a:t>the student </a:t>
            </a:r>
            <a:r>
              <a:rPr lang="en" dirty="0"/>
              <a:t>financial stability and academic success (rating method explained next slide</a:t>
            </a:r>
            <a:r>
              <a:rPr lang="en" dirty="0" smtClean="0"/>
              <a:t>) of that school</a:t>
            </a:r>
            <a:r>
              <a:rPr lang="en" dirty="0"/>
              <a:t/>
            </a:r>
            <a:br>
              <a:rPr lang="en" dirty="0"/>
            </a:br>
            <a:endParaRPr lang="en" dirty="0"/>
          </a:p>
          <a:p>
            <a:pPr marL="457200" lvl="0" indent="-342900" rtl="0">
              <a:spcBef>
                <a:spcPts val="0"/>
              </a:spcBef>
              <a:buSzPts val="1800"/>
              <a:buAutoNum type="arabicPeriod"/>
            </a:pPr>
            <a:r>
              <a:rPr lang="en" dirty="0" smtClean="0"/>
              <a:t>We developed four unique personas</a:t>
            </a:r>
          </a:p>
          <a:p>
            <a:pPr marL="457200" lvl="0" indent="-342900" rtl="0">
              <a:spcBef>
                <a:spcPts val="0"/>
              </a:spcBef>
              <a:buSzPts val="1800"/>
              <a:buAutoNum type="arabicPeriod"/>
            </a:pPr>
            <a:r>
              <a:rPr lang="en" dirty="0" smtClean="0"/>
              <a:t>Selected the most appropriate list of schools for each persona</a:t>
            </a:r>
            <a:r>
              <a:rPr lang="en" dirty="0"/>
              <a:t/>
            </a:r>
            <a:br>
              <a:rPr lang="en" dirty="0"/>
            </a:br>
            <a:r>
              <a:rPr lang="en" dirty="0"/>
              <a:t/>
            </a:r>
            <a:br>
              <a:rPr lang="en" dirty="0"/>
            </a:br>
            <a:endParaRPr lang="e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a:t>
            </a:r>
          </a:p>
        </p:txBody>
      </p:sp>
      <p:sp>
        <p:nvSpPr>
          <p:cNvPr id="150" name="Shape 15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student financial stability are:</a:t>
            </a:r>
          </a:p>
          <a:p>
            <a:pPr marL="457200" lvl="0" indent="-317500" rtl="0">
              <a:spcBef>
                <a:spcPts val="0"/>
              </a:spcBef>
              <a:spcAft>
                <a:spcPts val="0"/>
              </a:spcAft>
              <a:buSzPts val="1400"/>
              <a:buChar char="●"/>
            </a:pPr>
            <a:r>
              <a:rPr lang="en" sz="1400"/>
              <a:t>Percent of students who defaulted or failed to meet specified conditions within two (2) year and three(3) years of receiving their loan</a:t>
            </a:r>
          </a:p>
          <a:p>
            <a:pPr marL="457200" lvl="0" indent="-317500" rtl="0">
              <a:spcBef>
                <a:spcPts val="0"/>
              </a:spcBef>
              <a:spcAft>
                <a:spcPts val="0"/>
              </a:spcAft>
              <a:buSzPts val="1400"/>
              <a:buChar char="●"/>
            </a:pPr>
            <a:r>
              <a:rPr lang="en" sz="1400"/>
              <a:t>Average earnings of students 10 years after graduating</a:t>
            </a:r>
          </a:p>
          <a:p>
            <a:pPr marL="457200" lvl="0" indent="-317500" rtl="0">
              <a:spcBef>
                <a:spcPts val="0"/>
              </a:spcBef>
              <a:spcAft>
                <a:spcPts val="0"/>
              </a:spcAft>
              <a:buSzPts val="1400"/>
              <a:buChar char="●"/>
            </a:pPr>
            <a:r>
              <a:rPr lang="en" sz="1400"/>
              <a:t>Median debt of students who completed their degree</a:t>
            </a:r>
          </a:p>
          <a:p>
            <a:pPr marL="457200" lvl="0" indent="-317500" rtl="0">
              <a:spcBef>
                <a:spcPts val="0"/>
              </a:spcBef>
              <a:buSzPts val="1400"/>
              <a:buChar char="●"/>
            </a:pPr>
            <a:r>
              <a:rPr lang="en" sz="1400"/>
              <a:t>In state tuition  and out of state tuition costs and fees</a:t>
            </a:r>
          </a:p>
          <a:p>
            <a:pPr marL="0" lvl="0" indent="0" rtl="0">
              <a:spcBef>
                <a:spcPts val="0"/>
              </a:spcBef>
              <a:buNone/>
            </a:pPr>
            <a:r>
              <a:rPr lang="en" sz="1400"/>
              <a:t>To confirm  that we had chosen the best indicators, we use the plot function to verify the relationship between the variables</a:t>
            </a:r>
            <a:br>
              <a:rPr lang="en" sz="1400"/>
            </a:br>
            <a:endParaRPr lang="en"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 (cont)</a:t>
            </a:r>
          </a:p>
        </p:txBody>
      </p:sp>
      <p:sp>
        <p:nvSpPr>
          <p:cNvPr id="156" name="Shape 156"/>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spcBef>
                <a:spcPts val="0"/>
              </a:spcBef>
              <a:buNone/>
            </a:pPr>
            <a:r>
              <a:rPr lang="en" sz="1400" dirty="0"/>
              <a:t>As default rate increases, tuition decreases	</a:t>
            </a:r>
          </a:p>
        </p:txBody>
      </p:sp>
      <p:graphicFrame>
        <p:nvGraphicFramePr>
          <p:cNvPr id="157" name="Shape 157"/>
          <p:cNvGraphicFramePr/>
          <p:nvPr/>
        </p:nvGraphicFramePr>
        <p:xfrm>
          <a:off x="311700" y="1707125"/>
          <a:ext cx="8520600" cy="3158650"/>
        </p:xfrm>
        <a:graphic>
          <a:graphicData uri="http://schemas.openxmlformats.org/drawingml/2006/table">
            <a:tbl>
              <a:tblPr>
                <a:noFill/>
              </a:tblPr>
              <a:tblGrid>
                <a:gridCol w="4260300">
                  <a:extLst>
                    <a:ext uri="{9D8B030D-6E8A-4147-A177-3AD203B41FA5}">
                      <a16:colId xmlns="" xmlns:a16="http://schemas.microsoft.com/office/drawing/2014/main" val="20000"/>
                    </a:ext>
                  </a:extLst>
                </a:gridCol>
                <a:gridCol w="4260300">
                  <a:extLst>
                    <a:ext uri="{9D8B030D-6E8A-4147-A177-3AD203B41FA5}">
                      <a16:colId xmlns="" xmlns:a16="http://schemas.microsoft.com/office/drawing/2014/main" val="20001"/>
                    </a:ext>
                  </a:extLst>
                </a:gridCol>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extLst>
                  <a:ext uri="{0D108BD9-81ED-4DB2-BD59-A6C34878D82A}">
                    <a16:rowId xmlns="" xmlns:a16="http://schemas.microsoft.com/office/drawing/2014/main" val="10000"/>
                  </a:ext>
                </a:extLst>
              </a:tr>
            </a:tbl>
          </a:graphicData>
        </a:graphic>
      </p:graphicFrame>
      <p:pic>
        <p:nvPicPr>
          <p:cNvPr id="158" name="Shape 158"/>
          <p:cNvPicPr preferRelativeResize="0"/>
          <p:nvPr/>
        </p:nvPicPr>
        <p:blipFill>
          <a:blip r:embed="rId3">
            <a:alphaModFix/>
          </a:blip>
          <a:stretch>
            <a:fillRect/>
          </a:stretch>
        </p:blipFill>
        <p:spPr>
          <a:xfrm>
            <a:off x="311700" y="1707125"/>
            <a:ext cx="4260300" cy="3158650"/>
          </a:xfrm>
          <a:prstGeom prst="rect">
            <a:avLst/>
          </a:prstGeom>
          <a:noFill/>
          <a:ln>
            <a:noFill/>
          </a:ln>
        </p:spPr>
      </p:pic>
      <p:sp>
        <p:nvSpPr>
          <p:cNvPr id="159" name="Shape 159"/>
          <p:cNvSpPr txBox="1">
            <a:spLocks noGrp="1"/>
          </p:cNvSpPr>
          <p:nvPr>
            <p:ph type="body" idx="1"/>
          </p:nvPr>
        </p:nvSpPr>
        <p:spPr>
          <a:xfrm>
            <a:off x="4572075" y="1128974"/>
            <a:ext cx="4260300" cy="3736925"/>
          </a:xfrm>
          <a:prstGeom prst="rect">
            <a:avLst/>
          </a:prstGeom>
        </p:spPr>
        <p:txBody>
          <a:bodyPr wrap="square" lIns="91425" tIns="91425" rIns="91425" bIns="91425" anchor="t" anchorCtr="0">
            <a:noAutofit/>
          </a:bodyPr>
          <a:lstStyle/>
          <a:p>
            <a:pPr marL="0" lvl="0" indent="0" rtl="0">
              <a:spcBef>
                <a:spcPts val="0"/>
              </a:spcBef>
              <a:buNone/>
            </a:pPr>
            <a:r>
              <a:rPr lang="en" sz="1400" dirty="0"/>
              <a:t>As tuition increases, median grad debt increases</a:t>
            </a:r>
          </a:p>
        </p:txBody>
      </p:sp>
      <p:pic>
        <p:nvPicPr>
          <p:cNvPr id="160" name="Shape 160"/>
          <p:cNvPicPr preferRelativeResize="0"/>
          <p:nvPr/>
        </p:nvPicPr>
        <p:blipFill>
          <a:blip r:embed="rId4">
            <a:alphaModFix/>
          </a:blip>
          <a:stretch>
            <a:fillRect/>
          </a:stretch>
        </p:blipFill>
        <p:spPr>
          <a:xfrm>
            <a:off x="4572075" y="1707125"/>
            <a:ext cx="4260300" cy="3158650"/>
          </a:xfrm>
          <a:prstGeom prst="rect">
            <a:avLst/>
          </a:prstGeom>
          <a:noFill/>
          <a:ln>
            <a:noFill/>
          </a:ln>
        </p:spPr>
      </p:pic>
    </p:spTree>
    <p:extLst>
      <p:ext uri="{BB962C8B-B14F-4D97-AF65-F5344CB8AC3E}">
        <p14:creationId xmlns:p14="http://schemas.microsoft.com/office/powerpoint/2010/main" val="240541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a:t>
            </a:r>
          </a:p>
        </p:txBody>
      </p:sp>
      <p:sp>
        <p:nvSpPr>
          <p:cNvPr id="166" name="Shape 16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academic success are:</a:t>
            </a:r>
          </a:p>
          <a:p>
            <a:pPr marL="457200" lvl="0" indent="-317500" rtl="0">
              <a:spcBef>
                <a:spcPts val="0"/>
              </a:spcBef>
              <a:spcAft>
                <a:spcPts val="0"/>
              </a:spcAft>
              <a:buSzPts val="1400"/>
              <a:buChar char="●"/>
            </a:pPr>
            <a:r>
              <a:rPr lang="en" sz="1400"/>
              <a:t>First-time full-time student retention rate</a:t>
            </a:r>
          </a:p>
          <a:p>
            <a:pPr marL="457200" lvl="0" indent="-317500" rtl="0">
              <a:spcBef>
                <a:spcPts val="0"/>
              </a:spcBef>
              <a:spcAft>
                <a:spcPts val="0"/>
              </a:spcAft>
              <a:buSzPts val="1400"/>
              <a:buChar char="●"/>
            </a:pPr>
            <a:r>
              <a:rPr lang="en" sz="1400"/>
              <a:t>First-time full-time completion rate</a:t>
            </a:r>
          </a:p>
          <a:p>
            <a:pPr marL="457200" lvl="0" indent="-317500" rtl="0">
              <a:spcBef>
                <a:spcPts val="0"/>
              </a:spcBef>
              <a:spcAft>
                <a:spcPts val="0"/>
              </a:spcAft>
              <a:buSzPts val="1400"/>
              <a:buChar char="●"/>
            </a:pPr>
            <a:r>
              <a:rPr lang="en" sz="1400"/>
              <a:t>Percentage of students that withdrew from original institution within 3 years</a:t>
            </a:r>
          </a:p>
          <a:p>
            <a:pPr marL="457200" lvl="0" indent="-317500" rtl="0">
              <a:spcBef>
                <a:spcPts val="0"/>
              </a:spcBef>
              <a:buSzPts val="1400"/>
              <a:buChar char="●"/>
            </a:pPr>
            <a:r>
              <a:rPr lang="en" sz="1400"/>
              <a:t>Proportion of full-time faculty staff</a:t>
            </a:r>
          </a:p>
          <a:p>
            <a:pPr marL="0" lvl="0" indent="0">
              <a:spcBef>
                <a:spcPts val="0"/>
              </a:spcBef>
              <a:buNone/>
            </a:pPr>
            <a:r>
              <a:rPr lang="en" sz="1400"/>
              <a:t>To confirm  that we had chosen the best indicators, we use the plot function to verify the relationship between the variables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 (cont)</a:t>
            </a:r>
          </a:p>
          <a:p>
            <a:pPr marL="0" lvl="0" indent="0" rtl="0">
              <a:spcBef>
                <a:spcPts val="0"/>
              </a:spcBef>
              <a:buNone/>
            </a:pPr>
            <a:endParaRPr/>
          </a:p>
        </p:txBody>
      </p:sp>
      <p:sp>
        <p:nvSpPr>
          <p:cNvPr id="172" name="Shape 172"/>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retention rate increases, completion rate increases</a:t>
            </a:r>
          </a:p>
        </p:txBody>
      </p:sp>
      <p:graphicFrame>
        <p:nvGraphicFramePr>
          <p:cNvPr id="173" name="Shape 173"/>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74" name="Shape 174"/>
          <p:cNvPicPr preferRelativeResize="0"/>
          <p:nvPr/>
        </p:nvPicPr>
        <p:blipFill rotWithShape="1">
          <a:blip r:embed="rId3">
            <a:alphaModFix/>
          </a:blip>
          <a:srcRect l="-1324" t="-11681" r="-1324" b="-11668"/>
          <a:stretch/>
        </p:blipFill>
        <p:spPr>
          <a:xfrm>
            <a:off x="311700" y="1707125"/>
            <a:ext cx="4260300" cy="3158650"/>
          </a:xfrm>
          <a:prstGeom prst="rect">
            <a:avLst/>
          </a:prstGeom>
          <a:noFill/>
          <a:ln>
            <a:noFill/>
          </a:ln>
        </p:spPr>
      </p:pic>
      <p:pic>
        <p:nvPicPr>
          <p:cNvPr id="175" name="Shape 175"/>
          <p:cNvPicPr preferRelativeResize="0"/>
          <p:nvPr/>
        </p:nvPicPr>
        <p:blipFill rotWithShape="1">
          <a:blip r:embed="rId4">
            <a:alphaModFix/>
          </a:blip>
          <a:srcRect t="-11139" b="-11139"/>
          <a:stretch/>
        </p:blipFill>
        <p:spPr>
          <a:xfrm>
            <a:off x="4645575" y="1707125"/>
            <a:ext cx="4186724" cy="3158650"/>
          </a:xfrm>
          <a:prstGeom prst="rect">
            <a:avLst/>
          </a:prstGeom>
          <a:noFill/>
          <a:ln>
            <a:noFill/>
          </a:ln>
        </p:spPr>
      </p:pic>
      <p:sp>
        <p:nvSpPr>
          <p:cNvPr id="176" name="Shape 176"/>
          <p:cNvSpPr txBox="1">
            <a:spLocks noGrp="1"/>
          </p:cNvSpPr>
          <p:nvPr>
            <p:ph type="body" idx="1"/>
          </p:nvPr>
        </p:nvSpPr>
        <p:spPr>
          <a:xfrm>
            <a:off x="4572010" y="113113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completion rate increases, percent withdrawn decreases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2400"/>
              <a:t>Statistical Analysis - Financial Stability Superscore</a:t>
            </a:r>
          </a:p>
        </p:txBody>
      </p:sp>
      <p:sp>
        <p:nvSpPr>
          <p:cNvPr id="182" name="Shape 182"/>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 Score</a:t>
            </a:r>
          </a:p>
        </p:txBody>
      </p:sp>
      <p:graphicFrame>
        <p:nvGraphicFramePr>
          <p:cNvPr id="183" name="Shape 183"/>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84" name="Shape 184"/>
          <p:cNvPicPr preferRelativeResize="0"/>
          <p:nvPr/>
        </p:nvPicPr>
        <p:blipFill>
          <a:blip r:embed="rId3">
            <a:alphaModFix/>
          </a:blip>
          <a:stretch>
            <a:fillRect/>
          </a:stretch>
        </p:blipFill>
        <p:spPr>
          <a:xfrm>
            <a:off x="1006475" y="1803388"/>
            <a:ext cx="3644900" cy="1536725"/>
          </a:xfrm>
          <a:prstGeom prst="rect">
            <a:avLst/>
          </a:prstGeom>
          <a:noFill/>
          <a:ln>
            <a:noFill/>
          </a:ln>
        </p:spPr>
      </p:pic>
      <p:pic>
        <p:nvPicPr>
          <p:cNvPr id="185" name="Shape 185"/>
          <p:cNvPicPr preferRelativeResize="0"/>
          <p:nvPr/>
        </p:nvPicPr>
        <p:blipFill>
          <a:blip r:embed="rId4">
            <a:alphaModFix/>
          </a:blip>
          <a:stretch>
            <a:fillRect/>
          </a:stretch>
        </p:blipFill>
        <p:spPr>
          <a:xfrm>
            <a:off x="4651375" y="1803400"/>
            <a:ext cx="3698875" cy="1536725"/>
          </a:xfrm>
          <a:prstGeom prst="rect">
            <a:avLst/>
          </a:prstGeom>
          <a:noFill/>
          <a:ln>
            <a:noFill/>
          </a:ln>
        </p:spPr>
      </p:pic>
      <p:pic>
        <p:nvPicPr>
          <p:cNvPr id="186" name="Shape 186"/>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87" name="Shape 187"/>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sz="2400"/>
              <a:t>Statistical Analysis - Academic Success Superscore</a:t>
            </a:r>
          </a:p>
        </p:txBody>
      </p:sp>
      <p:sp>
        <p:nvSpPr>
          <p:cNvPr id="193" name="Shape 193"/>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Superscore</a:t>
            </a:r>
          </a:p>
        </p:txBody>
      </p:sp>
      <p:graphicFrame>
        <p:nvGraphicFramePr>
          <p:cNvPr id="194" name="Shape 194"/>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bl>
          </a:graphicData>
        </a:graphic>
      </p:graphicFrame>
      <p:pic>
        <p:nvPicPr>
          <p:cNvPr id="195" name="Shape 195"/>
          <p:cNvPicPr preferRelativeResize="0"/>
          <p:nvPr/>
        </p:nvPicPr>
        <p:blipFill>
          <a:blip r:embed="rId3">
            <a:alphaModFix/>
          </a:blip>
          <a:stretch>
            <a:fillRect/>
          </a:stretch>
        </p:blipFill>
        <p:spPr>
          <a:xfrm>
            <a:off x="952500" y="1803388"/>
            <a:ext cx="3698875" cy="1536725"/>
          </a:xfrm>
          <a:prstGeom prst="rect">
            <a:avLst/>
          </a:prstGeom>
          <a:noFill/>
          <a:ln>
            <a:noFill/>
          </a:ln>
        </p:spPr>
      </p:pic>
      <p:pic>
        <p:nvPicPr>
          <p:cNvPr id="196" name="Shape 196"/>
          <p:cNvPicPr preferRelativeResize="0"/>
          <p:nvPr/>
        </p:nvPicPr>
        <p:blipFill>
          <a:blip r:embed="rId4">
            <a:alphaModFix/>
          </a:blip>
          <a:stretch>
            <a:fillRect/>
          </a:stretch>
        </p:blipFill>
        <p:spPr>
          <a:xfrm>
            <a:off x="4651375" y="1799150"/>
            <a:ext cx="3698875" cy="1536725"/>
          </a:xfrm>
          <a:prstGeom prst="rect">
            <a:avLst/>
          </a:prstGeom>
          <a:noFill/>
          <a:ln>
            <a:noFill/>
          </a:ln>
        </p:spPr>
      </p:pic>
      <p:pic>
        <p:nvPicPr>
          <p:cNvPr id="197" name="Shape 197"/>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98" name="Shape 198"/>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Evaluation &amp; Findings - Superscores</a:t>
            </a:r>
          </a:p>
          <a:p>
            <a:pPr marL="0" lvl="0" indent="0" rtl="0">
              <a:spcBef>
                <a:spcPts val="0"/>
              </a:spcBef>
              <a:buNone/>
            </a:pPr>
            <a:endParaRPr/>
          </a:p>
        </p:txBody>
      </p:sp>
      <p:sp>
        <p:nvSpPr>
          <p:cNvPr id="204" name="Shape 204"/>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Financial Stability ranking ranged from -8.5 to 10.5</a:t>
            </a:r>
          </a:p>
        </p:txBody>
      </p:sp>
      <p:graphicFrame>
        <p:nvGraphicFramePr>
          <p:cNvPr id="205" name="Shape 205"/>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sp>
        <p:nvSpPr>
          <p:cNvPr id="206" name="Shape 206"/>
          <p:cNvSpPr txBox="1">
            <a:spLocks noGrp="1"/>
          </p:cNvSpPr>
          <p:nvPr>
            <p:ph type="body" idx="1"/>
          </p:nvPr>
        </p:nvSpPr>
        <p:spPr>
          <a:xfrm>
            <a:off x="4571950" y="113112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Academic Success range -9 to 7.2</a:t>
            </a:r>
          </a:p>
        </p:txBody>
      </p:sp>
      <p:pic>
        <p:nvPicPr>
          <p:cNvPr id="207" name="Shape 207"/>
          <p:cNvPicPr preferRelativeResize="0"/>
          <p:nvPr/>
        </p:nvPicPr>
        <p:blipFill>
          <a:blip r:embed="rId3">
            <a:alphaModFix/>
          </a:blip>
          <a:stretch>
            <a:fillRect/>
          </a:stretch>
        </p:blipFill>
        <p:spPr>
          <a:xfrm>
            <a:off x="311700" y="1707125"/>
            <a:ext cx="4260300" cy="3158650"/>
          </a:xfrm>
          <a:prstGeom prst="rect">
            <a:avLst/>
          </a:prstGeom>
          <a:noFill/>
          <a:ln>
            <a:noFill/>
          </a:ln>
        </p:spPr>
      </p:pic>
      <p:pic>
        <p:nvPicPr>
          <p:cNvPr id="208" name="Shape 208"/>
          <p:cNvPicPr preferRelativeResize="0"/>
          <p:nvPr/>
        </p:nvPicPr>
        <p:blipFill>
          <a:blip r:embed="rId4">
            <a:alphaModFix/>
          </a:blip>
          <a:stretch>
            <a:fillRect/>
          </a:stretch>
        </p:blipFill>
        <p:spPr>
          <a:xfrm>
            <a:off x="4572000" y="1707125"/>
            <a:ext cx="4260300" cy="3158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1800"/>
              <a:t>Evaluation &amp; Findings - Financial Stability vs Academic Success</a:t>
            </a:r>
          </a:p>
        </p:txBody>
      </p:sp>
      <p:sp>
        <p:nvSpPr>
          <p:cNvPr id="214" name="Shape 214"/>
          <p:cNvSpPr txBox="1">
            <a:spLocks noGrp="1"/>
          </p:cNvSpPr>
          <p:nvPr>
            <p:ph type="body" idx="1"/>
          </p:nvPr>
        </p:nvSpPr>
        <p:spPr>
          <a:xfrm>
            <a:off x="311700" y="1229875"/>
            <a:ext cx="8520600" cy="3646500"/>
          </a:xfrm>
          <a:prstGeom prst="rect">
            <a:avLst/>
          </a:prstGeom>
        </p:spPr>
        <p:txBody>
          <a:bodyPr wrap="square" lIns="91425" tIns="91425" rIns="91425" bIns="91425" anchor="t" anchorCtr="0">
            <a:noAutofit/>
          </a:bodyPr>
          <a:lstStyle/>
          <a:p>
            <a:pPr marL="0" lvl="0" indent="0">
              <a:spcBef>
                <a:spcPts val="0"/>
              </a:spcBef>
              <a:buNone/>
            </a:pPr>
            <a:r>
              <a:rPr lang="en" sz="1200"/>
              <a:t>There is no relationship between academic success and financial stability. In other words, academic success does not guarantee financial success</a:t>
            </a:r>
          </a:p>
          <a:p>
            <a:pPr marL="0" lvl="0" indent="0">
              <a:spcBef>
                <a:spcPts val="0"/>
              </a:spcBef>
              <a:buNone/>
            </a:pPr>
            <a:endParaRPr sz="1200"/>
          </a:p>
        </p:txBody>
      </p:sp>
      <p:pic>
        <p:nvPicPr>
          <p:cNvPr id="215" name="Shape 215"/>
          <p:cNvPicPr preferRelativeResize="0"/>
          <p:nvPr/>
        </p:nvPicPr>
        <p:blipFill>
          <a:blip r:embed="rId3">
            <a:alphaModFix/>
          </a:blip>
          <a:stretch>
            <a:fillRect/>
          </a:stretch>
        </p:blipFill>
        <p:spPr>
          <a:xfrm>
            <a:off x="1651000" y="2078575"/>
            <a:ext cx="5064124" cy="279779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21" name="Shape 22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Model Demonstration for John Brown</a:t>
            </a:r>
          </a:p>
        </p:txBody>
      </p:sp>
      <p:sp>
        <p:nvSpPr>
          <p:cNvPr id="222" name="Shape 222"/>
          <p:cNvSpPr txBox="1">
            <a:spLocks noGrp="1"/>
          </p:cNvSpPr>
          <p:nvPr>
            <p:ph type="body" idx="1"/>
          </p:nvPr>
        </p:nvSpPr>
        <p:spPr>
          <a:xfrm>
            <a:off x="311700" y="1613900"/>
            <a:ext cx="8520600" cy="2955000"/>
          </a:xfrm>
          <a:prstGeom prst="rect">
            <a:avLst/>
          </a:prstGeom>
        </p:spPr>
        <p:txBody>
          <a:bodyPr wrap="square" lIns="91425" tIns="91425" rIns="91425" bIns="91425" anchor="t" anchorCtr="0">
            <a:noAutofit/>
          </a:bodyPr>
          <a:lstStyle/>
          <a:p>
            <a:pPr marL="0" lvl="0" indent="0">
              <a:spcBef>
                <a:spcPts val="0"/>
              </a:spcBef>
              <a:buNone/>
            </a:pPr>
            <a:r>
              <a:rPr lang="en"/>
              <a:t> </a:t>
            </a:r>
          </a:p>
        </p:txBody>
      </p:sp>
      <p:graphicFrame>
        <p:nvGraphicFramePr>
          <p:cNvPr id="223" name="Shape 223"/>
          <p:cNvGraphicFramePr/>
          <p:nvPr>
            <p:extLst>
              <p:ext uri="{D42A27DB-BD31-4B8C-83A1-F6EECF244321}">
                <p14:modId xmlns:p14="http://schemas.microsoft.com/office/powerpoint/2010/main" val="112793256"/>
              </p:ext>
            </p:extLst>
          </p:nvPr>
        </p:nvGraphicFramePr>
        <p:xfrm>
          <a:off x="287573" y="1720376"/>
          <a:ext cx="8282227" cy="3126894"/>
        </p:xfrm>
        <a:graphic>
          <a:graphicData uri="http://schemas.openxmlformats.org/drawingml/2006/table">
            <a:tbl>
              <a:tblPr>
                <a:noFill/>
                <a:tableStyleId>{9513D320-A94B-437A-9DAB-1D3C75415B72}</a:tableStyleId>
              </a:tblPr>
              <a:tblGrid>
                <a:gridCol w="1151222"/>
                <a:gridCol w="657842"/>
                <a:gridCol w="670999"/>
                <a:gridCol w="539430"/>
                <a:gridCol w="840798"/>
                <a:gridCol w="731443"/>
                <a:gridCol w="546009"/>
                <a:gridCol w="572322"/>
                <a:gridCol w="1074161"/>
                <a:gridCol w="736782"/>
                <a:gridCol w="761219"/>
              </a:tblGrid>
              <a:tr h="521214">
                <a:tc>
                  <a:txBody>
                    <a:bodyPr/>
                    <a:lstStyle/>
                    <a:p>
                      <a:pPr marL="0" lvl="0" indent="0" rtl="0">
                        <a:spcBef>
                          <a:spcPts val="0"/>
                        </a:spcBef>
                        <a:buNone/>
                      </a:pPr>
                      <a:r>
                        <a:rPr lang="en" sz="800" dirty="0" smtClean="0">
                          <a:solidFill>
                            <a:srgbClr val="FFFFFF"/>
                          </a:solidFill>
                        </a:rPr>
                        <a:t>Institution</a:t>
                      </a:r>
                      <a:endParaRPr lang="en" sz="800" dirty="0">
                        <a:solidFill>
                          <a:srgbClr val="FFFFFF"/>
                        </a:solidFill>
                      </a:endParaRP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City</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ACT 25</a:t>
                      </a:r>
                      <a:r>
                        <a:rPr lang="en" sz="800" baseline="30000" dirty="0" smtClean="0">
                          <a:solidFill>
                            <a:srgbClr val="FFFFFF"/>
                          </a:solidFill>
                        </a:rPr>
                        <a:t>th</a:t>
                      </a:r>
                      <a:r>
                        <a:rPr lang="en" sz="800" dirty="0" smtClean="0">
                          <a:solidFill>
                            <a:srgbClr val="FFFFFF"/>
                          </a:solidFill>
                        </a:rPr>
                        <a:t> Percentile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In State Tuition</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Out-of-State Tuition</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Locale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State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Control</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College Size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FS SuperScore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AS SuperScore</a:t>
                      </a:r>
                      <a:endParaRPr lang="en" sz="800" dirty="0">
                        <a:solidFill>
                          <a:srgbClr val="FFFFFF"/>
                        </a:solidFill>
                      </a:endParaRP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511952">
                <a:tc>
                  <a:txBody>
                    <a:bodyPr/>
                    <a:lstStyle/>
                    <a:p>
                      <a:pPr marL="0" lvl="0" indent="0" rtl="0">
                        <a:spcBef>
                          <a:spcPts val="0"/>
                        </a:spcBef>
                        <a:buNone/>
                      </a:pPr>
                      <a:r>
                        <a:rPr lang="en" sz="800" smtClean="0"/>
                        <a:t>SUNY at Binghamton</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Vestal</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ctr" rtl="0">
                        <a:spcBef>
                          <a:spcPts val="0"/>
                        </a:spcBef>
                        <a:buNone/>
                      </a:pPr>
                      <a:r>
                        <a:rPr lang="en" sz="800" dirty="0" smtClean="0"/>
                        <a:t>27</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$9,053</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$22,173</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Suburb: Midsize</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Four-year, large, highly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4.05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4.82</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44516">
                <a:tc>
                  <a:txBody>
                    <a:bodyPr/>
                    <a:lstStyle/>
                    <a:p>
                      <a:pPr marL="0" lvl="0" indent="0" rtl="0">
                        <a:spcBef>
                          <a:spcPts val="0"/>
                        </a:spcBef>
                        <a:buNone/>
                      </a:pPr>
                      <a:r>
                        <a:rPr lang="en" sz="800" smtClean="0"/>
                        <a:t>SUNY College of Environmental Science and Forestry</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Syracuse</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ctr" rtl="0">
                        <a:spcBef>
                          <a:spcPts val="0"/>
                        </a:spcBef>
                        <a:buNone/>
                      </a:pPr>
                      <a:r>
                        <a:rPr lang="en" sz="800" dirty="0" smtClean="0"/>
                        <a:t>25</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$7,848</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$17,698</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City: Midsize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Four-year, small, primarily residential</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3.08</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4.09</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21214">
                <a:tc>
                  <a:txBody>
                    <a:bodyPr/>
                    <a:lstStyle/>
                    <a:p>
                      <a:pPr marL="0" lvl="0" indent="0" rtl="0">
                        <a:spcBef>
                          <a:spcPts val="0"/>
                        </a:spcBef>
                        <a:buNone/>
                      </a:pPr>
                      <a:r>
                        <a:rPr lang="en" sz="800" smtClean="0"/>
                        <a:t>SUNY Oneonta</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Oneonta</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ctr" rtl="0">
                        <a:spcBef>
                          <a:spcPts val="0"/>
                        </a:spcBef>
                        <a:buNone/>
                      </a:pPr>
                      <a:r>
                        <a:rPr lang="en" sz="800" dirty="0" smtClean="0"/>
                        <a:t>22</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$7,870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$17,720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Town: Remote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Four-year, medium, highly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2.36</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3.87</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11952">
                <a:tc>
                  <a:txBody>
                    <a:bodyPr/>
                    <a:lstStyle/>
                    <a:p>
                      <a:pPr marL="0" lvl="0" indent="0" rtl="0">
                        <a:spcBef>
                          <a:spcPts val="0"/>
                        </a:spcBef>
                        <a:buNone/>
                      </a:pPr>
                      <a:r>
                        <a:rPr lang="en" sz="800" smtClean="0"/>
                        <a:t>University at Buffalo</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Buffalo</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ctr" rtl="0">
                        <a:spcBef>
                          <a:spcPts val="0"/>
                        </a:spcBef>
                        <a:buNone/>
                      </a:pPr>
                      <a:r>
                        <a:rPr lang="en" sz="800" dirty="0" smtClean="0"/>
                        <a:t>24</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$9,381</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$24,461</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Suburb: Large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smtClean="0"/>
                        <a:t>Four-year, large, primarily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3.03</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3.86</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11952">
                <a:tc>
                  <a:txBody>
                    <a:bodyPr/>
                    <a:lstStyle/>
                    <a:p>
                      <a:pPr marL="0" lvl="0" indent="0" rtl="0">
                        <a:spcBef>
                          <a:spcPts val="0"/>
                        </a:spcBef>
                        <a:buNone/>
                      </a:pPr>
                      <a:r>
                        <a:rPr lang="en" sz="800" smtClean="0"/>
                        <a:t>Stony Brook University</a:t>
                      </a:r>
                      <a:endParaRPr lang="en" sz="800"/>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Stony Brook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ctr" rtl="0">
                        <a:spcBef>
                          <a:spcPts val="0"/>
                        </a:spcBef>
                        <a:buNone/>
                      </a:pPr>
                      <a:r>
                        <a:rPr lang="en" sz="800" dirty="0" smtClean="0"/>
                        <a:t>26</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$8,855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$23,935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Suburb: Large</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New York</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Public</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smtClean="0"/>
                        <a:t>Four-year, large, highly residential</a:t>
                      </a:r>
                      <a:endParaRPr lang="en" sz="80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3.20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3.73</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
        <p:nvSpPr>
          <p:cNvPr id="224" name="Shape 224"/>
          <p:cNvSpPr txBox="1"/>
          <p:nvPr/>
        </p:nvSpPr>
        <p:spPr>
          <a:xfrm>
            <a:off x="551100" y="1010325"/>
            <a:ext cx="8018700" cy="607800"/>
          </a:xfrm>
          <a:prstGeom prst="rect">
            <a:avLst/>
          </a:prstGeom>
          <a:noFill/>
          <a:ln>
            <a:noFill/>
          </a:ln>
        </p:spPr>
        <p:txBody>
          <a:bodyPr wrap="square" lIns="91425" tIns="91425" rIns="91425" bIns="91425" anchor="t" anchorCtr="0">
            <a:noAutofit/>
          </a:bodyPr>
          <a:lstStyle/>
          <a:p>
            <a:pPr marL="0" lvl="0" indent="0">
              <a:spcBef>
                <a:spcPts val="0"/>
              </a:spcBef>
              <a:buNone/>
            </a:pPr>
            <a:r>
              <a:rPr lang="en"/>
              <a:t>New York School, 30 ACT &gt;= School’s ACT 25th Percentile, Public School, Out-of-state Tuition &lt;= $26,000, then sort by Academic Student Success Super Score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Agenda</a:t>
            </a:r>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❖Team Introduction</a:t>
            </a:r>
          </a:p>
          <a:p>
            <a:pPr marL="0" lvl="0" indent="0" rtl="0">
              <a:lnSpc>
                <a:spcPct val="115000"/>
              </a:lnSpc>
              <a:spcBef>
                <a:spcPts val="0"/>
              </a:spcBef>
              <a:spcAft>
                <a:spcPts val="0"/>
              </a:spcAft>
              <a:buNone/>
            </a:pPr>
            <a:r>
              <a:rPr lang="en"/>
              <a:t>❖Project Overview</a:t>
            </a:r>
          </a:p>
          <a:p>
            <a:pPr marL="0" lvl="0" indent="0" rtl="0">
              <a:lnSpc>
                <a:spcPct val="115000"/>
              </a:lnSpc>
              <a:spcBef>
                <a:spcPts val="0"/>
              </a:spcBef>
              <a:spcAft>
                <a:spcPts val="0"/>
              </a:spcAft>
              <a:buNone/>
            </a:pPr>
            <a:r>
              <a:rPr lang="en"/>
              <a:t>❖Dataset Overview</a:t>
            </a:r>
          </a:p>
          <a:p>
            <a:pPr marL="0" lvl="0" indent="0" rtl="0">
              <a:lnSpc>
                <a:spcPct val="115000"/>
              </a:lnSpc>
              <a:spcBef>
                <a:spcPts val="0"/>
              </a:spcBef>
              <a:spcAft>
                <a:spcPts val="0"/>
              </a:spcAft>
              <a:buNone/>
            </a:pPr>
            <a:r>
              <a:rPr lang="en"/>
              <a:t>❖Data Analysis and Preparation</a:t>
            </a:r>
          </a:p>
          <a:p>
            <a:pPr marL="0" lvl="0" indent="0" rtl="0">
              <a:lnSpc>
                <a:spcPct val="115000"/>
              </a:lnSpc>
              <a:spcBef>
                <a:spcPts val="0"/>
              </a:spcBef>
              <a:spcAft>
                <a:spcPts val="0"/>
              </a:spcAft>
              <a:buNone/>
            </a:pPr>
            <a:r>
              <a:rPr lang="en"/>
              <a:t>❖General Information</a:t>
            </a:r>
          </a:p>
          <a:p>
            <a:pPr marL="0" lvl="0" indent="0" rtl="0">
              <a:lnSpc>
                <a:spcPct val="115000"/>
              </a:lnSpc>
              <a:spcBef>
                <a:spcPts val="0"/>
              </a:spcBef>
              <a:spcAft>
                <a:spcPts val="0"/>
              </a:spcAft>
              <a:buNone/>
            </a:pPr>
            <a:r>
              <a:rPr lang="en"/>
              <a:t>❖Develop College Selection Model</a:t>
            </a:r>
          </a:p>
          <a:p>
            <a:pPr marL="0" lvl="0" indent="0" rtl="0">
              <a:lnSpc>
                <a:spcPct val="115000"/>
              </a:lnSpc>
              <a:spcBef>
                <a:spcPts val="0"/>
              </a:spcBef>
              <a:spcAft>
                <a:spcPts val="0"/>
              </a:spcAft>
              <a:buNone/>
            </a:pPr>
            <a:r>
              <a:rPr lang="en"/>
              <a:t>❖Statistical Analysis</a:t>
            </a:r>
          </a:p>
          <a:p>
            <a:pPr marL="0" lvl="0" indent="0" rtl="0">
              <a:lnSpc>
                <a:spcPct val="115000"/>
              </a:lnSpc>
              <a:spcBef>
                <a:spcPts val="0"/>
              </a:spcBef>
              <a:spcAft>
                <a:spcPts val="0"/>
              </a:spcAft>
              <a:buNone/>
            </a:pPr>
            <a:r>
              <a:rPr lang="en"/>
              <a:t>❖Evaluation &amp; Findings</a:t>
            </a:r>
          </a:p>
          <a:p>
            <a:pPr marL="0" lvl="0" indent="0" rtl="0">
              <a:lnSpc>
                <a:spcPct val="115000"/>
              </a:lnSpc>
              <a:spcBef>
                <a:spcPts val="0"/>
              </a:spcBef>
              <a:spcAft>
                <a:spcPts val="0"/>
              </a:spcAft>
              <a:buNone/>
            </a:pPr>
            <a:r>
              <a:rPr lang="en"/>
              <a:t>❖Model Demonstration</a:t>
            </a:r>
          </a:p>
          <a:p>
            <a:pPr marL="0" lvl="0" indent="0" rtl="0">
              <a:lnSpc>
                <a:spcPct val="115000"/>
              </a:lnSpc>
              <a:spcBef>
                <a:spcPts val="0"/>
              </a:spcBef>
              <a:spcAft>
                <a:spcPts val="0"/>
              </a:spcAft>
              <a:buNone/>
            </a:pPr>
            <a:r>
              <a:rPr lang="en"/>
              <a:t>❖Conclusion</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79550" y="1617275"/>
            <a:ext cx="8961300" cy="348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0" name="Shape 23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Mary Jane</a:t>
            </a:r>
          </a:p>
        </p:txBody>
      </p:sp>
      <p:sp>
        <p:nvSpPr>
          <p:cNvPr id="231" name="Shape 231"/>
          <p:cNvSpPr txBox="1">
            <a:spLocks noGrp="1"/>
          </p:cNvSpPr>
          <p:nvPr>
            <p:ph type="body" idx="1"/>
          </p:nvPr>
        </p:nvSpPr>
        <p:spPr>
          <a:xfrm>
            <a:off x="253500" y="1085775"/>
            <a:ext cx="8520600" cy="751200"/>
          </a:xfrm>
          <a:prstGeom prst="rect">
            <a:avLst/>
          </a:prstGeom>
        </p:spPr>
        <p:txBody>
          <a:bodyPr wrap="square" lIns="91425" tIns="91425" rIns="91425" bIns="91425" anchor="t" anchorCtr="0">
            <a:noAutofit/>
          </a:bodyPr>
          <a:lstStyle/>
          <a:p>
            <a:pPr marL="0" lvl="0" indent="0">
              <a:spcBef>
                <a:spcPts val="0"/>
              </a:spcBef>
              <a:buNone/>
            </a:pPr>
            <a:r>
              <a:rPr lang="en" sz="1400" dirty="0">
                <a:solidFill>
                  <a:srgbClr val="000000"/>
                </a:solidFill>
                <a:latin typeface="Arial"/>
                <a:ea typeface="Arial"/>
                <a:cs typeface="Arial"/>
                <a:sym typeface="Arial"/>
              </a:rPr>
              <a:t>Wants to Attend College Locally DMV Area, Prefers to Attend Public University/College, Does not want to attend school in Rural Area, average retention rate is 70%+ for full time first time students</a:t>
            </a:r>
          </a:p>
          <a:p>
            <a:pPr marL="0" lvl="0" indent="0">
              <a:spcBef>
                <a:spcPts val="0"/>
              </a:spcBef>
              <a:buNone/>
            </a:pPr>
            <a:endParaRPr sz="1200" dirty="0"/>
          </a:p>
          <a:p>
            <a:pPr marL="0" lvl="0" indent="0">
              <a:spcBef>
                <a:spcPts val="0"/>
              </a:spcBef>
              <a:buNone/>
            </a:pPr>
            <a:endParaRPr sz="1200" dirty="0"/>
          </a:p>
          <a:p>
            <a:pPr marL="0" lvl="0" indent="0">
              <a:spcBef>
                <a:spcPts val="0"/>
              </a:spcBef>
              <a:buNone/>
            </a:pPr>
            <a:endParaRPr sz="1200" dirty="0"/>
          </a:p>
          <a:p>
            <a:pPr marL="0" lvl="0" indent="0" rtl="0">
              <a:spcBef>
                <a:spcPts val="0"/>
              </a:spcBef>
              <a:buNone/>
            </a:pPr>
            <a:endParaRPr sz="1200" dirty="0"/>
          </a:p>
        </p:txBody>
      </p:sp>
      <p:graphicFrame>
        <p:nvGraphicFramePr>
          <p:cNvPr id="232" name="Shape 232"/>
          <p:cNvGraphicFramePr/>
          <p:nvPr>
            <p:extLst>
              <p:ext uri="{D42A27DB-BD31-4B8C-83A1-F6EECF244321}">
                <p14:modId xmlns:p14="http://schemas.microsoft.com/office/powerpoint/2010/main" val="4189434273"/>
              </p:ext>
            </p:extLst>
          </p:nvPr>
        </p:nvGraphicFramePr>
        <p:xfrm>
          <a:off x="465575" y="1767425"/>
          <a:ext cx="8366726" cy="3206175"/>
        </p:xfrm>
        <a:graphic>
          <a:graphicData uri="http://schemas.openxmlformats.org/drawingml/2006/table">
            <a:tbl>
              <a:tblPr>
                <a:noFill/>
                <a:tableStyleId>{9513D320-A94B-437A-9DAB-1D3C75415B72}</a:tableStyleId>
              </a:tblPr>
              <a:tblGrid>
                <a:gridCol w="927068"/>
                <a:gridCol w="837440"/>
                <a:gridCol w="585480"/>
                <a:gridCol w="697312"/>
                <a:gridCol w="631528"/>
                <a:gridCol w="624950"/>
                <a:gridCol w="519694"/>
                <a:gridCol w="1065704"/>
                <a:gridCol w="638107"/>
                <a:gridCol w="927556"/>
                <a:gridCol w="911887"/>
              </a:tblGrid>
              <a:tr h="463125">
                <a:tc>
                  <a:txBody>
                    <a:bodyPr/>
                    <a:lstStyle/>
                    <a:p>
                      <a:pPr marL="0" lvl="0" indent="0" rtl="0">
                        <a:spcBef>
                          <a:spcPts val="0"/>
                        </a:spcBef>
                        <a:buNone/>
                      </a:pPr>
                      <a:r>
                        <a:rPr lang="en" sz="800" dirty="0">
                          <a:solidFill>
                            <a:srgbClr val="FFFFFF"/>
                          </a:solidFill>
                        </a:rPr>
                        <a:t>Institution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In-State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College 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Retention</a:t>
                      </a:r>
                      <a:r>
                        <a:rPr lang="en" sz="800" baseline="0" dirty="0" smtClean="0">
                          <a:solidFill>
                            <a:srgbClr val="FFFFFF"/>
                          </a:solidFill>
                        </a:rPr>
                        <a:t> Rate</a:t>
                      </a:r>
                      <a:endParaRPr lang="en" sz="800" dirty="0">
                        <a:solidFill>
                          <a:srgbClr val="FFFFFF"/>
                        </a:solidFill>
                      </a:endParaRPr>
                    </a:p>
                  </a:txBody>
                  <a:tcPr marL="91425" marR="91425" marT="91425" marB="91425">
                    <a:lnT w="6350" cap="flat" cmpd="sng">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FS SuperScore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463125">
                <a:tc>
                  <a:txBody>
                    <a:bodyPr/>
                    <a:lstStyle/>
                    <a:p>
                      <a:pPr marL="0" lvl="0" indent="0" rtl="0">
                        <a:spcBef>
                          <a:spcPts val="0"/>
                        </a:spcBef>
                        <a:buNone/>
                      </a:pPr>
                      <a:r>
                        <a:rPr lang="en" sz="800"/>
                        <a:t>University of Virginia-Main Campus</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$15,192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$44,365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96.9%</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2.84</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6.84</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391500">
                <a:tc>
                  <a:txBody>
                    <a:bodyPr/>
                    <a:lstStyle/>
                    <a:p>
                      <a:pPr marL="0" lvl="0" indent="0" rtl="0">
                        <a:spcBef>
                          <a:spcPts val="0"/>
                        </a:spcBef>
                        <a:buNone/>
                      </a:pPr>
                      <a:r>
                        <a:rPr lang="en" sz="800"/>
                        <a:t>College of William and Mary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Williamsburg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$19,372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$41,072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Four-year, medium,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95.5%</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2.31</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6.36</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66575">
                <a:tc>
                  <a:txBody>
                    <a:bodyPr/>
                    <a:lstStyle/>
                    <a:p>
                      <a:pPr marL="0" lvl="0" indent="0" rtl="0">
                        <a:spcBef>
                          <a:spcPts val="0"/>
                        </a:spcBef>
                        <a:buNone/>
                      </a:pPr>
                      <a:r>
                        <a:rPr lang="en" sz="800"/>
                        <a:t>Virginia Polytechnic Institute and State University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Blacksburg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$12,485</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$29,129</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93.8%</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2.72</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6.28</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463125">
                <a:tc>
                  <a:txBody>
                    <a:bodyPr/>
                    <a:lstStyle/>
                    <a:p>
                      <a:pPr marL="0" lvl="0" indent="0" rtl="0">
                        <a:spcBef>
                          <a:spcPts val="0"/>
                        </a:spcBef>
                        <a:buNone/>
                      </a:pPr>
                      <a:r>
                        <a:rPr lang="en" sz="800"/>
                        <a:t>University of Maryland-College Park</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College Park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$9,996</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$31,144</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Maryland</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smtClean="0"/>
                        <a:t>95.4%</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3.54</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5.60</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391500">
                <a:tc>
                  <a:txBody>
                    <a:bodyPr/>
                    <a:lstStyle/>
                    <a:p>
                      <a:pPr marL="0" lvl="0" indent="0" rtl="0">
                        <a:spcBef>
                          <a:spcPts val="0"/>
                        </a:spcBef>
                        <a:buNone/>
                      </a:pPr>
                      <a:r>
                        <a:rPr lang="en" sz="800"/>
                        <a:t>Virginia Military Institute</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Lexington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$16,536</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$39,550</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Town: Distant</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Four-year, small,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smtClean="0"/>
                        <a:t>92.0%</a:t>
                      </a:r>
                      <a:endParaRPr lang="en" sz="800" dirty="0"/>
                    </a:p>
                  </a:txBody>
                  <a:tcPr marL="91425" marR="91425" marT="91425" marB="91425">
                    <a:lnT w="6350" cap="flat" cmpd="sng" algn="ctr">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0.69</a:t>
                      </a:r>
                      <a:endParaRPr lang="en" sz="800" dirty="0"/>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5.43</a:t>
                      </a:r>
                      <a:endParaRPr lang="en" sz="800" dirty="0"/>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8" name="Shape 238"/>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Mark Lucas Brown</a:t>
            </a:r>
          </a:p>
        </p:txBody>
      </p:sp>
      <p:sp>
        <p:nvSpPr>
          <p:cNvPr id="239" name="Shape 239"/>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dirty="0">
                <a:solidFill>
                  <a:srgbClr val="000000"/>
                </a:solidFill>
                <a:latin typeface="Arial"/>
                <a:ea typeface="Arial"/>
                <a:cs typeface="Arial"/>
                <a:sym typeface="Arial"/>
              </a:rPr>
              <a:t>State = MD, VA, DC, DE, PA; mean earnings 10 years after graduation are at least $60,000+; prefers 4-year school</a:t>
            </a:r>
          </a:p>
          <a:p>
            <a:pPr marL="0" marR="0" lvl="0" indent="0" algn="l" rtl="0">
              <a:lnSpc>
                <a:spcPct val="115000"/>
              </a:lnSpc>
              <a:spcBef>
                <a:spcPts val="0"/>
              </a:spcBef>
              <a:spcAft>
                <a:spcPts val="1600"/>
              </a:spcAft>
              <a:buNone/>
            </a:pPr>
            <a:endParaRPr sz="1400" dirty="0">
              <a:solidFill>
                <a:srgbClr val="000000"/>
              </a:solidFill>
              <a:latin typeface="Arial"/>
              <a:ea typeface="Arial"/>
              <a:cs typeface="Arial"/>
              <a:sym typeface="Arial"/>
            </a:endParaRPr>
          </a:p>
          <a:p>
            <a:pPr marL="0" marR="0" lvl="0" indent="-69850" algn="l" rtl="0">
              <a:lnSpc>
                <a:spcPct val="115000"/>
              </a:lnSpc>
              <a:spcBef>
                <a:spcPts val="0"/>
              </a:spcBef>
              <a:spcAft>
                <a:spcPts val="1600"/>
              </a:spcAft>
              <a:buClr>
                <a:srgbClr val="000000"/>
              </a:buClr>
              <a:buSzPts val="1100"/>
              <a:buFont typeface="Arial"/>
              <a:buNone/>
            </a:pPr>
            <a:endParaRPr sz="1400" dirty="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dirty="0">
              <a:solidFill>
                <a:srgbClr val="000000"/>
              </a:solidFill>
              <a:latin typeface="Arial"/>
              <a:ea typeface="Arial"/>
              <a:cs typeface="Arial"/>
              <a:sym typeface="Arial"/>
            </a:endParaRPr>
          </a:p>
        </p:txBody>
      </p:sp>
      <p:graphicFrame>
        <p:nvGraphicFramePr>
          <p:cNvPr id="240" name="Shape 240"/>
          <p:cNvGraphicFramePr/>
          <p:nvPr>
            <p:extLst>
              <p:ext uri="{D42A27DB-BD31-4B8C-83A1-F6EECF244321}">
                <p14:modId xmlns:p14="http://schemas.microsoft.com/office/powerpoint/2010/main" val="4042464491"/>
              </p:ext>
            </p:extLst>
          </p:nvPr>
        </p:nvGraphicFramePr>
        <p:xfrm>
          <a:off x="219175" y="2019300"/>
          <a:ext cx="8581926" cy="2682060"/>
        </p:xfrm>
        <a:graphic>
          <a:graphicData uri="http://schemas.openxmlformats.org/drawingml/2006/table">
            <a:tbl>
              <a:tblPr>
                <a:noFill/>
                <a:tableStyleId>{9513D320-A94B-437A-9DAB-1D3C75415B72}</a:tableStyleId>
              </a:tblPr>
              <a:tblGrid>
                <a:gridCol w="1056419"/>
                <a:gridCol w="862392"/>
                <a:gridCol w="657841"/>
                <a:gridCol w="690734"/>
                <a:gridCol w="677577"/>
                <a:gridCol w="550428"/>
                <a:gridCol w="528740"/>
                <a:gridCol w="663166"/>
                <a:gridCol w="1264003"/>
                <a:gridCol w="838868"/>
                <a:gridCol w="791758"/>
              </a:tblGrid>
              <a:tr h="0">
                <a:tc>
                  <a:txBody>
                    <a:bodyPr/>
                    <a:lstStyle/>
                    <a:p>
                      <a:pPr marL="0" lvl="0" indent="0" rtl="0">
                        <a:spcBef>
                          <a:spcPts val="0"/>
                        </a:spcBef>
                        <a:buNone/>
                      </a:pPr>
                      <a:r>
                        <a:rPr lang="en" sz="800" dirty="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Mean Earnings</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Control</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0">
                <a:tc>
                  <a:txBody>
                    <a:bodyPr/>
                    <a:lstStyle/>
                    <a:p>
                      <a:pPr marL="0" lvl="0" indent="0" rtl="0">
                        <a:spcBef>
                          <a:spcPts val="0"/>
                        </a:spcBef>
                        <a:buNone/>
                      </a:pPr>
                      <a:r>
                        <a:rPr lang="en" sz="800"/>
                        <a:t>University of Virginia-Main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$15,192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$44,365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$77,200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2.84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6.83</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Bucknell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Lewisburg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$50,152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$50,152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$76,300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Town: Distant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-1.55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6.64</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Johns Hopkins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Baltimore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$48,710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$48,710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$85,800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Maryland</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0.86</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6.63</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Carnegie Mellon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Pittsburgh</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$50,665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$50,665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$102,700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0.54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6.44</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College of William and Mary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Williamsburg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$19,372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$41,072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$68,700</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6.35</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46" name="Shape 24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James Doe</a:t>
            </a:r>
          </a:p>
        </p:txBody>
      </p:sp>
      <p:sp>
        <p:nvSpPr>
          <p:cNvPr id="247" name="Shape 24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000000"/>
                </a:solidFill>
                <a:latin typeface="Arial"/>
                <a:ea typeface="Arial"/>
                <a:cs typeface="Arial"/>
                <a:sym typeface="Arial"/>
              </a:rPr>
              <a:t>4-year school, public school, located in New Jersey or Pennsylvania, small city type locale</a:t>
            </a:r>
          </a:p>
          <a:p>
            <a:pPr marL="0" marR="0" lvl="0" indent="-69850" algn="l" rtl="0">
              <a:lnSpc>
                <a:spcPct val="115000"/>
              </a:lnSpc>
              <a:spcBef>
                <a:spcPts val="0"/>
              </a:spcBef>
              <a:spcAft>
                <a:spcPts val="1600"/>
              </a:spcAft>
              <a:buClr>
                <a:srgbClr val="000000"/>
              </a:buClr>
              <a:buSzPts val="1100"/>
              <a:buFont typeface="Arial"/>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p:txBody>
      </p:sp>
      <p:graphicFrame>
        <p:nvGraphicFramePr>
          <p:cNvPr id="248" name="Shape 248"/>
          <p:cNvGraphicFramePr/>
          <p:nvPr>
            <p:extLst>
              <p:ext uri="{D42A27DB-BD31-4B8C-83A1-F6EECF244321}">
                <p14:modId xmlns:p14="http://schemas.microsoft.com/office/powerpoint/2010/main" val="415424722"/>
              </p:ext>
            </p:extLst>
          </p:nvPr>
        </p:nvGraphicFramePr>
        <p:xfrm>
          <a:off x="165792" y="1617275"/>
          <a:ext cx="8565149" cy="3169740"/>
        </p:xfrm>
        <a:graphic>
          <a:graphicData uri="http://schemas.openxmlformats.org/drawingml/2006/table">
            <a:tbl>
              <a:tblPr>
                <a:noFill/>
                <a:tableStyleId>{9513D320-A94B-437A-9DAB-1D3C75415B72}</a:tableStyleId>
              </a:tblPr>
              <a:tblGrid>
                <a:gridCol w="1406450"/>
                <a:gridCol w="697312"/>
                <a:gridCol w="592058"/>
                <a:gridCol w="559165"/>
                <a:gridCol w="453911"/>
                <a:gridCol w="802567"/>
                <a:gridCol w="670998"/>
                <a:gridCol w="578901"/>
                <a:gridCol w="1291879"/>
                <a:gridCol w="760056"/>
                <a:gridCol w="751852"/>
              </a:tblGrid>
              <a:tr h="403975">
                <a:tc>
                  <a:txBody>
                    <a:bodyPr/>
                    <a:lstStyle/>
                    <a:p>
                      <a:pPr marL="0" lvl="0" indent="0" rtl="0">
                        <a:spcBef>
                          <a:spcPts val="0"/>
                        </a:spcBef>
                        <a:buNone/>
                      </a:pPr>
                      <a:r>
                        <a:rPr lang="en" sz="800" dirty="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Degree</a:t>
                      </a:r>
                      <a:r>
                        <a:rPr lang="en" sz="800" baseline="0" dirty="0" smtClean="0">
                          <a:solidFill>
                            <a:srgbClr val="FFFFFF"/>
                          </a:solidFill>
                        </a:rPr>
                        <a:t> Awarding</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smtClean="0">
                          <a:solidFill>
                            <a:srgbClr val="FFFFFF"/>
                          </a:solidFill>
                        </a:rPr>
                        <a:t>Control</a:t>
                      </a:r>
                      <a:endParaRPr lang="en" sz="800" dirty="0">
                        <a:solidFill>
                          <a:srgbClr val="FFFFFF"/>
                        </a:solidFill>
                      </a:endParaRP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466350">
                <a:tc>
                  <a:txBody>
                    <a:bodyPr/>
                    <a:lstStyle/>
                    <a:p>
                      <a:pPr marL="0" lvl="0" indent="0" rtl="0">
                        <a:spcBef>
                          <a:spcPts val="0"/>
                        </a:spcBef>
                        <a:buNone/>
                      </a:pPr>
                      <a:r>
                        <a:rPr lang="en" sz="800"/>
                        <a:t>Pennsylvania State University-Main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University Park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$17,514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$31,346</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US" sz="800" dirty="0" smtClean="0"/>
                        <a:t>bachelor's</a:t>
                      </a:r>
                      <a:r>
                        <a:rPr lang="en-US" sz="800" baseline="0" dirty="0" smtClean="0"/>
                        <a:t> </a:t>
                      </a:r>
                      <a:r>
                        <a:rPr lang="en-US" sz="800" dirty="0" smtClean="0"/>
                        <a:t>degree granting</a:t>
                      </a:r>
                      <a:endParaRPr lang="en" sz="800" dirty="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0.00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4.60</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Rutgers University-New Brunswick</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Brunswick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$14,131</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$29,521</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2.25</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4.21</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Bloomsburg University of Pennsylvania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Bloomsburg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$9,326</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$20,144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1.33</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3.27</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Pennsylvania State University-Penn State Altoona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Altoona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$14,610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$22,344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dirty="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lgn="ctr">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1.04</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dirty="0" smtClean="0"/>
                        <a:t>2.99</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Rutgers University-Camden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Camden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$14,000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$28,890</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dirty="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bachelor's</a:t>
                      </a:r>
                      <a:r>
                        <a:rPr lang="en-US" sz="800" baseline="0" dirty="0" smtClean="0"/>
                        <a:t> </a:t>
                      </a:r>
                      <a:r>
                        <a:rPr lang="en-US" sz="800" dirty="0" smtClean="0"/>
                        <a:t>degree granting</a:t>
                      </a:r>
                      <a:endParaRPr lang="en" sz="800" dirty="0" smtClean="0"/>
                    </a:p>
                  </a:txBody>
                  <a:tcPr marL="91425" marR="91425" marT="91425" marB="91425">
                    <a:lnT w="6250" cap="flat" cmpd="sng" algn="ctr">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nonresidential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2.32</a:t>
                      </a:r>
                      <a:endParaRPr lang="en" sz="800" dirty="0"/>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smtClean="0"/>
                        <a:t>2.36</a:t>
                      </a:r>
                      <a:endParaRPr lang="en" sz="800" dirty="0"/>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Conclusion</a:t>
            </a:r>
          </a:p>
        </p:txBody>
      </p:sp>
      <p:sp>
        <p:nvSpPr>
          <p:cNvPr id="254" name="Shape 254"/>
          <p:cNvSpPr txBox="1">
            <a:spLocks noGrp="1"/>
          </p:cNvSpPr>
          <p:nvPr>
            <p:ph type="body" idx="1"/>
          </p:nvPr>
        </p:nvSpPr>
        <p:spPr>
          <a:xfrm>
            <a:off x="311700" y="1017800"/>
            <a:ext cx="8520600" cy="3551100"/>
          </a:xfrm>
          <a:prstGeom prst="rect">
            <a:avLst/>
          </a:prstGeom>
        </p:spPr>
        <p:txBody>
          <a:bodyPr wrap="square" lIns="91425" tIns="91425" rIns="91425" bIns="91425" anchor="t" anchorCtr="0">
            <a:noAutofit/>
          </a:bodyPr>
          <a:lstStyle/>
          <a:p>
            <a:pPr marL="0" lvl="0" indent="0">
              <a:spcBef>
                <a:spcPts val="0"/>
              </a:spcBef>
              <a:buNone/>
            </a:pPr>
            <a:r>
              <a:rPr lang="en"/>
              <a:t>Other students may have a different collection of potential schools, after taking into account their unique school selection criteria. They can also view which schools rate highest according to both the Student Financial Stability and Student Academic Success Super Scores, using the modified College Selection Model Dataset linked below:</a:t>
            </a:r>
            <a:br>
              <a:rPr lang="en"/>
            </a:br>
            <a:r>
              <a:rPr lang="en" u="sng">
                <a:solidFill>
                  <a:schemeClr val="hlink"/>
                </a:solidFill>
                <a:hlinkClick r:id="rId3"/>
              </a:rPr>
              <a:t>https://github.com/brooksrelyt/infm600/blob/master/College%20Scorecard%20Analysis%20Project/Data/College_Selection_Model_Dataset.xlsx</a:t>
            </a:r>
            <a:r>
              <a:rPr lang="en"/>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Q&amp;A</a:t>
            </a:r>
          </a:p>
        </p:txBody>
      </p:sp>
      <p:sp>
        <p:nvSpPr>
          <p:cNvPr id="260" name="Shape 26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Open for 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Project Overview</a:t>
            </a:r>
          </a:p>
        </p:txBody>
      </p:sp>
      <p:sp>
        <p:nvSpPr>
          <p:cNvPr id="98" name="Shape 98"/>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Request from Prince George’s County Board of Education to provide a data-driven presentation about choosing potential universities or colleges to attend</a:t>
            </a:r>
          </a:p>
          <a:p>
            <a:pPr marL="0" lvl="0" indent="0" rtl="0">
              <a:lnSpc>
                <a:spcPct val="115000"/>
              </a:lnSpc>
              <a:spcBef>
                <a:spcPts val="0"/>
              </a:spcBef>
              <a:spcAft>
                <a:spcPts val="0"/>
              </a:spcAft>
              <a:buNone/>
            </a:pPr>
            <a:r>
              <a:rPr lang="en"/>
              <a:t>●</a:t>
            </a:r>
            <a:r>
              <a:rPr lang="en" b="1"/>
              <a:t>Intended Audience:</a:t>
            </a:r>
            <a:r>
              <a:rPr lang="en"/>
              <a:t>  </a:t>
            </a:r>
            <a:r>
              <a:rPr lang="en">
                <a:solidFill>
                  <a:srgbClr val="000000"/>
                </a:solidFill>
              </a:rPr>
              <a:t>junior year high school students and their parents</a:t>
            </a:r>
          </a:p>
          <a:p>
            <a:pPr marL="0" lvl="0" indent="0" rtl="0">
              <a:lnSpc>
                <a:spcPct val="115000"/>
              </a:lnSpc>
              <a:spcBef>
                <a:spcPts val="0"/>
              </a:spcBef>
              <a:spcAft>
                <a:spcPts val="0"/>
              </a:spcAft>
              <a:buNone/>
            </a:pPr>
            <a:r>
              <a:rPr lang="en"/>
              <a:t>●</a:t>
            </a:r>
            <a:r>
              <a:rPr lang="en" b="1"/>
              <a:t>Research Question</a:t>
            </a:r>
            <a:r>
              <a:rPr lang="en"/>
              <a:t>:  </a:t>
            </a:r>
            <a:r>
              <a:rPr lang="en">
                <a:solidFill>
                  <a:srgbClr val="000000"/>
                </a:solidFill>
              </a:rPr>
              <a:t>Which universities or colleges should “typical” junior year high school students from Prince George’s County public schools consider attending, and what institutional characteristics should they take into consideration when choosing?</a:t>
            </a:r>
          </a:p>
          <a:p>
            <a:pPr marL="0" lvl="0" indent="0" rtl="0">
              <a:lnSpc>
                <a:spcPct val="115000"/>
              </a:lnSpc>
              <a:spcBef>
                <a:spcPts val="0"/>
              </a:spcBef>
              <a:spcAft>
                <a:spcPts val="0"/>
              </a:spcAft>
              <a:buNone/>
            </a:pPr>
            <a:r>
              <a:rPr lang="en"/>
              <a:t>●</a:t>
            </a:r>
            <a:r>
              <a:rPr lang="en" b="1"/>
              <a:t>Data Source Used to Answer the Research Question</a:t>
            </a:r>
          </a:p>
          <a:p>
            <a:pPr marL="0" lvl="0" indent="0" rtl="0">
              <a:lnSpc>
                <a:spcPct val="115000"/>
              </a:lnSpc>
              <a:spcBef>
                <a:spcPts val="0"/>
              </a:spcBef>
              <a:spcAft>
                <a:spcPts val="0"/>
              </a:spcAft>
              <a:buNone/>
            </a:pPr>
            <a:r>
              <a:rPr lang="en" sz="1400"/>
              <a:t> 	○US Department of Education’s College Scorecard Dataset</a:t>
            </a:r>
          </a:p>
          <a:p>
            <a:pPr marL="0" lvl="0" indent="0" rtl="0">
              <a:lnSpc>
                <a:spcPct val="115000"/>
              </a:lnSpc>
              <a:spcBef>
                <a:spcPts val="0"/>
              </a:spcBef>
              <a:spcAft>
                <a:spcPts val="0"/>
              </a:spcAft>
              <a:buNone/>
            </a:pPr>
            <a:r>
              <a:rPr lang="en" sz="1100"/>
              <a:t> 	(https://collegescorecard.ed.gov/)</a:t>
            </a: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College Scorecard Data Set Overview</a:t>
            </a:r>
          </a:p>
        </p:txBody>
      </p:sp>
      <p:sp>
        <p:nvSpPr>
          <p:cNvPr id="104" name="Shape 10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a:t>
            </a:r>
            <a:r>
              <a:rPr lang="en" b="1"/>
              <a:t>What data is available to us in the College Scorecard dataset?</a:t>
            </a:r>
          </a:p>
          <a:p>
            <a:pPr marL="0" lvl="0" indent="0" rtl="0">
              <a:lnSpc>
                <a:spcPct val="115000"/>
              </a:lnSpc>
              <a:spcBef>
                <a:spcPts val="0"/>
              </a:spcBef>
              <a:spcAft>
                <a:spcPts val="0"/>
              </a:spcAft>
              <a:buNone/>
            </a:pPr>
            <a:r>
              <a:rPr lang="en" sz="1400"/>
              <a:t>A listing of all colleges and universities in the US, with over 1,700 data points.</a:t>
            </a:r>
          </a:p>
          <a:p>
            <a:pPr marL="0" lvl="0" indent="0" rtl="0">
              <a:lnSpc>
                <a:spcPct val="115000"/>
              </a:lnSpc>
              <a:spcBef>
                <a:spcPts val="0"/>
              </a:spcBef>
              <a:spcAft>
                <a:spcPts val="0"/>
              </a:spcAft>
              <a:buNone/>
            </a:pPr>
            <a:r>
              <a:rPr lang="en" sz="1400"/>
              <a:t>For each school, there is describe basic information about the institution (name, location, highest-degree awarded, accrediting agency), as well as other data points regarding admissions, academics, costs, student body, financial aid, completion, earnings, and repayment.</a:t>
            </a:r>
          </a:p>
          <a:p>
            <a:pPr marL="0" lvl="0" indent="0" rtl="0">
              <a:lnSpc>
                <a:spcPct val="115000"/>
              </a:lnSpc>
              <a:spcBef>
                <a:spcPts val="0"/>
              </a:spcBef>
              <a:spcAft>
                <a:spcPts val="0"/>
              </a:spcAft>
              <a:buNone/>
            </a:pPr>
            <a:r>
              <a:rPr lang="en"/>
              <a:t>●</a:t>
            </a:r>
            <a:r>
              <a:rPr lang="en" b="1"/>
              <a:t>Where does the College Scorecard data come from?</a:t>
            </a:r>
          </a:p>
          <a:p>
            <a:pPr marL="0" lvl="0" indent="0" rtl="0">
              <a:lnSpc>
                <a:spcPct val="115000"/>
              </a:lnSpc>
              <a:spcBef>
                <a:spcPts val="0"/>
              </a:spcBef>
              <a:spcAft>
                <a:spcPts val="0"/>
              </a:spcAft>
              <a:buNone/>
            </a:pPr>
            <a:r>
              <a:rPr lang="en" sz="1400"/>
              <a:t>These data are provided through federal reporting from the institutions, data on federal financial aid, and tax information. The College Scorecard project is designed to increase transparency, putting the power in the hands of students and families to compare how well individual postsecondary institutions are preparing their students to be successful.</a:t>
            </a:r>
          </a:p>
          <a:p>
            <a:pPr marL="0" lvl="0" indent="0" rtl="0">
              <a:lnSpc>
                <a:spcPct val="115000"/>
              </a:lnSpc>
              <a:spcBef>
                <a:spcPts val="0"/>
              </a:spcBef>
              <a:spcAft>
                <a:spcPts val="0"/>
              </a:spcAft>
              <a:buNone/>
            </a:pPr>
            <a:endParaRPr b="1"/>
          </a:p>
          <a:p>
            <a:pPr marL="0" lvl="0" indent="0" rtl="0">
              <a:lnSpc>
                <a:spcPct val="115000"/>
              </a:lnSpc>
              <a:spcBef>
                <a:spcPts val="0"/>
              </a:spcBef>
              <a:spcAft>
                <a:spcPts val="0"/>
              </a:spcAft>
              <a:buNone/>
            </a:pPr>
            <a:endParaRP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Data Analysis and Preparation</a:t>
            </a:r>
          </a:p>
        </p:txBody>
      </p:sp>
      <p:sp>
        <p:nvSpPr>
          <p:cNvPr id="110" name="Shape 110"/>
          <p:cNvSpPr txBox="1">
            <a:spLocks noGrp="1"/>
          </p:cNvSpPr>
          <p:nvPr>
            <p:ph type="body" idx="1"/>
          </p:nvPr>
        </p:nvSpPr>
        <p:spPr>
          <a:xfrm>
            <a:off x="311700" y="1229875"/>
            <a:ext cx="8520600" cy="36507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dirty="0"/>
              <a:t>In order to best answer our research question, we wanted to reduce the data set down to only appropriate schools and only use the most relevant data points</a:t>
            </a:r>
          </a:p>
          <a:p>
            <a:pPr marL="0" lvl="0" indent="0" rtl="0">
              <a:lnSpc>
                <a:spcPct val="115000"/>
              </a:lnSpc>
              <a:spcBef>
                <a:spcPts val="0"/>
              </a:spcBef>
              <a:spcAft>
                <a:spcPts val="0"/>
              </a:spcAft>
              <a:buNone/>
            </a:pPr>
            <a:r>
              <a:rPr lang="en" dirty="0"/>
              <a:t>●Created data set with relevant pool of schools for </a:t>
            </a:r>
            <a:r>
              <a:rPr lang="en" dirty="0" smtClean="0"/>
              <a:t>analysis that are:</a:t>
            </a:r>
            <a:endParaRPr lang="en" dirty="0"/>
          </a:p>
          <a:p>
            <a:pPr marL="914400" lvl="1" indent="-317500" rtl="0">
              <a:lnSpc>
                <a:spcPct val="115000"/>
              </a:lnSpc>
              <a:spcBef>
                <a:spcPts val="0"/>
              </a:spcBef>
              <a:spcAft>
                <a:spcPts val="0"/>
              </a:spcAft>
              <a:buSzPts val="1400"/>
              <a:buChar char="○"/>
            </a:pPr>
            <a:r>
              <a:rPr lang="en" dirty="0"/>
              <a:t>W</a:t>
            </a:r>
            <a:r>
              <a:rPr lang="en" dirty="0" smtClean="0"/>
              <a:t>ithin </a:t>
            </a:r>
            <a:r>
              <a:rPr lang="en" dirty="0"/>
              <a:t>the 50 states or DC, no US territories included (ex: Puerto Rico)</a:t>
            </a:r>
          </a:p>
          <a:p>
            <a:pPr marL="914400" lvl="1" indent="-317500" rtl="0">
              <a:lnSpc>
                <a:spcPct val="115000"/>
              </a:lnSpc>
              <a:spcBef>
                <a:spcPts val="0"/>
              </a:spcBef>
              <a:spcAft>
                <a:spcPts val="0"/>
              </a:spcAft>
              <a:buSzPts val="1400"/>
              <a:buChar char="○"/>
            </a:pPr>
            <a:r>
              <a:rPr lang="en" dirty="0"/>
              <a:t>Degree-granting institutions only</a:t>
            </a:r>
          </a:p>
          <a:p>
            <a:pPr marL="914400" lvl="1" indent="-317500" rtl="0">
              <a:lnSpc>
                <a:spcPct val="115000"/>
              </a:lnSpc>
              <a:spcBef>
                <a:spcPts val="0"/>
              </a:spcBef>
              <a:spcAft>
                <a:spcPts val="0"/>
              </a:spcAft>
              <a:buSzPts val="1400"/>
              <a:buChar char="○"/>
            </a:pPr>
            <a:r>
              <a:rPr lang="en" dirty="0"/>
              <a:t>C</a:t>
            </a:r>
            <a:r>
              <a:rPr lang="en" dirty="0" smtClean="0"/>
              <a:t>urrently </a:t>
            </a:r>
            <a:r>
              <a:rPr lang="en" dirty="0"/>
              <a:t>operating</a:t>
            </a:r>
          </a:p>
          <a:p>
            <a:pPr marL="914400" lvl="1" indent="-317500" rtl="0">
              <a:lnSpc>
                <a:spcPct val="115000"/>
              </a:lnSpc>
              <a:spcBef>
                <a:spcPts val="0"/>
              </a:spcBef>
              <a:spcAft>
                <a:spcPts val="0"/>
              </a:spcAft>
              <a:buSzPts val="1400"/>
              <a:buChar char="○"/>
            </a:pPr>
            <a:r>
              <a:rPr lang="en" dirty="0"/>
              <a:t>N</a:t>
            </a:r>
            <a:r>
              <a:rPr lang="en" dirty="0" smtClean="0"/>
              <a:t>ot </a:t>
            </a:r>
            <a:r>
              <a:rPr lang="en" dirty="0"/>
              <a:t>under heightened cash monitoring</a:t>
            </a:r>
          </a:p>
          <a:p>
            <a:pPr marL="914400" lvl="1" indent="-317500" rtl="0">
              <a:lnSpc>
                <a:spcPct val="115000"/>
              </a:lnSpc>
              <a:spcBef>
                <a:spcPts val="0"/>
              </a:spcBef>
              <a:spcAft>
                <a:spcPts val="0"/>
              </a:spcAft>
              <a:buSzPts val="1400"/>
              <a:buChar char="○"/>
            </a:pPr>
            <a:r>
              <a:rPr lang="en" dirty="0"/>
              <a:t>A</a:t>
            </a:r>
            <a:r>
              <a:rPr lang="en" dirty="0" smtClean="0"/>
              <a:t>re </a:t>
            </a:r>
            <a:r>
              <a:rPr lang="en" dirty="0"/>
              <a:t>not exclusively for graduate students</a:t>
            </a:r>
          </a:p>
          <a:p>
            <a:pPr marL="457200" lvl="0" indent="-342900" rtl="0">
              <a:spcBef>
                <a:spcPts val="0"/>
              </a:spcBef>
              <a:spcAft>
                <a:spcPts val="0"/>
              </a:spcAft>
              <a:buSzPts val="1800"/>
              <a:buChar char="●"/>
            </a:pPr>
            <a:r>
              <a:rPr lang="en" dirty="0" smtClean="0"/>
              <a:t>Data </a:t>
            </a:r>
            <a:r>
              <a:rPr lang="en" dirty="0"/>
              <a:t>Reduction</a:t>
            </a:r>
          </a:p>
          <a:p>
            <a:pPr marL="914400" lvl="1" indent="-317500" rtl="0">
              <a:spcBef>
                <a:spcPts val="0"/>
              </a:spcBef>
              <a:spcAft>
                <a:spcPts val="0"/>
              </a:spcAft>
              <a:buSzPts val="1400"/>
              <a:buChar char="○"/>
            </a:pPr>
            <a:r>
              <a:rPr lang="en" dirty="0"/>
              <a:t>Reduced from </a:t>
            </a:r>
            <a:r>
              <a:rPr lang="en" dirty="0" smtClean="0"/>
              <a:t>1,779 </a:t>
            </a:r>
            <a:r>
              <a:rPr lang="en" dirty="0"/>
              <a:t>variables to 173 variables</a:t>
            </a:r>
          </a:p>
          <a:p>
            <a:pPr marL="914400" lvl="1" indent="-317500" rtl="0">
              <a:spcBef>
                <a:spcPts val="0"/>
              </a:spcBef>
              <a:buSzPts val="1400"/>
              <a:buChar char="○"/>
            </a:pPr>
            <a:r>
              <a:rPr lang="en" dirty="0"/>
              <a:t>Reduced from </a:t>
            </a:r>
            <a:r>
              <a:rPr lang="en" dirty="0" smtClean="0"/>
              <a:t>7,593 schools </a:t>
            </a:r>
            <a:r>
              <a:rPr lang="en" dirty="0"/>
              <a:t>to </a:t>
            </a:r>
            <a:r>
              <a:rPr lang="en" dirty="0" smtClean="0"/>
              <a:t>3,824 schools</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 of Colleges by Region</a:t>
            </a:r>
          </a:p>
        </p:txBody>
      </p:sp>
      <p:sp>
        <p:nvSpPr>
          <p:cNvPr id="116" name="Shape 116"/>
          <p:cNvSpPr txBox="1">
            <a:spLocks noGrp="1"/>
          </p:cNvSpPr>
          <p:nvPr>
            <p:ph type="body" idx="1"/>
          </p:nvPr>
        </p:nvSpPr>
        <p:spPr>
          <a:xfrm>
            <a:off x="311700" y="1100850"/>
            <a:ext cx="8641500" cy="3856500"/>
          </a:xfrm>
          <a:prstGeom prst="rect">
            <a:avLst/>
          </a:prstGeom>
        </p:spPr>
        <p:txBody>
          <a:bodyPr wrap="square" lIns="91425" tIns="91425" rIns="91425" bIns="91425" anchor="t" anchorCtr="0">
            <a:noAutofit/>
          </a:bodyPr>
          <a:lstStyle/>
          <a:p>
            <a:pPr marL="0" lvl="0" indent="0">
              <a:spcBef>
                <a:spcPts val="0"/>
              </a:spcBef>
              <a:buNone/>
            </a:pPr>
            <a:r>
              <a:rPr lang="en"/>
              <a:t>There are 3824 colleges, with California having the most at 347; New York the next highest at 256, and Delaware and Alaska having the least, 9 colleges</a:t>
            </a:r>
          </a:p>
          <a:p>
            <a:pPr marL="0" lvl="0" indent="0">
              <a:spcBef>
                <a:spcPts val="0"/>
              </a:spcBef>
              <a:buNone/>
            </a:pPr>
            <a:endParaRPr/>
          </a:p>
          <a:p>
            <a:pPr marL="0" lvl="0" indent="0" rtl="0">
              <a:spcBef>
                <a:spcPts val="0"/>
              </a:spcBef>
              <a:buNone/>
            </a:pPr>
            <a:endParaRPr/>
          </a:p>
          <a:p>
            <a:pPr marL="0" lvl="0" indent="0" rtl="0">
              <a:spcBef>
                <a:spcPts val="0"/>
              </a:spcBef>
              <a:buNone/>
            </a:pPr>
            <a:endParaRPr/>
          </a:p>
          <a:p>
            <a:pPr marL="0" lvl="0" indent="0">
              <a:spcBef>
                <a:spcPts val="0"/>
              </a:spcBef>
              <a:buNone/>
            </a:pPr>
            <a:endParaRPr/>
          </a:p>
        </p:txBody>
      </p:sp>
      <p:pic>
        <p:nvPicPr>
          <p:cNvPr id="117" name="Shape 117"/>
          <p:cNvPicPr preferRelativeResize="0"/>
          <p:nvPr/>
        </p:nvPicPr>
        <p:blipFill>
          <a:blip r:embed="rId3">
            <a:alphaModFix/>
          </a:blip>
          <a:stretch>
            <a:fillRect/>
          </a:stretch>
        </p:blipFill>
        <p:spPr>
          <a:xfrm>
            <a:off x="551550" y="1894075"/>
            <a:ext cx="7952550" cy="27636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Type of Colleges</a:t>
            </a:r>
          </a:p>
        </p:txBody>
      </p:sp>
      <p:sp>
        <p:nvSpPr>
          <p:cNvPr id="123" name="Shape 123"/>
          <p:cNvSpPr txBox="1">
            <a:spLocks noGrp="1"/>
          </p:cNvSpPr>
          <p:nvPr>
            <p:ph type="body" idx="1"/>
          </p:nvPr>
        </p:nvSpPr>
        <p:spPr>
          <a:xfrm>
            <a:off x="418075" y="1183475"/>
            <a:ext cx="8184000" cy="3410400"/>
          </a:xfrm>
          <a:prstGeom prst="rect">
            <a:avLst/>
          </a:prstGeom>
        </p:spPr>
        <p:txBody>
          <a:bodyPr wrap="square" lIns="91425" tIns="91425" rIns="91425" bIns="91425" anchor="t" anchorCtr="0">
            <a:noAutofit/>
          </a:bodyPr>
          <a:lstStyle/>
          <a:p>
            <a:pPr marL="0" lvl="0" indent="0">
              <a:spcBef>
                <a:spcPts val="0"/>
              </a:spcBef>
              <a:buNone/>
            </a:pPr>
            <a:r>
              <a:rPr lang="en"/>
              <a:t>There are 1581 Public, 1388 Private nonprofit, and 855 Private for-profit colleges</a:t>
            </a:r>
          </a:p>
          <a:p>
            <a:pPr marL="0" lvl="0" indent="0">
              <a:spcBef>
                <a:spcPts val="0"/>
              </a:spcBef>
              <a:buNone/>
            </a:pPr>
            <a:r>
              <a:rPr lang="en"/>
              <a:t> </a:t>
            </a:r>
          </a:p>
        </p:txBody>
      </p:sp>
      <p:pic>
        <p:nvPicPr>
          <p:cNvPr id="124" name="Shape 124"/>
          <p:cNvPicPr preferRelativeResize="0"/>
          <p:nvPr/>
        </p:nvPicPr>
        <p:blipFill>
          <a:blip r:embed="rId3">
            <a:alphaModFix/>
          </a:blip>
          <a:stretch>
            <a:fillRect/>
          </a:stretch>
        </p:blipFill>
        <p:spPr>
          <a:xfrm>
            <a:off x="1786300" y="1794725"/>
            <a:ext cx="5185400" cy="2939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College Locale</a:t>
            </a:r>
          </a:p>
        </p:txBody>
      </p:sp>
      <p:sp>
        <p:nvSpPr>
          <p:cNvPr id="130" name="Shape 13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Most colleges are located in large cities.  </a:t>
            </a:r>
          </a:p>
        </p:txBody>
      </p:sp>
      <p:pic>
        <p:nvPicPr>
          <p:cNvPr id="131" name="Shape 131"/>
          <p:cNvPicPr preferRelativeResize="0"/>
          <p:nvPr/>
        </p:nvPicPr>
        <p:blipFill>
          <a:blip r:embed="rId3">
            <a:alphaModFix/>
          </a:blip>
          <a:stretch>
            <a:fillRect/>
          </a:stretch>
        </p:blipFill>
        <p:spPr>
          <a:xfrm>
            <a:off x="1133475" y="1760725"/>
            <a:ext cx="6877050" cy="2897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Tuition and Fees</a:t>
            </a:r>
          </a:p>
        </p:txBody>
      </p:sp>
      <p:sp>
        <p:nvSpPr>
          <p:cNvPr id="137" name="Shape 13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sz="1400"/>
              <a:t>The range of in-state and out-of-state tuition falls between $590 and $73,132. There is a positive correlation between in-state tuition and out-of state tuition. As in-state tuition increases, out-of-state tuition increases </a:t>
            </a:r>
          </a:p>
          <a:p>
            <a:pPr marL="0" lvl="0" indent="0">
              <a:spcBef>
                <a:spcPts val="0"/>
              </a:spcBef>
              <a:buNone/>
            </a:pPr>
            <a:endParaRPr/>
          </a:p>
        </p:txBody>
      </p:sp>
      <p:pic>
        <p:nvPicPr>
          <p:cNvPr id="138" name="Shape 138"/>
          <p:cNvPicPr preferRelativeResize="0"/>
          <p:nvPr/>
        </p:nvPicPr>
        <p:blipFill>
          <a:blip r:embed="rId3">
            <a:alphaModFix/>
          </a:blip>
          <a:stretch>
            <a:fillRect/>
          </a:stretch>
        </p:blipFill>
        <p:spPr>
          <a:xfrm>
            <a:off x="1509100" y="2083400"/>
            <a:ext cx="6187275" cy="27918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1620</Words>
  <Application>Microsoft Office PowerPoint</Application>
  <PresentationFormat>On-screen Show (16:9)</PresentationFormat>
  <Paragraphs>386</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Roboto</vt:lpstr>
      <vt:lpstr>Arial</vt:lpstr>
      <vt:lpstr>Geometric</vt:lpstr>
      <vt:lpstr>College Selection Model</vt:lpstr>
      <vt:lpstr>Agenda</vt:lpstr>
      <vt:lpstr>Project Overview</vt:lpstr>
      <vt:lpstr>College Scorecard Data Set Overview</vt:lpstr>
      <vt:lpstr>Data Analysis and Preparation</vt:lpstr>
      <vt:lpstr>General Information - # of Colleges by Region</vt:lpstr>
      <vt:lpstr>General Information - Type of Colleges</vt:lpstr>
      <vt:lpstr>General Information - College Locale</vt:lpstr>
      <vt:lpstr>General Information - Tuition and Fees</vt:lpstr>
      <vt:lpstr>Develop College Selection Model</vt:lpstr>
      <vt:lpstr>Statistical Analysis - Financial Stability</vt:lpstr>
      <vt:lpstr>Statistical Analysis - Financial Stability (cont)</vt:lpstr>
      <vt:lpstr>Statistical Analysis - Academic Success</vt:lpstr>
      <vt:lpstr>Statistical Analysis - Academic Success (cont) </vt:lpstr>
      <vt:lpstr>Statistical Analysis - Financial Stability Superscore</vt:lpstr>
      <vt:lpstr>Statistical Analysis - Academic Success Superscore</vt:lpstr>
      <vt:lpstr>Evaluation &amp; Findings - Superscores </vt:lpstr>
      <vt:lpstr>Evaluation &amp; Findings - Financial Stability vs Academic Success</vt:lpstr>
      <vt:lpstr>Model Demonstration for John Brown</vt:lpstr>
      <vt:lpstr>Model Demonstration for Mary Jane</vt:lpstr>
      <vt:lpstr>Model Demonstration for Mark Lucas Brown</vt:lpstr>
      <vt:lpstr>Model Demonstration for James Doe</vt:lpstr>
      <vt:lpstr>Conclusion</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Selection Model</dc:title>
  <dc:creator>Zachery M Beitzel</dc:creator>
  <cp:lastModifiedBy>Zachery M Beitzel</cp:lastModifiedBy>
  <cp:revision>6</cp:revision>
  <dcterms:modified xsi:type="dcterms:W3CDTF">2017-12-05T20:54:01Z</dcterms:modified>
</cp:coreProperties>
</file>