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1" r:id="rId3"/>
    <p:sldId id="257" r:id="rId4"/>
    <p:sldId id="263" r:id="rId5"/>
    <p:sldId id="270" r:id="rId6"/>
    <p:sldId id="264" r:id="rId7"/>
    <p:sldId id="271" r:id="rId8"/>
    <p:sldId id="265" r:id="rId9"/>
    <p:sldId id="272" r:id="rId10"/>
    <p:sldId id="266" r:id="rId11"/>
    <p:sldId id="273" r:id="rId12"/>
    <p:sldId id="274" r:id="rId13"/>
    <p:sldId id="267" r:id="rId14"/>
    <p:sldId id="277" r:id="rId15"/>
    <p:sldId id="291" r:id="rId16"/>
    <p:sldId id="290" r:id="rId17"/>
    <p:sldId id="280" r:id="rId18"/>
    <p:sldId id="281" r:id="rId19"/>
    <p:sldId id="282" r:id="rId20"/>
    <p:sldId id="283" r:id="rId21"/>
    <p:sldId id="284" r:id="rId22"/>
    <p:sldId id="285" r:id="rId23"/>
    <p:sldId id="293" r:id="rId24"/>
    <p:sldId id="294" r:id="rId25"/>
    <p:sldId id="292" r:id="rId26"/>
    <p:sldId id="295" r:id="rId27"/>
    <p:sldId id="296" r:id="rId28"/>
    <p:sldId id="297" r:id="rId29"/>
    <p:sldId id="275" r:id="rId30"/>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822"/>
            <a:ext cx="8170545" cy="69659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07159"/>
            <a:ext cx="6075045" cy="234886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5/4/2024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3542" y="1665414"/>
            <a:ext cx="5282565" cy="2304415"/>
          </a:xfrm>
          <a:prstGeom prst="rect">
            <a:avLst/>
          </a:prstGeom>
        </p:spPr>
        <p:txBody>
          <a:bodyPr vert="horz" wrap="square" lIns="0" tIns="116205" rIns="0" bIns="0" rtlCol="0">
            <a:spAutoFit/>
          </a:bodyPr>
          <a:lstStyle/>
          <a:p>
            <a:pPr marL="12700" marR="5080" algn="ctr">
              <a:lnSpc>
                <a:spcPts val="6480"/>
              </a:lnSpc>
              <a:spcBef>
                <a:spcPts val="915"/>
              </a:spcBef>
            </a:pPr>
            <a:r>
              <a:rPr sz="6000" dirty="0"/>
              <a:t>PROJECT</a:t>
            </a:r>
            <a:r>
              <a:rPr sz="6000" spc="-254" dirty="0"/>
              <a:t> </a:t>
            </a:r>
            <a:r>
              <a:rPr sz="6000" spc="-10" dirty="0"/>
              <a:t>REPORT </a:t>
            </a:r>
            <a:r>
              <a:rPr sz="6000" dirty="0"/>
              <a:t>CMPS</a:t>
            </a:r>
            <a:r>
              <a:rPr sz="6000" spc="-40" dirty="0"/>
              <a:t> </a:t>
            </a:r>
            <a:r>
              <a:rPr sz="6000" spc="-10" dirty="0"/>
              <a:t>470/570</a:t>
            </a:r>
            <a:endParaRPr sz="6000" dirty="0"/>
          </a:p>
          <a:p>
            <a:pPr algn="ctr">
              <a:lnSpc>
                <a:spcPct val="100000"/>
              </a:lnSpc>
              <a:spcBef>
                <a:spcPts val="1290"/>
              </a:spcBef>
            </a:pPr>
            <a:r>
              <a:rPr sz="2400" b="0" spc="-10" dirty="0">
                <a:latin typeface="Calibri"/>
                <a:cs typeface="Calibri"/>
              </a:rPr>
              <a:t>TEAM:</a:t>
            </a:r>
            <a:r>
              <a:rPr lang="en-US" sz="2400" b="0" spc="-10" dirty="0">
                <a:latin typeface="Calibri"/>
                <a:cs typeface="Calibri"/>
              </a:rPr>
              <a:t> Space Something or Other</a:t>
            </a:r>
            <a:endParaRPr sz="24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B72C4271-D8FF-B93A-7E66-CC1491C76DEB}"/>
              </a:ext>
            </a:extLst>
          </p:cNvPr>
          <p:cNvPicPr>
            <a:picLocks noChangeAspect="1"/>
          </p:cNvPicPr>
          <p:nvPr/>
        </p:nvPicPr>
        <p:blipFill>
          <a:blip r:embed="rId2"/>
          <a:stretch>
            <a:fillRect/>
          </a:stretch>
        </p:blipFill>
        <p:spPr>
          <a:xfrm>
            <a:off x="4267200" y="720978"/>
            <a:ext cx="6096000" cy="6054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F8EF7252-56D4-1986-ED0C-2C5D8A2B9E0E}"/>
              </a:ext>
            </a:extLst>
          </p:cNvPr>
          <p:cNvPicPr>
            <a:picLocks noChangeAspect="1"/>
          </p:cNvPicPr>
          <p:nvPr/>
        </p:nvPicPr>
        <p:blipFill>
          <a:blip r:embed="rId2"/>
          <a:stretch>
            <a:fillRect/>
          </a:stretch>
        </p:blipFill>
        <p:spPr>
          <a:xfrm>
            <a:off x="4121848" y="762000"/>
            <a:ext cx="6060578" cy="6019800"/>
          </a:xfrm>
          <a:prstGeom prst="rect">
            <a:avLst/>
          </a:prstGeom>
        </p:spPr>
      </p:pic>
    </p:spTree>
    <p:extLst>
      <p:ext uri="{BB962C8B-B14F-4D97-AF65-F5344CB8AC3E}">
        <p14:creationId xmlns:p14="http://schemas.microsoft.com/office/powerpoint/2010/main" val="3246847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 y="24384"/>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381000" y="762000"/>
            <a:ext cx="4798061" cy="479618"/>
          </a:xfrm>
          <a:prstGeom prst="rect">
            <a:avLst/>
          </a:prstGeom>
        </p:spPr>
        <p:txBody>
          <a:bodyPr vert="horz" wrap="square" lIns="0" tIns="48260" rIns="0" bIns="0" rtlCol="0">
            <a:spAutoFit/>
          </a:bodyPr>
          <a:lstStyle/>
          <a:p>
            <a:pPr marL="240029" indent="-227329">
              <a:lnSpc>
                <a:spcPct val="100000"/>
              </a:lnSpc>
              <a:spcBef>
                <a:spcPts val="630"/>
              </a:spcBef>
              <a:buFont typeface="Arial"/>
              <a:buChar char="•"/>
              <a:tabLst>
                <a:tab pos="240029" algn="l"/>
              </a:tabLst>
            </a:pPr>
            <a:r>
              <a:rPr lang="en-US" sz="2800" dirty="0">
                <a:latin typeface="Calibri"/>
                <a:cs typeface="Calibri"/>
              </a:rPr>
              <a:t>Distribution</a:t>
            </a:r>
            <a:r>
              <a:rPr lang="en-US" sz="2800" spc="-40" dirty="0">
                <a:latin typeface="Calibri"/>
                <a:cs typeface="Calibri"/>
              </a:rPr>
              <a:t> </a:t>
            </a:r>
            <a:r>
              <a:rPr lang="en-US" sz="2800" dirty="0">
                <a:latin typeface="Calibri"/>
                <a:cs typeface="Calibri"/>
              </a:rPr>
              <a:t>of</a:t>
            </a:r>
            <a:r>
              <a:rPr lang="en-US" sz="2800" spc="-85" dirty="0">
                <a:latin typeface="Calibri"/>
                <a:cs typeface="Calibri"/>
              </a:rPr>
              <a:t> </a:t>
            </a:r>
            <a:r>
              <a:rPr lang="en-US" sz="2800" spc="-10" dirty="0">
                <a:latin typeface="Calibri"/>
                <a:cs typeface="Calibri"/>
              </a:rPr>
              <a:t>features:</a:t>
            </a:r>
            <a:endParaRPr lang="en-US" sz="2800" dirty="0">
              <a:latin typeface="Calibri"/>
              <a:cs typeface="Calibri"/>
            </a:endParaRPr>
          </a:p>
        </p:txBody>
      </p:sp>
      <p:pic>
        <p:nvPicPr>
          <p:cNvPr id="5" name="Picture 4">
            <a:extLst>
              <a:ext uri="{FF2B5EF4-FFF2-40B4-BE49-F238E27FC236}">
                <a16:creationId xmlns:a16="http://schemas.microsoft.com/office/drawing/2014/main" id="{6DD7569B-5605-7ABB-E274-5E81F2CC3B19}"/>
              </a:ext>
            </a:extLst>
          </p:cNvPr>
          <p:cNvPicPr>
            <a:picLocks noChangeAspect="1"/>
          </p:cNvPicPr>
          <p:nvPr/>
        </p:nvPicPr>
        <p:blipFill>
          <a:blip r:embed="rId2"/>
          <a:stretch>
            <a:fillRect/>
          </a:stretch>
        </p:blipFill>
        <p:spPr>
          <a:xfrm>
            <a:off x="4121848" y="762000"/>
            <a:ext cx="6040125" cy="6004535"/>
          </a:xfrm>
          <a:prstGeom prst="rect">
            <a:avLst/>
          </a:prstGeom>
        </p:spPr>
      </p:pic>
    </p:spTree>
    <p:extLst>
      <p:ext uri="{BB962C8B-B14F-4D97-AF65-F5344CB8AC3E}">
        <p14:creationId xmlns:p14="http://schemas.microsoft.com/office/powerpoint/2010/main" val="292032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828800" y="15240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KNNClassifier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Distance measured by Euclidean distance</a:t>
            </a:r>
          </a:p>
          <a:p>
            <a:pPr marL="742950" lvl="1" indent="-285750">
              <a:buFont typeface="Arial" panose="020B0604020202020204" pitchFamily="34" charset="0"/>
              <a:buChar char="•"/>
            </a:pPr>
            <a:r>
              <a:rPr lang="en-US" sz="2400" dirty="0"/>
              <a:t>Accuracy of validation data is compared for all k-values and the best k-value is used on test data</a:t>
            </a:r>
          </a:p>
          <a:p>
            <a:pPr marL="742950" lvl="1" indent="-285750">
              <a:buFont typeface="Arial" panose="020B0604020202020204" pitchFamily="34" charset="0"/>
              <a:buChar char="•"/>
            </a:pPr>
            <a:endParaRPr lang="en-US" sz="2400" dirty="0"/>
          </a:p>
        </p:txBody>
      </p:sp>
      <p:pic>
        <p:nvPicPr>
          <p:cNvPr id="7" name="Picture 6">
            <a:extLst>
              <a:ext uri="{FF2B5EF4-FFF2-40B4-BE49-F238E27FC236}">
                <a16:creationId xmlns:a16="http://schemas.microsoft.com/office/drawing/2014/main" id="{F3C90109-B097-67EA-4A24-A10E022A69BB}"/>
              </a:ext>
            </a:extLst>
          </p:cNvPr>
          <p:cNvPicPr>
            <a:picLocks noChangeAspect="1"/>
          </p:cNvPicPr>
          <p:nvPr/>
        </p:nvPicPr>
        <p:blipFill>
          <a:blip r:embed="rId2"/>
          <a:stretch>
            <a:fillRect/>
          </a:stretch>
        </p:blipFill>
        <p:spPr>
          <a:xfrm>
            <a:off x="2324100" y="2364738"/>
            <a:ext cx="5743017" cy="286469"/>
          </a:xfrm>
          <a:prstGeom prst="rect">
            <a:avLst/>
          </a:prstGeom>
        </p:spPr>
      </p:pic>
      <p:pic>
        <p:nvPicPr>
          <p:cNvPr id="9" name="Picture 8">
            <a:extLst>
              <a:ext uri="{FF2B5EF4-FFF2-40B4-BE49-F238E27FC236}">
                <a16:creationId xmlns:a16="http://schemas.microsoft.com/office/drawing/2014/main" id="{8E2DD628-2FAF-9379-0B36-B2F19304ED7A}"/>
              </a:ext>
            </a:extLst>
          </p:cNvPr>
          <p:cNvPicPr>
            <a:picLocks noChangeAspect="1"/>
          </p:cNvPicPr>
          <p:nvPr/>
        </p:nvPicPr>
        <p:blipFill>
          <a:blip r:embed="rId3"/>
          <a:stretch>
            <a:fillRect/>
          </a:stretch>
        </p:blipFill>
        <p:spPr>
          <a:xfrm>
            <a:off x="2324100" y="2055959"/>
            <a:ext cx="6961206" cy="286469"/>
          </a:xfrm>
          <a:prstGeom prst="rect">
            <a:avLst/>
          </a:prstGeom>
        </p:spPr>
      </p:pic>
      <p:pic>
        <p:nvPicPr>
          <p:cNvPr id="11" name="Picture 10">
            <a:extLst>
              <a:ext uri="{FF2B5EF4-FFF2-40B4-BE49-F238E27FC236}">
                <a16:creationId xmlns:a16="http://schemas.microsoft.com/office/drawing/2014/main" id="{2C7CE2EA-F44F-0670-24DA-F7C60433C58E}"/>
              </a:ext>
            </a:extLst>
          </p:cNvPr>
          <p:cNvPicPr>
            <a:picLocks noChangeAspect="1"/>
          </p:cNvPicPr>
          <p:nvPr/>
        </p:nvPicPr>
        <p:blipFill>
          <a:blip r:embed="rId4"/>
          <a:stretch>
            <a:fillRect/>
          </a:stretch>
        </p:blipFill>
        <p:spPr>
          <a:xfrm>
            <a:off x="2324100" y="4557712"/>
            <a:ext cx="6862215" cy="286469"/>
          </a:xfrm>
          <a:prstGeom prst="rect">
            <a:avLst/>
          </a:prstGeom>
        </p:spPr>
      </p:pic>
      <p:pic>
        <p:nvPicPr>
          <p:cNvPr id="13" name="Picture 12">
            <a:extLst>
              <a:ext uri="{FF2B5EF4-FFF2-40B4-BE49-F238E27FC236}">
                <a16:creationId xmlns:a16="http://schemas.microsoft.com/office/drawing/2014/main" id="{8BC662DA-051B-26BB-0E25-7D638E1117F1}"/>
              </a:ext>
            </a:extLst>
          </p:cNvPr>
          <p:cNvPicPr>
            <a:picLocks noChangeAspect="1"/>
          </p:cNvPicPr>
          <p:nvPr/>
        </p:nvPicPr>
        <p:blipFill>
          <a:blip r:embed="rId5"/>
          <a:stretch>
            <a:fillRect/>
          </a:stretch>
        </p:blipFill>
        <p:spPr>
          <a:xfrm>
            <a:off x="2324100" y="4887827"/>
            <a:ext cx="6449994" cy="2874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23" name="Picture 22">
            <a:extLst>
              <a:ext uri="{FF2B5EF4-FFF2-40B4-BE49-F238E27FC236}">
                <a16:creationId xmlns:a16="http://schemas.microsoft.com/office/drawing/2014/main" id="{D1EACB45-8186-1A89-ED5E-4B606CBD2861}"/>
              </a:ext>
            </a:extLst>
          </p:cNvPr>
          <p:cNvPicPr>
            <a:picLocks noChangeAspect="1"/>
          </p:cNvPicPr>
          <p:nvPr/>
        </p:nvPicPr>
        <p:blipFill>
          <a:blip r:embed="rId2"/>
          <a:stretch>
            <a:fillRect/>
          </a:stretch>
        </p:blipFill>
        <p:spPr>
          <a:xfrm>
            <a:off x="1295400" y="642226"/>
            <a:ext cx="8915400" cy="6089952"/>
          </a:xfrm>
          <a:prstGeom prst="rect">
            <a:avLst/>
          </a:prstGeom>
        </p:spPr>
      </p:pic>
    </p:spTree>
    <p:extLst>
      <p:ext uri="{BB962C8B-B14F-4D97-AF65-F5344CB8AC3E}">
        <p14:creationId xmlns:p14="http://schemas.microsoft.com/office/powerpoint/2010/main" val="182550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10" name="Picture 9">
            <a:extLst>
              <a:ext uri="{FF2B5EF4-FFF2-40B4-BE49-F238E27FC236}">
                <a16:creationId xmlns:a16="http://schemas.microsoft.com/office/drawing/2014/main" id="{4C923494-0872-0023-786B-3931F88E5BAD}"/>
              </a:ext>
            </a:extLst>
          </p:cNvPr>
          <p:cNvPicPr>
            <a:picLocks noChangeAspect="1"/>
          </p:cNvPicPr>
          <p:nvPr/>
        </p:nvPicPr>
        <p:blipFill>
          <a:blip r:embed="rId2"/>
          <a:stretch>
            <a:fillRect/>
          </a:stretch>
        </p:blipFill>
        <p:spPr>
          <a:xfrm>
            <a:off x="1524000" y="642226"/>
            <a:ext cx="8488918" cy="6051182"/>
          </a:xfrm>
          <a:prstGeom prst="rect">
            <a:avLst/>
          </a:prstGeom>
        </p:spPr>
      </p:pic>
    </p:spTree>
    <p:extLst>
      <p:ext uri="{BB962C8B-B14F-4D97-AF65-F5344CB8AC3E}">
        <p14:creationId xmlns:p14="http://schemas.microsoft.com/office/powerpoint/2010/main" val="404825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KNN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9" name="Picture 8">
            <a:extLst>
              <a:ext uri="{FF2B5EF4-FFF2-40B4-BE49-F238E27FC236}">
                <a16:creationId xmlns:a16="http://schemas.microsoft.com/office/drawing/2014/main" id="{58F0A4DD-9AEA-6676-CDC2-E056F0A230E0}"/>
              </a:ext>
            </a:extLst>
          </p:cNvPr>
          <p:cNvPicPr>
            <a:picLocks noChangeAspect="1"/>
          </p:cNvPicPr>
          <p:nvPr/>
        </p:nvPicPr>
        <p:blipFill>
          <a:blip r:embed="rId2"/>
          <a:stretch>
            <a:fillRect/>
          </a:stretch>
        </p:blipFill>
        <p:spPr>
          <a:xfrm>
            <a:off x="1447800" y="617842"/>
            <a:ext cx="8695418" cy="6212726"/>
          </a:xfrm>
          <a:prstGeom prst="rect">
            <a:avLst/>
          </a:prstGeom>
        </p:spPr>
      </p:pic>
    </p:spTree>
    <p:extLst>
      <p:ext uri="{BB962C8B-B14F-4D97-AF65-F5344CB8AC3E}">
        <p14:creationId xmlns:p14="http://schemas.microsoft.com/office/powerpoint/2010/main" val="1460611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295400" y="19812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DecisionTreeClassifier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Entropy used for measure of split quality</a:t>
            </a:r>
          </a:p>
          <a:p>
            <a:pPr marL="742950" lvl="1" indent="-285750">
              <a:buFont typeface="Arial" panose="020B0604020202020204" pitchFamily="34" charset="0"/>
              <a:buChar char="•"/>
            </a:pPr>
            <a:r>
              <a:rPr lang="en-US" sz="2400" dirty="0"/>
              <a:t>K-fold cross validation with k=5 used to find best model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3F051EFA-2CC3-3309-B73F-23FD252B4515}"/>
              </a:ext>
            </a:extLst>
          </p:cNvPr>
          <p:cNvPicPr>
            <a:picLocks noChangeAspect="1"/>
          </p:cNvPicPr>
          <p:nvPr/>
        </p:nvPicPr>
        <p:blipFill>
          <a:blip r:embed="rId2"/>
          <a:stretch>
            <a:fillRect/>
          </a:stretch>
        </p:blipFill>
        <p:spPr>
          <a:xfrm>
            <a:off x="1752600" y="2895600"/>
            <a:ext cx="6438900" cy="222031"/>
          </a:xfrm>
          <a:prstGeom prst="rect">
            <a:avLst/>
          </a:prstGeom>
        </p:spPr>
      </p:pic>
      <p:pic>
        <p:nvPicPr>
          <p:cNvPr id="8" name="Picture 7">
            <a:extLst>
              <a:ext uri="{FF2B5EF4-FFF2-40B4-BE49-F238E27FC236}">
                <a16:creationId xmlns:a16="http://schemas.microsoft.com/office/drawing/2014/main" id="{E1C74443-7143-2CE5-5CED-1DA330337E0A}"/>
              </a:ext>
            </a:extLst>
          </p:cNvPr>
          <p:cNvPicPr>
            <a:picLocks noChangeAspect="1"/>
          </p:cNvPicPr>
          <p:nvPr/>
        </p:nvPicPr>
        <p:blipFill>
          <a:blip r:embed="rId3"/>
          <a:stretch>
            <a:fillRect/>
          </a:stretch>
        </p:blipFill>
        <p:spPr>
          <a:xfrm>
            <a:off x="1752600" y="2560320"/>
            <a:ext cx="5495116" cy="252511"/>
          </a:xfrm>
          <a:prstGeom prst="rect">
            <a:avLst/>
          </a:prstGeom>
        </p:spPr>
      </p:pic>
    </p:spTree>
    <p:extLst>
      <p:ext uri="{BB962C8B-B14F-4D97-AF65-F5344CB8AC3E}">
        <p14:creationId xmlns:p14="http://schemas.microsoft.com/office/powerpoint/2010/main" val="215243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15" name="Picture 14">
            <a:extLst>
              <a:ext uri="{FF2B5EF4-FFF2-40B4-BE49-F238E27FC236}">
                <a16:creationId xmlns:a16="http://schemas.microsoft.com/office/drawing/2014/main" id="{FEC596C5-E27F-3382-DAA6-DDEE9E44318E}"/>
              </a:ext>
            </a:extLst>
          </p:cNvPr>
          <p:cNvPicPr>
            <a:picLocks noChangeAspect="1"/>
          </p:cNvPicPr>
          <p:nvPr/>
        </p:nvPicPr>
        <p:blipFill>
          <a:blip r:embed="rId2"/>
          <a:stretch>
            <a:fillRect/>
          </a:stretch>
        </p:blipFill>
        <p:spPr>
          <a:xfrm>
            <a:off x="1676400" y="642226"/>
            <a:ext cx="8534400" cy="6054045"/>
          </a:xfrm>
          <a:prstGeom prst="rect">
            <a:avLst/>
          </a:prstGeom>
        </p:spPr>
      </p:pic>
    </p:spTree>
    <p:extLst>
      <p:ext uri="{BB962C8B-B14F-4D97-AF65-F5344CB8AC3E}">
        <p14:creationId xmlns:p14="http://schemas.microsoft.com/office/powerpoint/2010/main" val="811148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F32DB094-CDB7-B931-E491-D563FE53ABEE}"/>
              </a:ext>
            </a:extLst>
          </p:cNvPr>
          <p:cNvPicPr>
            <a:picLocks noChangeAspect="1"/>
          </p:cNvPicPr>
          <p:nvPr/>
        </p:nvPicPr>
        <p:blipFill>
          <a:blip r:embed="rId2"/>
          <a:stretch>
            <a:fillRect/>
          </a:stretch>
        </p:blipFill>
        <p:spPr>
          <a:xfrm>
            <a:off x="1524000" y="609600"/>
            <a:ext cx="8534400" cy="6106511"/>
          </a:xfrm>
          <a:prstGeom prst="rect">
            <a:avLst/>
          </a:prstGeom>
        </p:spPr>
      </p:pic>
    </p:spTree>
    <p:extLst>
      <p:ext uri="{BB962C8B-B14F-4D97-AF65-F5344CB8AC3E}">
        <p14:creationId xmlns:p14="http://schemas.microsoft.com/office/powerpoint/2010/main" val="153025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TEAM</a:t>
            </a:r>
            <a:r>
              <a:rPr spc="-60" dirty="0"/>
              <a:t> </a:t>
            </a:r>
            <a:r>
              <a:rPr dirty="0"/>
              <a:t>MEMBERS</a:t>
            </a:r>
            <a:r>
              <a:rPr spc="-75" dirty="0"/>
              <a:t> </a:t>
            </a:r>
            <a:r>
              <a:rPr dirty="0"/>
              <a:t>&amp;</a:t>
            </a:r>
            <a:r>
              <a:rPr spc="-45" dirty="0"/>
              <a:t> </a:t>
            </a:r>
            <a:r>
              <a:rPr spc="-10" dirty="0"/>
              <a:t>ROLES</a:t>
            </a:r>
          </a:p>
        </p:txBody>
      </p:sp>
      <p:sp>
        <p:nvSpPr>
          <p:cNvPr id="3" name="TextBox 2">
            <a:extLst>
              <a:ext uri="{FF2B5EF4-FFF2-40B4-BE49-F238E27FC236}">
                <a16:creationId xmlns:a16="http://schemas.microsoft.com/office/drawing/2014/main" id="{D2E9AD2E-EF38-57FF-9600-49912B6B333B}"/>
              </a:ext>
            </a:extLst>
          </p:cNvPr>
          <p:cNvSpPr txBox="1"/>
          <p:nvPr/>
        </p:nvSpPr>
        <p:spPr>
          <a:xfrm>
            <a:off x="1371600" y="2209800"/>
            <a:ext cx="7086600" cy="3170099"/>
          </a:xfrm>
          <a:prstGeom prst="rect">
            <a:avLst/>
          </a:prstGeom>
          <a:noFill/>
        </p:spPr>
        <p:txBody>
          <a:bodyPr wrap="square" rtlCol="0">
            <a:spAutoFit/>
          </a:bodyPr>
          <a:lstStyle/>
          <a:p>
            <a:r>
              <a:rPr lang="en-US" sz="4000" dirty="0">
                <a:latin typeface="+mn-lt"/>
                <a:ea typeface="Calibri Light" panose="020F0302020204030204" pitchFamily="34" charset="0"/>
                <a:cs typeface="Calibri Light" panose="020F0302020204030204" pitchFamily="34" charset="0"/>
              </a:rPr>
              <a:t>Brooks Schafer:</a:t>
            </a:r>
          </a:p>
          <a:p>
            <a:r>
              <a:rPr lang="en-US" sz="4000" dirty="0">
                <a:latin typeface="+mn-lt"/>
                <a:ea typeface="Calibri Light" panose="020F0302020204030204" pitchFamily="34" charset="0"/>
                <a:cs typeface="Calibri Light" panose="020F0302020204030204" pitchFamily="34" charset="0"/>
              </a:rPr>
              <a:t>	-Coding, emotional support</a:t>
            </a:r>
          </a:p>
          <a:p>
            <a:pPr lvl="1"/>
            <a:endParaRPr lang="en-US" sz="4000" dirty="0">
              <a:latin typeface="+mn-lt"/>
              <a:ea typeface="Calibri Light" panose="020F0302020204030204" pitchFamily="34" charset="0"/>
              <a:cs typeface="Calibri Light" panose="020F0302020204030204" pitchFamily="34" charset="0"/>
            </a:endParaRPr>
          </a:p>
          <a:p>
            <a:pPr lvl="2"/>
            <a:r>
              <a:rPr lang="en-US" sz="4000" dirty="0">
                <a:latin typeface="+mn-lt"/>
                <a:ea typeface="Calibri Light" panose="020F0302020204030204" pitchFamily="34" charset="0"/>
                <a:cs typeface="Calibri Light" panose="020F0302020204030204" pitchFamily="34" charset="0"/>
              </a:rPr>
              <a:t>Melinda McElveen:</a:t>
            </a:r>
          </a:p>
          <a:p>
            <a:pPr lvl="2"/>
            <a:r>
              <a:rPr lang="en-US" sz="4000" dirty="0">
                <a:latin typeface="+mn-lt"/>
                <a:ea typeface="Calibri Light" panose="020F0302020204030204" pitchFamily="34" charset="0"/>
                <a:cs typeface="Calibri Light" panose="020F0302020204030204" pitchFamily="34" charset="0"/>
              </a:rPr>
              <a:t>	-Coding, emotional support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DTree</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20F2FC87-B07F-5A80-116F-CF8EA5FE75EB}"/>
              </a:ext>
            </a:extLst>
          </p:cNvPr>
          <p:cNvPicPr>
            <a:picLocks noChangeAspect="1"/>
          </p:cNvPicPr>
          <p:nvPr/>
        </p:nvPicPr>
        <p:blipFill>
          <a:blip r:embed="rId2"/>
          <a:stretch>
            <a:fillRect/>
          </a:stretch>
        </p:blipFill>
        <p:spPr>
          <a:xfrm>
            <a:off x="1828800" y="642226"/>
            <a:ext cx="8170545" cy="6160332"/>
          </a:xfrm>
          <a:prstGeom prst="rect">
            <a:avLst/>
          </a:prstGeom>
        </p:spPr>
      </p:pic>
    </p:spTree>
    <p:extLst>
      <p:ext uri="{BB962C8B-B14F-4D97-AF65-F5344CB8AC3E}">
        <p14:creationId xmlns:p14="http://schemas.microsoft.com/office/powerpoint/2010/main" val="2406001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609600" y="1752600"/>
            <a:ext cx="6400799"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a:t>Sequential ANN model from </a:t>
            </a:r>
            <a:r>
              <a:rPr lang="en-US" dirty="0" err="1"/>
              <a:t>tensorflow</a:t>
            </a:r>
            <a:endParaRPr lang="en-US" dirty="0"/>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endParaRPr lang="en-US" sz="2400" dirty="0"/>
          </a:p>
          <a:p>
            <a:pPr marL="742950" lvl="1" indent="-285750">
              <a:buFont typeface="Arial" panose="020B0604020202020204" pitchFamily="34" charset="0"/>
              <a:buChar char="•"/>
            </a:pPr>
            <a:r>
              <a:rPr lang="en-US" sz="2400" dirty="0"/>
              <a:t>4 layers</a:t>
            </a:r>
          </a:p>
          <a:p>
            <a:pPr marL="1200150" lvl="2" indent="-285750">
              <a:buFont typeface="Arial" panose="020B0604020202020204" pitchFamily="34" charset="0"/>
              <a:buChar char="•"/>
            </a:pPr>
            <a:r>
              <a:rPr lang="en-US" sz="1600" b="0" i="0" dirty="0">
                <a:solidFill>
                  <a:srgbClr val="202124"/>
                </a:solidFill>
                <a:effectLst/>
                <a:highlight>
                  <a:srgbClr val="FFFFFF"/>
                </a:highlight>
              </a:rPr>
              <a:t>Gaussian error linear unit (GELU) activation function used for first 3 layers</a:t>
            </a:r>
          </a:p>
          <a:p>
            <a:pPr marL="1200150" lvl="2" indent="-285750">
              <a:buFont typeface="Arial" panose="020B0604020202020204" pitchFamily="34" charset="0"/>
              <a:buChar char="•"/>
            </a:pPr>
            <a:r>
              <a:rPr lang="en-US" sz="1600" dirty="0" err="1">
                <a:solidFill>
                  <a:srgbClr val="202124"/>
                </a:solidFill>
                <a:highlight>
                  <a:srgbClr val="FFFFFF"/>
                </a:highlight>
              </a:rPr>
              <a:t>Softmax</a:t>
            </a:r>
            <a:r>
              <a:rPr lang="en-US" sz="1600" dirty="0">
                <a:solidFill>
                  <a:srgbClr val="202124"/>
                </a:solidFill>
                <a:highlight>
                  <a:srgbClr val="FFFFFF"/>
                </a:highlight>
              </a:rPr>
              <a:t> activation function used for final layer</a:t>
            </a:r>
            <a:endParaRPr lang="en-US" sz="1600" dirty="0"/>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4CFD2EA5-59B1-ABD4-4D8C-E46464061C46}"/>
              </a:ext>
            </a:extLst>
          </p:cNvPr>
          <p:cNvPicPr>
            <a:picLocks noChangeAspect="1"/>
          </p:cNvPicPr>
          <p:nvPr/>
        </p:nvPicPr>
        <p:blipFill>
          <a:blip r:embed="rId2"/>
          <a:stretch>
            <a:fillRect/>
          </a:stretch>
        </p:blipFill>
        <p:spPr>
          <a:xfrm>
            <a:off x="7162800" y="3048000"/>
            <a:ext cx="4260420" cy="2636448"/>
          </a:xfrm>
          <a:prstGeom prst="rect">
            <a:avLst/>
          </a:prstGeom>
        </p:spPr>
      </p:pic>
      <p:pic>
        <p:nvPicPr>
          <p:cNvPr id="7" name="Picture 6">
            <a:extLst>
              <a:ext uri="{FF2B5EF4-FFF2-40B4-BE49-F238E27FC236}">
                <a16:creationId xmlns:a16="http://schemas.microsoft.com/office/drawing/2014/main" id="{3DAAC107-F8F6-383C-A612-DB1D3EBA29BF}"/>
              </a:ext>
            </a:extLst>
          </p:cNvPr>
          <p:cNvPicPr>
            <a:picLocks noChangeAspect="1"/>
          </p:cNvPicPr>
          <p:nvPr/>
        </p:nvPicPr>
        <p:blipFill>
          <a:blip r:embed="rId3"/>
          <a:stretch>
            <a:fillRect/>
          </a:stretch>
        </p:blipFill>
        <p:spPr>
          <a:xfrm>
            <a:off x="5638800" y="2438400"/>
            <a:ext cx="6276091" cy="304800"/>
          </a:xfrm>
          <a:prstGeom prst="rect">
            <a:avLst/>
          </a:prstGeom>
        </p:spPr>
      </p:pic>
    </p:spTree>
    <p:extLst>
      <p:ext uri="{BB962C8B-B14F-4D97-AF65-F5344CB8AC3E}">
        <p14:creationId xmlns:p14="http://schemas.microsoft.com/office/powerpoint/2010/main" val="316612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21" name="Picture 20">
            <a:extLst>
              <a:ext uri="{FF2B5EF4-FFF2-40B4-BE49-F238E27FC236}">
                <a16:creationId xmlns:a16="http://schemas.microsoft.com/office/drawing/2014/main" id="{8C4A901A-E126-16BF-F226-76A3E51AC25F}"/>
              </a:ext>
            </a:extLst>
          </p:cNvPr>
          <p:cNvPicPr>
            <a:picLocks noChangeAspect="1"/>
          </p:cNvPicPr>
          <p:nvPr/>
        </p:nvPicPr>
        <p:blipFill>
          <a:blip r:embed="rId2"/>
          <a:stretch>
            <a:fillRect/>
          </a:stretch>
        </p:blipFill>
        <p:spPr>
          <a:xfrm>
            <a:off x="1524000" y="914400"/>
            <a:ext cx="8534400" cy="5424110"/>
          </a:xfrm>
          <a:prstGeom prst="rect">
            <a:avLst/>
          </a:prstGeom>
        </p:spPr>
      </p:pic>
    </p:spTree>
    <p:extLst>
      <p:ext uri="{BB962C8B-B14F-4D97-AF65-F5344CB8AC3E}">
        <p14:creationId xmlns:p14="http://schemas.microsoft.com/office/powerpoint/2010/main" val="220708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636EB6E5-213E-B68A-7C23-A6975C85D1B5}"/>
              </a:ext>
            </a:extLst>
          </p:cNvPr>
          <p:cNvPicPr>
            <a:picLocks noChangeAspect="1"/>
          </p:cNvPicPr>
          <p:nvPr/>
        </p:nvPicPr>
        <p:blipFill>
          <a:blip r:embed="rId2"/>
          <a:stretch>
            <a:fillRect/>
          </a:stretch>
        </p:blipFill>
        <p:spPr>
          <a:xfrm>
            <a:off x="1295400" y="609600"/>
            <a:ext cx="8839200" cy="6179618"/>
          </a:xfrm>
          <a:prstGeom prst="rect">
            <a:avLst/>
          </a:prstGeom>
        </p:spPr>
      </p:pic>
    </p:spTree>
    <p:extLst>
      <p:ext uri="{BB962C8B-B14F-4D97-AF65-F5344CB8AC3E}">
        <p14:creationId xmlns:p14="http://schemas.microsoft.com/office/powerpoint/2010/main" val="318840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ANN</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9393D4F2-0011-F307-4702-ECAA7C68AA87}"/>
              </a:ext>
            </a:extLst>
          </p:cNvPr>
          <p:cNvPicPr>
            <a:picLocks noChangeAspect="1"/>
          </p:cNvPicPr>
          <p:nvPr/>
        </p:nvPicPr>
        <p:blipFill>
          <a:blip r:embed="rId2"/>
          <a:stretch>
            <a:fillRect/>
          </a:stretch>
        </p:blipFill>
        <p:spPr>
          <a:xfrm>
            <a:off x="1295400" y="595780"/>
            <a:ext cx="8763000" cy="6253076"/>
          </a:xfrm>
          <a:prstGeom prst="rect">
            <a:avLst/>
          </a:prstGeom>
        </p:spPr>
      </p:pic>
    </p:spTree>
    <p:extLst>
      <p:ext uri="{BB962C8B-B14F-4D97-AF65-F5344CB8AC3E}">
        <p14:creationId xmlns:p14="http://schemas.microsoft.com/office/powerpoint/2010/main" val="33866124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a:t>
            </a:r>
            <a:r>
              <a:rPr sz="3600" dirty="0"/>
              <a:t>DESCRIPTION</a:t>
            </a:r>
            <a:r>
              <a:rPr sz="3600" spc="-75" dirty="0"/>
              <a:t> </a:t>
            </a:r>
            <a:r>
              <a:rPr sz="3600" dirty="0"/>
              <a:t>OF</a:t>
            </a:r>
            <a:r>
              <a:rPr sz="3600" spc="-65" dirty="0"/>
              <a:t> </a:t>
            </a:r>
            <a:r>
              <a:rPr sz="3600" dirty="0"/>
              <a:t>THE</a:t>
            </a:r>
            <a:r>
              <a:rPr sz="3600" spc="-55" dirty="0"/>
              <a:t> </a:t>
            </a:r>
            <a:r>
              <a:rPr sz="3600" spc="-10" dirty="0"/>
              <a:t>MODEL</a:t>
            </a:r>
            <a:endParaRPr sz="3600" dirty="0"/>
          </a:p>
        </p:txBody>
      </p:sp>
      <p:sp>
        <p:nvSpPr>
          <p:cNvPr id="5" name="Content Placeholder 2">
            <a:extLst>
              <a:ext uri="{FF2B5EF4-FFF2-40B4-BE49-F238E27FC236}">
                <a16:creationId xmlns:a16="http://schemas.microsoft.com/office/drawing/2014/main" id="{14582E16-44A8-867F-587F-8E474B6AE5E7}"/>
              </a:ext>
            </a:extLst>
          </p:cNvPr>
          <p:cNvSpPr txBox="1">
            <a:spLocks/>
          </p:cNvSpPr>
          <p:nvPr/>
        </p:nvSpPr>
        <p:spPr>
          <a:xfrm>
            <a:off x="1600200" y="1981200"/>
            <a:ext cx="7903845" cy="4351338"/>
          </a:xfrm>
          <a:prstGeom prst="rect">
            <a:avLst/>
          </a:prstGeom>
        </p:spPr>
        <p:txBody>
          <a:bodyPr wrap="square" lIns="0" tIns="0" rIns="0" bIns="0">
            <a:normAutofit/>
          </a:bodyPr>
          <a:lstStyle>
            <a:lvl1pPr marL="0">
              <a:defRPr sz="2800" b="0" i="0">
                <a:solidFill>
                  <a:schemeClr val="tx1"/>
                </a:solidFill>
                <a:latin typeface="Calibri"/>
                <a:ea typeface="+mn-ea"/>
                <a:cs typeface="Calibri"/>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Arial" panose="020B0604020202020204" pitchFamily="34" charset="0"/>
              <a:buChar char="•"/>
            </a:pPr>
            <a:r>
              <a:rPr lang="en-US" dirty="0" err="1"/>
              <a:t>MLPClassifier</a:t>
            </a:r>
            <a:r>
              <a:rPr lang="en-US" dirty="0"/>
              <a:t> model from sklearn</a:t>
            </a:r>
          </a:p>
          <a:p>
            <a:endParaRPr lang="en-US" dirty="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Model parameters:</a:t>
            </a:r>
          </a:p>
          <a:p>
            <a:pPr marL="742950" lvl="1" indent="-285750">
              <a:buFont typeface="Arial" panose="020B0604020202020204" pitchFamily="34" charset="0"/>
              <a:buChar char="•"/>
            </a:pPr>
            <a:r>
              <a:rPr lang="en-US" sz="2400" dirty="0"/>
              <a:t>Kernal = ‘</a:t>
            </a:r>
            <a:r>
              <a:rPr lang="en-US" sz="2400" dirty="0" err="1"/>
              <a:t>rfb</a:t>
            </a:r>
            <a:r>
              <a:rPr lang="en-US" sz="2400" dirty="0"/>
              <a:t>’</a:t>
            </a:r>
          </a:p>
          <a:p>
            <a:pPr marL="742950" lvl="1" indent="-285750">
              <a:buFont typeface="Arial" panose="020B0604020202020204" pitchFamily="34" charset="0"/>
              <a:buChar char="•"/>
            </a:pPr>
            <a:r>
              <a:rPr lang="en-US" sz="2400" dirty="0"/>
              <a:t>Gamma value = </a:t>
            </a:r>
            <a:r>
              <a:rPr lang="en-US" sz="2400" b="0" i="0" dirty="0">
                <a:solidFill>
                  <a:srgbClr val="212529"/>
                </a:solidFill>
                <a:effectLst/>
                <a:highlight>
                  <a:srgbClr val="FFFFFF"/>
                </a:highlight>
                <a:latin typeface="-apple-system"/>
              </a:rPr>
              <a:t>1 / (</a:t>
            </a:r>
            <a:r>
              <a:rPr lang="en-US" sz="2400" b="0" i="0" dirty="0" err="1">
                <a:solidFill>
                  <a:srgbClr val="212529"/>
                </a:solidFill>
                <a:effectLst/>
                <a:highlight>
                  <a:srgbClr val="FFFFFF"/>
                </a:highlight>
                <a:latin typeface="-apple-system"/>
              </a:rPr>
              <a:t>n_features</a:t>
            </a:r>
            <a:r>
              <a:rPr lang="en-US" sz="2400" b="0" i="0" dirty="0">
                <a:solidFill>
                  <a:srgbClr val="212529"/>
                </a:solidFill>
                <a:effectLst/>
                <a:highlight>
                  <a:srgbClr val="FFFFFF"/>
                </a:highlight>
                <a:latin typeface="-apple-system"/>
              </a:rPr>
              <a:t> * </a:t>
            </a:r>
            <a:r>
              <a:rPr lang="en-US" sz="2400" b="0" i="0" dirty="0" err="1">
                <a:solidFill>
                  <a:srgbClr val="212529"/>
                </a:solidFill>
                <a:effectLst/>
                <a:highlight>
                  <a:srgbClr val="FFFFFF"/>
                </a:highlight>
                <a:latin typeface="-apple-system"/>
              </a:rPr>
              <a:t>X.var</a:t>
            </a:r>
            <a:r>
              <a:rPr lang="en-US" sz="2400" b="0" i="0" dirty="0">
                <a:solidFill>
                  <a:srgbClr val="212529"/>
                </a:solidFill>
                <a:effectLst/>
                <a:highlight>
                  <a:srgbClr val="FFFFFF"/>
                </a:highlight>
                <a:latin typeface="-apple-system"/>
              </a:rPr>
              <a:t>())</a:t>
            </a:r>
            <a:endParaRPr lang="en-US" sz="2400" dirty="0"/>
          </a:p>
          <a:p>
            <a:pPr marL="742950" lvl="1" indent="-285750">
              <a:buFont typeface="Arial" panose="020B0604020202020204" pitchFamily="34" charset="0"/>
              <a:buChar char="•"/>
            </a:pPr>
            <a:r>
              <a:rPr lang="en-US" sz="2400" dirty="0"/>
              <a:t>K-fold cross validation with k=5 used to find best model</a:t>
            </a:r>
          </a:p>
          <a:p>
            <a:pPr marL="742950" lvl="1" indent="-285750">
              <a:buFont typeface="Arial" panose="020B0604020202020204" pitchFamily="34" charset="0"/>
              <a:buChar char="•"/>
            </a:pPr>
            <a:endParaRPr lang="en-US" sz="2400" dirty="0"/>
          </a:p>
          <a:p>
            <a:pPr marL="742950" lvl="1" indent="-285750">
              <a:buFont typeface="Arial" panose="020B0604020202020204" pitchFamily="34" charset="0"/>
              <a:buChar char="•"/>
            </a:pPr>
            <a:endParaRPr lang="en-US" sz="2400" dirty="0"/>
          </a:p>
        </p:txBody>
      </p:sp>
      <p:pic>
        <p:nvPicPr>
          <p:cNvPr id="4" name="Picture 3">
            <a:extLst>
              <a:ext uri="{FF2B5EF4-FFF2-40B4-BE49-F238E27FC236}">
                <a16:creationId xmlns:a16="http://schemas.microsoft.com/office/drawing/2014/main" id="{B0FE9F20-FC3F-B250-F316-962706D175E7}"/>
              </a:ext>
            </a:extLst>
          </p:cNvPr>
          <p:cNvPicPr>
            <a:picLocks noChangeAspect="1"/>
          </p:cNvPicPr>
          <p:nvPr/>
        </p:nvPicPr>
        <p:blipFill>
          <a:blip r:embed="rId2"/>
          <a:stretch>
            <a:fillRect/>
          </a:stretch>
        </p:blipFill>
        <p:spPr>
          <a:xfrm>
            <a:off x="2057400" y="2514600"/>
            <a:ext cx="3590370" cy="228600"/>
          </a:xfrm>
          <a:prstGeom prst="rect">
            <a:avLst/>
          </a:prstGeom>
        </p:spPr>
      </p:pic>
      <p:pic>
        <p:nvPicPr>
          <p:cNvPr id="8" name="Picture 7">
            <a:extLst>
              <a:ext uri="{FF2B5EF4-FFF2-40B4-BE49-F238E27FC236}">
                <a16:creationId xmlns:a16="http://schemas.microsoft.com/office/drawing/2014/main" id="{88492441-E986-8D00-4AB2-6B9E80B08107}"/>
              </a:ext>
            </a:extLst>
          </p:cNvPr>
          <p:cNvPicPr>
            <a:picLocks noChangeAspect="1"/>
          </p:cNvPicPr>
          <p:nvPr/>
        </p:nvPicPr>
        <p:blipFill>
          <a:blip r:embed="rId3"/>
          <a:stretch>
            <a:fillRect/>
          </a:stretch>
        </p:blipFill>
        <p:spPr>
          <a:xfrm>
            <a:off x="2057400" y="2802516"/>
            <a:ext cx="2514600" cy="271035"/>
          </a:xfrm>
          <a:prstGeom prst="rect">
            <a:avLst/>
          </a:prstGeom>
        </p:spPr>
      </p:pic>
    </p:spTree>
    <p:extLst>
      <p:ext uri="{BB962C8B-B14F-4D97-AF65-F5344CB8AC3E}">
        <p14:creationId xmlns:p14="http://schemas.microsoft.com/office/powerpoint/2010/main" val="333831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6" name="Picture 5">
            <a:extLst>
              <a:ext uri="{FF2B5EF4-FFF2-40B4-BE49-F238E27FC236}">
                <a16:creationId xmlns:a16="http://schemas.microsoft.com/office/drawing/2014/main" id="{7982F10E-EDF1-74A4-B070-53439C2122E3}"/>
              </a:ext>
            </a:extLst>
          </p:cNvPr>
          <p:cNvPicPr>
            <a:picLocks noChangeAspect="1"/>
          </p:cNvPicPr>
          <p:nvPr/>
        </p:nvPicPr>
        <p:blipFill>
          <a:blip r:embed="rId2"/>
          <a:stretch>
            <a:fillRect/>
          </a:stretch>
        </p:blipFill>
        <p:spPr>
          <a:xfrm>
            <a:off x="1600200" y="642226"/>
            <a:ext cx="8001000" cy="6068139"/>
          </a:xfrm>
          <a:prstGeom prst="rect">
            <a:avLst/>
          </a:prstGeom>
        </p:spPr>
      </p:pic>
    </p:spTree>
    <p:extLst>
      <p:ext uri="{BB962C8B-B14F-4D97-AF65-F5344CB8AC3E}">
        <p14:creationId xmlns:p14="http://schemas.microsoft.com/office/powerpoint/2010/main" val="16507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15CE0981-4B5E-4838-A20E-ADE69F9CBAC4}"/>
              </a:ext>
            </a:extLst>
          </p:cNvPr>
          <p:cNvPicPr>
            <a:picLocks noChangeAspect="1"/>
          </p:cNvPicPr>
          <p:nvPr/>
        </p:nvPicPr>
        <p:blipFill>
          <a:blip r:embed="rId2"/>
          <a:stretch>
            <a:fillRect/>
          </a:stretch>
        </p:blipFill>
        <p:spPr>
          <a:xfrm>
            <a:off x="1676400" y="563578"/>
            <a:ext cx="7848600" cy="6279182"/>
          </a:xfrm>
          <a:prstGeom prst="rect">
            <a:avLst/>
          </a:prstGeom>
        </p:spPr>
      </p:pic>
    </p:spTree>
    <p:extLst>
      <p:ext uri="{BB962C8B-B14F-4D97-AF65-F5344CB8AC3E}">
        <p14:creationId xmlns:p14="http://schemas.microsoft.com/office/powerpoint/2010/main" val="3836557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0"/>
            <a:ext cx="8170545" cy="642226"/>
          </a:xfrm>
          <a:prstGeom prst="rect">
            <a:avLst/>
          </a:prstGeom>
        </p:spPr>
        <p:txBody>
          <a:bodyPr vert="horz" wrap="square" lIns="0" tIns="87375" rIns="0" bIns="0" rtlCol="0">
            <a:spAutoFit/>
          </a:bodyPr>
          <a:lstStyle/>
          <a:p>
            <a:pPr marL="12700">
              <a:lnSpc>
                <a:spcPct val="100000"/>
              </a:lnSpc>
              <a:spcBef>
                <a:spcPts val="100"/>
              </a:spcBef>
            </a:pPr>
            <a:r>
              <a:rPr lang="en-US" sz="3600" b="1" dirty="0"/>
              <a:t>SVM</a:t>
            </a:r>
            <a:r>
              <a:rPr lang="en-US" sz="3600" dirty="0"/>
              <a:t>: PERFORMANCE</a:t>
            </a:r>
            <a:r>
              <a:rPr sz="3600" spc="-75" dirty="0"/>
              <a:t> </a:t>
            </a:r>
            <a:r>
              <a:rPr sz="3600" dirty="0"/>
              <a:t>OF</a:t>
            </a:r>
            <a:r>
              <a:rPr sz="3600" spc="-65" dirty="0"/>
              <a:t> </a:t>
            </a:r>
            <a:r>
              <a:rPr sz="3600" dirty="0"/>
              <a:t>THE</a:t>
            </a:r>
            <a:r>
              <a:rPr sz="3600" spc="-55" dirty="0"/>
              <a:t> </a:t>
            </a:r>
            <a:r>
              <a:rPr sz="3600" spc="-10" dirty="0"/>
              <a:t>MODEL</a:t>
            </a:r>
            <a:endParaRPr sz="3600" dirty="0"/>
          </a:p>
        </p:txBody>
      </p:sp>
      <p:pic>
        <p:nvPicPr>
          <p:cNvPr id="4" name="Picture 3">
            <a:extLst>
              <a:ext uri="{FF2B5EF4-FFF2-40B4-BE49-F238E27FC236}">
                <a16:creationId xmlns:a16="http://schemas.microsoft.com/office/drawing/2014/main" id="{8C835ACB-ACA7-71CD-9D87-29FE1C64D95F}"/>
              </a:ext>
            </a:extLst>
          </p:cNvPr>
          <p:cNvPicPr>
            <a:picLocks noChangeAspect="1"/>
          </p:cNvPicPr>
          <p:nvPr/>
        </p:nvPicPr>
        <p:blipFill>
          <a:blip r:embed="rId2"/>
          <a:stretch>
            <a:fillRect/>
          </a:stretch>
        </p:blipFill>
        <p:spPr>
          <a:xfrm>
            <a:off x="1828800" y="533400"/>
            <a:ext cx="7696200" cy="6147362"/>
          </a:xfrm>
          <a:prstGeom prst="rect">
            <a:avLst/>
          </a:prstGeom>
        </p:spPr>
      </p:pic>
    </p:spTree>
    <p:extLst>
      <p:ext uri="{BB962C8B-B14F-4D97-AF65-F5344CB8AC3E}">
        <p14:creationId xmlns:p14="http://schemas.microsoft.com/office/powerpoint/2010/main" val="2299887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F40D-3F5A-EBEE-ADFB-BAF45D6E9DFB}"/>
              </a:ext>
            </a:extLst>
          </p:cNvPr>
          <p:cNvSpPr>
            <a:spLocks noGrp="1"/>
          </p:cNvSpPr>
          <p:nvPr>
            <p:ph type="title"/>
          </p:nvPr>
        </p:nvSpPr>
        <p:spPr>
          <a:xfrm>
            <a:off x="152400" y="152400"/>
            <a:ext cx="8170545" cy="696594"/>
          </a:xfrm>
        </p:spPr>
        <p:txBody>
          <a:bodyPr/>
          <a:lstStyle/>
          <a:p>
            <a:r>
              <a:rPr lang="en-US" dirty="0"/>
              <a:t>Task Progress Report</a:t>
            </a:r>
          </a:p>
        </p:txBody>
      </p:sp>
      <p:graphicFrame>
        <p:nvGraphicFramePr>
          <p:cNvPr id="5" name="Table 4">
            <a:extLst>
              <a:ext uri="{FF2B5EF4-FFF2-40B4-BE49-F238E27FC236}">
                <a16:creationId xmlns:a16="http://schemas.microsoft.com/office/drawing/2014/main" id="{D13F22EE-856C-7626-5BE8-E9E62766410B}"/>
              </a:ext>
            </a:extLst>
          </p:cNvPr>
          <p:cNvGraphicFramePr>
            <a:graphicFrameLocks noGrp="1"/>
          </p:cNvGraphicFramePr>
          <p:nvPr>
            <p:extLst>
              <p:ext uri="{D42A27DB-BD31-4B8C-83A1-F6EECF244321}">
                <p14:modId xmlns:p14="http://schemas.microsoft.com/office/powerpoint/2010/main" val="3422986036"/>
              </p:ext>
            </p:extLst>
          </p:nvPr>
        </p:nvGraphicFramePr>
        <p:xfrm>
          <a:off x="1295400" y="990600"/>
          <a:ext cx="9017000" cy="5359400"/>
        </p:xfrm>
        <a:graphic>
          <a:graphicData uri="http://schemas.openxmlformats.org/drawingml/2006/table">
            <a:tbl>
              <a:tblPr firstRow="1" bandRow="1">
                <a:tableStyleId>{5C22544A-7EE6-4342-B048-85BDC9FD1C3A}</a:tableStyleId>
              </a:tblPr>
              <a:tblGrid>
                <a:gridCol w="2254250">
                  <a:extLst>
                    <a:ext uri="{9D8B030D-6E8A-4147-A177-3AD203B41FA5}">
                      <a16:colId xmlns:a16="http://schemas.microsoft.com/office/drawing/2014/main" val="2514736907"/>
                    </a:ext>
                  </a:extLst>
                </a:gridCol>
                <a:gridCol w="3155950">
                  <a:extLst>
                    <a:ext uri="{9D8B030D-6E8A-4147-A177-3AD203B41FA5}">
                      <a16:colId xmlns:a16="http://schemas.microsoft.com/office/drawing/2014/main" val="4187544097"/>
                    </a:ext>
                  </a:extLst>
                </a:gridCol>
                <a:gridCol w="1352550">
                  <a:extLst>
                    <a:ext uri="{9D8B030D-6E8A-4147-A177-3AD203B41FA5}">
                      <a16:colId xmlns:a16="http://schemas.microsoft.com/office/drawing/2014/main" val="1829950476"/>
                    </a:ext>
                  </a:extLst>
                </a:gridCol>
                <a:gridCol w="2254250">
                  <a:extLst>
                    <a:ext uri="{9D8B030D-6E8A-4147-A177-3AD203B41FA5}">
                      <a16:colId xmlns:a16="http://schemas.microsoft.com/office/drawing/2014/main" val="3062071966"/>
                    </a:ext>
                  </a:extLst>
                </a:gridCol>
              </a:tblGrid>
              <a:tr h="370840">
                <a:tc>
                  <a:txBody>
                    <a:bodyPr/>
                    <a:lstStyle/>
                    <a:p>
                      <a:r>
                        <a:rPr lang="en-US" dirty="0"/>
                        <a:t>DATE</a:t>
                      </a:r>
                    </a:p>
                  </a:txBody>
                  <a:tcPr/>
                </a:tc>
                <a:tc>
                  <a:txBody>
                    <a:bodyPr/>
                    <a:lstStyle/>
                    <a:p>
                      <a:r>
                        <a:rPr lang="en-US" dirty="0"/>
                        <a:t>TASK NAME</a:t>
                      </a:r>
                    </a:p>
                  </a:txBody>
                  <a:tcPr/>
                </a:tc>
                <a:tc>
                  <a:txBody>
                    <a:bodyPr/>
                    <a:lstStyle/>
                    <a:p>
                      <a:r>
                        <a:rPr lang="en-US" dirty="0"/>
                        <a:t>STATUS</a:t>
                      </a:r>
                    </a:p>
                  </a:txBody>
                  <a:tcPr/>
                </a:tc>
                <a:tc>
                  <a:txBody>
                    <a:bodyPr/>
                    <a:lstStyle/>
                    <a:p>
                      <a:r>
                        <a:rPr lang="en-US" dirty="0"/>
                        <a:t>PERSON</a:t>
                      </a:r>
                    </a:p>
                  </a:txBody>
                  <a:tcPr/>
                </a:tc>
                <a:extLst>
                  <a:ext uri="{0D108BD9-81ED-4DB2-BD59-A6C34878D82A}">
                    <a16:rowId xmlns:a16="http://schemas.microsoft.com/office/drawing/2014/main" val="1201882347"/>
                  </a:ext>
                </a:extLst>
              </a:tr>
              <a:tr h="370840">
                <a:tc>
                  <a:txBody>
                    <a:bodyPr/>
                    <a:lstStyle/>
                    <a:p>
                      <a:r>
                        <a:rPr lang="en-US" dirty="0"/>
                        <a:t>03/31</a:t>
                      </a:r>
                    </a:p>
                  </a:txBody>
                  <a:tcPr/>
                </a:tc>
                <a:tc>
                  <a:txBody>
                    <a:bodyPr/>
                    <a:lstStyle/>
                    <a:p>
                      <a:r>
                        <a:rPr lang="en-US" dirty="0"/>
                        <a:t>PREPROCESSING DATA</a:t>
                      </a:r>
                    </a:p>
                  </a:txBody>
                  <a:tcPr/>
                </a:tc>
                <a:tc>
                  <a:txBody>
                    <a:bodyPr/>
                    <a:lstStyle/>
                    <a:p>
                      <a:r>
                        <a:rPr lang="en-US" dirty="0"/>
                        <a:t>DONE</a:t>
                      </a:r>
                    </a:p>
                  </a:txBody>
                  <a:tcPr/>
                </a:tc>
                <a:tc>
                  <a:txBody>
                    <a:bodyPr/>
                    <a:lstStyle/>
                    <a:p>
                      <a:r>
                        <a:rPr lang="en-US" dirty="0"/>
                        <a:t>MELINDA+BROOKS</a:t>
                      </a:r>
                    </a:p>
                  </a:txBody>
                  <a:tcPr/>
                </a:tc>
                <a:extLst>
                  <a:ext uri="{0D108BD9-81ED-4DB2-BD59-A6C34878D82A}">
                    <a16:rowId xmlns:a16="http://schemas.microsoft.com/office/drawing/2014/main" val="3100212842"/>
                  </a:ext>
                </a:extLst>
              </a:tr>
              <a:tr h="370840">
                <a:tc>
                  <a:txBody>
                    <a:bodyPr/>
                    <a:lstStyle/>
                    <a:p>
                      <a:r>
                        <a:rPr lang="en-US" dirty="0"/>
                        <a:t>04/07</a:t>
                      </a:r>
                    </a:p>
                  </a:txBody>
                  <a:tcPr/>
                </a:tc>
                <a:tc>
                  <a:txBody>
                    <a:bodyPr/>
                    <a:lstStyle/>
                    <a:p>
                      <a:r>
                        <a:rPr lang="en-US" dirty="0"/>
                        <a:t>GET WINDOW STATS FROM STREAMS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MELINDA</a:t>
                      </a:r>
                    </a:p>
                  </a:txBody>
                  <a:tcPr/>
                </a:tc>
                <a:extLst>
                  <a:ext uri="{0D108BD9-81ED-4DB2-BD59-A6C34878D82A}">
                    <a16:rowId xmlns:a16="http://schemas.microsoft.com/office/drawing/2014/main" val="2869256821"/>
                  </a:ext>
                </a:extLst>
              </a:tr>
              <a:tr h="370840">
                <a:tc>
                  <a:txBody>
                    <a:bodyPr/>
                    <a:lstStyle/>
                    <a:p>
                      <a:r>
                        <a:rPr lang="en-US" dirty="0"/>
                        <a:t>04/08</a:t>
                      </a:r>
                    </a:p>
                  </a:txBody>
                  <a:tcPr/>
                </a:tc>
                <a:tc>
                  <a:txBody>
                    <a:bodyPr/>
                    <a:lstStyle/>
                    <a:p>
                      <a:r>
                        <a:rPr lang="en-US" dirty="0"/>
                        <a:t>EXTRACT FEATURES</a:t>
                      </a:r>
                    </a:p>
                    <a:p>
                      <a:r>
                        <a:rPr lang="en-US" dirty="0"/>
                        <a:t>FROM WINDOW STATS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p>
                      <a:endParaRPr lang="en-US"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BROOKS</a:t>
                      </a:r>
                    </a:p>
                  </a:txBody>
                  <a:tcPr/>
                </a:tc>
                <a:extLst>
                  <a:ext uri="{0D108BD9-81ED-4DB2-BD59-A6C34878D82A}">
                    <a16:rowId xmlns:a16="http://schemas.microsoft.com/office/drawing/2014/main" val="132936025"/>
                  </a:ext>
                </a:extLst>
              </a:tr>
              <a:tr h="370840">
                <a:tc>
                  <a:txBody>
                    <a:bodyPr/>
                    <a:lstStyle/>
                    <a:p>
                      <a:r>
                        <a:rPr lang="en-US" dirty="0"/>
                        <a:t>04/10</a:t>
                      </a:r>
                    </a:p>
                  </a:txBody>
                  <a:tcPr/>
                </a:tc>
                <a:tc>
                  <a:txBody>
                    <a:bodyPr/>
                    <a:lstStyle/>
                    <a:p>
                      <a:r>
                        <a:rPr lang="en-US" dirty="0"/>
                        <a:t>PLOT FEATURES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MELINDA+BROOKS</a:t>
                      </a:r>
                    </a:p>
                  </a:txBody>
                  <a:tcPr/>
                </a:tc>
                <a:extLst>
                  <a:ext uri="{0D108BD9-81ED-4DB2-BD59-A6C34878D82A}">
                    <a16:rowId xmlns:a16="http://schemas.microsoft.com/office/drawing/2014/main" val="3235610307"/>
                  </a:ext>
                </a:extLst>
              </a:tr>
              <a:tr h="370840">
                <a:tc>
                  <a:txBody>
                    <a:bodyPr/>
                    <a:lstStyle/>
                    <a:p>
                      <a:r>
                        <a:rPr lang="en-US" dirty="0"/>
                        <a:t>04/24</a:t>
                      </a:r>
                    </a:p>
                  </a:txBody>
                  <a:tcPr/>
                </a:tc>
                <a:tc>
                  <a:txBody>
                    <a:bodyPr/>
                    <a:lstStyle/>
                    <a:p>
                      <a:r>
                        <a:rPr lang="en-US" dirty="0"/>
                        <a:t>ANN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1071703815"/>
                  </a:ext>
                </a:extLst>
              </a:tr>
              <a:tr h="370840">
                <a:tc>
                  <a:txBody>
                    <a:bodyPr/>
                    <a:lstStyle/>
                    <a:p>
                      <a:r>
                        <a:rPr lang="en-US" dirty="0"/>
                        <a:t>05/01</a:t>
                      </a:r>
                    </a:p>
                  </a:txBody>
                  <a:tcPr/>
                </a:tc>
                <a:tc>
                  <a:txBody>
                    <a:bodyPr/>
                    <a:lstStyle/>
                    <a:p>
                      <a:r>
                        <a:rPr lang="en-US" dirty="0"/>
                        <a:t>KNN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3444580366"/>
                  </a:ext>
                </a:extLst>
              </a:tr>
              <a:tr h="370840">
                <a:tc>
                  <a:txBody>
                    <a:bodyPr/>
                    <a:lstStyle/>
                    <a:p>
                      <a:r>
                        <a:rPr lang="en-US" dirty="0"/>
                        <a:t>05/01</a:t>
                      </a:r>
                    </a:p>
                  </a:txBody>
                  <a:tcPr/>
                </a:tc>
                <a:tc>
                  <a:txBody>
                    <a:bodyPr/>
                    <a:lstStyle/>
                    <a:p>
                      <a:r>
                        <a:rPr lang="en-US" dirty="0"/>
                        <a:t>DTREE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65735379"/>
                  </a:ext>
                </a:extLst>
              </a:tr>
              <a:tr h="370840">
                <a:tc>
                  <a:txBody>
                    <a:bodyPr/>
                    <a:lstStyle/>
                    <a:p>
                      <a:r>
                        <a:rPr lang="en-US" dirty="0"/>
                        <a:t>05/01</a:t>
                      </a:r>
                    </a:p>
                  </a:txBody>
                  <a:tcPr/>
                </a:tc>
                <a:tc>
                  <a:txBody>
                    <a:bodyPr/>
                    <a:lstStyle/>
                    <a:p>
                      <a:r>
                        <a:rPr lang="en-US" dirty="0"/>
                        <a:t>SVM MODEL</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1099045181"/>
                  </a:ext>
                </a:extLst>
              </a:tr>
              <a:tr h="370840">
                <a:tc>
                  <a:txBody>
                    <a:bodyPr/>
                    <a:lstStyle/>
                    <a:p>
                      <a:r>
                        <a:rPr lang="en-US" dirty="0"/>
                        <a:t>05/02</a:t>
                      </a:r>
                    </a:p>
                  </a:txBody>
                  <a:tcPr/>
                </a:tc>
                <a:tc>
                  <a:txBody>
                    <a:bodyPr/>
                    <a:lstStyle/>
                    <a:p>
                      <a:r>
                        <a:rPr lang="en-US" dirty="0"/>
                        <a:t>GET PERFORMANCE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BROOKS</a:t>
                      </a:r>
                    </a:p>
                  </a:txBody>
                  <a:tcPr/>
                </a:tc>
                <a:extLst>
                  <a:ext uri="{0D108BD9-81ED-4DB2-BD59-A6C34878D82A}">
                    <a16:rowId xmlns:a16="http://schemas.microsoft.com/office/drawing/2014/main" val="2998294119"/>
                  </a:ext>
                </a:extLst>
              </a:tr>
              <a:tr h="370840">
                <a:tc>
                  <a:txBody>
                    <a:bodyPr/>
                    <a:lstStyle/>
                    <a:p>
                      <a:r>
                        <a:rPr lang="en-US" dirty="0"/>
                        <a:t>05/03</a:t>
                      </a:r>
                    </a:p>
                  </a:txBody>
                  <a:tcPr/>
                </a:tc>
                <a:tc>
                  <a:txBody>
                    <a:bodyPr/>
                    <a:lstStyle/>
                    <a:p>
                      <a:r>
                        <a:rPr lang="en-US" dirty="0"/>
                        <a:t>PLOT PERFORMANCE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a:t>
                      </a:r>
                    </a:p>
                  </a:txBody>
                  <a:tcPr/>
                </a:tc>
                <a:extLst>
                  <a:ext uri="{0D108BD9-81ED-4DB2-BD59-A6C34878D82A}">
                    <a16:rowId xmlns:a16="http://schemas.microsoft.com/office/drawing/2014/main" val="2791273119"/>
                  </a:ext>
                </a:extLst>
              </a:tr>
              <a:tr h="370840">
                <a:tc>
                  <a:txBody>
                    <a:bodyPr/>
                    <a:lstStyle/>
                    <a:p>
                      <a:r>
                        <a:rPr lang="en-US" dirty="0"/>
                        <a:t>05/04</a:t>
                      </a:r>
                    </a:p>
                  </a:txBody>
                  <a:tcPr/>
                </a:tc>
                <a:tc>
                  <a:txBody>
                    <a:bodyPr/>
                    <a:lstStyle/>
                    <a:p>
                      <a:r>
                        <a:rPr lang="en-US" dirty="0"/>
                        <a:t>CLEAN UP CODE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176387293"/>
                  </a:ext>
                </a:extLst>
              </a:tr>
              <a:tr h="370840">
                <a:tc>
                  <a:txBody>
                    <a:bodyPr/>
                    <a:lstStyle/>
                    <a:p>
                      <a:r>
                        <a:rPr lang="en-US" dirty="0"/>
                        <a:t>05/04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FINAL CHECK</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DONE</a:t>
                      </a:r>
                    </a:p>
                  </a:txBody>
                  <a:tcPr/>
                </a:tc>
                <a:tc>
                  <a:txBody>
                    <a:bodyPr/>
                    <a:lstStyle/>
                    <a:p>
                      <a:r>
                        <a:rPr lang="en-US" dirty="0"/>
                        <a:t>MELINDA+BROOKS</a:t>
                      </a:r>
                    </a:p>
                  </a:txBody>
                  <a:tcPr/>
                </a:tc>
                <a:extLst>
                  <a:ext uri="{0D108BD9-81ED-4DB2-BD59-A6C34878D82A}">
                    <a16:rowId xmlns:a16="http://schemas.microsoft.com/office/drawing/2014/main" val="209865228"/>
                  </a:ext>
                </a:extLst>
              </a:tr>
            </a:tbl>
          </a:graphicData>
        </a:graphic>
      </p:graphicFrame>
    </p:spTree>
    <p:extLst>
      <p:ext uri="{BB962C8B-B14F-4D97-AF65-F5344CB8AC3E}">
        <p14:creationId xmlns:p14="http://schemas.microsoft.com/office/powerpoint/2010/main" val="1129343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18288"/>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DESCRIPTION</a:t>
            </a:r>
            <a:r>
              <a:rPr lang="en-US" spc="-10" dirty="0"/>
              <a:t> OF THE PROJECT</a:t>
            </a:r>
            <a:endParaRPr spc="-10" dirty="0"/>
          </a:p>
        </p:txBody>
      </p:sp>
      <p:sp>
        <p:nvSpPr>
          <p:cNvPr id="3" name="object 3"/>
          <p:cNvSpPr txBox="1"/>
          <p:nvPr/>
        </p:nvSpPr>
        <p:spPr>
          <a:xfrm>
            <a:off x="533400" y="1096518"/>
            <a:ext cx="8989695" cy="4399922"/>
          </a:xfrm>
          <a:prstGeom prst="rect">
            <a:avLst/>
          </a:prstGeom>
        </p:spPr>
        <p:txBody>
          <a:bodyPr vert="horz" wrap="square" lIns="0" tIns="59690" rIns="0" bIns="0" rtlCol="0">
            <a:spAutoFit/>
          </a:bodyPr>
          <a:lstStyle/>
          <a:p>
            <a:pPr marL="240029" marR="5080" indent="-227329">
              <a:lnSpc>
                <a:spcPts val="3030"/>
              </a:lnSpc>
              <a:spcBef>
                <a:spcPts val="470"/>
              </a:spcBef>
              <a:buFont typeface="Arial"/>
              <a:buChar char="•"/>
              <a:tabLst>
                <a:tab pos="241300" algn="l"/>
              </a:tabLst>
            </a:pPr>
            <a:r>
              <a:rPr sz="2800" dirty="0">
                <a:latin typeface="Calibri"/>
                <a:cs typeface="Calibri"/>
              </a:rPr>
              <a:t>Goal:</a:t>
            </a:r>
            <a:r>
              <a:rPr sz="2800" spc="-70" dirty="0">
                <a:latin typeface="Calibri"/>
                <a:cs typeface="Calibri"/>
              </a:rPr>
              <a:t> </a:t>
            </a:r>
            <a:r>
              <a:rPr sz="2800" dirty="0">
                <a:latin typeface="Calibri"/>
                <a:cs typeface="Calibri"/>
              </a:rPr>
              <a:t>Identifying</a:t>
            </a:r>
            <a:r>
              <a:rPr sz="2800" spc="-35" dirty="0">
                <a:latin typeface="Calibri"/>
                <a:cs typeface="Calibri"/>
              </a:rPr>
              <a:t> </a:t>
            </a:r>
            <a:r>
              <a:rPr sz="2800" dirty="0">
                <a:latin typeface="Calibri"/>
                <a:cs typeface="Calibri"/>
              </a:rPr>
              <a:t>subjects</a:t>
            </a:r>
            <a:r>
              <a:rPr sz="2800" spc="-35" dirty="0">
                <a:latin typeface="Calibri"/>
                <a:cs typeface="Calibri"/>
              </a:rPr>
              <a:t> </a:t>
            </a:r>
            <a:r>
              <a:rPr sz="2800" dirty="0">
                <a:latin typeface="Calibri"/>
                <a:cs typeface="Calibri"/>
              </a:rPr>
              <a:t>using</a:t>
            </a:r>
            <a:r>
              <a:rPr sz="2800" spc="-35" dirty="0">
                <a:latin typeface="Calibri"/>
                <a:cs typeface="Calibri"/>
              </a:rPr>
              <a:t> </a:t>
            </a:r>
            <a:r>
              <a:rPr sz="2800" dirty="0">
                <a:latin typeface="Calibri"/>
                <a:cs typeface="Calibri"/>
              </a:rPr>
              <a:t>EEG</a:t>
            </a:r>
            <a:r>
              <a:rPr sz="2800" spc="-75" dirty="0">
                <a:latin typeface="Calibri"/>
                <a:cs typeface="Calibri"/>
              </a:rPr>
              <a:t> </a:t>
            </a:r>
            <a:r>
              <a:rPr sz="2800" dirty="0">
                <a:latin typeface="Calibri"/>
                <a:cs typeface="Calibri"/>
              </a:rPr>
              <a:t>streams</a:t>
            </a:r>
            <a:r>
              <a:rPr sz="2800" spc="-40" dirty="0">
                <a:latin typeface="Calibri"/>
                <a:cs typeface="Calibri"/>
              </a:rPr>
              <a:t> </a:t>
            </a:r>
            <a:r>
              <a:rPr sz="2800" dirty="0">
                <a:latin typeface="Calibri"/>
                <a:cs typeface="Calibri"/>
              </a:rPr>
              <a:t>by</a:t>
            </a:r>
            <a:r>
              <a:rPr sz="2800" spc="-55" dirty="0">
                <a:latin typeface="Calibri"/>
                <a:cs typeface="Calibri"/>
              </a:rPr>
              <a:t> </a:t>
            </a:r>
            <a:r>
              <a:rPr sz="2800" dirty="0">
                <a:latin typeface="Calibri"/>
                <a:cs typeface="Calibri"/>
              </a:rPr>
              <a:t>means</a:t>
            </a:r>
            <a:r>
              <a:rPr sz="2800" spc="-55" dirty="0">
                <a:latin typeface="Calibri"/>
                <a:cs typeface="Calibri"/>
              </a:rPr>
              <a:t> </a:t>
            </a:r>
            <a:r>
              <a:rPr sz="2800" dirty="0">
                <a:latin typeface="Calibri"/>
                <a:cs typeface="Calibri"/>
              </a:rPr>
              <a:t>of</a:t>
            </a:r>
            <a:r>
              <a:rPr sz="2800" spc="-65" dirty="0">
                <a:latin typeface="Calibri"/>
                <a:cs typeface="Calibri"/>
              </a:rPr>
              <a:t> </a:t>
            </a:r>
            <a:r>
              <a:rPr sz="2800" spc="-25" dirty="0">
                <a:latin typeface="Calibri"/>
                <a:cs typeface="Calibri"/>
              </a:rPr>
              <a:t>ML 	</a:t>
            </a:r>
            <a:r>
              <a:rPr sz="2800" dirty="0">
                <a:latin typeface="Calibri"/>
                <a:cs typeface="Calibri"/>
              </a:rPr>
              <a:t>algorithms</a:t>
            </a:r>
            <a:r>
              <a:rPr sz="2800" spc="-60" dirty="0">
                <a:latin typeface="Calibri"/>
                <a:cs typeface="Calibri"/>
              </a:rPr>
              <a:t> </a:t>
            </a:r>
            <a:r>
              <a:rPr sz="2800" dirty="0">
                <a:latin typeface="Calibri"/>
                <a:cs typeface="Calibri"/>
              </a:rPr>
              <a:t>ANN,</a:t>
            </a:r>
            <a:r>
              <a:rPr sz="2800" spc="-55" dirty="0">
                <a:latin typeface="Calibri"/>
                <a:cs typeface="Calibri"/>
              </a:rPr>
              <a:t> </a:t>
            </a:r>
            <a:r>
              <a:rPr sz="2800" dirty="0">
                <a:latin typeface="Calibri"/>
                <a:cs typeface="Calibri"/>
              </a:rPr>
              <a:t>SVM,</a:t>
            </a:r>
            <a:r>
              <a:rPr sz="2800" spc="-60" dirty="0">
                <a:latin typeface="Calibri"/>
                <a:cs typeface="Calibri"/>
              </a:rPr>
              <a:t> </a:t>
            </a:r>
            <a:r>
              <a:rPr sz="2800" spc="-85" dirty="0">
                <a:latin typeface="Calibri"/>
                <a:cs typeface="Calibri"/>
              </a:rPr>
              <a:t>DT,</a:t>
            </a:r>
            <a:r>
              <a:rPr sz="2800" spc="-60" dirty="0">
                <a:latin typeface="Calibri"/>
                <a:cs typeface="Calibri"/>
              </a:rPr>
              <a:t> </a:t>
            </a:r>
            <a:r>
              <a:rPr sz="2800" dirty="0">
                <a:latin typeface="Calibri"/>
                <a:cs typeface="Calibri"/>
              </a:rPr>
              <a:t>and</a:t>
            </a:r>
            <a:r>
              <a:rPr sz="2800" spc="-70" dirty="0">
                <a:latin typeface="Calibri"/>
                <a:cs typeface="Calibri"/>
              </a:rPr>
              <a:t> </a:t>
            </a:r>
            <a:r>
              <a:rPr sz="2800" spc="-10" dirty="0">
                <a:latin typeface="Calibri"/>
                <a:cs typeface="Calibri"/>
              </a:rPr>
              <a:t>K-</a:t>
            </a:r>
            <a:r>
              <a:rPr sz="2800" spc="-25" dirty="0">
                <a:latin typeface="Calibri"/>
                <a:cs typeface="Calibri"/>
              </a:rPr>
              <a:t>NN.</a:t>
            </a:r>
            <a:endParaRPr sz="2800" dirty="0">
              <a:latin typeface="Calibri"/>
              <a:cs typeface="Calibri"/>
            </a:endParaRPr>
          </a:p>
          <a:p>
            <a:pPr marL="240029" indent="-227329">
              <a:lnSpc>
                <a:spcPct val="100000"/>
              </a:lnSpc>
              <a:spcBef>
                <a:spcPts val="620"/>
              </a:spcBef>
              <a:buFont typeface="Arial"/>
              <a:buChar char="•"/>
              <a:tabLst>
                <a:tab pos="240029" algn="l"/>
              </a:tabLst>
            </a:pPr>
            <a:r>
              <a:rPr sz="2800" spc="-10" dirty="0">
                <a:latin typeface="Calibri"/>
                <a:cs typeface="Calibri"/>
              </a:rPr>
              <a:t>Tasks:</a:t>
            </a:r>
            <a:endParaRPr sz="2800" dirty="0">
              <a:latin typeface="Calibri"/>
              <a:cs typeface="Calibri"/>
            </a:endParaRPr>
          </a:p>
          <a:p>
            <a:pPr marL="697230" lvl="1" indent="-227329">
              <a:lnSpc>
                <a:spcPct val="100000"/>
              </a:lnSpc>
              <a:spcBef>
                <a:spcPts val="234"/>
              </a:spcBef>
              <a:buFont typeface="Arial"/>
              <a:buChar char="•"/>
              <a:tabLst>
                <a:tab pos="697230" algn="l"/>
              </a:tabLst>
            </a:pPr>
            <a:r>
              <a:rPr sz="2400" spc="-10" dirty="0">
                <a:latin typeface="Calibri"/>
                <a:cs typeface="Calibri"/>
              </a:rPr>
              <a:t>Visualize</a:t>
            </a:r>
            <a:r>
              <a:rPr sz="2400" spc="-5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spc="-10" dirty="0">
                <a:latin typeface="Calibri"/>
                <a:cs typeface="Calibri"/>
              </a:rPr>
              <a:t>Preprocess</a:t>
            </a:r>
            <a:r>
              <a:rPr sz="2400" spc="-45" dirty="0">
                <a:latin typeface="Calibri"/>
                <a:cs typeface="Calibri"/>
              </a:rPr>
              <a:t> </a:t>
            </a:r>
            <a:r>
              <a:rPr sz="2400" spc="-10" dirty="0">
                <a:latin typeface="Calibri"/>
                <a:cs typeface="Calibri"/>
              </a:rPr>
              <a:t>signals</a:t>
            </a:r>
            <a:endParaRPr sz="2400" dirty="0">
              <a:latin typeface="Calibri"/>
              <a:cs typeface="Calibri"/>
            </a:endParaRPr>
          </a:p>
          <a:p>
            <a:pPr marL="697230" lvl="1" indent="-227329">
              <a:lnSpc>
                <a:spcPct val="100000"/>
              </a:lnSpc>
              <a:spcBef>
                <a:spcPts val="215"/>
              </a:spcBef>
              <a:buFont typeface="Arial"/>
              <a:buChar char="•"/>
              <a:tabLst>
                <a:tab pos="697230" algn="l"/>
              </a:tabLst>
            </a:pPr>
            <a:r>
              <a:rPr sz="2400" dirty="0">
                <a:latin typeface="Calibri"/>
                <a:cs typeface="Calibri"/>
              </a:rPr>
              <a:t>Design</a:t>
            </a:r>
            <a:r>
              <a:rPr sz="2400" spc="-50" dirty="0">
                <a:latin typeface="Calibri"/>
                <a:cs typeface="Calibri"/>
              </a:rPr>
              <a:t> </a:t>
            </a:r>
            <a:r>
              <a:rPr sz="2400" spc="-10" dirty="0">
                <a:latin typeface="Calibri"/>
                <a:cs typeface="Calibri"/>
              </a:rPr>
              <a:t>representation</a:t>
            </a:r>
            <a:endParaRPr sz="2400" dirty="0">
              <a:latin typeface="Calibri"/>
              <a:cs typeface="Calibri"/>
            </a:endParaRPr>
          </a:p>
          <a:p>
            <a:pPr marL="1155065" lvl="2" indent="-228600">
              <a:lnSpc>
                <a:spcPct val="100000"/>
              </a:lnSpc>
              <a:spcBef>
                <a:spcPts val="280"/>
              </a:spcBef>
              <a:buFont typeface="Arial"/>
              <a:buChar char="•"/>
              <a:tabLst>
                <a:tab pos="1155065" algn="l"/>
              </a:tabLst>
            </a:pPr>
            <a:r>
              <a:rPr sz="2000" dirty="0">
                <a:latin typeface="Calibri"/>
                <a:cs typeface="Calibri"/>
              </a:rPr>
              <a:t>Extract</a:t>
            </a:r>
            <a:r>
              <a:rPr sz="2000" spc="-80" dirty="0">
                <a:latin typeface="Calibri"/>
                <a:cs typeface="Calibri"/>
              </a:rPr>
              <a:t> </a:t>
            </a:r>
            <a:r>
              <a:rPr sz="2000" spc="-10" dirty="0">
                <a:latin typeface="Calibri"/>
                <a:cs typeface="Calibri"/>
              </a:rPr>
              <a:t>features</a:t>
            </a:r>
            <a:endParaRPr sz="2000" dirty="0">
              <a:latin typeface="Calibri"/>
              <a:cs typeface="Calibri"/>
            </a:endParaRPr>
          </a:p>
          <a:p>
            <a:pPr marL="1155065" lvl="2" indent="-228600">
              <a:lnSpc>
                <a:spcPct val="100000"/>
              </a:lnSpc>
              <a:spcBef>
                <a:spcPts val="265"/>
              </a:spcBef>
              <a:buFont typeface="Arial"/>
              <a:buChar char="•"/>
              <a:tabLst>
                <a:tab pos="1155065" algn="l"/>
              </a:tabLst>
            </a:pPr>
            <a:r>
              <a:rPr sz="2000" dirty="0">
                <a:latin typeface="Calibri"/>
                <a:cs typeface="Calibri"/>
              </a:rPr>
              <a:t>Explore</a:t>
            </a:r>
            <a:r>
              <a:rPr sz="2000" spc="-80" dirty="0">
                <a:latin typeface="Calibri"/>
                <a:cs typeface="Calibri"/>
              </a:rPr>
              <a:t> </a:t>
            </a:r>
            <a:r>
              <a:rPr sz="2000" spc="-10" dirty="0">
                <a:latin typeface="Calibri"/>
                <a:cs typeface="Calibri"/>
              </a:rPr>
              <a:t>feature</a:t>
            </a:r>
            <a:r>
              <a:rPr sz="2000" spc="-70" dirty="0">
                <a:latin typeface="Calibri"/>
                <a:cs typeface="Calibri"/>
              </a:rPr>
              <a:t> </a:t>
            </a:r>
            <a:r>
              <a:rPr sz="2000" spc="-10" dirty="0">
                <a:latin typeface="Calibri"/>
                <a:cs typeface="Calibri"/>
              </a:rPr>
              <a:t>distributions</a:t>
            </a:r>
            <a:endParaRPr sz="2000" dirty="0">
              <a:latin typeface="Calibri"/>
              <a:cs typeface="Calibri"/>
            </a:endParaRPr>
          </a:p>
          <a:p>
            <a:pPr marL="697230" lvl="1" indent="-227329">
              <a:lnSpc>
                <a:spcPct val="100000"/>
              </a:lnSpc>
              <a:spcBef>
                <a:spcPts val="185"/>
              </a:spcBef>
              <a:buFont typeface="Arial"/>
              <a:buChar char="•"/>
              <a:tabLst>
                <a:tab pos="697230" algn="l"/>
              </a:tabLst>
            </a:pPr>
            <a:r>
              <a:rPr sz="2400" dirty="0">
                <a:latin typeface="Calibri"/>
                <a:cs typeface="Calibri"/>
              </a:rPr>
              <a:t>Design</a:t>
            </a:r>
            <a:r>
              <a:rPr sz="2400" spc="-50" dirty="0">
                <a:latin typeface="Calibri"/>
                <a:cs typeface="Calibri"/>
              </a:rPr>
              <a:t> </a:t>
            </a:r>
            <a:r>
              <a:rPr sz="2400" dirty="0">
                <a:latin typeface="Calibri"/>
                <a:cs typeface="Calibri"/>
              </a:rPr>
              <a:t>and</a:t>
            </a:r>
            <a:r>
              <a:rPr sz="2400" spc="-50" dirty="0">
                <a:latin typeface="Calibri"/>
                <a:cs typeface="Calibri"/>
              </a:rPr>
              <a:t> </a:t>
            </a:r>
            <a:r>
              <a:rPr sz="2400" spc="-10" dirty="0">
                <a:latin typeface="Calibri"/>
                <a:cs typeface="Calibri"/>
              </a:rPr>
              <a:t>create</a:t>
            </a:r>
            <a:r>
              <a:rPr sz="2400" spc="-7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model</a:t>
            </a:r>
            <a:endParaRPr sz="2400" dirty="0">
              <a:latin typeface="Calibri"/>
              <a:cs typeface="Calibri"/>
            </a:endParaRPr>
          </a:p>
          <a:p>
            <a:pPr marL="697230" lvl="1" indent="-227329">
              <a:lnSpc>
                <a:spcPct val="100000"/>
              </a:lnSpc>
              <a:spcBef>
                <a:spcPts val="204"/>
              </a:spcBef>
              <a:buFont typeface="Arial"/>
              <a:buChar char="•"/>
              <a:tabLst>
                <a:tab pos="697230" algn="l"/>
              </a:tabLst>
            </a:pPr>
            <a:r>
              <a:rPr sz="2400" dirty="0">
                <a:latin typeface="Calibri"/>
                <a:cs typeface="Calibri"/>
              </a:rPr>
              <a:t>Conduct</a:t>
            </a:r>
            <a:r>
              <a:rPr sz="2400" spc="-60" dirty="0">
                <a:latin typeface="Calibri"/>
                <a:cs typeface="Calibri"/>
              </a:rPr>
              <a:t> </a:t>
            </a:r>
            <a:r>
              <a:rPr sz="2400" dirty="0">
                <a:latin typeface="Calibri"/>
                <a:cs typeface="Calibri"/>
              </a:rPr>
              <a:t>model</a:t>
            </a:r>
            <a:r>
              <a:rPr sz="2400" spc="-55" dirty="0">
                <a:latin typeface="Calibri"/>
                <a:cs typeface="Calibri"/>
              </a:rPr>
              <a:t> </a:t>
            </a:r>
            <a:r>
              <a:rPr sz="2400" spc="-10" dirty="0">
                <a:latin typeface="Calibri"/>
                <a:cs typeface="Calibri"/>
              </a:rPr>
              <a:t>assessment</a:t>
            </a:r>
            <a:endParaRPr lang="en-US" sz="2400" spc="-10" dirty="0">
              <a:latin typeface="Calibri"/>
              <a:cs typeface="Calibri"/>
            </a:endParaRPr>
          </a:p>
          <a:p>
            <a:pPr marL="697230" lvl="1" indent="-227329">
              <a:lnSpc>
                <a:spcPct val="100000"/>
              </a:lnSpc>
              <a:spcBef>
                <a:spcPts val="204"/>
              </a:spcBef>
              <a:buFont typeface="Arial"/>
              <a:buChar char="•"/>
              <a:tabLst>
                <a:tab pos="697230" algn="l"/>
              </a:tabLst>
            </a:pPr>
            <a:r>
              <a:rPr lang="en-US" sz="2400" spc="-10" dirty="0">
                <a:latin typeface="Calibri"/>
                <a:cs typeface="Calibri"/>
              </a:rPr>
              <a:t>Display results</a:t>
            </a:r>
            <a:endParaRPr lang="en-US" sz="2400" dirty="0">
              <a:latin typeface="Calibri"/>
              <a:cs typeface="Calibri"/>
            </a:endParaRPr>
          </a:p>
        </p:txBody>
      </p:sp>
      <p:pic>
        <p:nvPicPr>
          <p:cNvPr id="6" name="Picture 5">
            <a:extLst>
              <a:ext uri="{FF2B5EF4-FFF2-40B4-BE49-F238E27FC236}">
                <a16:creationId xmlns:a16="http://schemas.microsoft.com/office/drawing/2014/main" id="{F170C321-BC42-ACE1-C06B-75BECE6DC0D7}"/>
              </a:ext>
            </a:extLst>
          </p:cNvPr>
          <p:cNvPicPr>
            <a:picLocks noChangeAspect="1"/>
          </p:cNvPicPr>
          <p:nvPr/>
        </p:nvPicPr>
        <p:blipFill>
          <a:blip r:embed="rId2"/>
          <a:stretch>
            <a:fillRect/>
          </a:stretch>
        </p:blipFill>
        <p:spPr>
          <a:xfrm>
            <a:off x="6705600" y="1783340"/>
            <a:ext cx="3200400" cy="242047"/>
          </a:xfrm>
          <a:prstGeom prst="rect">
            <a:avLst/>
          </a:prstGeom>
        </p:spPr>
      </p:pic>
      <p:pic>
        <p:nvPicPr>
          <p:cNvPr id="8" name="Picture 7">
            <a:extLst>
              <a:ext uri="{FF2B5EF4-FFF2-40B4-BE49-F238E27FC236}">
                <a16:creationId xmlns:a16="http://schemas.microsoft.com/office/drawing/2014/main" id="{99578482-7A8D-E67C-F396-618081DBD4CC}"/>
              </a:ext>
            </a:extLst>
          </p:cNvPr>
          <p:cNvPicPr>
            <a:picLocks noChangeAspect="1"/>
          </p:cNvPicPr>
          <p:nvPr/>
        </p:nvPicPr>
        <p:blipFill>
          <a:blip r:embed="rId3"/>
          <a:stretch>
            <a:fillRect/>
          </a:stretch>
        </p:blipFill>
        <p:spPr>
          <a:xfrm>
            <a:off x="6705600" y="2052918"/>
            <a:ext cx="3200400" cy="197778"/>
          </a:xfrm>
          <a:prstGeom prst="rect">
            <a:avLst/>
          </a:prstGeom>
        </p:spPr>
      </p:pic>
      <p:pic>
        <p:nvPicPr>
          <p:cNvPr id="10" name="Picture 9">
            <a:extLst>
              <a:ext uri="{FF2B5EF4-FFF2-40B4-BE49-F238E27FC236}">
                <a16:creationId xmlns:a16="http://schemas.microsoft.com/office/drawing/2014/main" id="{7FD37CC3-B255-9B94-EA93-5B7F6A52AA65}"/>
              </a:ext>
            </a:extLst>
          </p:cNvPr>
          <p:cNvPicPr>
            <a:picLocks noChangeAspect="1"/>
          </p:cNvPicPr>
          <p:nvPr/>
        </p:nvPicPr>
        <p:blipFill>
          <a:blip r:embed="rId4"/>
          <a:stretch>
            <a:fillRect/>
          </a:stretch>
        </p:blipFill>
        <p:spPr>
          <a:xfrm>
            <a:off x="6629400" y="2286000"/>
            <a:ext cx="3411855" cy="41452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3" name="object 3"/>
          <p:cNvSpPr txBox="1">
            <a:spLocks noGrp="1"/>
          </p:cNvSpPr>
          <p:nvPr>
            <p:ph type="body" idx="1"/>
          </p:nvPr>
        </p:nvSpPr>
        <p:spPr>
          <a:xfrm>
            <a:off x="457200" y="1319910"/>
            <a:ext cx="3846841"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dirty="0"/>
              <a:t>Data</a:t>
            </a:r>
            <a:r>
              <a:rPr spc="-100" dirty="0"/>
              <a:t> </a:t>
            </a:r>
            <a:r>
              <a:rPr spc="-10" dirty="0"/>
              <a:t>source</a:t>
            </a:r>
            <a:r>
              <a:rPr lang="en-US" spc="-10" dirty="0"/>
              <a:t>: </a:t>
            </a:r>
            <a:r>
              <a:rPr lang="en-US" spc="-10" dirty="0" err="1"/>
              <a:t>DataSmall</a:t>
            </a:r>
            <a:r>
              <a:rPr lang="en-US" spc="-10" dirty="0"/>
              <a:t> folder with .</a:t>
            </a:r>
            <a:r>
              <a:rPr lang="en-US" spc="-10" dirty="0" err="1"/>
              <a:t>pckl</a:t>
            </a:r>
            <a:r>
              <a:rPr lang="en-US" spc="-10" dirty="0"/>
              <a:t> files of EEG recordings provided by professor</a:t>
            </a:r>
          </a:p>
        </p:txBody>
      </p:sp>
      <p:pic>
        <p:nvPicPr>
          <p:cNvPr id="5" name="Picture 4">
            <a:extLst>
              <a:ext uri="{FF2B5EF4-FFF2-40B4-BE49-F238E27FC236}">
                <a16:creationId xmlns:a16="http://schemas.microsoft.com/office/drawing/2014/main" id="{ACF9D6CB-5EF9-060A-EFD5-7E41D3172BBA}"/>
              </a:ext>
            </a:extLst>
          </p:cNvPr>
          <p:cNvPicPr>
            <a:picLocks noChangeAspect="1"/>
          </p:cNvPicPr>
          <p:nvPr/>
        </p:nvPicPr>
        <p:blipFill>
          <a:blip r:embed="rId2"/>
          <a:stretch>
            <a:fillRect/>
          </a:stretch>
        </p:blipFill>
        <p:spPr>
          <a:xfrm>
            <a:off x="4531755" y="858528"/>
            <a:ext cx="1220973" cy="2570471"/>
          </a:xfrm>
          <a:prstGeom prst="rect">
            <a:avLst/>
          </a:prstGeom>
        </p:spPr>
      </p:pic>
      <p:pic>
        <p:nvPicPr>
          <p:cNvPr id="7" name="Picture 6">
            <a:extLst>
              <a:ext uri="{FF2B5EF4-FFF2-40B4-BE49-F238E27FC236}">
                <a16:creationId xmlns:a16="http://schemas.microsoft.com/office/drawing/2014/main" id="{EA3BDC6A-46BF-7A09-1527-A9CFEFBF9146}"/>
              </a:ext>
            </a:extLst>
          </p:cNvPr>
          <p:cNvPicPr>
            <a:picLocks noChangeAspect="1"/>
          </p:cNvPicPr>
          <p:nvPr/>
        </p:nvPicPr>
        <p:blipFill>
          <a:blip r:embed="rId3"/>
          <a:stretch>
            <a:fillRect/>
          </a:stretch>
        </p:blipFill>
        <p:spPr>
          <a:xfrm>
            <a:off x="6934200" y="771623"/>
            <a:ext cx="1600200" cy="3206852"/>
          </a:xfrm>
          <a:prstGeom prst="rect">
            <a:avLst/>
          </a:prstGeom>
        </p:spPr>
      </p:pic>
      <p:pic>
        <p:nvPicPr>
          <p:cNvPr id="9" name="Picture 8">
            <a:extLst>
              <a:ext uri="{FF2B5EF4-FFF2-40B4-BE49-F238E27FC236}">
                <a16:creationId xmlns:a16="http://schemas.microsoft.com/office/drawing/2014/main" id="{9AFC6739-6C3D-0DF1-E83B-785A048322AF}"/>
              </a:ext>
            </a:extLst>
          </p:cNvPr>
          <p:cNvPicPr>
            <a:picLocks noChangeAspect="1"/>
          </p:cNvPicPr>
          <p:nvPr/>
        </p:nvPicPr>
        <p:blipFill>
          <a:blip r:embed="rId4"/>
          <a:stretch>
            <a:fillRect/>
          </a:stretch>
        </p:blipFill>
        <p:spPr>
          <a:xfrm>
            <a:off x="9119165" y="1376237"/>
            <a:ext cx="2579059" cy="1738062"/>
          </a:xfrm>
          <a:prstGeom prst="rect">
            <a:avLst/>
          </a:prstGeom>
        </p:spPr>
      </p:pic>
      <p:graphicFrame>
        <p:nvGraphicFramePr>
          <p:cNvPr id="11" name="Table 10">
            <a:extLst>
              <a:ext uri="{FF2B5EF4-FFF2-40B4-BE49-F238E27FC236}">
                <a16:creationId xmlns:a16="http://schemas.microsoft.com/office/drawing/2014/main" id="{FF1FC7DA-5544-BCA2-98AB-4FF8EAB0C607}"/>
              </a:ext>
            </a:extLst>
          </p:cNvPr>
          <p:cNvGraphicFramePr>
            <a:graphicFrameLocks noGrp="1"/>
          </p:cNvGraphicFramePr>
          <p:nvPr>
            <p:extLst>
              <p:ext uri="{D42A27DB-BD31-4B8C-83A1-F6EECF244321}">
                <p14:modId xmlns:p14="http://schemas.microsoft.com/office/powerpoint/2010/main" val="2852538149"/>
              </p:ext>
            </p:extLst>
          </p:nvPr>
        </p:nvGraphicFramePr>
        <p:xfrm>
          <a:off x="1187196" y="4760662"/>
          <a:ext cx="8763000" cy="741680"/>
        </p:xfrm>
        <a:graphic>
          <a:graphicData uri="http://schemas.openxmlformats.org/drawingml/2006/table">
            <a:tbl>
              <a:tblPr firstRow="1" bandRow="1">
                <a:tableStyleId>{5C22544A-7EE6-4342-B048-85BDC9FD1C3A}</a:tableStyleId>
              </a:tblPr>
              <a:tblGrid>
                <a:gridCol w="1706880">
                  <a:extLst>
                    <a:ext uri="{9D8B030D-6E8A-4147-A177-3AD203B41FA5}">
                      <a16:colId xmlns:a16="http://schemas.microsoft.com/office/drawing/2014/main" val="1587644852"/>
                    </a:ext>
                  </a:extLst>
                </a:gridCol>
                <a:gridCol w="1893570">
                  <a:extLst>
                    <a:ext uri="{9D8B030D-6E8A-4147-A177-3AD203B41FA5}">
                      <a16:colId xmlns:a16="http://schemas.microsoft.com/office/drawing/2014/main" val="1931877774"/>
                    </a:ext>
                  </a:extLst>
                </a:gridCol>
                <a:gridCol w="1920240">
                  <a:extLst>
                    <a:ext uri="{9D8B030D-6E8A-4147-A177-3AD203B41FA5}">
                      <a16:colId xmlns:a16="http://schemas.microsoft.com/office/drawing/2014/main" val="2593915836"/>
                    </a:ext>
                  </a:extLst>
                </a:gridCol>
                <a:gridCol w="1306830">
                  <a:extLst>
                    <a:ext uri="{9D8B030D-6E8A-4147-A177-3AD203B41FA5}">
                      <a16:colId xmlns:a16="http://schemas.microsoft.com/office/drawing/2014/main" val="2140114873"/>
                    </a:ext>
                  </a:extLst>
                </a:gridCol>
                <a:gridCol w="1935480">
                  <a:extLst>
                    <a:ext uri="{9D8B030D-6E8A-4147-A177-3AD203B41FA5}">
                      <a16:colId xmlns:a16="http://schemas.microsoft.com/office/drawing/2014/main" val="2412156976"/>
                    </a:ext>
                  </a:extLst>
                </a:gridCol>
              </a:tblGrid>
              <a:tr h="370840">
                <a:tc>
                  <a:txBody>
                    <a:bodyPr/>
                    <a:lstStyle/>
                    <a:p>
                      <a:r>
                        <a:rPr lang="en-US" dirty="0"/>
                        <a:t>Attribute</a:t>
                      </a:r>
                    </a:p>
                  </a:txBody>
                  <a:tcPr/>
                </a:tc>
                <a:tc>
                  <a:txBody>
                    <a:bodyPr/>
                    <a:lstStyle/>
                    <a:p>
                      <a:r>
                        <a:rPr lang="en-US" dirty="0"/>
                        <a:t>‘series’</a:t>
                      </a:r>
                    </a:p>
                  </a:txBody>
                  <a:tcPr/>
                </a:tc>
                <a:tc>
                  <a:txBody>
                    <a:bodyPr/>
                    <a:lstStyle/>
                    <a:p>
                      <a:r>
                        <a:rPr lang="en-US" dirty="0"/>
                        <a:t>‘</a:t>
                      </a:r>
                      <a:r>
                        <a:rPr lang="en-US" dirty="0" err="1"/>
                        <a:t>tStamp</a:t>
                      </a:r>
                      <a:r>
                        <a:rPr lang="en-US" dirty="0"/>
                        <a:t>’</a:t>
                      </a:r>
                    </a:p>
                  </a:txBody>
                  <a:tcPr/>
                </a:tc>
                <a:tc>
                  <a:txBody>
                    <a:bodyPr/>
                    <a:lstStyle/>
                    <a:p>
                      <a:r>
                        <a:rPr lang="en-US" dirty="0"/>
                        <a:t>‘info’</a:t>
                      </a:r>
                    </a:p>
                  </a:txBody>
                  <a:tcPr/>
                </a:tc>
                <a:tc>
                  <a:txBody>
                    <a:bodyPr/>
                    <a:lstStyle/>
                    <a:p>
                      <a:r>
                        <a:rPr lang="en-US" dirty="0"/>
                        <a:t>‘effective_srate’</a:t>
                      </a:r>
                    </a:p>
                  </a:txBody>
                  <a:tcPr/>
                </a:tc>
                <a:extLst>
                  <a:ext uri="{0D108BD9-81ED-4DB2-BD59-A6C34878D82A}">
                    <a16:rowId xmlns:a16="http://schemas.microsoft.com/office/drawing/2014/main" val="2172718368"/>
                  </a:ext>
                </a:extLst>
              </a:tr>
              <a:tr h="370840">
                <a:tc>
                  <a:txBody>
                    <a:bodyPr/>
                    <a:lstStyle/>
                    <a:p>
                      <a:r>
                        <a:rPr lang="en-US" dirty="0"/>
                        <a:t>Data Type</a:t>
                      </a:r>
                    </a:p>
                  </a:txBody>
                  <a:tcPr/>
                </a:tc>
                <a:tc>
                  <a:txBody>
                    <a:bodyPr/>
                    <a:lstStyle/>
                    <a:p>
                      <a:r>
                        <a:rPr lang="en-US" dirty="0"/>
                        <a:t>float32 2d array</a:t>
                      </a:r>
                    </a:p>
                  </a:txBody>
                  <a:tcPr/>
                </a:tc>
                <a:tc>
                  <a:txBody>
                    <a:bodyPr/>
                    <a:lstStyle/>
                    <a:p>
                      <a:r>
                        <a:rPr lang="en-US" dirty="0"/>
                        <a:t>float64 array</a:t>
                      </a:r>
                    </a:p>
                  </a:txBody>
                  <a:tcPr/>
                </a:tc>
                <a:tc>
                  <a:txBody>
                    <a:bodyPr/>
                    <a:lstStyle/>
                    <a:p>
                      <a:r>
                        <a:rPr lang="en-US" dirty="0"/>
                        <a:t>dictionary</a:t>
                      </a:r>
                    </a:p>
                  </a:txBody>
                  <a:tcPr/>
                </a:tc>
                <a:tc>
                  <a:txBody>
                    <a:bodyPr/>
                    <a:lstStyle/>
                    <a:p>
                      <a:r>
                        <a:rPr lang="en-US" dirty="0"/>
                        <a:t>float64</a:t>
                      </a:r>
                    </a:p>
                  </a:txBody>
                  <a:tcPr/>
                </a:tc>
                <a:extLst>
                  <a:ext uri="{0D108BD9-81ED-4DB2-BD59-A6C34878D82A}">
                    <a16:rowId xmlns:a16="http://schemas.microsoft.com/office/drawing/2014/main" val="183697544"/>
                  </a:ext>
                </a:extLst>
              </a:tr>
            </a:tbl>
          </a:graphicData>
        </a:graphic>
      </p:graphicFrame>
      <p:cxnSp>
        <p:nvCxnSpPr>
          <p:cNvPr id="13" name="Straight Arrow Connector 12">
            <a:extLst>
              <a:ext uri="{FF2B5EF4-FFF2-40B4-BE49-F238E27FC236}">
                <a16:creationId xmlns:a16="http://schemas.microsoft.com/office/drawing/2014/main" id="{F4B336E1-4264-16BF-D9CE-C85EE96EBA4A}"/>
              </a:ext>
            </a:extLst>
          </p:cNvPr>
          <p:cNvCxnSpPr>
            <a:cxnSpLocks/>
          </p:cNvCxnSpPr>
          <p:nvPr/>
        </p:nvCxnSpPr>
        <p:spPr>
          <a:xfrm flipV="1">
            <a:off x="5485513" y="943477"/>
            <a:ext cx="1448687" cy="1048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4AAA4D4-A3F9-B1CD-08C1-71F600410BD2}"/>
              </a:ext>
            </a:extLst>
          </p:cNvPr>
          <p:cNvCxnSpPr>
            <a:cxnSpLocks/>
          </p:cNvCxnSpPr>
          <p:nvPr/>
        </p:nvCxnSpPr>
        <p:spPr>
          <a:xfrm>
            <a:off x="8115672" y="943477"/>
            <a:ext cx="952128" cy="524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611F92C-4C9E-0C99-D819-F787C17DD328}"/>
              </a:ext>
            </a:extLst>
          </p:cNvPr>
          <p:cNvSpPr txBox="1"/>
          <p:nvPr/>
        </p:nvSpPr>
        <p:spPr>
          <a:xfrm>
            <a:off x="381000" y="4189713"/>
            <a:ext cx="6245352"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spc="-10" dirty="0">
                <a:latin typeface="+mn-lt"/>
              </a:rPr>
              <a:t>Attributes</a:t>
            </a:r>
            <a:r>
              <a:rPr lang="en-US" sz="2800" spc="-50" dirty="0">
                <a:latin typeface="+mn-lt"/>
              </a:rPr>
              <a:t> </a:t>
            </a:r>
            <a:r>
              <a:rPr lang="en-US" sz="2800" dirty="0">
                <a:latin typeface="+mn-lt"/>
              </a:rPr>
              <a:t>and</a:t>
            </a:r>
            <a:r>
              <a:rPr lang="en-US" sz="2800" spc="-70" dirty="0">
                <a:latin typeface="+mn-lt"/>
              </a:rPr>
              <a:t> </a:t>
            </a:r>
            <a:r>
              <a:rPr lang="en-US" sz="2800" dirty="0">
                <a:latin typeface="+mn-lt"/>
              </a:rPr>
              <a:t>their</a:t>
            </a:r>
            <a:r>
              <a:rPr lang="en-US" sz="2800" spc="-65" dirty="0">
                <a:latin typeface="+mn-lt"/>
              </a:rPr>
              <a:t> </a:t>
            </a:r>
            <a:r>
              <a:rPr lang="en-US" sz="2800" spc="-10" dirty="0">
                <a:latin typeface="+mn-lt"/>
              </a:rPr>
              <a:t>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432" y="16022"/>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00" dirty="0"/>
              <a:t> </a:t>
            </a:r>
            <a:r>
              <a:rPr dirty="0"/>
              <a:t>OF</a:t>
            </a:r>
            <a:r>
              <a:rPr spc="-95" dirty="0"/>
              <a:t> </a:t>
            </a:r>
            <a:r>
              <a:rPr dirty="0"/>
              <a:t>THE</a:t>
            </a:r>
            <a:r>
              <a:rPr spc="-95" dirty="0"/>
              <a:t> </a:t>
            </a:r>
            <a:r>
              <a:rPr dirty="0"/>
              <a:t>RAW</a:t>
            </a:r>
            <a:r>
              <a:rPr spc="-105" dirty="0"/>
              <a:t> </a:t>
            </a:r>
            <a:r>
              <a:rPr spc="-305" dirty="0"/>
              <a:t>DATA</a:t>
            </a:r>
          </a:p>
        </p:txBody>
      </p:sp>
      <p:sp>
        <p:nvSpPr>
          <p:cNvPr id="22" name="TextBox 21">
            <a:extLst>
              <a:ext uri="{FF2B5EF4-FFF2-40B4-BE49-F238E27FC236}">
                <a16:creationId xmlns:a16="http://schemas.microsoft.com/office/drawing/2014/main" id="{F460E116-D58F-6796-FBA1-66A6A49A3F91}"/>
              </a:ext>
            </a:extLst>
          </p:cNvPr>
          <p:cNvSpPr txBox="1"/>
          <p:nvPr/>
        </p:nvSpPr>
        <p:spPr>
          <a:xfrm>
            <a:off x="228600" y="838200"/>
            <a:ext cx="6781800" cy="1708160"/>
          </a:xfrm>
          <a:prstGeom prst="rect">
            <a:avLst/>
          </a:prstGeom>
          <a:noFill/>
        </p:spPr>
        <p:txBody>
          <a:bodyPr wrap="square">
            <a:spAutoFit/>
          </a:bodyPr>
          <a:lstStyle/>
          <a:p>
            <a:pPr marL="240029" indent="-227329">
              <a:lnSpc>
                <a:spcPct val="100000"/>
              </a:lnSpc>
              <a:spcBef>
                <a:spcPts val="645"/>
              </a:spcBef>
              <a:buFont typeface="Arial"/>
              <a:buChar char="•"/>
              <a:tabLst>
                <a:tab pos="240029" algn="l"/>
              </a:tabLst>
            </a:pPr>
            <a:r>
              <a:rPr lang="en-US" sz="2800" dirty="0"/>
              <a:t>Distribution of values examples:</a:t>
            </a: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469901" lvl="1">
              <a:lnSpc>
                <a:spcPct val="100000"/>
              </a:lnSpc>
              <a:spcBef>
                <a:spcPts val="229"/>
              </a:spcBef>
              <a:tabLst>
                <a:tab pos="697230" algn="l"/>
              </a:tabLst>
            </a:pPr>
            <a:endParaRPr lang="en-US" sz="2400" dirty="0">
              <a:latin typeface="Calibri"/>
              <a:cs typeface="Calibri"/>
            </a:endParaRPr>
          </a:p>
          <a:p>
            <a:pPr marL="697230" lvl="1" indent="-227329">
              <a:lnSpc>
                <a:spcPct val="100000"/>
              </a:lnSpc>
              <a:spcBef>
                <a:spcPts val="229"/>
              </a:spcBef>
              <a:buFont typeface="Arial"/>
              <a:buChar char="•"/>
              <a:tabLst>
                <a:tab pos="697230" algn="l"/>
              </a:tabLst>
            </a:pPr>
            <a:endParaRPr lang="en-US" sz="2400" dirty="0">
              <a:latin typeface="Calibri"/>
              <a:cs typeface="Calibri"/>
            </a:endParaRPr>
          </a:p>
        </p:txBody>
      </p:sp>
      <p:pic>
        <p:nvPicPr>
          <p:cNvPr id="3" name="Picture 2">
            <a:extLst>
              <a:ext uri="{FF2B5EF4-FFF2-40B4-BE49-F238E27FC236}">
                <a16:creationId xmlns:a16="http://schemas.microsoft.com/office/drawing/2014/main" id="{AE3CCD15-F85C-C6ED-178B-7ED87D8558EA}"/>
              </a:ext>
            </a:extLst>
          </p:cNvPr>
          <p:cNvPicPr>
            <a:picLocks noChangeAspect="1"/>
          </p:cNvPicPr>
          <p:nvPr/>
        </p:nvPicPr>
        <p:blipFill>
          <a:blip r:embed="rId2"/>
          <a:stretch>
            <a:fillRect/>
          </a:stretch>
        </p:blipFill>
        <p:spPr>
          <a:xfrm>
            <a:off x="1371600" y="1638519"/>
            <a:ext cx="8839200" cy="4381281"/>
          </a:xfrm>
          <a:prstGeom prst="rect">
            <a:avLst/>
          </a:prstGeom>
        </p:spPr>
      </p:pic>
    </p:spTree>
    <p:extLst>
      <p:ext uri="{BB962C8B-B14F-4D97-AF65-F5344CB8AC3E}">
        <p14:creationId xmlns:p14="http://schemas.microsoft.com/office/powerpoint/2010/main" val="3588277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3" name="object 3"/>
          <p:cNvSpPr txBox="1"/>
          <p:nvPr/>
        </p:nvSpPr>
        <p:spPr>
          <a:xfrm>
            <a:off x="1295400" y="548083"/>
            <a:ext cx="7075170" cy="522835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preprocessing the data, we first apply a notch filter at 60, 120, 180 and 240 Hz</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we apply impedance filter at 125±1</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r>
              <a:rPr lang="en-US" sz="2800" dirty="0">
                <a:latin typeface="Calibri"/>
                <a:cs typeface="Calibri"/>
              </a:rPr>
              <a:t>Next, a bandpass filter at [0.5, 32]</a:t>
            </a:r>
          </a:p>
          <a:p>
            <a:pPr marL="240029" indent="-227329">
              <a:lnSpc>
                <a:spcPct val="100000"/>
              </a:lnSpc>
              <a:spcBef>
                <a:spcPts val="770"/>
              </a:spcBef>
              <a:buFont typeface="Arial"/>
              <a:buChar char="•"/>
              <a:tabLst>
                <a:tab pos="240029" algn="l"/>
              </a:tabLst>
            </a:pPr>
            <a:endParaRPr lang="en-US" sz="2800" dirty="0">
              <a:latin typeface="Calibri"/>
              <a:cs typeface="Calibri"/>
            </a:endParaRPr>
          </a:p>
          <a:p>
            <a:pPr marL="240029" indent="-227329">
              <a:lnSpc>
                <a:spcPct val="100000"/>
              </a:lnSpc>
              <a:spcBef>
                <a:spcPts val="770"/>
              </a:spcBef>
              <a:buFont typeface="Arial"/>
              <a:buChar char="•"/>
              <a:tabLst>
                <a:tab pos="240029" algn="l"/>
              </a:tabLst>
            </a:pPr>
            <a:endParaRPr lang="en-US" sz="2800" dirty="0">
              <a:latin typeface="Calibri"/>
              <a:cs typeface="Calibri"/>
            </a:endParaRPr>
          </a:p>
        </p:txBody>
      </p:sp>
      <p:pic>
        <p:nvPicPr>
          <p:cNvPr id="7" name="Picture 6">
            <a:extLst>
              <a:ext uri="{FF2B5EF4-FFF2-40B4-BE49-F238E27FC236}">
                <a16:creationId xmlns:a16="http://schemas.microsoft.com/office/drawing/2014/main" id="{EDA49917-697D-7BB7-C07B-D61E19C9EBB3}"/>
              </a:ext>
            </a:extLst>
          </p:cNvPr>
          <p:cNvPicPr>
            <a:picLocks noChangeAspect="1"/>
          </p:cNvPicPr>
          <p:nvPr/>
        </p:nvPicPr>
        <p:blipFill>
          <a:blip r:embed="rId2"/>
          <a:stretch>
            <a:fillRect/>
          </a:stretch>
        </p:blipFill>
        <p:spPr>
          <a:xfrm>
            <a:off x="1600200" y="1603538"/>
            <a:ext cx="6362297" cy="914400"/>
          </a:xfrm>
          <a:prstGeom prst="rect">
            <a:avLst/>
          </a:prstGeom>
        </p:spPr>
      </p:pic>
      <p:pic>
        <p:nvPicPr>
          <p:cNvPr id="9" name="Picture 8">
            <a:extLst>
              <a:ext uri="{FF2B5EF4-FFF2-40B4-BE49-F238E27FC236}">
                <a16:creationId xmlns:a16="http://schemas.microsoft.com/office/drawing/2014/main" id="{31F0F8CC-1163-8E0F-FBB5-1EA7048F9D91}"/>
              </a:ext>
            </a:extLst>
          </p:cNvPr>
          <p:cNvPicPr>
            <a:picLocks noChangeAspect="1"/>
          </p:cNvPicPr>
          <p:nvPr/>
        </p:nvPicPr>
        <p:blipFill>
          <a:blip r:embed="rId3"/>
          <a:stretch>
            <a:fillRect/>
          </a:stretch>
        </p:blipFill>
        <p:spPr>
          <a:xfrm>
            <a:off x="685800" y="3362014"/>
            <a:ext cx="10594339" cy="666138"/>
          </a:xfrm>
          <a:prstGeom prst="rect">
            <a:avLst/>
          </a:prstGeom>
        </p:spPr>
      </p:pic>
      <p:pic>
        <p:nvPicPr>
          <p:cNvPr id="11" name="Picture 10">
            <a:extLst>
              <a:ext uri="{FF2B5EF4-FFF2-40B4-BE49-F238E27FC236}">
                <a16:creationId xmlns:a16="http://schemas.microsoft.com/office/drawing/2014/main" id="{0981F374-0586-66F1-0DDE-EB46DCB90A3B}"/>
              </a:ext>
            </a:extLst>
          </p:cNvPr>
          <p:cNvPicPr>
            <a:picLocks noChangeAspect="1"/>
          </p:cNvPicPr>
          <p:nvPr/>
        </p:nvPicPr>
        <p:blipFill>
          <a:blip r:embed="rId4"/>
          <a:stretch>
            <a:fillRect/>
          </a:stretch>
        </p:blipFill>
        <p:spPr>
          <a:xfrm>
            <a:off x="685800" y="4872228"/>
            <a:ext cx="9274344" cy="548688"/>
          </a:xfrm>
          <a:prstGeom prst="rect">
            <a:avLst/>
          </a:prstGeom>
        </p:spPr>
      </p:pic>
      <p:pic>
        <p:nvPicPr>
          <p:cNvPr id="13" name="Picture 12">
            <a:extLst>
              <a:ext uri="{FF2B5EF4-FFF2-40B4-BE49-F238E27FC236}">
                <a16:creationId xmlns:a16="http://schemas.microsoft.com/office/drawing/2014/main" id="{EEA3C88D-0EB8-F925-6010-24A6493446BF}"/>
              </a:ext>
            </a:extLst>
          </p:cNvPr>
          <p:cNvPicPr>
            <a:picLocks noChangeAspect="1"/>
          </p:cNvPicPr>
          <p:nvPr/>
        </p:nvPicPr>
        <p:blipFill>
          <a:blip r:embed="rId5"/>
          <a:stretch>
            <a:fillRect/>
          </a:stretch>
        </p:blipFill>
        <p:spPr>
          <a:xfrm>
            <a:off x="2667000" y="6141281"/>
            <a:ext cx="2530013" cy="226262"/>
          </a:xfrm>
          <a:prstGeom prst="rect">
            <a:avLst/>
          </a:prstGeom>
        </p:spPr>
      </p:pic>
      <p:sp>
        <p:nvSpPr>
          <p:cNvPr id="15" name="TextBox 14">
            <a:extLst>
              <a:ext uri="{FF2B5EF4-FFF2-40B4-BE49-F238E27FC236}">
                <a16:creationId xmlns:a16="http://schemas.microsoft.com/office/drawing/2014/main" id="{13691FAF-4D50-D4AA-6090-2B369812E6C0}"/>
              </a:ext>
            </a:extLst>
          </p:cNvPr>
          <p:cNvSpPr txBox="1"/>
          <p:nvPr/>
        </p:nvSpPr>
        <p:spPr>
          <a:xfrm>
            <a:off x="1219200" y="5532936"/>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Finally, we apply </a:t>
            </a:r>
            <a:r>
              <a:rPr lang="en-US" sz="2800" dirty="0" err="1">
                <a:latin typeface="Calibri"/>
                <a:cs typeface="Calibri"/>
              </a:rPr>
              <a:t>rereferencing</a:t>
            </a:r>
            <a:r>
              <a:rPr lang="en-US" sz="2800" dirty="0">
                <a:latin typeface="Calibri"/>
                <a:cs typeface="Calibri"/>
              </a:rPr>
              <a:t> to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 y="0"/>
            <a:ext cx="8170545" cy="696594"/>
          </a:xfrm>
          <a:prstGeom prst="rect">
            <a:avLst/>
          </a:prstGeom>
        </p:spPr>
        <p:txBody>
          <a:bodyPr vert="horz" wrap="square" lIns="0" tIns="13335" rIns="0" bIns="0" rtlCol="0">
            <a:spAutoFit/>
          </a:bodyPr>
          <a:lstStyle/>
          <a:p>
            <a:pPr marL="12700">
              <a:lnSpc>
                <a:spcPct val="100000"/>
              </a:lnSpc>
              <a:spcBef>
                <a:spcPts val="105"/>
              </a:spcBef>
            </a:pPr>
            <a:r>
              <a:rPr spc="-10" dirty="0"/>
              <a:t>PREPROCESSING</a:t>
            </a:r>
          </a:p>
        </p:txBody>
      </p:sp>
      <p:sp>
        <p:nvSpPr>
          <p:cNvPr id="4" name="TextBox 3">
            <a:extLst>
              <a:ext uri="{FF2B5EF4-FFF2-40B4-BE49-F238E27FC236}">
                <a16:creationId xmlns:a16="http://schemas.microsoft.com/office/drawing/2014/main" id="{46305B85-516E-DD4A-23F7-815882CDCF11}"/>
              </a:ext>
            </a:extLst>
          </p:cNvPr>
          <p:cNvSpPr txBox="1"/>
          <p:nvPr/>
        </p:nvSpPr>
        <p:spPr>
          <a:xfrm>
            <a:off x="914400" y="695980"/>
            <a:ext cx="6858000" cy="523220"/>
          </a:xfrm>
          <a:prstGeom prst="rect">
            <a:avLst/>
          </a:prstGeom>
          <a:noFill/>
        </p:spPr>
        <p:txBody>
          <a:bodyPr wrap="square">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Raw vs Processed Data:</a:t>
            </a:r>
          </a:p>
        </p:txBody>
      </p:sp>
      <p:pic>
        <p:nvPicPr>
          <p:cNvPr id="5" name="Picture 4">
            <a:extLst>
              <a:ext uri="{FF2B5EF4-FFF2-40B4-BE49-F238E27FC236}">
                <a16:creationId xmlns:a16="http://schemas.microsoft.com/office/drawing/2014/main" id="{7854835F-7329-1611-6A0A-A33B5F391381}"/>
              </a:ext>
            </a:extLst>
          </p:cNvPr>
          <p:cNvPicPr>
            <a:picLocks noChangeAspect="1"/>
          </p:cNvPicPr>
          <p:nvPr/>
        </p:nvPicPr>
        <p:blipFill>
          <a:blip r:embed="rId2"/>
          <a:stretch>
            <a:fillRect/>
          </a:stretch>
        </p:blipFill>
        <p:spPr>
          <a:xfrm>
            <a:off x="1676400" y="1143000"/>
            <a:ext cx="7467600" cy="5522094"/>
          </a:xfrm>
          <a:prstGeom prst="rect">
            <a:avLst/>
          </a:prstGeom>
        </p:spPr>
      </p:pic>
    </p:spTree>
    <p:extLst>
      <p:ext uri="{BB962C8B-B14F-4D97-AF65-F5344CB8AC3E}">
        <p14:creationId xmlns:p14="http://schemas.microsoft.com/office/powerpoint/2010/main" val="54242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76200"/>
            <a:ext cx="8170545" cy="696594"/>
          </a:xfrm>
          <a:prstGeom prst="rect">
            <a:avLst/>
          </a:prstGeom>
        </p:spPr>
        <p:txBody>
          <a:bodyPr vert="horz" wrap="square" lIns="0" tIns="13335" rIns="0" bIns="0" rtlCol="0">
            <a:spAutoFit/>
          </a:bodyPr>
          <a:lstStyle/>
          <a:p>
            <a:pPr marL="12700">
              <a:lnSpc>
                <a:spcPct val="100000"/>
              </a:lnSpc>
              <a:spcBef>
                <a:spcPts val="105"/>
              </a:spcBef>
            </a:pPr>
            <a:r>
              <a:rPr spc="-30" dirty="0"/>
              <a:t>FEATURE</a:t>
            </a:r>
            <a:r>
              <a:rPr spc="-210" dirty="0"/>
              <a:t> </a:t>
            </a:r>
            <a:r>
              <a:rPr spc="-10" dirty="0"/>
              <a:t>EXTRACTION</a:t>
            </a:r>
          </a:p>
        </p:txBody>
      </p:sp>
      <p:sp>
        <p:nvSpPr>
          <p:cNvPr id="3" name="object 3"/>
          <p:cNvSpPr txBox="1"/>
          <p:nvPr/>
        </p:nvSpPr>
        <p:spPr>
          <a:xfrm>
            <a:off x="304800" y="964864"/>
            <a:ext cx="10896600" cy="1822294"/>
          </a:xfrm>
          <a:prstGeom prst="rect">
            <a:avLst/>
          </a:prstGeom>
        </p:spPr>
        <p:txBody>
          <a:bodyPr vert="horz" wrap="square" lIns="0" tIns="97790" rIns="0" bIns="0" rtlCol="0">
            <a:spAutoFit/>
          </a:bodyPr>
          <a:lstStyle/>
          <a:p>
            <a:pPr marL="240029" indent="-227329">
              <a:lnSpc>
                <a:spcPct val="100000"/>
              </a:lnSpc>
              <a:spcBef>
                <a:spcPts val="770"/>
              </a:spcBef>
              <a:buFont typeface="Arial"/>
              <a:buChar char="•"/>
              <a:tabLst>
                <a:tab pos="240029" algn="l"/>
              </a:tabLst>
            </a:pPr>
            <a:r>
              <a:rPr lang="en-US" sz="2800" dirty="0">
                <a:latin typeface="Calibri"/>
                <a:cs typeface="Calibri"/>
              </a:rPr>
              <a:t>For feature extraction, we iterate through our streams. We split each stream into windows and get statistics from each window, then we calculate the mean and standard deviation of each stat across all the windows from that particular stream. This gives us our stream features.</a:t>
            </a:r>
            <a:endParaRPr sz="2800" dirty="0">
              <a:latin typeface="Calibri"/>
              <a:cs typeface="Calibri"/>
            </a:endParaRPr>
          </a:p>
        </p:txBody>
      </p:sp>
      <p:pic>
        <p:nvPicPr>
          <p:cNvPr id="5" name="Picture 4">
            <a:extLst>
              <a:ext uri="{FF2B5EF4-FFF2-40B4-BE49-F238E27FC236}">
                <a16:creationId xmlns:a16="http://schemas.microsoft.com/office/drawing/2014/main" id="{B8B45169-1BE4-CB0F-F522-B49EAC5B33EB}"/>
              </a:ext>
            </a:extLst>
          </p:cNvPr>
          <p:cNvPicPr>
            <a:picLocks noChangeAspect="1"/>
          </p:cNvPicPr>
          <p:nvPr/>
        </p:nvPicPr>
        <p:blipFill>
          <a:blip r:embed="rId2"/>
          <a:stretch>
            <a:fillRect/>
          </a:stretch>
        </p:blipFill>
        <p:spPr>
          <a:xfrm>
            <a:off x="1143000" y="3087298"/>
            <a:ext cx="4027813" cy="3239956"/>
          </a:xfrm>
          <a:prstGeom prst="rect">
            <a:avLst/>
          </a:prstGeom>
        </p:spPr>
      </p:pic>
      <p:pic>
        <p:nvPicPr>
          <p:cNvPr id="7" name="Picture 6">
            <a:extLst>
              <a:ext uri="{FF2B5EF4-FFF2-40B4-BE49-F238E27FC236}">
                <a16:creationId xmlns:a16="http://schemas.microsoft.com/office/drawing/2014/main" id="{5FF11612-E33B-3243-BFE3-B619332E84B0}"/>
              </a:ext>
            </a:extLst>
          </p:cNvPr>
          <p:cNvPicPr>
            <a:picLocks noChangeAspect="1"/>
          </p:cNvPicPr>
          <p:nvPr/>
        </p:nvPicPr>
        <p:blipFill>
          <a:blip r:embed="rId3"/>
          <a:stretch>
            <a:fillRect/>
          </a:stretch>
        </p:blipFill>
        <p:spPr>
          <a:xfrm>
            <a:off x="5943600" y="3087298"/>
            <a:ext cx="4038600" cy="323995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76200"/>
            <a:ext cx="8170545" cy="696594"/>
          </a:xfrm>
          <a:prstGeom prst="rect">
            <a:avLst/>
          </a:prstGeom>
        </p:spPr>
        <p:txBody>
          <a:bodyPr vert="horz" wrap="square" lIns="0" tIns="13335" rIns="0" bIns="0" rtlCol="0">
            <a:spAutoFit/>
          </a:bodyPr>
          <a:lstStyle/>
          <a:p>
            <a:pPr marL="12700">
              <a:lnSpc>
                <a:spcPct val="100000"/>
              </a:lnSpc>
              <a:spcBef>
                <a:spcPts val="105"/>
              </a:spcBef>
            </a:pPr>
            <a:r>
              <a:rPr dirty="0"/>
              <a:t>DESCRIPTION</a:t>
            </a:r>
            <a:r>
              <a:rPr spc="-110" dirty="0"/>
              <a:t> </a:t>
            </a:r>
            <a:r>
              <a:rPr dirty="0"/>
              <a:t>OF</a:t>
            </a:r>
            <a:r>
              <a:rPr spc="-100" dirty="0"/>
              <a:t> </a:t>
            </a:r>
            <a:r>
              <a:rPr dirty="0"/>
              <a:t>THE</a:t>
            </a:r>
            <a:r>
              <a:rPr spc="-105" dirty="0"/>
              <a:t> </a:t>
            </a:r>
            <a:r>
              <a:rPr spc="-30" dirty="0"/>
              <a:t>FEATURE</a:t>
            </a:r>
            <a:r>
              <a:rPr spc="-90" dirty="0"/>
              <a:t> </a:t>
            </a:r>
            <a:r>
              <a:rPr spc="-305" dirty="0"/>
              <a:t>DATA</a:t>
            </a:r>
          </a:p>
        </p:txBody>
      </p:sp>
      <p:sp>
        <p:nvSpPr>
          <p:cNvPr id="3" name="object 3"/>
          <p:cNvSpPr txBox="1"/>
          <p:nvPr/>
        </p:nvSpPr>
        <p:spPr>
          <a:xfrm>
            <a:off x="1007109" y="1133671"/>
            <a:ext cx="4798061" cy="479618"/>
          </a:xfrm>
          <a:prstGeom prst="rect">
            <a:avLst/>
          </a:prstGeom>
        </p:spPr>
        <p:txBody>
          <a:bodyPr vert="horz" wrap="square" lIns="0" tIns="48260" rIns="0" bIns="0" rtlCol="0">
            <a:spAutoFit/>
          </a:bodyPr>
          <a:lstStyle/>
          <a:p>
            <a:pPr marL="240029" indent="-227329">
              <a:lnSpc>
                <a:spcPct val="100000"/>
              </a:lnSpc>
              <a:spcBef>
                <a:spcPts val="380"/>
              </a:spcBef>
              <a:buFont typeface="Arial"/>
              <a:buChar char="•"/>
              <a:tabLst>
                <a:tab pos="240029" algn="l"/>
              </a:tabLst>
            </a:pPr>
            <a:r>
              <a:rPr sz="2800" spc="-10" dirty="0">
                <a:latin typeface="Calibri"/>
                <a:cs typeface="Calibri"/>
              </a:rPr>
              <a:t>Features</a:t>
            </a:r>
            <a:r>
              <a:rPr sz="2800" spc="-60" dirty="0">
                <a:latin typeface="Calibri"/>
                <a:cs typeface="Calibri"/>
              </a:rPr>
              <a:t> </a:t>
            </a:r>
            <a:r>
              <a:rPr sz="2800" dirty="0">
                <a:latin typeface="Calibri"/>
                <a:cs typeface="Calibri"/>
              </a:rPr>
              <a:t>and</a:t>
            </a:r>
            <a:r>
              <a:rPr sz="2800" spc="-45" dirty="0">
                <a:latin typeface="Calibri"/>
                <a:cs typeface="Calibri"/>
              </a:rPr>
              <a:t> </a:t>
            </a:r>
            <a:r>
              <a:rPr sz="2800" dirty="0">
                <a:latin typeface="Calibri"/>
                <a:cs typeface="Calibri"/>
              </a:rPr>
              <a:t>their</a:t>
            </a:r>
            <a:r>
              <a:rPr sz="2800" spc="-50" dirty="0">
                <a:latin typeface="Calibri"/>
                <a:cs typeface="Calibri"/>
              </a:rPr>
              <a:t> </a:t>
            </a:r>
            <a:r>
              <a:rPr sz="2800" spc="-10" dirty="0">
                <a:latin typeface="Calibri"/>
                <a:cs typeface="Calibri"/>
              </a:rPr>
              <a:t>types</a:t>
            </a:r>
            <a:r>
              <a:rPr lang="en-US" sz="2800" spc="-10" dirty="0">
                <a:latin typeface="Calibri"/>
                <a:cs typeface="Calibri"/>
              </a:rPr>
              <a:t>:</a:t>
            </a:r>
          </a:p>
        </p:txBody>
      </p:sp>
      <p:graphicFrame>
        <p:nvGraphicFramePr>
          <p:cNvPr id="5" name="Table 4">
            <a:extLst>
              <a:ext uri="{FF2B5EF4-FFF2-40B4-BE49-F238E27FC236}">
                <a16:creationId xmlns:a16="http://schemas.microsoft.com/office/drawing/2014/main" id="{358193B3-405F-D2B3-3406-E410BAE76046}"/>
              </a:ext>
            </a:extLst>
          </p:cNvPr>
          <p:cNvGraphicFramePr>
            <a:graphicFrameLocks noGrp="1"/>
          </p:cNvGraphicFramePr>
          <p:nvPr>
            <p:extLst>
              <p:ext uri="{D42A27DB-BD31-4B8C-83A1-F6EECF244321}">
                <p14:modId xmlns:p14="http://schemas.microsoft.com/office/powerpoint/2010/main" val="3569557806"/>
              </p:ext>
            </p:extLst>
          </p:nvPr>
        </p:nvGraphicFramePr>
        <p:xfrm>
          <a:off x="5181600" y="1752600"/>
          <a:ext cx="2997200" cy="3708400"/>
        </p:xfrm>
        <a:graphic>
          <a:graphicData uri="http://schemas.openxmlformats.org/drawingml/2006/table">
            <a:tbl>
              <a:tblPr firstRow="1" bandRow="1">
                <a:tableStyleId>{5C22544A-7EE6-4342-B048-85BDC9FD1C3A}</a:tableStyleId>
              </a:tblPr>
              <a:tblGrid>
                <a:gridCol w="1498600">
                  <a:extLst>
                    <a:ext uri="{9D8B030D-6E8A-4147-A177-3AD203B41FA5}">
                      <a16:colId xmlns:a16="http://schemas.microsoft.com/office/drawing/2014/main" val="810151604"/>
                    </a:ext>
                  </a:extLst>
                </a:gridCol>
                <a:gridCol w="1498600">
                  <a:extLst>
                    <a:ext uri="{9D8B030D-6E8A-4147-A177-3AD203B41FA5}">
                      <a16:colId xmlns:a16="http://schemas.microsoft.com/office/drawing/2014/main" val="2303540531"/>
                    </a:ext>
                  </a:extLst>
                </a:gridCol>
              </a:tblGrid>
              <a:tr h="370840">
                <a:tc>
                  <a:txBody>
                    <a:bodyPr/>
                    <a:lstStyle/>
                    <a:p>
                      <a:r>
                        <a:rPr lang="en-US" dirty="0"/>
                        <a:t>Feature</a:t>
                      </a:r>
                    </a:p>
                  </a:txBody>
                  <a:tcPr/>
                </a:tc>
                <a:tc>
                  <a:txBody>
                    <a:bodyPr/>
                    <a:lstStyle/>
                    <a:p>
                      <a:r>
                        <a:rPr lang="en-US" dirty="0"/>
                        <a:t>Data type</a:t>
                      </a:r>
                    </a:p>
                  </a:txBody>
                  <a:tcPr/>
                </a:tc>
                <a:extLst>
                  <a:ext uri="{0D108BD9-81ED-4DB2-BD59-A6C34878D82A}">
                    <a16:rowId xmlns:a16="http://schemas.microsoft.com/office/drawing/2014/main" val="4271622442"/>
                  </a:ext>
                </a:extLst>
              </a:tr>
              <a:tr h="370840">
                <a:tc>
                  <a:txBody>
                    <a:bodyPr/>
                    <a:lstStyle/>
                    <a:p>
                      <a:r>
                        <a:rPr lang="en-US" dirty="0"/>
                        <a:t>‘f0’</a:t>
                      </a:r>
                    </a:p>
                  </a:txBody>
                  <a:tcPr/>
                </a:tc>
                <a:tc>
                  <a:txBody>
                    <a:bodyPr/>
                    <a:lstStyle/>
                    <a:p>
                      <a:r>
                        <a:rPr lang="en-US" dirty="0"/>
                        <a:t>float64</a:t>
                      </a:r>
                    </a:p>
                  </a:txBody>
                  <a:tcPr/>
                </a:tc>
                <a:extLst>
                  <a:ext uri="{0D108BD9-81ED-4DB2-BD59-A6C34878D82A}">
                    <a16:rowId xmlns:a16="http://schemas.microsoft.com/office/drawing/2014/main" val="2253878935"/>
                  </a:ext>
                </a:extLst>
              </a:tr>
              <a:tr h="370840">
                <a:tc>
                  <a:txBody>
                    <a:bodyPr/>
                    <a:lstStyle/>
                    <a:p>
                      <a:r>
                        <a:rPr lang="en-US" dirty="0"/>
                        <a:t>‘f1’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92658091"/>
                  </a:ext>
                </a:extLst>
              </a:tr>
              <a:tr h="370840">
                <a:tc>
                  <a:txBody>
                    <a:bodyPr/>
                    <a:lstStyle/>
                    <a:p>
                      <a:r>
                        <a:rPr lang="en-US" dirty="0"/>
                        <a:t>‘f2’</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623191084"/>
                  </a:ext>
                </a:extLst>
              </a:tr>
              <a:tr h="370840">
                <a:tc>
                  <a:txBody>
                    <a:bodyPr/>
                    <a:lstStyle/>
                    <a:p>
                      <a:r>
                        <a:rPr lang="en-US" dirty="0"/>
                        <a:t>‘f3’</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2823786994"/>
                  </a:ext>
                </a:extLst>
              </a:tr>
              <a:tr h="370840">
                <a:tc>
                  <a:txBody>
                    <a:bodyPr/>
                    <a:lstStyle/>
                    <a:p>
                      <a:r>
                        <a:rPr lang="en-US" dirty="0"/>
                        <a:t>‘f4’</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19432452"/>
                  </a:ext>
                </a:extLst>
              </a:tr>
              <a:tr h="370840">
                <a:tc>
                  <a:txBody>
                    <a:bodyPr/>
                    <a:lstStyle/>
                    <a:p>
                      <a:r>
                        <a:rPr lang="en-US" dirty="0"/>
                        <a:t>‘f5’</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312505357"/>
                  </a:ext>
                </a:extLst>
              </a:tr>
              <a:tr h="370840">
                <a:tc>
                  <a:txBody>
                    <a:bodyPr/>
                    <a:lstStyle/>
                    <a:p>
                      <a:r>
                        <a:rPr lang="en-US" dirty="0"/>
                        <a:t>‘f6’</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1381536708"/>
                  </a:ext>
                </a:extLst>
              </a:tr>
              <a:tr h="370840">
                <a:tc>
                  <a:txBody>
                    <a:bodyPr/>
                    <a:lstStyle/>
                    <a:p>
                      <a:r>
                        <a:rPr lang="en-US" dirty="0"/>
                        <a:t>‘f7’</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float64</a:t>
                      </a:r>
                    </a:p>
                  </a:txBody>
                  <a:tcPr/>
                </a:tc>
                <a:extLst>
                  <a:ext uri="{0D108BD9-81ED-4DB2-BD59-A6C34878D82A}">
                    <a16:rowId xmlns:a16="http://schemas.microsoft.com/office/drawing/2014/main" val="3939221105"/>
                  </a:ext>
                </a:extLst>
              </a:tr>
              <a:tr h="370840">
                <a:tc>
                  <a:txBody>
                    <a:bodyPr/>
                    <a:lstStyle/>
                    <a:p>
                      <a:r>
                        <a:rPr lang="en-US" dirty="0"/>
                        <a:t>‘class’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int</a:t>
                      </a:r>
                    </a:p>
                  </a:txBody>
                  <a:tcPr/>
                </a:tc>
                <a:extLst>
                  <a:ext uri="{0D108BD9-81ED-4DB2-BD59-A6C34878D82A}">
                    <a16:rowId xmlns:a16="http://schemas.microsoft.com/office/drawing/2014/main" val="2208822470"/>
                  </a:ext>
                </a:extLst>
              </a:tr>
            </a:tbl>
          </a:graphicData>
        </a:graphic>
      </p:graphicFrame>
      <p:sp>
        <p:nvSpPr>
          <p:cNvPr id="6" name="TextBox 5">
            <a:extLst>
              <a:ext uri="{FF2B5EF4-FFF2-40B4-BE49-F238E27FC236}">
                <a16:creationId xmlns:a16="http://schemas.microsoft.com/office/drawing/2014/main" id="{7C7B1F52-8188-C034-B6D2-BA4DD98BF433}"/>
              </a:ext>
            </a:extLst>
          </p:cNvPr>
          <p:cNvSpPr txBox="1"/>
          <p:nvPr/>
        </p:nvSpPr>
        <p:spPr>
          <a:xfrm>
            <a:off x="3048000" y="2136570"/>
            <a:ext cx="1600200" cy="307777"/>
          </a:xfrm>
          <a:prstGeom prst="rect">
            <a:avLst/>
          </a:prstGeom>
          <a:noFill/>
        </p:spPr>
        <p:txBody>
          <a:bodyPr wrap="square" rtlCol="0">
            <a:spAutoFit/>
          </a:bodyPr>
          <a:lstStyle/>
          <a:p>
            <a:r>
              <a:rPr lang="en-US" sz="1400" dirty="0"/>
              <a:t>Mean of means</a:t>
            </a:r>
          </a:p>
        </p:txBody>
      </p:sp>
      <p:sp>
        <p:nvSpPr>
          <p:cNvPr id="9" name="TextBox 8">
            <a:extLst>
              <a:ext uri="{FF2B5EF4-FFF2-40B4-BE49-F238E27FC236}">
                <a16:creationId xmlns:a16="http://schemas.microsoft.com/office/drawing/2014/main" id="{077CD7A0-F2A9-3596-0CB0-2D39606255C2}"/>
              </a:ext>
            </a:extLst>
          </p:cNvPr>
          <p:cNvSpPr txBox="1"/>
          <p:nvPr/>
        </p:nvSpPr>
        <p:spPr>
          <a:xfrm>
            <a:off x="2971800" y="2484798"/>
            <a:ext cx="1676400" cy="307777"/>
          </a:xfrm>
          <a:prstGeom prst="rect">
            <a:avLst/>
          </a:prstGeom>
          <a:noFill/>
        </p:spPr>
        <p:txBody>
          <a:bodyPr wrap="square" rtlCol="0">
            <a:spAutoFit/>
          </a:bodyPr>
          <a:lstStyle/>
          <a:p>
            <a:r>
              <a:rPr lang="en-US" sz="1400" dirty="0"/>
              <a:t>Std dev of means</a:t>
            </a:r>
          </a:p>
        </p:txBody>
      </p:sp>
      <p:cxnSp>
        <p:nvCxnSpPr>
          <p:cNvPr id="10" name="Straight Arrow Connector 9">
            <a:extLst>
              <a:ext uri="{FF2B5EF4-FFF2-40B4-BE49-F238E27FC236}">
                <a16:creationId xmlns:a16="http://schemas.microsoft.com/office/drawing/2014/main" id="{AA4176CE-F022-5CAD-6A17-49B594D72D23}"/>
              </a:ext>
            </a:extLst>
          </p:cNvPr>
          <p:cNvCxnSpPr>
            <a:cxnSpLocks/>
          </p:cNvCxnSpPr>
          <p:nvPr/>
        </p:nvCxnSpPr>
        <p:spPr>
          <a:xfrm>
            <a:off x="4407917" y="2314936"/>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DB0278-72FA-4BBE-20C6-407532BE50CC}"/>
              </a:ext>
            </a:extLst>
          </p:cNvPr>
          <p:cNvCxnSpPr>
            <a:cxnSpLocks/>
          </p:cNvCxnSpPr>
          <p:nvPr/>
        </p:nvCxnSpPr>
        <p:spPr>
          <a:xfrm>
            <a:off x="4511040" y="2652508"/>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2D17B9E-BE66-CD7D-45BC-C26460519B4F}"/>
              </a:ext>
            </a:extLst>
          </p:cNvPr>
          <p:cNvSpPr txBox="1"/>
          <p:nvPr/>
        </p:nvSpPr>
        <p:spPr>
          <a:xfrm>
            <a:off x="2895600" y="2885583"/>
            <a:ext cx="1752600" cy="307777"/>
          </a:xfrm>
          <a:prstGeom prst="rect">
            <a:avLst/>
          </a:prstGeom>
          <a:noFill/>
        </p:spPr>
        <p:txBody>
          <a:bodyPr wrap="square" rtlCol="0">
            <a:spAutoFit/>
          </a:bodyPr>
          <a:lstStyle/>
          <a:p>
            <a:r>
              <a:rPr lang="en-US" sz="1400" dirty="0"/>
              <a:t>Mean of std devs</a:t>
            </a:r>
          </a:p>
        </p:txBody>
      </p:sp>
      <p:sp>
        <p:nvSpPr>
          <p:cNvPr id="20" name="TextBox 19">
            <a:extLst>
              <a:ext uri="{FF2B5EF4-FFF2-40B4-BE49-F238E27FC236}">
                <a16:creationId xmlns:a16="http://schemas.microsoft.com/office/drawing/2014/main" id="{E78D638E-2A7B-D26B-64EB-7BC9E957DB90}"/>
              </a:ext>
            </a:extLst>
          </p:cNvPr>
          <p:cNvSpPr txBox="1"/>
          <p:nvPr/>
        </p:nvSpPr>
        <p:spPr>
          <a:xfrm>
            <a:off x="2819400" y="3233811"/>
            <a:ext cx="1828800" cy="307777"/>
          </a:xfrm>
          <a:prstGeom prst="rect">
            <a:avLst/>
          </a:prstGeom>
          <a:noFill/>
        </p:spPr>
        <p:txBody>
          <a:bodyPr wrap="square" rtlCol="0">
            <a:spAutoFit/>
          </a:bodyPr>
          <a:lstStyle/>
          <a:p>
            <a:r>
              <a:rPr lang="en-US" sz="1400" dirty="0"/>
              <a:t>Std dev of std devs</a:t>
            </a:r>
          </a:p>
        </p:txBody>
      </p:sp>
      <p:cxnSp>
        <p:nvCxnSpPr>
          <p:cNvPr id="21" name="Straight Arrow Connector 20">
            <a:extLst>
              <a:ext uri="{FF2B5EF4-FFF2-40B4-BE49-F238E27FC236}">
                <a16:creationId xmlns:a16="http://schemas.microsoft.com/office/drawing/2014/main" id="{0F6FE3F7-2BB1-904F-5B22-F54FB2714934}"/>
              </a:ext>
            </a:extLst>
          </p:cNvPr>
          <p:cNvCxnSpPr>
            <a:cxnSpLocks/>
          </p:cNvCxnSpPr>
          <p:nvPr/>
        </p:nvCxnSpPr>
        <p:spPr>
          <a:xfrm>
            <a:off x="4407917" y="3063949"/>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3CB35E-3BC2-AEC0-AF3E-3ACFA4073D49}"/>
              </a:ext>
            </a:extLst>
          </p:cNvPr>
          <p:cNvCxnSpPr>
            <a:cxnSpLocks/>
          </p:cNvCxnSpPr>
          <p:nvPr/>
        </p:nvCxnSpPr>
        <p:spPr>
          <a:xfrm>
            <a:off x="4511040" y="3401521"/>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2FFA68-EE07-19A3-2726-55C1B77D6B48}"/>
              </a:ext>
            </a:extLst>
          </p:cNvPr>
          <p:cNvSpPr txBox="1"/>
          <p:nvPr/>
        </p:nvSpPr>
        <p:spPr>
          <a:xfrm>
            <a:off x="2971800" y="3610438"/>
            <a:ext cx="1676400" cy="307777"/>
          </a:xfrm>
          <a:prstGeom prst="rect">
            <a:avLst/>
          </a:prstGeom>
          <a:noFill/>
        </p:spPr>
        <p:txBody>
          <a:bodyPr wrap="square" rtlCol="0">
            <a:spAutoFit/>
          </a:bodyPr>
          <a:lstStyle/>
          <a:p>
            <a:r>
              <a:rPr lang="en-US" sz="1400" dirty="0"/>
              <a:t>Mean of kurtosis</a:t>
            </a:r>
          </a:p>
        </p:txBody>
      </p:sp>
      <p:sp>
        <p:nvSpPr>
          <p:cNvPr id="24" name="TextBox 23">
            <a:extLst>
              <a:ext uri="{FF2B5EF4-FFF2-40B4-BE49-F238E27FC236}">
                <a16:creationId xmlns:a16="http://schemas.microsoft.com/office/drawing/2014/main" id="{614BC076-95C6-13B0-57DC-F8A8DA3A7B9D}"/>
              </a:ext>
            </a:extLst>
          </p:cNvPr>
          <p:cNvSpPr txBox="1"/>
          <p:nvPr/>
        </p:nvSpPr>
        <p:spPr>
          <a:xfrm>
            <a:off x="2895600" y="3958666"/>
            <a:ext cx="1752600" cy="307777"/>
          </a:xfrm>
          <a:prstGeom prst="rect">
            <a:avLst/>
          </a:prstGeom>
          <a:noFill/>
        </p:spPr>
        <p:txBody>
          <a:bodyPr wrap="square" rtlCol="0">
            <a:spAutoFit/>
          </a:bodyPr>
          <a:lstStyle/>
          <a:p>
            <a:r>
              <a:rPr lang="en-US" sz="1400" dirty="0"/>
              <a:t>Std dev of kurtosis</a:t>
            </a:r>
          </a:p>
        </p:txBody>
      </p:sp>
      <p:cxnSp>
        <p:nvCxnSpPr>
          <p:cNvPr id="25" name="Straight Arrow Connector 24">
            <a:extLst>
              <a:ext uri="{FF2B5EF4-FFF2-40B4-BE49-F238E27FC236}">
                <a16:creationId xmlns:a16="http://schemas.microsoft.com/office/drawing/2014/main" id="{85F4FC67-0A69-883D-2619-DAE16AC60612}"/>
              </a:ext>
            </a:extLst>
          </p:cNvPr>
          <p:cNvCxnSpPr>
            <a:cxnSpLocks/>
          </p:cNvCxnSpPr>
          <p:nvPr/>
        </p:nvCxnSpPr>
        <p:spPr>
          <a:xfrm>
            <a:off x="4407917" y="3788804"/>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821055B-F0E1-7275-377F-1FDCD010499A}"/>
              </a:ext>
            </a:extLst>
          </p:cNvPr>
          <p:cNvCxnSpPr>
            <a:cxnSpLocks/>
          </p:cNvCxnSpPr>
          <p:nvPr/>
        </p:nvCxnSpPr>
        <p:spPr>
          <a:xfrm>
            <a:off x="4511040" y="4126376"/>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DD1CB-5F98-2516-CB29-A2F5B61F4651}"/>
              </a:ext>
            </a:extLst>
          </p:cNvPr>
          <p:cNvSpPr txBox="1"/>
          <p:nvPr/>
        </p:nvSpPr>
        <p:spPr>
          <a:xfrm>
            <a:off x="3048000" y="4359451"/>
            <a:ext cx="1600200" cy="307777"/>
          </a:xfrm>
          <a:prstGeom prst="rect">
            <a:avLst/>
          </a:prstGeom>
          <a:noFill/>
        </p:spPr>
        <p:txBody>
          <a:bodyPr wrap="square" rtlCol="0">
            <a:spAutoFit/>
          </a:bodyPr>
          <a:lstStyle/>
          <a:p>
            <a:r>
              <a:rPr lang="en-US" sz="1400" dirty="0"/>
              <a:t>Mean of skews</a:t>
            </a:r>
          </a:p>
        </p:txBody>
      </p:sp>
      <p:sp>
        <p:nvSpPr>
          <p:cNvPr id="28" name="TextBox 27">
            <a:extLst>
              <a:ext uri="{FF2B5EF4-FFF2-40B4-BE49-F238E27FC236}">
                <a16:creationId xmlns:a16="http://schemas.microsoft.com/office/drawing/2014/main" id="{9B492551-6556-C0A4-D7C8-CCFF5885D817}"/>
              </a:ext>
            </a:extLst>
          </p:cNvPr>
          <p:cNvSpPr txBox="1"/>
          <p:nvPr/>
        </p:nvSpPr>
        <p:spPr>
          <a:xfrm>
            <a:off x="2971800" y="4707679"/>
            <a:ext cx="1676400" cy="307777"/>
          </a:xfrm>
          <a:prstGeom prst="rect">
            <a:avLst/>
          </a:prstGeom>
          <a:noFill/>
        </p:spPr>
        <p:txBody>
          <a:bodyPr wrap="square" rtlCol="0">
            <a:spAutoFit/>
          </a:bodyPr>
          <a:lstStyle/>
          <a:p>
            <a:r>
              <a:rPr lang="en-US" sz="1400" dirty="0"/>
              <a:t>Std dev of skews</a:t>
            </a:r>
          </a:p>
        </p:txBody>
      </p:sp>
      <p:cxnSp>
        <p:nvCxnSpPr>
          <p:cNvPr id="29" name="Straight Arrow Connector 28">
            <a:extLst>
              <a:ext uri="{FF2B5EF4-FFF2-40B4-BE49-F238E27FC236}">
                <a16:creationId xmlns:a16="http://schemas.microsoft.com/office/drawing/2014/main" id="{F5F1ECA3-6A8D-20AD-854D-C9854DF61ADF}"/>
              </a:ext>
            </a:extLst>
          </p:cNvPr>
          <p:cNvCxnSpPr>
            <a:cxnSpLocks/>
          </p:cNvCxnSpPr>
          <p:nvPr/>
        </p:nvCxnSpPr>
        <p:spPr>
          <a:xfrm>
            <a:off x="4407917" y="4537817"/>
            <a:ext cx="679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80EF39D-F77B-53D7-FB6A-372F7FB8867C}"/>
              </a:ext>
            </a:extLst>
          </p:cNvPr>
          <p:cNvCxnSpPr>
            <a:cxnSpLocks/>
          </p:cNvCxnSpPr>
          <p:nvPr/>
        </p:nvCxnSpPr>
        <p:spPr>
          <a:xfrm>
            <a:off x="4511040" y="487538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134F16C-3B9E-5B48-E818-BB6678DA7C53}"/>
              </a:ext>
            </a:extLst>
          </p:cNvPr>
          <p:cNvSpPr txBox="1"/>
          <p:nvPr/>
        </p:nvSpPr>
        <p:spPr>
          <a:xfrm>
            <a:off x="3406140" y="5108464"/>
            <a:ext cx="1676400" cy="523220"/>
          </a:xfrm>
          <a:prstGeom prst="rect">
            <a:avLst/>
          </a:prstGeom>
          <a:noFill/>
        </p:spPr>
        <p:txBody>
          <a:bodyPr wrap="square" rtlCol="0">
            <a:spAutoFit/>
          </a:bodyPr>
          <a:lstStyle/>
          <a:p>
            <a:r>
              <a:rPr lang="en-US" sz="1400" dirty="0"/>
              <a:t>Class label (sb1=0, sb2=1)</a:t>
            </a:r>
          </a:p>
        </p:txBody>
      </p:sp>
      <p:cxnSp>
        <p:nvCxnSpPr>
          <p:cNvPr id="32" name="Straight Arrow Connector 31">
            <a:extLst>
              <a:ext uri="{FF2B5EF4-FFF2-40B4-BE49-F238E27FC236}">
                <a16:creationId xmlns:a16="http://schemas.microsoft.com/office/drawing/2014/main" id="{0EA907CD-C015-5AEF-638E-8FC44590E455}"/>
              </a:ext>
            </a:extLst>
          </p:cNvPr>
          <p:cNvCxnSpPr>
            <a:cxnSpLocks/>
          </p:cNvCxnSpPr>
          <p:nvPr/>
        </p:nvCxnSpPr>
        <p:spPr>
          <a:xfrm>
            <a:off x="4511040" y="5278419"/>
            <a:ext cx="576072" cy="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5087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TotalTime>
  <Words>673</Words>
  <Application>Microsoft Office PowerPoint</Application>
  <PresentationFormat>Widescreen</PresentationFormat>
  <Paragraphs>181</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-apple-system</vt:lpstr>
      <vt:lpstr>Arial</vt:lpstr>
      <vt:lpstr>Calibri</vt:lpstr>
      <vt:lpstr>Calibri Light</vt:lpstr>
      <vt:lpstr>Office Theme</vt:lpstr>
      <vt:lpstr>PROJECT REPORT CMPS 470/570 TEAM: Space Something or Other</vt:lpstr>
      <vt:lpstr>TEAM MEMBERS &amp; ROLES</vt:lpstr>
      <vt:lpstr>DESCRIPTION OF THE PROJECT</vt:lpstr>
      <vt:lpstr>DESCRIPTION OF THE RAW DATA</vt:lpstr>
      <vt:lpstr>DESCRIPTION OF THE RAW DATA</vt:lpstr>
      <vt:lpstr>PREPROCESSING</vt:lpstr>
      <vt:lpstr>PREPROCESSING</vt:lpstr>
      <vt:lpstr>FEATURE EXTRACTION</vt:lpstr>
      <vt:lpstr>DESCRIPTION OF THE FEATURE DATA</vt:lpstr>
      <vt:lpstr>DESCRIPTION OF THE FEATURE DATA</vt:lpstr>
      <vt:lpstr>DESCRIPTION OF THE FEATURE DATA</vt:lpstr>
      <vt:lpstr>DESCRIPTION OF THE FEATURE DATA</vt:lpstr>
      <vt:lpstr>KNN: DESCRIPTION OF THE MODEL</vt:lpstr>
      <vt:lpstr>KNN: PERFORMANCE OF THE MODEL</vt:lpstr>
      <vt:lpstr>KNN: PERFORMANCE OF THE MODEL</vt:lpstr>
      <vt:lpstr>KNN: PERFORMANCE OF THE MODEL</vt:lpstr>
      <vt:lpstr>DTree: DESCRIPTION OF THE MODEL</vt:lpstr>
      <vt:lpstr>DTree: PERFORMANCE OF THE MODEL</vt:lpstr>
      <vt:lpstr>DTree: PERFORMANCE OF THE MODEL</vt:lpstr>
      <vt:lpstr>DTree: PERFORMANCE OF THE MODEL</vt:lpstr>
      <vt:lpstr>ANN: DESCRIPTION OF THE MODEL</vt:lpstr>
      <vt:lpstr>ANN: PERFORMANCE OF THE MODEL</vt:lpstr>
      <vt:lpstr>ANN: PERFORMANCE OF THE MODEL</vt:lpstr>
      <vt:lpstr>ANN: PERFORMANCE OF THE MODEL</vt:lpstr>
      <vt:lpstr>SVM: DESCRIPTION OF THE MODEL</vt:lpstr>
      <vt:lpstr>SVM: PERFORMANCE OF THE MODEL</vt:lpstr>
      <vt:lpstr>SVM: PERFORMANCE OF THE MODEL</vt:lpstr>
      <vt:lpstr>SVM: PERFORMANCE OF THE MODEL</vt:lpstr>
      <vt:lpstr>Task Progress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CMPS 439/539 FINAL PROJECT</dc:title>
  <dc:creator>Omer</dc:creator>
  <cp:lastModifiedBy>brooks schafer</cp:lastModifiedBy>
  <cp:revision>9</cp:revision>
  <dcterms:created xsi:type="dcterms:W3CDTF">2024-05-03T21:27:10Z</dcterms:created>
  <dcterms:modified xsi:type="dcterms:W3CDTF">2024-05-05T04:44:10Z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2024-04-27T00:00:00Z</vt:filetime>
  </property>
  <property fmtid="{D5CDD505-2E9C-101B-9397-08002B2CF9AE}" pid="3" name="Creator">
    <vt:lpwstr>Acrobat PDFMaker 20 for PowerPoint</vt:lpwstr>
  </property>
  <property fmtid="{D5CDD505-2E9C-101B-9397-08002B2CF9AE}" pid="4" name="LastSaved">
    <vt:filetime>2024-05-03T00:00:00Z</vt:filetime>
  </property>
  <property fmtid="{D5CDD505-2E9C-101B-9397-08002B2CF9AE}" pid="5" name="Producer">
    <vt:lpwstr>Adobe PDF Library 20.5.110</vt:lpwstr>
  </property>
</Properties>
</file>