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3" r:id="rId2"/>
    <p:sldMasterId id="2147483684" r:id="rId3"/>
  </p:sldMasterIdLst>
  <p:notesMasterIdLst>
    <p:notesMasterId r:id="rId14"/>
  </p:notesMasterIdLst>
  <p:handoutMasterIdLst>
    <p:handoutMasterId r:id="rId15"/>
  </p:handoutMasterIdLst>
  <p:sldIdLst>
    <p:sldId id="544" r:id="rId4"/>
    <p:sldId id="545" r:id="rId5"/>
    <p:sldId id="546" r:id="rId6"/>
    <p:sldId id="547" r:id="rId7"/>
    <p:sldId id="548" r:id="rId8"/>
    <p:sldId id="549" r:id="rId9"/>
    <p:sldId id="550" r:id="rId10"/>
    <p:sldId id="551" r:id="rId11"/>
    <p:sldId id="552" r:id="rId12"/>
    <p:sldId id="55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7878"/>
    <a:srgbClr val="4472C4"/>
    <a:srgbClr val="2749FE"/>
    <a:srgbClr val="88A2D8"/>
    <a:srgbClr val="5B9BD5"/>
    <a:srgbClr val="F9B479"/>
    <a:srgbClr val="EBC4A8"/>
    <a:srgbClr val="CCCCCC"/>
    <a:srgbClr val="25955B"/>
    <a:srgbClr val="1971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78481" autoAdjust="0"/>
  </p:normalViewPr>
  <p:slideViewPr>
    <p:cSldViewPr snapToGrid="0">
      <p:cViewPr varScale="1">
        <p:scale>
          <a:sx n="56" d="100"/>
          <a:sy n="56" d="100"/>
        </p:scale>
        <p:origin x="-127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234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61577-A7D1-4815-8F58-7C3C89E2B4CB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64E58-C445-4B79-A971-5036B47E5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514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3C459-92B4-43DC-A053-04BCC988748B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87A00-69C1-4178-AEC3-86AF0C752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49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.com.cn/tags/canvas_ispointinpath.asp" TargetMode="External"/><Relationship Id="rId3" Type="http://schemas.openxmlformats.org/officeDocument/2006/relationships/hyperlink" Target="http://www.w3school.com.cn/tags/canvas_clip.asp" TargetMode="External"/><Relationship Id="rId7" Type="http://schemas.openxmlformats.org/officeDocument/2006/relationships/hyperlink" Target="http://www.w3school.com.cn/tags/canvas_arcto.asp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w3school.com.cn/tags/canvas_arc.asp" TargetMode="External"/><Relationship Id="rId5" Type="http://schemas.openxmlformats.org/officeDocument/2006/relationships/hyperlink" Target="http://www.w3school.com.cn/tags/canvas_beziercurveto.asp" TargetMode="External"/><Relationship Id="rId4" Type="http://schemas.openxmlformats.org/officeDocument/2006/relationships/hyperlink" Target="http://www.w3school.com.cn/tags/canvas_quadraticcurveto.asp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getContext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方法指定参数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canvas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对象用于生成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图案（即平面图案）。如果参数是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，就表示用于生成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图像（即立体图案），这部分实际上单独叫做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WebGL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87A00-69C1-4178-AEC3-86AF0C7521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739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什么时候开始用</a:t>
            </a:r>
            <a:r>
              <a:rPr lang="en-US" altLang="zh-CN" dirty="0" err="1" smtClean="0"/>
              <a:t>beginPath</a:t>
            </a:r>
            <a:endParaRPr lang="en-US" altLang="zh-CN" dirty="0" smtClean="0"/>
          </a:p>
          <a:p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TML5 canvas clip() 方法"/>
              </a:rPr>
              <a:t>clip()</a:t>
            </a:r>
            <a:r>
              <a:rPr lang="zh-CN" altLang="en-US" dirty="0" smtClean="0">
                <a:effectLst/>
              </a:rPr>
              <a:t>从原始画布剪切任意形状和尺寸的区域</a:t>
            </a:r>
            <a:endParaRPr lang="en-US" altLang="zh-CN" dirty="0" smtClean="0">
              <a:effectLst/>
            </a:endParaRPr>
          </a:p>
          <a:p>
            <a:r>
              <a:rPr lang="en-US" altLang="zh-CN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TML5 canvas quadraticCurveTo() 方法"/>
              </a:rPr>
              <a:t>quadraticCurveTo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TML5 canvas quadraticCurveTo() 方法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创建二次贝塞尔曲线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HTML5 canvas bezierCurveTo() 方法"/>
              </a:rPr>
              <a:t>bezierCurveTo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HTML5 canvas bezierCurveTo() 方法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创建三次方贝塞尔曲线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HTML5 canvas arc() 方法"/>
              </a:rPr>
              <a:t>arc()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曲线（用于创建圆形或部分圆）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HTML5 canvas arcTo() 方法"/>
              </a:rPr>
              <a:t>arcTo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HTML5 canvas arcTo() 方法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创建两切线之间的弧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曲线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TML5 canvas isPointInPath() 方法"/>
              </a:rPr>
              <a:t>isPointInPath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TML5 canvas isPointInPath() 方法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如果指定的点位于当前路径中，则返回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，否则返回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87A00-69C1-4178-AEC3-86AF0C7521E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9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fillStyle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必须写在前面</a:t>
            </a: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空心矩形边框设置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87A00-69C1-4178-AEC3-86AF0C7521E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666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fillText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(string, x, y)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用来绘制文本，它的三个参数分别为文本内容、起点的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坐标、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坐标。使用之前，需用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设置字体、大小、样式（写法类似与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属性）。与此类似的还有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strokeText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方法，用来添加空心字。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fillText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方法不支持文本断行，即所有文本出现在一行内。所以，如果要生成多行文本，只有调用多次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fillText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87A00-69C1-4178-AEC3-86AF0C7521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666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参数是圆心坐标，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radius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是半径，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startAngle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endAngle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则是扇形的起始角度和终止角度（以弧度表示），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anticlockwise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表示做图时应该逆时针画（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）还是顺时针画（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87A00-69C1-4178-AEC3-86AF0C7521E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666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addColorStop</a:t>
            </a: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+mn-ea"/>
              <a:cs typeface="Consolas" pitchFamily="49" charset="0"/>
            </a:endParaRPr>
          </a:p>
          <a:p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createLinearGradient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从上至下、从左到右的渐变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87A00-69C1-4178-AEC3-86AF0C7521E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666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addColorStop</a:t>
            </a: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+mn-ea"/>
              <a:cs typeface="Consolas" pitchFamily="49" charset="0"/>
            </a:endParaRPr>
          </a:p>
          <a:p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createLinearGradient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从上至下、从左到右的渐变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87A00-69C1-4178-AEC3-86AF0C7521E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666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将图像文件插入画布，做法是读取图片后，使用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drawImage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方法在画布内进行重绘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由于图像的载入需要时间，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drawImage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方法只能在图像完全载入后才能调用，因此上面的代码需要改写。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drawImage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方法接受三个参数，第一个参数是图像文件的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元素（即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标签），第二个和第三个参数是图像左上角在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Canvas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元素中的坐标，上例中的（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0, 0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）就表示将图像左上角放置在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Canvas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元素的左上角。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87A00-69C1-4178-AEC3-86AF0C7521E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666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getImageData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方法可以用来读取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Canvas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的内容，返回一个对象，包含了每个像素的信息。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imageData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对象有一个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属性。它的值是一个一维数组。该数组的值，依次是每个像素的红、绿、蓝、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通道值，因此该数组的长度等于 图像的像素宽度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图像的像素高度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，每个值的范围是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0–255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。这个数组不仅可读，而且可写，因此通过操作这个数组的值，就可以达到操作图像的目的。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putImageData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方法将数组内容重新绘制在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Canvas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87A00-69C1-4178-AEC3-86AF0C7521E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666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46492AC-7A49-480E-8592-77B9C56583F1}" type="datetimeFigureOut">
              <a:rPr lang="zh-CN" altLang="en-US" smtClean="0"/>
              <a:t>2015/1/7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AC6AF1A-ACE0-4282-AD05-017094D409F0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79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9534" y="58070"/>
            <a:ext cx="8662866" cy="621258"/>
          </a:xfrm>
          <a:ln>
            <a:noFill/>
          </a:ln>
        </p:spPr>
        <p:txBody>
          <a:bodyPr/>
          <a:lstStyle>
            <a:lvl1pPr algn="r">
              <a:defRPr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B3632-AEE9-D041-A064-C676B1357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76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7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ijing\Desktop\亚信稿子\新LOGOppt-翅膀\封面 拷贝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12192001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047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02191"/>
            <a:ext cx="10968318" cy="8635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-5075"/>
            <a:ext cx="2304293" cy="752858"/>
          </a:xfrm>
          <a:prstGeom prst="rect">
            <a:avLst/>
          </a:prstGeom>
          <a:ln>
            <a:noFill/>
          </a:ln>
        </p:spPr>
      </p:pic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609600" y="110446"/>
            <a:ext cx="10972800" cy="6212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 algn="r"/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B3632-AEE9-D041-A064-C676B1357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265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ctr" defTabSz="1219170" rtl="0" eaLnBrk="1" latinLnBrk="0" hangingPunct="1">
        <a:spcBef>
          <a:spcPct val="0"/>
        </a:spcBef>
        <a:buNone/>
        <a:defRPr lang="zh-CN" altLang="en-US" sz="2400" b="1" kern="1200" smtClean="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ijing\Desktop\亚信稿子\新LOGOppt-翅膀\封底 拷贝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001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9"/>
          <p:cNvGrpSpPr>
            <a:grpSpLocks/>
          </p:cNvGrpSpPr>
          <p:nvPr/>
        </p:nvGrpSpPr>
        <p:grpSpPr bwMode="auto">
          <a:xfrm>
            <a:off x="8383588" y="5594350"/>
            <a:ext cx="3314700" cy="660400"/>
            <a:chOff x="0" y="0"/>
            <a:chExt cx="3314980" cy="659089"/>
          </a:xfrm>
        </p:grpSpPr>
        <p:sp>
          <p:nvSpPr>
            <p:cNvPr id="16" name="矩形 10"/>
            <p:cNvSpPr>
              <a:spLocks noChangeArrowheads="1"/>
            </p:cNvSpPr>
            <p:nvPr/>
          </p:nvSpPr>
          <p:spPr bwMode="auto">
            <a:xfrm>
              <a:off x="580810" y="0"/>
              <a:ext cx="19784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79646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UED</a:t>
              </a:r>
              <a:r>
                <a:rPr lang="zh-CN" altLang="en-US" b="1">
                  <a:solidFill>
                    <a:srgbClr val="F79646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分享 </a:t>
              </a:r>
              <a:r>
                <a:rPr lang="en-US" altLang="zh-CN" b="1">
                  <a:solidFill>
                    <a:srgbClr val="F79646"/>
                  </a:solidFill>
                  <a:ea typeface="微软雅黑" pitchFamily="34" charset="-122"/>
                  <a:sym typeface="微软雅黑" pitchFamily="34" charset="-122"/>
                </a:rPr>
                <a:t>·</a:t>
              </a:r>
              <a:r>
                <a:rPr lang="zh-CN" altLang="en-US" b="1">
                  <a:solidFill>
                    <a:srgbClr val="F79646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交流</a:t>
              </a:r>
              <a:r>
                <a:rPr lang="zh-CN" altLang="en-US" b="1">
                  <a:solidFill>
                    <a:srgbClr val="F79646"/>
                  </a:solidFill>
                  <a:ea typeface="微软雅黑" pitchFamily="34" charset="-122"/>
                  <a:sym typeface="微软雅黑" pitchFamily="34" charset="-122"/>
                </a:rPr>
                <a:t>  </a:t>
              </a:r>
              <a:endParaRPr lang="zh-CN" altLang="en-US" b="1">
                <a:solidFill>
                  <a:srgbClr val="F7964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pic>
          <p:nvPicPr>
            <p:cNvPr id="17" name="Picture 2" descr="C:\Users\CssRain\Desktop\d1a20cf431adcbefdde78cd4adaf2edda2cc9f15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3051"/>
              <a:ext cx="575734" cy="575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8" name="矩形 12"/>
            <p:cNvSpPr>
              <a:spLocks noChangeArrowheads="1"/>
            </p:cNvSpPr>
            <p:nvPr/>
          </p:nvSpPr>
          <p:spPr bwMode="auto">
            <a:xfrm>
              <a:off x="544670" y="289757"/>
              <a:ext cx="27703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http://cssrain.github.io</a:t>
              </a:r>
              <a:endPara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48381" y="2575457"/>
            <a:ext cx="394370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8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Canvas</a:t>
            </a:r>
            <a:endParaRPr lang="zh-CN" altLang="en-US" sz="8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486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图像处理方法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3772" y="1016000"/>
            <a:ext cx="932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ea"/>
              </a:rPr>
              <a:t>2</a:t>
            </a:r>
            <a:r>
              <a:rPr lang="zh-CN" altLang="en-US" sz="2800" b="1" dirty="0" smtClean="0">
                <a:latin typeface="+mj-ea"/>
              </a:rPr>
              <a:t>，</a:t>
            </a:r>
            <a:r>
              <a:rPr lang="en-US" altLang="zh-CN" sz="2800" b="1" dirty="0" err="1" smtClean="0"/>
              <a:t>getImageData</a:t>
            </a:r>
            <a:r>
              <a:rPr lang="zh-CN" altLang="en-US" sz="2800" b="1" dirty="0" smtClean="0"/>
              <a:t>与</a:t>
            </a:r>
            <a:r>
              <a:rPr lang="en-US" altLang="zh-CN" sz="2800" b="1" dirty="0" err="1"/>
              <a:t>putImageData</a:t>
            </a:r>
            <a:r>
              <a:rPr lang="zh-CN" altLang="en-US" sz="2800" b="1" dirty="0" smtClean="0"/>
              <a:t>方法</a:t>
            </a:r>
            <a:endParaRPr lang="zh-CN" altLang="en-US" sz="2800" b="1" dirty="0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16000" y="4963886"/>
            <a:ext cx="0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0780" y="1926997"/>
            <a:ext cx="7448321" cy="2246769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//</a:t>
            </a:r>
            <a:r>
              <a:rPr lang="zh-CN" altLang="en-US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起点坐标、终点坐标</a:t>
            </a:r>
            <a:endParaRPr lang="en-US" altLang="zh-CN" sz="2000" b="1" dirty="0">
              <a:solidFill>
                <a:srgbClr val="75715E"/>
              </a:solidFill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+mn-ea"/>
                <a:cs typeface="Consolas" pitchFamily="49" charset="0"/>
              </a:rPr>
              <a:t>var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myGradient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+mn-ea"/>
                <a:cs typeface="Consolas" pitchFamily="49" charset="0"/>
              </a:rPr>
              <a:t>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createLinearGradient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160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);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myGradient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addColorStop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+mn-ea"/>
                <a:cs typeface="Consolas" pitchFamily="49" charset="0"/>
              </a:rPr>
              <a:t>"#BABABA"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);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myGradient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addColorStop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1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+mn-ea"/>
                <a:cs typeface="Consolas" pitchFamily="49" charset="0"/>
              </a:rPr>
              <a:t>"#636363"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);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fillStyle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+mn-ea"/>
                <a:cs typeface="Consolas" pitchFamily="49" charset="0"/>
              </a:rPr>
              <a:t>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myGradient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;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//</a:t>
            </a:r>
            <a:r>
              <a:rPr lang="zh-CN" altLang="en-US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左上角位置、宽、高</a:t>
            </a:r>
            <a:endParaRPr lang="en-US" altLang="zh-CN" sz="2000" b="1" dirty="0">
              <a:solidFill>
                <a:srgbClr val="75715E"/>
              </a:solidFill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fillRect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10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10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200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100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);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19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3772" y="1016000"/>
            <a:ext cx="9322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Canvas API</a:t>
            </a:r>
            <a:r>
              <a:rPr lang="zh-CN" altLang="en-US" sz="2800" dirty="0"/>
              <a:t>（画布）用于在网页实时生成图像，并且可以操作图像内容，基本上它是一个可以用</a:t>
            </a:r>
            <a:r>
              <a:rPr lang="en-US" altLang="zh-CN" sz="2800" dirty="0"/>
              <a:t>JavaScript</a:t>
            </a:r>
            <a:r>
              <a:rPr lang="zh-CN" altLang="en-US" sz="2800" dirty="0"/>
              <a:t>操作的位图（</a:t>
            </a:r>
            <a:r>
              <a:rPr lang="en-US" altLang="zh-CN" sz="2800" dirty="0"/>
              <a:t>bitmap</a:t>
            </a:r>
            <a:r>
              <a:rPr lang="zh-CN" altLang="en-US" sz="2800" dirty="0"/>
              <a:t>）。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83772" y="2687451"/>
            <a:ext cx="7605485" cy="1323439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//</a:t>
            </a:r>
            <a:r>
              <a:rPr lang="zh-CN" altLang="en-US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创建</a:t>
            </a:r>
            <a:r>
              <a:rPr lang="en-US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canvas</a:t>
            </a:r>
            <a:r>
              <a:rPr lang="zh-CN" altLang="en-US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对象</a:t>
            </a:r>
            <a:endParaRPr lang="en-US" altLang="zh-CN" sz="2000" b="1" dirty="0">
              <a:solidFill>
                <a:srgbClr val="75715E"/>
              </a:solidFill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+mn-ea"/>
                <a:cs typeface="Consolas" pitchFamily="49" charset="0"/>
              </a:rPr>
              <a:t>&lt;canvas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id=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+mn-ea"/>
                <a:cs typeface="Consolas" pitchFamily="49" charset="0"/>
              </a:rPr>
              <a:t>"myCanvas"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width=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+mn-ea"/>
                <a:cs typeface="Consolas" pitchFamily="49" charset="0"/>
              </a:rPr>
              <a:t>"400"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height=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+mn-ea"/>
                <a:cs typeface="Consolas" pitchFamily="49" charset="0"/>
              </a:rPr>
              <a:t>"200"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+mn-ea"/>
                <a:cs typeface="Consolas" pitchFamily="49" charset="0"/>
              </a:rPr>
              <a:t>&gt;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F8F8F2"/>
                </a:solidFill>
                <a:latin typeface="+mn-ea"/>
                <a:cs typeface="Consolas" pitchFamily="49" charset="0"/>
              </a:rPr>
              <a:t>	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您的浏览器不支持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canvas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！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+mn-ea"/>
                <a:cs typeface="Consolas" pitchFamily="49" charset="0"/>
              </a:rPr>
              <a:t>&lt;/canvas&gt;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83772" y="4205338"/>
            <a:ext cx="7605486" cy="1631216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//</a:t>
            </a:r>
            <a:r>
              <a:rPr lang="zh-CN" altLang="en-US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获取</a:t>
            </a:r>
            <a:r>
              <a:rPr lang="en-US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canvas</a:t>
            </a:r>
            <a:r>
              <a:rPr lang="zh-CN" altLang="en-US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对象</a:t>
            </a:r>
            <a:endParaRPr lang="en-US" altLang="zh-CN" sz="2000" b="1" dirty="0">
              <a:solidFill>
                <a:srgbClr val="75715E"/>
              </a:solidFill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+mn-ea"/>
                <a:cs typeface="Consolas" pitchFamily="49" charset="0"/>
              </a:rPr>
              <a:t>var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canvas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+mn-ea"/>
                <a:cs typeface="Consolas" pitchFamily="49" charset="0"/>
              </a:rPr>
              <a:t>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document.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getElementById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+mn-ea"/>
                <a:cs typeface="Consolas" pitchFamily="49" charset="0"/>
              </a:rPr>
              <a:t>'myCanvas'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);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+mn-ea"/>
                <a:cs typeface="Consolas" pitchFamily="49" charset="0"/>
              </a:rPr>
              <a:t>if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canvas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getContext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) {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F8F8F2"/>
                </a:solidFill>
                <a:latin typeface="+mn-ea"/>
                <a:cs typeface="Consolas" pitchFamily="49" charset="0"/>
              </a:rPr>
              <a:t>	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+mn-ea"/>
                <a:cs typeface="Consolas" pitchFamily="49" charset="0"/>
              </a:rPr>
              <a:t>var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+mn-ea"/>
                <a:cs typeface="Consolas" pitchFamily="49" charset="0"/>
              </a:rPr>
              <a:t>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canvas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getContext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+mn-ea"/>
                <a:cs typeface="Consolas" pitchFamily="49" charset="0"/>
              </a:rPr>
              <a:t>'2d'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);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}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17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基础</a:t>
            </a:r>
            <a:r>
              <a:rPr lang="zh-CN" altLang="en-US" dirty="0" smtClean="0"/>
              <a:t>绘图方法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3772" y="1016000"/>
            <a:ext cx="932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ea"/>
                <a:ea typeface="+mj-ea"/>
              </a:rPr>
              <a:t>1</a:t>
            </a:r>
            <a:r>
              <a:rPr lang="zh-CN" altLang="en-US" sz="2800" b="1" dirty="0" smtClean="0">
                <a:latin typeface="+mj-ea"/>
                <a:ea typeface="+mj-ea"/>
              </a:rPr>
              <a:t>，</a:t>
            </a:r>
            <a:r>
              <a:rPr lang="zh-CN" altLang="en-US" sz="2800" b="1" dirty="0" smtClean="0"/>
              <a:t>路径（直线）绘制</a:t>
            </a:r>
            <a:endParaRPr lang="zh-CN" altLang="en-US" sz="28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83771" y="1936731"/>
            <a:ext cx="6876369" cy="3785652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// 开始路径绘制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beginPath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();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// 设置路径起点，坐标为(20,20)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moveTo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20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20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);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// 绘制一条到(200,20)的直线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lineTo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200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20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);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// 设置线宽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lineWidth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+mn-ea"/>
                <a:cs typeface="Consolas" pitchFamily="49" charset="0"/>
              </a:rPr>
              <a:t>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1.0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;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// 设置线的颜色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strokeStyle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+mn-ea"/>
                <a:cs typeface="Consolas" pitchFamily="49" charset="0"/>
              </a:rPr>
              <a:t>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+mn-ea"/>
                <a:cs typeface="Consolas" pitchFamily="49" charset="0"/>
              </a:rPr>
              <a:t>"#CC0000"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;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F8F8F2"/>
                </a:solidFill>
                <a:latin typeface="+mn-ea"/>
                <a:cs typeface="Consolas" pitchFamily="49" charset="0"/>
              </a:rPr>
              <a:t> </a:t>
            </a:r>
            <a:r>
              <a:rPr lang="zh-CN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// 进行线的着色，这时整条线才变得可见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stroke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();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</a:t>
            </a: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16000" y="4963886"/>
            <a:ext cx="0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141" y="1936731"/>
            <a:ext cx="32289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781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83772" y="1916649"/>
            <a:ext cx="6952342" cy="2554545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//</a:t>
            </a:r>
            <a:r>
              <a:rPr lang="zh-CN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 fillStyle属性用来设置矩形的填充色。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+mn-ea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fillStyle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+mn-ea"/>
                <a:cs typeface="Consolas" pitchFamily="49" charset="0"/>
              </a:rPr>
              <a:t>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+mn-ea"/>
                <a:cs typeface="Consolas" pitchFamily="49" charset="0"/>
              </a:rPr>
              <a:t>'</a:t>
            </a:r>
            <a:r>
              <a:rPr lang="en-US" altLang="zh-CN" sz="2000" b="1" dirty="0" smtClean="0">
                <a:solidFill>
                  <a:srgbClr val="E6DB74"/>
                </a:solidFill>
                <a:latin typeface="+mn-ea"/>
                <a:cs typeface="Consolas" pitchFamily="49" charset="0"/>
              </a:rPr>
              <a:t>#CC0000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+mn-ea"/>
                <a:cs typeface="Consolas" pitchFamily="49" charset="0"/>
              </a:rPr>
              <a:t>'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;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//矩形</a:t>
            </a:r>
            <a:r>
              <a:rPr lang="zh-CN" altLang="en-US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左上角</a:t>
            </a:r>
            <a:r>
              <a:rPr lang="zh-CN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x、y坐标，宽</a:t>
            </a:r>
            <a:r>
              <a:rPr lang="zh-CN" altLang="en-US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、</a:t>
            </a:r>
            <a:r>
              <a:rPr lang="zh-CN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高。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fillRect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(</a:t>
            </a:r>
            <a:r>
              <a:rPr lang="en-US" altLang="zh-CN" sz="2000" b="1" dirty="0">
                <a:solidFill>
                  <a:srgbClr val="AE81FF"/>
                </a:solidFill>
                <a:latin typeface="+mn-ea"/>
                <a:cs typeface="Consolas" pitchFamily="49" charset="0"/>
              </a:rPr>
              <a:t>20, 50, 180, 100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);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//strokeRect方法与fillRect类似，用来绘制空心矩形。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//</a:t>
            </a:r>
            <a:r>
              <a:rPr lang="zh-CN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ctx.strokeRect(</a:t>
            </a:r>
            <a:r>
              <a:rPr lang="en-US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30,60, 80, 80</a:t>
            </a:r>
            <a:r>
              <a:rPr lang="zh-CN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);</a:t>
            </a:r>
            <a:endParaRPr lang="en-US" altLang="zh-CN" sz="2000" b="1" dirty="0">
              <a:solidFill>
                <a:srgbClr val="75715E"/>
              </a:solidFill>
              <a:latin typeface="+mn-ea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//clearRect方法用来清除某个矩形区域的内容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clearRect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100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</a:t>
            </a:r>
            <a:r>
              <a:rPr lang="en-US" altLang="zh-CN" sz="2000" b="1" dirty="0">
                <a:solidFill>
                  <a:srgbClr val="AE81FF"/>
                </a:solidFill>
                <a:latin typeface="+mn-ea"/>
                <a:cs typeface="Consolas" pitchFamily="49" charset="0"/>
              </a:rPr>
              <a:t>6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50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50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);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+mn-ea"/>
                <a:cs typeface="Consolas" pitchFamily="49" charset="0"/>
              </a:rPr>
              <a:t>。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基础绘图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3772" y="1016000"/>
            <a:ext cx="932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ea"/>
              </a:rPr>
              <a:t>2</a:t>
            </a:r>
            <a:r>
              <a:rPr lang="zh-CN" altLang="en-US" sz="2800" b="1" dirty="0" smtClean="0">
                <a:latin typeface="+mj-ea"/>
              </a:rPr>
              <a:t>，</a:t>
            </a:r>
            <a:r>
              <a:rPr lang="zh-CN" altLang="en-US" sz="2800" b="1" dirty="0" smtClean="0"/>
              <a:t>矩形绘制</a:t>
            </a:r>
            <a:endParaRPr lang="zh-CN" altLang="en-US" sz="2800" dirty="0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16000" y="4963886"/>
            <a:ext cx="0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8" y="1916649"/>
            <a:ext cx="330517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01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基础绘图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3772" y="1016000"/>
            <a:ext cx="932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ea"/>
              </a:rPr>
              <a:t>3</a:t>
            </a:r>
            <a:r>
              <a:rPr lang="zh-CN" altLang="en-US" sz="2800" b="1" dirty="0" smtClean="0">
                <a:latin typeface="+mj-ea"/>
              </a:rPr>
              <a:t>，文本</a:t>
            </a:r>
            <a:r>
              <a:rPr lang="zh-CN" altLang="en-US" sz="2800" b="1" dirty="0" smtClean="0"/>
              <a:t>绘制</a:t>
            </a:r>
            <a:endParaRPr lang="zh-CN" altLang="en-US" sz="2800" dirty="0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16000" y="4963886"/>
            <a:ext cx="0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83772" y="1906797"/>
            <a:ext cx="6836228" cy="3170099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+mn-ea"/>
                <a:cs typeface="Consolas" pitchFamily="49" charset="0"/>
              </a:rPr>
              <a:t>//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+mn-ea"/>
                <a:cs typeface="Consolas" pitchFamily="49" charset="0"/>
              </a:rPr>
              <a:t>设置字体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font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+mn-ea"/>
                <a:cs typeface="Consolas" pitchFamily="49" charset="0"/>
              </a:rPr>
              <a:t>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+mn-ea"/>
                <a:cs typeface="Consolas" pitchFamily="49" charset="0"/>
              </a:rPr>
              <a:t>"Bold 20px Arial"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;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+mn-ea"/>
                <a:cs typeface="Consolas" pitchFamily="49" charset="0"/>
              </a:rPr>
              <a:t>//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+mn-ea"/>
                <a:cs typeface="Consolas" pitchFamily="49" charset="0"/>
              </a:rPr>
              <a:t>设置对齐方式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textAlign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+mn-ea"/>
                <a:cs typeface="Consolas" pitchFamily="49" charset="0"/>
              </a:rPr>
              <a:t>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+mn-ea"/>
                <a:cs typeface="Consolas" pitchFamily="49" charset="0"/>
              </a:rPr>
              <a:t>"left"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;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+mn-ea"/>
                <a:cs typeface="Consolas" pitchFamily="49" charset="0"/>
              </a:rPr>
              <a:t>//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+mn-ea"/>
                <a:cs typeface="Consolas" pitchFamily="49" charset="0"/>
              </a:rPr>
              <a:t>设置填充颜色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fillStyle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+mn-ea"/>
                <a:cs typeface="Consolas" pitchFamily="49" charset="0"/>
              </a:rPr>
              <a:t>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+mn-ea"/>
                <a:cs typeface="Consolas" pitchFamily="49" charset="0"/>
              </a:rPr>
              <a:t>"#008600"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;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+mn-ea"/>
                <a:cs typeface="Consolas" pitchFamily="49" charset="0"/>
              </a:rPr>
              <a:t>//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+mn-ea"/>
                <a:cs typeface="Consolas" pitchFamily="49" charset="0"/>
              </a:rPr>
              <a:t>设置字体内容，以及在画布上的位置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fillText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+mn-ea"/>
                <a:cs typeface="Consolas" pitchFamily="49" charset="0"/>
              </a:rPr>
              <a:t>"Hello!"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10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50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);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+mn-ea"/>
                <a:cs typeface="Consolas" pitchFamily="49" charset="0"/>
              </a:rPr>
              <a:t>//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+mn-ea"/>
                <a:cs typeface="Consolas" pitchFamily="49" charset="0"/>
              </a:rPr>
              <a:t>绘制空心字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strokeText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+mn-ea"/>
                <a:cs typeface="Consolas" pitchFamily="49" charset="0"/>
              </a:rPr>
              <a:t>"Hello!"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10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100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);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06797"/>
            <a:ext cx="34480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基础绘图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3772" y="1016000"/>
            <a:ext cx="932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ea"/>
              </a:rPr>
              <a:t>4</a:t>
            </a:r>
            <a:r>
              <a:rPr lang="zh-CN" altLang="en-US" sz="2800" b="1" dirty="0" smtClean="0">
                <a:latin typeface="+mj-ea"/>
              </a:rPr>
              <a:t>，圆形与扇形</a:t>
            </a:r>
            <a:r>
              <a:rPr lang="zh-CN" altLang="en-US" sz="2800" b="1" dirty="0" smtClean="0"/>
              <a:t>绘制</a:t>
            </a:r>
            <a:endParaRPr lang="zh-CN" altLang="en-US" sz="2800" dirty="0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16000" y="4963886"/>
            <a:ext cx="0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83772" y="1926997"/>
            <a:ext cx="9109736" cy="3785652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beginPath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(); </a:t>
            </a:r>
            <a:r>
              <a:rPr lang="en-US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//</a:t>
            </a:r>
            <a:r>
              <a:rPr lang="zh-CN" altLang="en-US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开始绘制</a:t>
            </a:r>
            <a:endParaRPr lang="en-US" altLang="zh-CN" sz="2000" b="1" dirty="0">
              <a:solidFill>
                <a:srgbClr val="75715E"/>
              </a:solidFill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arc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60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60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50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Math.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PI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+mn-ea"/>
                <a:cs typeface="Consolas" pitchFamily="49" charset="0"/>
              </a:rPr>
              <a:t>*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2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+mn-ea"/>
                <a:cs typeface="Consolas" pitchFamily="49" charset="0"/>
              </a:rPr>
              <a:t>true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); </a:t>
            </a:r>
            <a:r>
              <a:rPr lang="en-US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//</a:t>
            </a:r>
            <a:r>
              <a:rPr lang="zh-CN" altLang="en-US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设置圆心坐标、半径、起始角度、终止角度、是否逆时针开始绘制</a:t>
            </a:r>
            <a:endParaRPr lang="en-US" altLang="zh-CN" sz="2000" b="1" dirty="0">
              <a:solidFill>
                <a:srgbClr val="75715E"/>
              </a:solidFill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fillStyle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+mn-ea"/>
                <a:cs typeface="Consolas" pitchFamily="49" charset="0"/>
              </a:rPr>
              <a:t>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+mn-ea"/>
                <a:cs typeface="Consolas" pitchFamily="49" charset="0"/>
              </a:rPr>
              <a:t>“#000000”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; </a:t>
            </a:r>
            <a:r>
              <a:rPr lang="en-US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//</a:t>
            </a:r>
            <a:r>
              <a:rPr lang="zh-CN" altLang="en-US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设置填充色</a:t>
            </a:r>
            <a:endParaRPr lang="en-US" altLang="zh-CN" sz="2000" b="1" dirty="0">
              <a:solidFill>
                <a:srgbClr val="75715E"/>
              </a:solidFill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fill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();</a:t>
            </a:r>
            <a:r>
              <a:rPr lang="en-US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//</a:t>
            </a:r>
            <a:r>
              <a:rPr lang="zh-CN" altLang="en-US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绘制结束</a:t>
            </a:r>
            <a:endParaRPr lang="en-US" altLang="zh-CN" sz="2000" b="1" dirty="0">
              <a:solidFill>
                <a:srgbClr val="75715E"/>
              </a:solidFill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 smtClean="0">
              <a:solidFill>
                <a:srgbClr val="F8F8F2"/>
              </a:solidFill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//</a:t>
            </a:r>
            <a:r>
              <a:rPr lang="zh-CN" altLang="en-US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空心圆</a:t>
            </a:r>
            <a:endParaRPr lang="en-US" altLang="zh-CN" sz="2000" b="1" dirty="0">
              <a:solidFill>
                <a:srgbClr val="75715E"/>
              </a:solidFill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beginPath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();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arc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60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60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50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Math.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PI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+mn-ea"/>
                <a:cs typeface="Consolas" pitchFamily="49" charset="0"/>
              </a:rPr>
              <a:t>*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2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+mn-ea"/>
                <a:cs typeface="Consolas" pitchFamily="49" charset="0"/>
              </a:rPr>
              <a:t>true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);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lineWidth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+mn-ea"/>
                <a:cs typeface="Consolas" pitchFamily="49" charset="0"/>
              </a:rPr>
              <a:t>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1.0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;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strokeStyle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+mn-ea"/>
                <a:cs typeface="Consolas" pitchFamily="49" charset="0"/>
              </a:rPr>
              <a:t>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+mn-ea"/>
                <a:cs typeface="Consolas" pitchFamily="49" charset="0"/>
              </a:rPr>
              <a:t>"#000"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;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stroke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();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194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基础绘图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3772" y="1016000"/>
            <a:ext cx="932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ea"/>
              </a:rPr>
              <a:t>5</a:t>
            </a:r>
            <a:r>
              <a:rPr lang="zh-CN" altLang="en-US" sz="2800" b="1" dirty="0" smtClean="0">
                <a:latin typeface="+mj-ea"/>
              </a:rPr>
              <a:t>，</a:t>
            </a:r>
            <a:r>
              <a:rPr lang="zh-CN" altLang="en-US" sz="2800" b="1" dirty="0"/>
              <a:t>渐变色</a:t>
            </a:r>
            <a:r>
              <a:rPr lang="zh-CN" altLang="en-US" sz="2800" b="1" dirty="0" smtClean="0"/>
              <a:t>绘制</a:t>
            </a:r>
            <a:endParaRPr lang="zh-CN" altLang="en-US" sz="2800" dirty="0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16000" y="4963886"/>
            <a:ext cx="0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0780" y="1926997"/>
            <a:ext cx="7448321" cy="2246769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//</a:t>
            </a:r>
            <a:r>
              <a:rPr lang="zh-CN" altLang="en-US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起点坐标、终点坐标</a:t>
            </a:r>
            <a:endParaRPr lang="en-US" altLang="zh-CN" sz="2000" b="1" dirty="0">
              <a:solidFill>
                <a:srgbClr val="75715E"/>
              </a:solidFill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+mn-ea"/>
                <a:cs typeface="Consolas" pitchFamily="49" charset="0"/>
              </a:rPr>
              <a:t>var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myGradient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+mn-ea"/>
                <a:cs typeface="Consolas" pitchFamily="49" charset="0"/>
              </a:rPr>
              <a:t>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createLinearGradient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160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);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myGradient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addColorStop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+mn-ea"/>
                <a:cs typeface="Consolas" pitchFamily="49" charset="0"/>
              </a:rPr>
              <a:t>"#BABABA"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);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myGradient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addColorStop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1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+mn-ea"/>
                <a:cs typeface="Consolas" pitchFamily="49" charset="0"/>
              </a:rPr>
              <a:t>"#636363"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);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fillStyle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+mn-ea"/>
                <a:cs typeface="Consolas" pitchFamily="49" charset="0"/>
              </a:rPr>
              <a:t>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myGradient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;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//</a:t>
            </a:r>
            <a:r>
              <a:rPr lang="zh-CN" altLang="en-US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左上角位置、宽、高</a:t>
            </a:r>
            <a:endParaRPr lang="en-US" altLang="zh-CN" sz="2000" b="1" dirty="0">
              <a:solidFill>
                <a:srgbClr val="75715E"/>
              </a:solidFill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fillRect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10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10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200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100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);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862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基础绘图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3772" y="1016000"/>
            <a:ext cx="932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ea"/>
              </a:rPr>
              <a:t>6</a:t>
            </a:r>
            <a:r>
              <a:rPr lang="zh-CN" altLang="en-US" sz="2800" b="1" dirty="0" smtClean="0">
                <a:latin typeface="+mj-ea"/>
              </a:rPr>
              <a:t>，</a:t>
            </a:r>
            <a:r>
              <a:rPr lang="zh-CN" altLang="en-US" sz="2800" b="1" dirty="0"/>
              <a:t>阴影</a:t>
            </a:r>
            <a:r>
              <a:rPr lang="zh-CN" altLang="en-US" sz="2800" b="1" dirty="0" smtClean="0"/>
              <a:t>绘制</a:t>
            </a:r>
            <a:endParaRPr lang="zh-CN" altLang="en-US" sz="2800" dirty="0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16000" y="4963886"/>
            <a:ext cx="0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0780" y="1926997"/>
            <a:ext cx="7448321" cy="2246769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//</a:t>
            </a:r>
            <a:r>
              <a:rPr lang="zh-CN" altLang="en-US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起点坐标、终点坐标</a:t>
            </a:r>
            <a:endParaRPr lang="en-US" altLang="zh-CN" sz="2000" b="1" dirty="0">
              <a:solidFill>
                <a:srgbClr val="75715E"/>
              </a:solidFill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+mn-ea"/>
                <a:cs typeface="Consolas" pitchFamily="49" charset="0"/>
              </a:rPr>
              <a:t>var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myGradient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+mn-ea"/>
                <a:cs typeface="Consolas" pitchFamily="49" charset="0"/>
              </a:rPr>
              <a:t>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createLinearGradient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160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);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myGradient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addColorStop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+mn-ea"/>
                <a:cs typeface="Consolas" pitchFamily="49" charset="0"/>
              </a:rPr>
              <a:t>"#BABABA"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);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myGradient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addColorStop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1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+mn-ea"/>
                <a:cs typeface="Consolas" pitchFamily="49" charset="0"/>
              </a:rPr>
              <a:t>"#636363"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);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fillStyle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+mn-ea"/>
                <a:cs typeface="Consolas" pitchFamily="49" charset="0"/>
              </a:rPr>
              <a:t>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myGradient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;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//</a:t>
            </a:r>
            <a:r>
              <a:rPr lang="zh-CN" altLang="en-US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左上角位置、宽、高</a:t>
            </a:r>
            <a:endParaRPr lang="en-US" altLang="zh-CN" sz="2000" b="1" dirty="0">
              <a:solidFill>
                <a:srgbClr val="75715E"/>
              </a:solidFill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fillRect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10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10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200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100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);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684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图像处理方法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3772" y="1016000"/>
            <a:ext cx="932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ea"/>
              </a:rPr>
              <a:t>1</a:t>
            </a:r>
            <a:r>
              <a:rPr lang="zh-CN" altLang="en-US" sz="2800" b="1" dirty="0" smtClean="0">
                <a:latin typeface="+mj-ea"/>
              </a:rPr>
              <a:t>，</a:t>
            </a:r>
            <a:r>
              <a:rPr lang="en-US" altLang="zh-CN" sz="2800" b="1" dirty="0" err="1" smtClean="0"/>
              <a:t>drawImage</a:t>
            </a:r>
            <a:r>
              <a:rPr lang="zh-CN" altLang="en-US" sz="2800" b="1" dirty="0" smtClean="0"/>
              <a:t>方法</a:t>
            </a:r>
            <a:endParaRPr lang="zh-CN" altLang="en-US" sz="2800" b="1" dirty="0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016000" y="4963886"/>
            <a:ext cx="0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0780" y="1926997"/>
            <a:ext cx="7448321" cy="2246769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//</a:t>
            </a:r>
            <a:r>
              <a:rPr lang="zh-CN" altLang="en-US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起点坐标、终点坐标</a:t>
            </a:r>
            <a:endParaRPr lang="en-US" altLang="zh-CN" sz="2000" b="1" dirty="0">
              <a:solidFill>
                <a:srgbClr val="75715E"/>
              </a:solidFill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+mn-ea"/>
                <a:cs typeface="Consolas" pitchFamily="49" charset="0"/>
              </a:rPr>
              <a:t>var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myGradient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+mn-ea"/>
                <a:cs typeface="Consolas" pitchFamily="49" charset="0"/>
              </a:rPr>
              <a:t>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createLinearGradient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160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);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myGradient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addColorStop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+mn-ea"/>
                <a:cs typeface="Consolas" pitchFamily="49" charset="0"/>
              </a:rPr>
              <a:t>"#BABABA"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);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myGradient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addColorStop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1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+mn-ea"/>
                <a:cs typeface="Consolas" pitchFamily="49" charset="0"/>
              </a:rPr>
              <a:t>"#636363"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);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fillStyle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+mn-ea"/>
                <a:cs typeface="Consolas" pitchFamily="49" charset="0"/>
              </a:rPr>
              <a:t>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myGradient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;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+mn-ea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//</a:t>
            </a:r>
            <a:r>
              <a:rPr lang="zh-CN" altLang="en-US" sz="2000" b="1" dirty="0">
                <a:solidFill>
                  <a:srgbClr val="75715E"/>
                </a:solidFill>
                <a:latin typeface="+mn-ea"/>
                <a:cs typeface="Consolas" pitchFamily="49" charset="0"/>
              </a:rPr>
              <a:t>左上角位置、宽、高</a:t>
            </a:r>
            <a:endParaRPr lang="en-US" altLang="zh-CN" sz="2000" b="1" dirty="0">
              <a:solidFill>
                <a:srgbClr val="75715E"/>
              </a:solidFill>
              <a:latin typeface="+mn-ea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ctx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+mn-ea"/>
                <a:cs typeface="Consolas" pitchFamily="49" charset="0"/>
              </a:rPr>
              <a:t>fillRect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10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10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200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+mn-ea"/>
                <a:cs typeface="Consolas" pitchFamily="49" charset="0"/>
              </a:rPr>
              <a:t>100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+mn-ea"/>
                <a:cs typeface="Consolas" pitchFamily="49" charset="0"/>
              </a:rPr>
              <a:t>);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355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PPT模板-凤凰展翅篇(16比9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entury Gothic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2014PPT模板-凤凰展翅篇(16比9)</Template>
  <TotalTime>11604</TotalTime>
  <Words>1329</Words>
  <Application>Microsoft Office PowerPoint</Application>
  <PresentationFormat>自定义</PresentationFormat>
  <Paragraphs>132</Paragraphs>
  <Slides>10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2014PPT模板-凤凰展翅篇(16比9)</vt:lpstr>
      <vt:lpstr>2_自定义设计方案</vt:lpstr>
      <vt:lpstr>1_自定义设计方案</vt:lpstr>
      <vt:lpstr>PowerPoint 演示文稿</vt:lpstr>
      <vt:lpstr>概述</vt:lpstr>
      <vt:lpstr>基础绘图方法</vt:lpstr>
      <vt:lpstr>基础绘图方法</vt:lpstr>
      <vt:lpstr>基础绘图方法</vt:lpstr>
      <vt:lpstr>基础绘图方法</vt:lpstr>
      <vt:lpstr>基础绘图方法</vt:lpstr>
      <vt:lpstr>基础绘图方法</vt:lpstr>
      <vt:lpstr>图像处理方法</vt:lpstr>
      <vt:lpstr>图像处理方法</vt:lpstr>
    </vt:vector>
  </TitlesOfParts>
  <Company>asiainfo-linkage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移动互联网时代的流量经营能力研究</dc:title>
  <dc:creator>chenmj</dc:creator>
  <cp:lastModifiedBy>dreamsummit</cp:lastModifiedBy>
  <cp:revision>537</cp:revision>
  <dcterms:created xsi:type="dcterms:W3CDTF">2014-07-23T02:42:25Z</dcterms:created>
  <dcterms:modified xsi:type="dcterms:W3CDTF">2015-01-07T10:18:15Z</dcterms:modified>
</cp:coreProperties>
</file>