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0" r:id="rId4"/>
    <p:sldId id="261" r:id="rId5"/>
    <p:sldId id="275" r:id="rId6"/>
    <p:sldId id="259" r:id="rId7"/>
    <p:sldId id="271" r:id="rId8"/>
    <p:sldId id="263" r:id="rId9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FF"/>
    <a:srgbClr val="6666FF"/>
    <a:srgbClr val="6600CC"/>
    <a:srgbClr val="9999FF"/>
    <a:srgbClr val="6699FF"/>
    <a:srgbClr val="0066FF"/>
    <a:srgbClr val="003399"/>
    <a:srgbClr val="3333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04" autoAdjust="0"/>
  </p:normalViewPr>
  <p:slideViewPr>
    <p:cSldViewPr snapToGrid="0">
      <p:cViewPr varScale="1">
        <p:scale>
          <a:sx n="47" d="100"/>
          <a:sy n="47" d="100"/>
        </p:scale>
        <p:origin x="484" y="44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42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8"/>
    </p:cViewPr>
  </p:sorter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6074-3ABC-45E1-B916-FEC97060DD1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DD687-6233-47B9-B4B4-25AECA706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9915-3BD3-4C61-BDA5-20689B9856F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9B96-90C9-4C4A-9463-7040911B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46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302000"/>
            <a:ext cx="13728700" cy="358619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2000"/>
              </a:lnSpc>
              <a:defRPr sz="15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86000" y="7019632"/>
            <a:ext cx="13716000" cy="6130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4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Author or subtitle here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260600" y="7511113"/>
            <a:ext cx="13716000" cy="37991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</a:lstStyle>
          <a:p>
            <a:fld id="{29F2D848-C3D3-4665-BE9E-E1E3738A9657}" type="datetime3">
              <a:rPr lang="en-US" smtClean="0"/>
              <a:pPr/>
              <a:t>13 December 2024</a:t>
            </a:fld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286000" y="6856652"/>
            <a:ext cx="13716000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79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86224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39052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839053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1956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839053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5239977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092805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5092806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5085709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5092806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500079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9352907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9352908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9345811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9352908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13753832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606660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30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3606661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31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3599564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13606661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8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7286491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139319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969740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22568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1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6587777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6580680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6587777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271026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263929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271026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46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133967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marL="0" marR="0" lvl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126870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33967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81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6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69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6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685509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678412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685509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16:9</a:t>
            </a: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7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825584" y="2095656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16:9</a:t>
            </a:r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678412" y="2095656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927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61675"/>
            <a:ext cx="18289652" cy="457241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2834"/>
            <a:ext cx="6481482" cy="635549"/>
          </a:xfrm>
          <a:prstGeom prst="rect">
            <a:avLst/>
          </a:prstGeom>
        </p:spPr>
        <p:txBody>
          <a:bodyPr anchor="b"/>
          <a:lstStyle>
            <a:lvl1pPr algn="r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618515" y="6322834"/>
            <a:ext cx="11088914" cy="30679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-2" y="6958383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802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1463675" y="1927449"/>
            <a:ext cx="3965349" cy="39653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28" name="グラフ プレースホルダー 6"/>
          <p:cNvSpPr>
            <a:spLocks noGrp="1"/>
          </p:cNvSpPr>
          <p:nvPr>
            <p:ph type="chart" sz="quarter" idx="22" hasCustomPrompt="1"/>
          </p:nvPr>
        </p:nvSpPr>
        <p:spPr>
          <a:xfrm>
            <a:off x="7115786" y="192744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  <p:sp>
        <p:nvSpPr>
          <p:cNvPr id="29" name="グラフ プレースホルダー 6"/>
          <p:cNvSpPr>
            <a:spLocks noGrp="1"/>
          </p:cNvSpPr>
          <p:nvPr>
            <p:ph type="chart" sz="quarter" idx="23" hasCustomPrompt="1"/>
          </p:nvPr>
        </p:nvSpPr>
        <p:spPr>
          <a:xfrm>
            <a:off x="12822569" y="192468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067502" y="2862602"/>
            <a:ext cx="8318843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60404" y="3549425"/>
            <a:ext cx="8333821" cy="454184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067502" y="3450878"/>
            <a:ext cx="8318843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796950" y="2862602"/>
            <a:ext cx="8127999" cy="52286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</p:txBody>
      </p:sp>
    </p:spTree>
    <p:extLst>
      <p:ext uri="{BB962C8B-B14F-4D97-AF65-F5344CB8AC3E}">
        <p14:creationId xmlns:p14="http://schemas.microsoft.com/office/powerpoint/2010/main" val="417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572000" y="6203398"/>
            <a:ext cx="13703862" cy="17459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Subtitle Here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559862" y="7911791"/>
            <a:ext cx="13716000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4572000" y="7829045"/>
            <a:ext cx="13716000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Sing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3614057"/>
            <a:ext cx="15748000" cy="278674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1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110512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2148114"/>
            <a:ext cx="15748000" cy="493485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5000"/>
              </a:lnSpc>
              <a:defRPr sz="1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792683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4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Separ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0508342" y="0"/>
            <a:ext cx="7779657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90286" y="580571"/>
            <a:ext cx="9898743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3000"/>
              </a:lnSpc>
              <a:defRPr sz="16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0769598" y="580571"/>
            <a:ext cx="7024915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4000"/>
              </a:lnSpc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Text here</a:t>
            </a:r>
          </a:p>
          <a:p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37200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-309282" y="4894169"/>
            <a:ext cx="6790764" cy="928687"/>
          </a:xfrm>
          <a:prstGeom prst="rect">
            <a:avLst/>
          </a:prstGeom>
        </p:spPr>
        <p:txBody>
          <a:bodyPr/>
          <a:lstStyle>
            <a:lvl1pPr algn="r">
              <a:defRPr sz="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1" y="5876924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2635625"/>
            <a:ext cx="11024504" cy="577530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750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n-lt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52912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2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Caption1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7107085" y="5478616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Caption2 Here</a:t>
            </a:r>
            <a:endParaRPr lang="ja-JP" alt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07085" y="6167953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7131895" y="6060377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4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63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7" r:id="rId3"/>
    <p:sldLayoutId id="2147483668" r:id="rId4"/>
    <p:sldLayoutId id="2147483669" r:id="rId5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Char char=""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9721516"/>
            <a:ext cx="18288000" cy="565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18168" y="9721516"/>
            <a:ext cx="5269832" cy="56548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1462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1" y="0"/>
            <a:ext cx="388418" cy="146263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12115800" y="972151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>
                    <a:lumMod val="9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4"/>
          </p:nvPr>
        </p:nvSpPr>
        <p:spPr>
          <a:xfrm>
            <a:off x="14173200" y="0"/>
            <a:ext cx="4114800" cy="1613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0">
                <a:solidFill>
                  <a:schemeClr val="tx1">
                    <a:lumMod val="65000"/>
                    <a:lumOff val="3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5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76" r:id="rId8"/>
    <p:sldLayoutId id="2147483677" r:id="rId9"/>
    <p:sldLayoutId id="2147483670" r:id="rId10"/>
    <p:sldLayoutId id="2147483674" r:id="rId11"/>
    <p:sldLayoutId id="2147483675" r:id="rId12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bg1">
              <a:lumMod val="95000"/>
            </a:schemeClr>
          </a:solidFill>
          <a:latin typeface="Bebas Neue Bold" panose="020B0606020202050201" pitchFamily="34" charset="0"/>
          <a:ea typeface="A-OTF Shin Go Pro L" panose="020B0300000000000000" pitchFamily="34" charset="-128"/>
          <a:cs typeface="+mj-cs"/>
        </a:defRPr>
      </a:lvl1pPr>
    </p:titleStyle>
    <p:bodyStyle>
      <a:lvl1pPr marL="0" indent="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2286000" y="2408980"/>
            <a:ext cx="6368432" cy="132274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 Bold" panose="020B0606020202050201" pitchFamily="34" charset="0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pPr algn="l"/>
            <a:r>
              <a:rPr lang="en-US" sz="8100" dirty="0" err="1">
                <a:solidFill>
                  <a:srgbClr val="FF6600"/>
                </a:solidFill>
                <a:latin typeface="+mj-lt"/>
              </a:rPr>
              <a:t>powerPoint</a:t>
            </a:r>
            <a:endParaRPr lang="en-US" sz="81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</a:t>
            </a:r>
            <a:br>
              <a:rPr lang="en-US" dirty="0"/>
            </a:b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ilham</a:t>
            </a:r>
            <a:r>
              <a:rPr lang="en-US" dirty="0"/>
              <a:t> Ramadhan (24343101)</a:t>
            </a:r>
          </a:p>
          <a:p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13 </a:t>
            </a:r>
            <a:r>
              <a:rPr lang="en-US" dirty="0" err="1"/>
              <a:t>desember</a:t>
            </a:r>
            <a:r>
              <a:rPr lang="en-US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7782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Fitur-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program 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2</a:t>
            </a:fld>
            <a:endParaRPr lang="en-US"/>
          </a:p>
        </p:txBody>
      </p:sp>
      <p:sp>
        <p:nvSpPr>
          <p:cNvPr id="16" name="サブタイトル 1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Dari program pengelompokan nilai</a:t>
            </a:r>
            <a:endParaRPr lang="en-US" dirty="0"/>
          </a:p>
          <a:p>
            <a:endParaRPr 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melalui</a:t>
            </a:r>
            <a:r>
              <a:rPr lang="en-US" dirty="0"/>
              <a:t> file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program </a:t>
            </a:r>
            <a:r>
              <a:rPr lang="en-US" dirty="0" err="1"/>
              <a:t>dari</a:t>
            </a:r>
            <a:r>
              <a:rPr lang="en-US" dirty="0"/>
              <a:t> file </a:t>
            </a:r>
            <a:r>
              <a:rPr lang="en-US" dirty="0" err="1"/>
              <a:t>teks</a:t>
            </a:r>
            <a:r>
              <a:rPr lang="en-US" dirty="0"/>
              <a:t>, dan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dalan</a:t>
            </a:r>
            <a:r>
              <a:rPr lang="en-US" dirty="0"/>
              <a:t> file output,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input data yang </a:t>
            </a:r>
            <a:r>
              <a:rPr lang="en-US" dirty="0" err="1"/>
              <a:t>banyak</a:t>
            </a:r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secara</a:t>
            </a:r>
            <a:r>
              <a:rPr lang="en-US" dirty="0"/>
              <a:t> manual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sapu</a:t>
            </a:r>
            <a:r>
              <a:rPr lang="en-US" dirty="0"/>
              <a:t> </a:t>
            </a:r>
            <a:r>
              <a:rPr lang="en-US" dirty="0" err="1"/>
              <a:t>persatu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keyboard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-1,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dikategorikan</a:t>
            </a:r>
            <a:r>
              <a:rPr lang="en-US" dirty="0"/>
              <a:t> dan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dilayar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F481D33-C241-4C74-5FBA-5BDD1D8B120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-72" t="-38" r="5845" b="38"/>
          <a:stretch/>
        </p:blipFill>
        <p:spPr>
          <a:xfrm>
            <a:off x="9820215" y="2095656"/>
            <a:ext cx="6905983" cy="3795608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4125B3C-3428-715D-6097-CCC8FBBE3DDA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/>
          <a:srcRect l="565" r="21169"/>
          <a:stretch/>
        </p:blipFill>
        <p:spPr>
          <a:xfrm>
            <a:off x="1610499" y="2095656"/>
            <a:ext cx="6746875" cy="3795712"/>
          </a:xfrm>
        </p:spPr>
      </p:pic>
    </p:spTree>
    <p:extLst>
      <p:ext uri="{BB962C8B-B14F-4D97-AF65-F5344CB8AC3E}">
        <p14:creationId xmlns:p14="http://schemas.microsoft.com/office/powerpoint/2010/main" val="152937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dan output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 Here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3</a:t>
            </a:fld>
            <a:endParaRPr lang="en-US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Dari program pengelompokan nilai</a:t>
            </a:r>
            <a:endParaRPr lang="en-US" dirty="0"/>
          </a:p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>
          <a:xfrm>
            <a:off x="1071462" y="2269688"/>
            <a:ext cx="3941815" cy="635549"/>
          </a:xfrm>
        </p:spPr>
        <p:txBody>
          <a:bodyPr/>
          <a:lstStyle/>
          <a:p>
            <a:r>
              <a:rPr lang="en-US" dirty="0"/>
              <a:t>Input manual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6"/>
          </p:nvPr>
        </p:nvSpPr>
        <p:spPr>
          <a:xfrm>
            <a:off x="5328709" y="2308503"/>
            <a:ext cx="3941815" cy="635549"/>
          </a:xfrm>
        </p:spPr>
        <p:txBody>
          <a:bodyPr/>
          <a:lstStyle/>
          <a:p>
            <a:r>
              <a:rPr lang="en-US" dirty="0"/>
              <a:t>Output manual</a:t>
            </a: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9"/>
          </p:nvPr>
        </p:nvSpPr>
        <p:spPr>
          <a:xfrm>
            <a:off x="9585956" y="2308502"/>
            <a:ext cx="3941815" cy="635549"/>
          </a:xfrm>
        </p:spPr>
        <p:txBody>
          <a:bodyPr/>
          <a:lstStyle/>
          <a:p>
            <a:r>
              <a:rPr lang="en-US" dirty="0"/>
              <a:t>Input file</a:t>
            </a: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2"/>
          </p:nvPr>
        </p:nvSpPr>
        <p:spPr>
          <a:xfrm>
            <a:off x="13817605" y="2269687"/>
            <a:ext cx="3941815" cy="635549"/>
          </a:xfrm>
        </p:spPr>
        <p:txBody>
          <a:bodyPr/>
          <a:lstStyle/>
          <a:p>
            <a:r>
              <a:rPr lang="en-US" dirty="0"/>
              <a:t>Output file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D1A234F1-D974-1CC3-1D4A-C4D3D29F14B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268" t="838" r="31177" b="-5979"/>
          <a:stretch/>
        </p:blipFill>
        <p:spPr>
          <a:xfrm>
            <a:off x="5390236" y="2844519"/>
            <a:ext cx="3633731" cy="2457069"/>
          </a:xfr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D578B22-5946-5F09-B441-8640B2FED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62" y="2844519"/>
            <a:ext cx="3911699" cy="229898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DE2082C-B5C2-D169-BBB4-284EBDBED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547" y="2877116"/>
            <a:ext cx="3866632" cy="227615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465D720-5072-4F8D-AAD4-06281199F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7592" y="2905236"/>
            <a:ext cx="3866632" cy="2243343"/>
          </a:xfrm>
          <a:prstGeom prst="rect">
            <a:avLst/>
          </a:prstGeom>
        </p:spPr>
      </p:pic>
      <p:sp>
        <p:nvSpPr>
          <p:cNvPr id="35" name="テキスト プレースホルダー 41">
            <a:extLst>
              <a:ext uri="{FF2B5EF4-FFF2-40B4-BE49-F238E27FC236}">
                <a16:creationId xmlns:a16="http://schemas.microsoft.com/office/drawing/2014/main" id="{7D935684-313B-4E3A-B470-2E8BE2FB7C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34249" y="5301589"/>
            <a:ext cx="3793998" cy="2191411"/>
          </a:xfrm>
        </p:spPr>
        <p:txBody>
          <a:bodyPr/>
          <a:lstStyle/>
          <a:p>
            <a:r>
              <a:rPr lang="en-US" dirty="0"/>
              <a:t>Nilai </a:t>
            </a:r>
            <a:r>
              <a:rPr lang="en-US" dirty="0" err="1"/>
              <a:t>dimasukan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keyboard</a:t>
            </a:r>
          </a:p>
          <a:p>
            <a:endParaRPr lang="en-US" dirty="0"/>
          </a:p>
        </p:txBody>
      </p:sp>
      <p:sp>
        <p:nvSpPr>
          <p:cNvPr id="36" name="テキスト プレースホルダー 41">
            <a:extLst>
              <a:ext uri="{FF2B5EF4-FFF2-40B4-BE49-F238E27FC236}">
                <a16:creationId xmlns:a16="http://schemas.microsoft.com/office/drawing/2014/main" id="{B7E5E6D5-C625-6DCB-BB46-4962854DDE9B}"/>
              </a:ext>
            </a:extLst>
          </p:cNvPr>
          <p:cNvSpPr txBox="1">
            <a:spLocks/>
          </p:cNvSpPr>
          <p:nvPr/>
        </p:nvSpPr>
        <p:spPr>
          <a:xfrm>
            <a:off x="9623547" y="5217671"/>
            <a:ext cx="3633731" cy="1983229"/>
          </a:xfrm>
          <a:prstGeom prst="rect">
            <a:avLst/>
          </a:prstGeom>
        </p:spPr>
        <p:txBody>
          <a:bodyPr anchor="t"/>
          <a:lstStyle>
            <a:lvl1pPr marL="0" indent="0" algn="l" defTabSz="1371600" rtl="0" eaLnBrk="1" latinLnBrk="0" hangingPunct="1">
              <a:lnSpc>
                <a:spcPts val="28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2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Nilai </a:t>
            </a:r>
            <a:r>
              <a:rPr lang="en-US" dirty="0" err="1"/>
              <a:t>dimasukan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file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disediakan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7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B770-0F04-C110-4A4B-0664D945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2E05D-B081-92D7-B03B-E75BBD81AD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06F45-EB01-0F8D-5CF4-994549AEE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993A32-D6F6-5EF0-13EC-17A9EC51F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Dari program pengelompokan nilai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73C41B8-53BB-76B0-F8AD-1B842A80EC23}"/>
              </a:ext>
            </a:extLst>
          </p:cNvPr>
          <p:cNvSpPr txBox="1">
            <a:spLocks/>
          </p:cNvSpPr>
          <p:nvPr/>
        </p:nvSpPr>
        <p:spPr>
          <a:xfrm>
            <a:off x="13287367" y="2934222"/>
            <a:ext cx="2401625" cy="635549"/>
          </a:xfrm>
          <a:prstGeom prst="rect">
            <a:avLst/>
          </a:prstGeom>
        </p:spPr>
        <p:txBody>
          <a:bodyPr anchor="b"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3600" kern="12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validasi</a:t>
            </a:r>
            <a:endParaRPr lang="en-ID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C8CEA22-802F-6C18-67E8-74831E2C6881}"/>
              </a:ext>
            </a:extLst>
          </p:cNvPr>
          <p:cNvSpPr txBox="1">
            <a:spLocks/>
          </p:cNvSpPr>
          <p:nvPr/>
        </p:nvSpPr>
        <p:spPr>
          <a:xfrm>
            <a:off x="13287367" y="3510015"/>
            <a:ext cx="2779947" cy="1102544"/>
          </a:xfrm>
          <a:prstGeom prst="rect">
            <a:avLst/>
          </a:prstGeom>
        </p:spPr>
        <p:txBody>
          <a:bodyPr anchor="t"/>
          <a:lstStyle>
            <a:lvl1pPr marL="0" indent="0" algn="l" defTabSz="1371600" rtl="0" eaLnBrk="1" latinLnBrk="0" hangingPunct="1">
              <a:lnSpc>
                <a:spcPts val="28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2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Nilai di </a:t>
            </a:r>
            <a:r>
              <a:rPr lang="en-US" dirty="0" err="1"/>
              <a:t>luar</a:t>
            </a:r>
            <a:r>
              <a:rPr lang="en-US" dirty="0"/>
              <a:t> 0-100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valid</a:t>
            </a:r>
            <a:endParaRPr lang="en-ID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238F6B91-606A-CE2F-C541-F817E8A6932A}"/>
              </a:ext>
            </a:extLst>
          </p:cNvPr>
          <p:cNvSpPr txBox="1">
            <a:spLocks/>
          </p:cNvSpPr>
          <p:nvPr/>
        </p:nvSpPr>
        <p:spPr>
          <a:xfrm>
            <a:off x="1965351" y="6289612"/>
            <a:ext cx="3440092" cy="445226"/>
          </a:xfrm>
          <a:prstGeom prst="rect">
            <a:avLst/>
          </a:prstGeom>
        </p:spPr>
        <p:txBody>
          <a:bodyPr anchor="b"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3600" kern="12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Klasifikasi</a:t>
            </a:r>
            <a:endParaRPr lang="en-US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DC37D19B-0AEE-B06C-CEFD-91C293AB25B8}"/>
              </a:ext>
            </a:extLst>
          </p:cNvPr>
          <p:cNvSpPr txBox="1">
            <a:spLocks/>
          </p:cNvSpPr>
          <p:nvPr/>
        </p:nvSpPr>
        <p:spPr>
          <a:xfrm>
            <a:off x="1965351" y="6651446"/>
            <a:ext cx="3440092" cy="1943005"/>
          </a:xfrm>
          <a:prstGeom prst="rect">
            <a:avLst/>
          </a:prstGeom>
        </p:spPr>
        <p:txBody>
          <a:bodyPr anchor="t"/>
          <a:lstStyle>
            <a:lvl1pPr marL="0" indent="0" algn="l" defTabSz="1371600" rtl="0" eaLnBrk="1" latinLnBrk="0" hangingPunct="1">
              <a:lnSpc>
                <a:spcPts val="28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2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Nilai </a:t>
            </a:r>
            <a:r>
              <a:rPr lang="en-US" dirty="0" err="1"/>
              <a:t>dikategori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A, B, C, D, </a:t>
            </a:r>
            <a:r>
              <a:rPr lang="en-US" dirty="0" err="1"/>
              <a:t>atau</a:t>
            </a:r>
            <a:r>
              <a:rPr lang="en-US" dirty="0"/>
              <a:t> E</a:t>
            </a:r>
            <a:endParaRPr lang="en-ID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73500F3-A0EE-1662-2C7F-D68A583DB16E}"/>
              </a:ext>
            </a:extLst>
          </p:cNvPr>
          <p:cNvSpPr txBox="1">
            <a:spLocks/>
          </p:cNvSpPr>
          <p:nvPr/>
        </p:nvSpPr>
        <p:spPr>
          <a:xfrm>
            <a:off x="7672382" y="6081565"/>
            <a:ext cx="2943233" cy="675972"/>
          </a:xfrm>
          <a:prstGeom prst="rect">
            <a:avLst/>
          </a:prstGeom>
        </p:spPr>
        <p:txBody>
          <a:bodyPr anchor="b"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3600" kern="12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hasil</a:t>
            </a:r>
            <a:endParaRPr lang="en-ID" dirty="0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C0424269-686E-3D68-5657-EB20F8404F60}"/>
              </a:ext>
            </a:extLst>
          </p:cNvPr>
          <p:cNvSpPr txBox="1">
            <a:spLocks/>
          </p:cNvSpPr>
          <p:nvPr/>
        </p:nvSpPr>
        <p:spPr>
          <a:xfrm>
            <a:off x="7672381" y="6674145"/>
            <a:ext cx="2943233" cy="1102544"/>
          </a:xfrm>
          <a:prstGeom prst="rect">
            <a:avLst/>
          </a:prstGeom>
        </p:spPr>
        <p:txBody>
          <a:bodyPr anchor="t"/>
          <a:lstStyle>
            <a:lvl1pPr marL="0" indent="0" algn="l" defTabSz="1371600" rtl="0" eaLnBrk="1" latinLnBrk="0" hangingPunct="1">
              <a:lnSpc>
                <a:spcPts val="28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2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 </a:t>
            </a:r>
            <a:r>
              <a:rPr lang="en-US" dirty="0" err="1"/>
              <a:t>ke</a:t>
            </a:r>
            <a:r>
              <a:rPr lang="en-US" dirty="0"/>
              <a:t> file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/terminal</a:t>
            </a:r>
            <a:endParaRPr lang="en-ID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E871767-BF19-6CD9-5B78-4777D0C6433E}"/>
              </a:ext>
            </a:extLst>
          </p:cNvPr>
          <p:cNvSpPr txBox="1">
            <a:spLocks/>
          </p:cNvSpPr>
          <p:nvPr/>
        </p:nvSpPr>
        <p:spPr>
          <a:xfrm>
            <a:off x="13287367" y="6011326"/>
            <a:ext cx="3232184" cy="675972"/>
          </a:xfrm>
          <a:prstGeom prst="rect">
            <a:avLst/>
          </a:prstGeom>
        </p:spPr>
        <p:txBody>
          <a:bodyPr anchor="b"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3600" kern="12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lang="en-ID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6B8EDC2D-4720-AF78-BCF8-0C5A07AFD7EB}"/>
              </a:ext>
            </a:extLst>
          </p:cNvPr>
          <p:cNvSpPr txBox="1">
            <a:spLocks/>
          </p:cNvSpPr>
          <p:nvPr/>
        </p:nvSpPr>
        <p:spPr>
          <a:xfrm>
            <a:off x="13287367" y="6603905"/>
            <a:ext cx="3035282" cy="1990545"/>
          </a:xfrm>
          <a:prstGeom prst="rect">
            <a:avLst/>
          </a:prstGeom>
        </p:spPr>
        <p:txBody>
          <a:bodyPr anchor="t"/>
          <a:lstStyle>
            <a:lvl1pPr marL="0" indent="0" algn="l" defTabSz="1371600" rtl="0" eaLnBrk="1" latinLnBrk="0" hangingPunct="1">
              <a:lnSpc>
                <a:spcPts val="28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2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Pustaka &lt;</a:t>
            </a:r>
            <a:r>
              <a:rPr lang="en-US" dirty="0" err="1"/>
              <a:t>time.h</a:t>
            </a:r>
            <a:r>
              <a:rPr lang="en-US" dirty="0"/>
              <a:t>&gt;</a:t>
            </a:r>
            <a:endParaRPr lang="en-ID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B3892E3-E978-DBE7-C6D5-A6CD1C52F587}"/>
              </a:ext>
            </a:extLst>
          </p:cNvPr>
          <p:cNvSpPr txBox="1">
            <a:spLocks/>
          </p:cNvSpPr>
          <p:nvPr/>
        </p:nvSpPr>
        <p:spPr>
          <a:xfrm>
            <a:off x="7672381" y="2948432"/>
            <a:ext cx="2432836" cy="675972"/>
          </a:xfrm>
          <a:prstGeom prst="rect">
            <a:avLst/>
          </a:prstGeom>
        </p:spPr>
        <p:txBody>
          <a:bodyPr anchor="b"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3600" kern="12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ID" dirty="0"/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EBAF40E2-19CE-E926-88A0-A46D3E33A7C9}"/>
              </a:ext>
            </a:extLst>
          </p:cNvPr>
          <p:cNvSpPr txBox="1">
            <a:spLocks/>
          </p:cNvSpPr>
          <p:nvPr/>
        </p:nvSpPr>
        <p:spPr>
          <a:xfrm>
            <a:off x="1978883" y="2863275"/>
            <a:ext cx="4833256" cy="795362"/>
          </a:xfrm>
          <a:prstGeom prst="rect">
            <a:avLst/>
          </a:prstGeom>
        </p:spPr>
        <p:txBody>
          <a:bodyPr anchor="b"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3600" kern="12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input</a:t>
            </a:r>
            <a:endParaRPr lang="en-ID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5E0C9241-9BF6-A904-0497-C43E8475EDCD}"/>
              </a:ext>
            </a:extLst>
          </p:cNvPr>
          <p:cNvSpPr txBox="1">
            <a:spLocks/>
          </p:cNvSpPr>
          <p:nvPr/>
        </p:nvSpPr>
        <p:spPr>
          <a:xfrm>
            <a:off x="1965351" y="3556022"/>
            <a:ext cx="3440092" cy="1943005"/>
          </a:xfrm>
          <a:prstGeom prst="rect">
            <a:avLst/>
          </a:prstGeom>
        </p:spPr>
        <p:txBody>
          <a:bodyPr anchor="t"/>
          <a:lstStyle>
            <a:lvl1pPr marL="0" indent="0" algn="l" defTabSz="1371600" rtl="0" eaLnBrk="1" latinLnBrk="0" hangingPunct="1">
              <a:lnSpc>
                <a:spcPts val="28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2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Kita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file </a:t>
            </a:r>
            <a:r>
              <a:rPr lang="en-US" dirty="0" err="1"/>
              <a:t>atau</a:t>
            </a:r>
            <a:r>
              <a:rPr lang="en-US" dirty="0"/>
              <a:t> manual</a:t>
            </a:r>
          </a:p>
          <a:p>
            <a:endParaRPr lang="en-ID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B4AFEA69-ADC0-5F69-CE2A-F81B29F9E2AD}"/>
              </a:ext>
            </a:extLst>
          </p:cNvPr>
          <p:cNvSpPr txBox="1">
            <a:spLocks/>
          </p:cNvSpPr>
          <p:nvPr/>
        </p:nvSpPr>
        <p:spPr>
          <a:xfrm>
            <a:off x="7672381" y="3535685"/>
            <a:ext cx="2943233" cy="951039"/>
          </a:xfrm>
          <a:prstGeom prst="rect">
            <a:avLst/>
          </a:prstGeom>
        </p:spPr>
        <p:txBody>
          <a:bodyPr anchor="t"/>
          <a:lstStyle>
            <a:lvl1pPr marL="0" indent="0" algn="l" defTabSz="1371600" rtl="0" eaLnBrk="1" latinLnBrk="0" hangingPunct="1">
              <a:lnSpc>
                <a:spcPts val="28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2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Bebas Neue Bold" panose="020B0606020202050201" pitchFamily="34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Dari file </a:t>
            </a:r>
            <a:r>
              <a:rPr lang="en-US" dirty="0" err="1"/>
              <a:t>atau</a:t>
            </a:r>
            <a:r>
              <a:rPr lang="en-US" dirty="0"/>
              <a:t> input manual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477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5</a:t>
            </a:fld>
            <a:endParaRPr lang="en-US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Dari program pengelompokan nilai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b="1" dirty="0"/>
              <a:t>Int </a:t>
            </a:r>
            <a:r>
              <a:rPr lang="en-US" b="1" dirty="0" err="1"/>
              <a:t>nilai</a:t>
            </a:r>
            <a:r>
              <a:rPr lang="en-US" b="1" dirty="0"/>
              <a:t> :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diproses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b="1" dirty="0"/>
              <a:t>Int count </a:t>
            </a:r>
            <a:r>
              <a:rPr lang="en-US" dirty="0"/>
              <a:t>: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yang </a:t>
            </a:r>
            <a:r>
              <a:rPr lang="en-US" dirty="0" err="1"/>
              <a:t>diproses</a:t>
            </a:r>
            <a:endParaRPr lang="en-US" dirty="0"/>
          </a:p>
          <a:p>
            <a:r>
              <a:rPr lang="en-US" dirty="0"/>
              <a:t>3. </a:t>
            </a:r>
            <a:r>
              <a:rPr lang="en-US" b="1" dirty="0"/>
              <a:t>Char </a:t>
            </a:r>
            <a:r>
              <a:rPr lang="en-US" b="1" dirty="0" err="1"/>
              <a:t>kategori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(A, B, C, D, E).</a:t>
            </a: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b="1" dirty="0" err="1"/>
              <a:t>inputFile</a:t>
            </a:r>
            <a:r>
              <a:rPr lang="en-US" b="1" dirty="0"/>
              <a:t> : </a:t>
            </a:r>
            <a:r>
              <a:rPr lang="en-US" dirty="0"/>
              <a:t>File input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  <a:p>
            <a:r>
              <a:rPr lang="en-US" dirty="0"/>
              <a:t>2. </a:t>
            </a:r>
            <a:r>
              <a:rPr lang="en-US" b="1" dirty="0" err="1"/>
              <a:t>outputFile</a:t>
            </a:r>
            <a:r>
              <a:rPr lang="en-US" b="1" dirty="0"/>
              <a:t> </a:t>
            </a:r>
            <a:r>
              <a:rPr lang="en-US" dirty="0"/>
              <a:t>: File output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EFC903-8A5C-954B-FF34-2FF786435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endParaRPr lang="en-ID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EC069F-4E8E-B8BE-E630-4022D4E29A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05" b="21230"/>
          <a:stretch/>
        </p:blipFill>
        <p:spPr>
          <a:xfrm>
            <a:off x="974105" y="2521621"/>
            <a:ext cx="5579096" cy="48733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5DAFAF-FA7B-3037-83E7-CE255255C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05" y="7394975"/>
            <a:ext cx="5579096" cy="87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6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dan pseudocode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6</a:t>
            </a:fld>
            <a:endParaRPr lang="en-US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Dari program pengelompokan nilai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サブタイトル 12">
            <a:extLst>
              <a:ext uri="{FF2B5EF4-FFF2-40B4-BE49-F238E27FC236}">
                <a16:creationId xmlns:a16="http://schemas.microsoft.com/office/drawing/2014/main" id="{EB96B96F-9AA6-0159-6AB3-52B9459DA777}"/>
              </a:ext>
            </a:extLst>
          </p:cNvPr>
          <p:cNvSpPr txBox="1">
            <a:spLocks/>
          </p:cNvSpPr>
          <p:nvPr/>
        </p:nvSpPr>
        <p:spPr>
          <a:xfrm>
            <a:off x="10735065" y="1520679"/>
            <a:ext cx="4222882" cy="4452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3000" kern="12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None/>
              <a:defRPr sz="30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2pPr>
            <a:lvl3pPr marL="13716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3pPr>
            <a:lvl4pPr marL="20574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4pPr>
            <a:lvl5pPr marL="27432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5pPr>
            <a:lvl6pPr marL="34290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pseudocode</a:t>
            </a:r>
          </a:p>
          <a:p>
            <a:endParaRPr lang="en-US" sz="4400" dirty="0"/>
          </a:p>
        </p:txBody>
      </p:sp>
      <p:sp>
        <p:nvSpPr>
          <p:cNvPr id="34" name="サブタイトル 12">
            <a:extLst>
              <a:ext uri="{FF2B5EF4-FFF2-40B4-BE49-F238E27FC236}">
                <a16:creationId xmlns:a16="http://schemas.microsoft.com/office/drawing/2014/main" id="{FFF82BE8-56E8-65C1-314C-0EBC75A9A42C}"/>
              </a:ext>
            </a:extLst>
          </p:cNvPr>
          <p:cNvSpPr txBox="1">
            <a:spLocks/>
          </p:cNvSpPr>
          <p:nvPr/>
        </p:nvSpPr>
        <p:spPr>
          <a:xfrm>
            <a:off x="4376970" y="1613111"/>
            <a:ext cx="4222882" cy="4452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3000" kern="12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None/>
              <a:defRPr sz="30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2pPr>
            <a:lvl3pPr marL="13716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3pPr>
            <a:lvl4pPr marL="20574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4pPr>
            <a:lvl5pPr marL="2743200" indent="0" algn="ctr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5pPr>
            <a:lvl6pPr marL="34290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Flowchart</a:t>
            </a:r>
          </a:p>
          <a:p>
            <a:endParaRPr lang="en-US" sz="44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8847D0-FA4E-24CE-7F24-DBA7439F9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636" y="2275715"/>
            <a:ext cx="4222882" cy="623263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187C03F-C738-3DB7-E2F4-29126C36B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276" y="2305143"/>
            <a:ext cx="4519847" cy="62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1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5000" dirty="0" err="1"/>
              <a:t>Hatimu</a:t>
            </a:r>
            <a:r>
              <a:rPr lang="en-US" sz="15000" dirty="0"/>
              <a:t> </a:t>
            </a:r>
            <a:br>
              <a:rPr lang="en-US" sz="15000" dirty="0"/>
            </a:br>
            <a:r>
              <a:rPr lang="en-US" sz="15000" dirty="0" err="1"/>
              <a:t>hancur</a:t>
            </a:r>
            <a:r>
              <a:rPr lang="en-US" sz="15000" dirty="0"/>
              <a:t>!?, </a:t>
            </a:r>
            <a:r>
              <a:rPr lang="en-US" sz="15000" dirty="0" err="1"/>
              <a:t>iman</a:t>
            </a:r>
            <a:br>
              <a:rPr lang="en-US" sz="15000" dirty="0"/>
            </a:br>
            <a:r>
              <a:rPr lang="en-US" sz="15000" dirty="0" err="1"/>
              <a:t>lh</a:t>
            </a:r>
            <a:r>
              <a:rPr lang="en-US" sz="15000" dirty="0"/>
              <a:t> </a:t>
            </a:r>
            <a:r>
              <a:rPr lang="en-US" sz="15000" dirty="0" err="1"/>
              <a:t>penyelamat</a:t>
            </a:r>
            <a:endParaRPr lang="en-US" sz="15000" dirty="0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r>
              <a:rPr lang="en-US" dirty="0"/>
              <a:t> </a:t>
            </a:r>
          </a:p>
          <a:p>
            <a:r>
              <a:rPr lang="en-US" dirty="0"/>
              <a:t>Atas </a:t>
            </a:r>
            <a:r>
              <a:rPr lang="en-US" dirty="0" err="1"/>
              <a:t>perhatiannya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22206"/>
      </p:ext>
    </p:extLst>
  </p:cSld>
  <p:clrMapOvr>
    <a:masterClrMapping/>
  </p:clrMapOvr>
</p:sld>
</file>

<file path=ppt/theme/theme1.xml><?xml version="1.0" encoding="utf-8"?>
<a:theme xmlns:a="http://schemas.openxmlformats.org/drawingml/2006/main" name="No 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6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85000"/>
                <a:lumOff val="15000"/>
              </a:schemeClr>
            </a:solidFill>
            <a:latin typeface="Aller Light" panose="02000503000000020004" pitchFamily="2" charset="0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sz="4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>
                <a:lumMod val="85000"/>
                <a:lumOff val="15000"/>
              </a:schemeClr>
            </a:solidFill>
            <a:latin typeface="+mj-lt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3992</TotalTime>
  <Words>296</Words>
  <Application>Microsoft Office PowerPoint</Application>
  <PresentationFormat>Custom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Aller Light</vt:lpstr>
      <vt:lpstr>Arial</vt:lpstr>
      <vt:lpstr>Bebas Neue Bold</vt:lpstr>
      <vt:lpstr>Calibri</vt:lpstr>
      <vt:lpstr>Roboto</vt:lpstr>
      <vt:lpstr>Wingdings</vt:lpstr>
      <vt:lpstr>No Header</vt:lpstr>
      <vt:lpstr>Header</vt:lpstr>
      <vt:lpstr>Program pengelompokan nilai</vt:lpstr>
      <vt:lpstr>Fitur-fitur yang ada di program </vt:lpstr>
      <vt:lpstr>Input dan output</vt:lpstr>
      <vt:lpstr>proses</vt:lpstr>
      <vt:lpstr>Struktur data yang digunakan</vt:lpstr>
      <vt:lpstr>Flowchart dan pseudocode</vt:lpstr>
      <vt:lpstr>Hatimu  hancur!?, iman lh penyelamat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taitoru</dc:title>
  <dc:creator>秋咲准</dc:creator>
  <cp:lastModifiedBy>Acer Aspire</cp:lastModifiedBy>
  <cp:revision>77</cp:revision>
  <dcterms:created xsi:type="dcterms:W3CDTF">2014-05-07T13:22:54Z</dcterms:created>
  <dcterms:modified xsi:type="dcterms:W3CDTF">2024-12-13T04:43:11Z</dcterms:modified>
</cp:coreProperties>
</file>