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comments/modernComment_122_BCF6A3CA.xml" ContentType="application/vnd.ms-powerpoint.comments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7" r:id="rId4"/>
  </p:sldMasterIdLst>
  <p:notesMasterIdLst>
    <p:notesMasterId r:id="rId21"/>
  </p:notesMasterIdLst>
  <p:sldIdLst>
    <p:sldId id="296" r:id="rId5"/>
    <p:sldId id="308" r:id="rId6"/>
    <p:sldId id="309" r:id="rId7"/>
    <p:sldId id="298" r:id="rId8"/>
    <p:sldId id="297" r:id="rId9"/>
    <p:sldId id="299" r:id="rId10"/>
    <p:sldId id="302" r:id="rId11"/>
    <p:sldId id="303" r:id="rId12"/>
    <p:sldId id="304" r:id="rId13"/>
    <p:sldId id="305" r:id="rId14"/>
    <p:sldId id="306" r:id="rId15"/>
    <p:sldId id="307" r:id="rId16"/>
    <p:sldId id="295" r:id="rId17"/>
    <p:sldId id="290" r:id="rId18"/>
    <p:sldId id="310" r:id="rId19"/>
    <p:sldId id="311" r:id="rId20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  <p188:author id="{1CA0737F-8797-C34E-D9A9-8DCB8CEB7416}" name="Smith, Maria (smit9mt)" initials="S(" userId="S::smit9mt@mail.uc.edu::12485e18-9112-4d64-af06-16e8498d2482" providerId="AD"/>
  <p188:author id="{A9353BC5-C98B-1075-CA33-D49FC806B191}" name="Sutar, Anishka (sutaraa)" initials="S(" userId="S::sutaraa@mail.uc.edu::566c1b57-01a6-45c4-836f-f1a0818eebde" providerId="AD"/>
  <p188:author id="{1F95A9F2-1067-7A22-274D-09EF1BA5A8B9}" name="Khadka, Ruksha (khadkara)" initials="K(" userId="S::khadkara@mail.uc.edu::14a3a0bc-5d6d-4a3f-b560-9d636545e873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CDCE"/>
    <a:srgbClr val="973224"/>
    <a:srgbClr val="CF162D"/>
    <a:srgbClr val="F27C89"/>
    <a:srgbClr val="202C8F"/>
    <a:srgbClr val="FDFBF6"/>
    <a:srgbClr val="AAC4E9"/>
    <a:srgbClr val="DF8C8C"/>
    <a:srgbClr val="D4D593"/>
    <a:srgbClr val="E6F0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A5DEFA-CB66-3797-259B-19C0A8CA2D9D}" v="226" dt="2023-11-29T19:57:49.588"/>
    <p1510:client id="{347E9292-D306-0648-03CB-A67F17AC114B}" v="113" dt="2023-11-30T20:59:33.635"/>
    <p1510:client id="{36786ADE-EC69-379F-EE00-12D7CC85CAE2}" v="2797" dt="2023-11-29T21:33:18.607"/>
    <p1510:client id="{44EA0C9E-3F50-79E2-F5C1-E6E761F43712}" v="109" dt="2023-11-30T21:04:11.831"/>
    <p1510:client id="{47C869B6-438E-4889-9261-F58B61F98637}" v="342" dt="2023-11-29T22:21:01.785"/>
    <p1510:client id="{602B02BE-B9B7-232C-D305-CE21C1630FF9}" v="259" dt="2023-12-01T19:13:59.157"/>
    <p1510:client id="{660C3DB0-90BA-8B3A-A5A0-EFE1F9E178A2}" v="3" dt="2023-11-30T21:18:10.418"/>
    <p1510:client id="{6B8EEA67-86D5-6D08-B175-9F66E75E5EB9}" v="1644" dt="2023-11-30T02:19:30.398"/>
    <p1510:client id="{6BA8BF51-A288-8540-C65D-BFFC00E89867}" v="992" dt="2023-11-30T01:36:31.747"/>
    <p1510:client id="{871176BD-EBE6-9150-489D-9086E9FEB040}" v="2216" dt="2023-11-30T21:21:47.987"/>
    <p1510:client id="{9BEDEDBC-775C-4305-9C12-33BEF1C8F5CE}" v="5" dt="2023-11-27T21:56:42.267"/>
    <p1510:client id="{AA0791AB-5558-48BE-9349-D1139F166E30}" v="146" dt="2023-11-29T18:52:12.310"/>
    <p1510:client id="{C99C424F-89A3-33D7-6145-161CDE691B60}" v="538" dt="2023-11-30T16:49:00.754"/>
    <p1510:client id="{D7BF1CD9-F904-1294-58F7-80171C4B4EEF}" v="149" dt="2023-12-01T20:29:56.075"/>
    <p1510:client id="{E35FFF9B-2731-45F3-2CCC-585BFBBE7F42}" v="284" dt="2023-11-30T20:45:06.399"/>
    <p1510:client id="{F0730947-DF6B-8312-8AD0-1E5F44DF8825}" v="111" dt="2023-11-30T21:02:07.307"/>
  </p1510:revLst>
</p1510:revInfo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8/10/relationships/authors" Target="authors.xml"/></Relationships>
</file>

<file path=ppt/comments/modernComment_122_BCF6A3CA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B6888FAA-4526-4B1B-86D2-FE5BD7813947}" authorId="{A9353BC5-C98B-1075-CA33-D49FC806B191}" created="2023-11-30T16:49:00.754">
    <pc:sldMkLst xmlns:pc="http://schemas.microsoft.com/office/powerpoint/2013/main/command">
      <pc:docMk/>
      <pc:sldMk cId="3170280394" sldId="290"/>
    </pc:sldMkLst>
    <p188:replyLst>
      <p188:reply id="{4BA4A435-A6A0-4730-A366-01CF2730B23A}" authorId="{1F95A9F2-1067-7A22-274D-09EF1BA5A8B9}" created="2023-11-30T21:18:10.418">
        <p188:txBody>
          <a:bodyPr/>
          <a:lstStyle/>
          <a:p>
            <a:r>
              <a:rPr lang="en-US"/>
              <a:t>Along with learning the detailed process of developing an app from proposal to user testing, I also learned the importance of communication, cooperation, and mutual understanding in group work.</a:t>
            </a:r>
          </a:p>
        </p188:txBody>
      </p188:reply>
      <p188:reply id="{13D2396F-B526-46E1-AE51-52FD8589A077}" authorId="{1CA0737F-8797-C34E-D9A9-8DCB8CEB7416}" created="2023-11-30T21:21:47.987">
        <p188:txBody>
          <a:bodyPr/>
          <a:lstStyle/>
          <a:p>
            <a:r>
              <a:rPr lang="en-US"/>
              <a:t>I learned how to effectively plan, divide, and distribute work for a group project to ensure timely an d efficient completion</a:t>
            </a:r>
          </a:p>
        </p188:txBody>
      </p188:reply>
    </p188:replyLst>
    <p188:txBody>
      <a:bodyPr/>
      <a:lstStyle/>
      <a:p>
        <a:r>
          <a:rPr lang="en-US"/>
          <a:t>I learned what the process for proposing and developing an app/solution looks like.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9CB8-F204-4D06-B913-C5A26A89888A}" type="datetimeFigureOut">
              <a:rPr lang="en-US" dirty="0"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0228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300-0A13-4A81-945A-7333C271A069}" type="datetimeFigureOut">
              <a:rPr lang="en-US" dirty="0"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710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1962-1EA4-46E7-BCB0-F36CE46D1A59}" type="datetimeFigureOut">
              <a:rPr lang="en-US" dirty="0"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9763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1208461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5313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5388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5333225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6378198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endParaRPr lang="en-US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endParaRPr lang="en-US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endParaRPr lang="en-US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endParaRPr lang="en-US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endParaRPr lang="en-US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627786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62527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endParaRPr lang="en-US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endParaRPr lang="en-US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endParaRPr lang="en-US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2865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dirty="0"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063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77B-A50F-4D64-8574-E2D6A98A5553}" type="datetimeFigureOut">
              <a:rPr lang="en-US" dirty="0"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6443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A62-1983-43A1-A163-D8AA46534C80}" type="datetimeFigureOut">
              <a:rPr lang="en-US" dirty="0"/>
              <a:t>12/1/2023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876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3E3B-34E3-4345-B2A1-994B83598A9C}" type="datetimeFigureOut">
              <a:rPr lang="en-US" dirty="0"/>
              <a:t>12/1/2023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91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6C96-82A1-4D77-8ADA-627AC6FE3D65}" type="datetimeFigureOut">
              <a:rPr lang="en-US" dirty="0"/>
              <a:t>12/1/2023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712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C1E-28F2-47E9-802D-339E64E2F920}" type="datetimeFigureOut">
              <a:rPr lang="en-US" dirty="0"/>
              <a:t>12/1/2023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454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4271A48-F18A-45B3-BC05-1E27DA3F88AF}" type="datetimeFigureOut">
              <a:rPr lang="en-US" dirty="0"/>
              <a:t>12/1/2023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150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47F8-9654-4282-85D2-65F41AAE7A75}" type="datetimeFigureOut">
              <a:rPr lang="en-US" dirty="0"/>
              <a:t>12/1/2023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081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C5B261-8843-42D1-AAFC-05E20E2D9B97}" type="datetimeFigureOut">
              <a:rPr lang="en-US" dirty="0"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6885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  <p:sldLayoutId id="2147483713" r:id="rId16"/>
    <p:sldLayoutId id="2147483714" r:id="rId17"/>
    <p:sldLayoutId id="2147483715" r:id="rId18"/>
    <p:sldLayoutId id="2147483716" r:id="rId19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22_BCF6A3CA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2191024-4B5D-0B6B-0FD9-B4F8B3AA50D3}"/>
              </a:ext>
            </a:extLst>
          </p:cNvPr>
          <p:cNvSpPr/>
          <p:nvPr/>
        </p:nvSpPr>
        <p:spPr>
          <a:xfrm>
            <a:off x="-5818" y="-5817"/>
            <a:ext cx="12197816" cy="68696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C90FDC3-77F7-8955-0BB0-BC1BC7649B8E}"/>
              </a:ext>
            </a:extLst>
          </p:cNvPr>
          <p:cNvSpPr/>
          <p:nvPr/>
        </p:nvSpPr>
        <p:spPr>
          <a:xfrm>
            <a:off x="418807" y="407172"/>
            <a:ext cx="11354381" cy="6049465"/>
          </a:xfrm>
          <a:prstGeom prst="rect">
            <a:avLst/>
          </a:prstGeom>
          <a:solidFill>
            <a:srgbClr val="CF162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white bear paw with black shadow&#10;&#10;Description automatically generated">
            <a:extLst>
              <a:ext uri="{FF2B5EF4-FFF2-40B4-BE49-F238E27FC236}">
                <a16:creationId xmlns:a16="http://schemas.microsoft.com/office/drawing/2014/main" id="{2D69EB5A-6CC2-1712-DE1E-FA1B2E05A8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3714" y="2011447"/>
            <a:ext cx="2544266" cy="2544266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20F8BAF-8721-5C32-6914-99C81EA0A7E0}"/>
              </a:ext>
            </a:extLst>
          </p:cNvPr>
          <p:cNvCxnSpPr/>
          <p:nvPr/>
        </p:nvCxnSpPr>
        <p:spPr>
          <a:xfrm flipH="1">
            <a:off x="4575489" y="1639754"/>
            <a:ext cx="4655" cy="3590124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70416D0-5A5A-2778-990A-22E031927020}"/>
              </a:ext>
            </a:extLst>
          </p:cNvPr>
          <p:cNvSpPr txBox="1"/>
          <p:nvPr/>
        </p:nvSpPr>
        <p:spPr>
          <a:xfrm>
            <a:off x="5103050" y="1877188"/>
            <a:ext cx="6200701" cy="126188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7600" b="1">
                <a:solidFill>
                  <a:schemeClr val="bg1"/>
                </a:solidFill>
                <a:latin typeface="Aharoni"/>
                <a:cs typeface="Calibri"/>
              </a:rPr>
              <a:t>Bearcat Bites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CDBAC32-6C5C-F1AA-22F3-B6F68BA96022}"/>
              </a:ext>
            </a:extLst>
          </p:cNvPr>
          <p:cNvSpPr/>
          <p:nvPr/>
        </p:nvSpPr>
        <p:spPr>
          <a:xfrm>
            <a:off x="5860061" y="3331351"/>
            <a:ext cx="4402667" cy="1608666"/>
          </a:xfrm>
          <a:prstGeom prst="rect">
            <a:avLst/>
          </a:prstGeom>
          <a:solidFill>
            <a:srgbClr val="F5CDC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A8F023-9635-58FB-AC52-50E293E0CF17}"/>
              </a:ext>
            </a:extLst>
          </p:cNvPr>
          <p:cNvSpPr txBox="1"/>
          <p:nvPr/>
        </p:nvSpPr>
        <p:spPr>
          <a:xfrm>
            <a:off x="6091175" y="3428331"/>
            <a:ext cx="1826473" cy="129586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>
                <a:latin typeface="Franklin Gothic"/>
                <a:cs typeface="Calibri"/>
              </a:rPr>
              <a:t>Maria Smith</a:t>
            </a:r>
            <a:endParaRPr lang="en-US">
              <a:latin typeface="Franklin Gothic"/>
            </a:endParaRPr>
          </a:p>
          <a:p>
            <a:pPr>
              <a:lnSpc>
                <a:spcPct val="150000"/>
              </a:lnSpc>
            </a:pPr>
            <a:r>
              <a:rPr lang="en-US">
                <a:latin typeface="Franklin Gothic"/>
                <a:cs typeface="Calibri"/>
              </a:rPr>
              <a:t>Ruksha Khadka</a:t>
            </a:r>
          </a:p>
          <a:p>
            <a:pPr>
              <a:lnSpc>
                <a:spcPct val="150000"/>
              </a:lnSpc>
            </a:pPr>
            <a:r>
              <a:rPr lang="en-US">
                <a:latin typeface="Franklin Gothic"/>
                <a:cs typeface="Calibri"/>
              </a:rPr>
              <a:t>Avni Singh</a:t>
            </a:r>
            <a:r>
              <a:rPr lang="en-US" b="1">
                <a:latin typeface="Franklin Gothic"/>
                <a:cs typeface="Calibri"/>
              </a:rPr>
              <a:t> 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A30DFC-F740-BD2D-9CB3-D212B1C402C6}"/>
              </a:ext>
            </a:extLst>
          </p:cNvPr>
          <p:cNvSpPr txBox="1"/>
          <p:nvPr/>
        </p:nvSpPr>
        <p:spPr>
          <a:xfrm>
            <a:off x="8259416" y="3428331"/>
            <a:ext cx="2000977" cy="129586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>
                <a:latin typeface="Franklin Gothic"/>
                <a:cs typeface="Calibri"/>
              </a:rPr>
              <a:t>Anishka Sutar</a:t>
            </a:r>
            <a:endParaRPr lang="en-US">
              <a:latin typeface="Franklin Gothic"/>
            </a:endParaRPr>
          </a:p>
          <a:p>
            <a:pPr>
              <a:lnSpc>
                <a:spcPct val="150000"/>
              </a:lnSpc>
            </a:pPr>
            <a:r>
              <a:rPr lang="en-US">
                <a:latin typeface="Franklin Gothic"/>
                <a:cs typeface="Calibri"/>
              </a:rPr>
              <a:t>Rashmi Devkota</a:t>
            </a:r>
          </a:p>
          <a:p>
            <a:pPr>
              <a:lnSpc>
                <a:spcPct val="150000"/>
              </a:lnSpc>
            </a:pPr>
            <a:r>
              <a:rPr lang="en-US">
                <a:latin typeface="Franklin Gothic"/>
                <a:cs typeface="Calibri"/>
              </a:rPr>
              <a:t>Winnie Duong</a:t>
            </a:r>
          </a:p>
        </p:txBody>
      </p:sp>
    </p:spTree>
    <p:extLst>
      <p:ext uri="{BB962C8B-B14F-4D97-AF65-F5344CB8AC3E}">
        <p14:creationId xmlns:p14="http://schemas.microsoft.com/office/powerpoint/2010/main" val="15345318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CE027D2B-7ABF-7DE6-4440-A0F2CE0FCAF4}"/>
              </a:ext>
            </a:extLst>
          </p:cNvPr>
          <p:cNvSpPr txBox="1">
            <a:spLocks/>
          </p:cNvSpPr>
          <p:nvPr/>
        </p:nvSpPr>
        <p:spPr>
          <a:xfrm>
            <a:off x="657014" y="704292"/>
            <a:ext cx="4950177" cy="700046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latin typeface="Georgia Pro"/>
              </a:rPr>
              <a:t>Navigation</a:t>
            </a: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BE96B2-730F-7892-B1E1-5E201385BB12}"/>
              </a:ext>
            </a:extLst>
          </p:cNvPr>
          <p:cNvSpPr txBox="1"/>
          <p:nvPr/>
        </p:nvSpPr>
        <p:spPr>
          <a:xfrm>
            <a:off x="657013" y="1711394"/>
            <a:ext cx="5026942" cy="171438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Calibri"/>
              <a:buChar char="-"/>
            </a:pPr>
            <a:r>
              <a:rPr lang="en-US">
                <a:latin typeface="Aptos"/>
                <a:cs typeface="Calibri"/>
              </a:rPr>
              <a:t>Navigation icon on dining hall page leads to directions</a:t>
            </a:r>
          </a:p>
          <a:p>
            <a:pPr marL="285750" indent="-285750">
              <a:lnSpc>
                <a:spcPct val="150000"/>
              </a:lnSpc>
              <a:buFont typeface="Calibri"/>
              <a:buChar char="-"/>
            </a:pPr>
            <a:r>
              <a:rPr lang="en-US">
                <a:latin typeface="Aptos"/>
                <a:cs typeface="Calibri"/>
              </a:rPr>
              <a:t>Uses campus specific pathways to generate the most efficient way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BE36050-18D0-822E-05D8-91779A3BDFD0}"/>
              </a:ext>
            </a:extLst>
          </p:cNvPr>
          <p:cNvCxnSpPr/>
          <p:nvPr/>
        </p:nvCxnSpPr>
        <p:spPr>
          <a:xfrm>
            <a:off x="547511" y="1402645"/>
            <a:ext cx="10718800" cy="4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A map with a red pin on it&#10;&#10;Description automatically generated">
            <a:extLst>
              <a:ext uri="{FF2B5EF4-FFF2-40B4-BE49-F238E27FC236}">
                <a16:creationId xmlns:a16="http://schemas.microsoft.com/office/drawing/2014/main" id="{14E41A43-054E-601D-F283-F7C71F0B54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7168" y="1727201"/>
            <a:ext cx="2368997" cy="4210754"/>
          </a:xfrm>
          <a:prstGeom prst="rect">
            <a:avLst/>
          </a:prstGeom>
        </p:spPr>
      </p:pic>
      <p:pic>
        <p:nvPicPr>
          <p:cNvPr id="5" name="Picture 4" descr="A screenshot of a map&#10;&#10;Description automatically generated">
            <a:extLst>
              <a:ext uri="{FF2B5EF4-FFF2-40B4-BE49-F238E27FC236}">
                <a16:creationId xmlns:a16="http://schemas.microsoft.com/office/drawing/2014/main" id="{650D7953-3FAE-349A-E5F3-0B5CF0E67E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7479" y="1710267"/>
            <a:ext cx="2380285" cy="4222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6453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F26A14-C06F-B198-C0C4-0881D2D24DDB}"/>
              </a:ext>
            </a:extLst>
          </p:cNvPr>
          <p:cNvSpPr/>
          <p:nvPr/>
        </p:nvSpPr>
        <p:spPr>
          <a:xfrm>
            <a:off x="-1129" y="0"/>
            <a:ext cx="5209822" cy="6858000"/>
          </a:xfrm>
          <a:prstGeom prst="rect">
            <a:avLst/>
          </a:prstGeom>
          <a:solidFill>
            <a:srgbClr val="9732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Calibri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5B9391-EA77-8453-A83F-5608CA4B8CDE}"/>
              </a:ext>
            </a:extLst>
          </p:cNvPr>
          <p:cNvSpPr/>
          <p:nvPr/>
        </p:nvSpPr>
        <p:spPr>
          <a:xfrm>
            <a:off x="5208695" y="6180666"/>
            <a:ext cx="6982175" cy="6773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Calibri"/>
            </a:endParaRPr>
          </a:p>
        </p:txBody>
      </p:sp>
      <p:pic>
        <p:nvPicPr>
          <p:cNvPr id="12" name="Picture 11" descr="A map with red pins&#10;&#10;Description automatically generated">
            <a:extLst>
              <a:ext uri="{FF2B5EF4-FFF2-40B4-BE49-F238E27FC236}">
                <a16:creationId xmlns:a16="http://schemas.microsoft.com/office/drawing/2014/main" id="{CF86A8DE-148F-9D6C-52EF-506F84739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01" y="237066"/>
            <a:ext cx="2233530" cy="3962400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B405EDAC-1BAD-B305-3F5B-CD95255E3087}"/>
              </a:ext>
            </a:extLst>
          </p:cNvPr>
          <p:cNvSpPr txBox="1">
            <a:spLocks/>
          </p:cNvSpPr>
          <p:nvPr/>
        </p:nvSpPr>
        <p:spPr>
          <a:xfrm>
            <a:off x="5855547" y="1093759"/>
            <a:ext cx="4950177" cy="700046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latin typeface="Georgia Pro"/>
              </a:rPr>
              <a:t>Navigation</a:t>
            </a:r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9B0C2D5-4797-96D3-CB72-6E4603B89FE9}"/>
              </a:ext>
            </a:extLst>
          </p:cNvPr>
          <p:cNvCxnSpPr/>
          <p:nvPr/>
        </p:nvCxnSpPr>
        <p:spPr>
          <a:xfrm>
            <a:off x="5802489" y="1848556"/>
            <a:ext cx="5791200" cy="4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8124D1F-ACF9-074A-ECD4-CB3A35668786}"/>
              </a:ext>
            </a:extLst>
          </p:cNvPr>
          <p:cNvSpPr txBox="1"/>
          <p:nvPr/>
        </p:nvSpPr>
        <p:spPr>
          <a:xfrm>
            <a:off x="5816035" y="2106505"/>
            <a:ext cx="5026942" cy="25453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Calibri"/>
              <a:buChar char="-"/>
            </a:pPr>
            <a:r>
              <a:rPr lang="en-US">
                <a:latin typeface="Aptos"/>
                <a:cs typeface="Calibri"/>
              </a:rPr>
              <a:t>Icon on bottom of screen also brings user to navigation map</a:t>
            </a:r>
          </a:p>
          <a:p>
            <a:pPr marL="285750" indent="-285750">
              <a:lnSpc>
                <a:spcPct val="150000"/>
              </a:lnSpc>
              <a:buFont typeface="Calibri"/>
              <a:buChar char="-"/>
            </a:pPr>
            <a:r>
              <a:rPr lang="en-US">
                <a:latin typeface="Aptos"/>
                <a:cs typeface="Calibri"/>
              </a:rPr>
              <a:t>Can interact with desired dining hall to get directions</a:t>
            </a:r>
          </a:p>
          <a:p>
            <a:pPr marL="742950" lvl="1" indent="-285750">
              <a:lnSpc>
                <a:spcPct val="150000"/>
              </a:lnSpc>
              <a:buFont typeface="Calibri"/>
              <a:buChar char="-"/>
            </a:pPr>
            <a:r>
              <a:rPr lang="en-US">
                <a:latin typeface="Aptos"/>
                <a:cs typeface="Calibri"/>
              </a:rPr>
              <a:t>Additional info is listed below</a:t>
            </a:r>
          </a:p>
          <a:p>
            <a:pPr marL="742950" lvl="1" indent="-285750">
              <a:lnSpc>
                <a:spcPct val="150000"/>
              </a:lnSpc>
              <a:buFont typeface="Calibri"/>
              <a:buChar char="-"/>
            </a:pPr>
            <a:endParaRPr lang="en-US">
              <a:latin typeface="Aptos"/>
              <a:cs typeface="Calibri"/>
            </a:endParaRPr>
          </a:p>
        </p:txBody>
      </p:sp>
      <p:pic>
        <p:nvPicPr>
          <p:cNvPr id="23" name="Picture 22" descr="A screenshot of a phone&#10;&#10;Description automatically generated">
            <a:extLst>
              <a:ext uri="{FF2B5EF4-FFF2-40B4-BE49-F238E27FC236}">
                <a16:creationId xmlns:a16="http://schemas.microsoft.com/office/drawing/2014/main" id="{36E7F991-C831-362F-5134-2807598614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6056" y="2568222"/>
            <a:ext cx="2318197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9109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3B981-39E6-670E-11F9-57F76B46F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004429"/>
            <a:ext cx="10058400" cy="721888"/>
          </a:xfrm>
        </p:spPr>
        <p:txBody>
          <a:bodyPr/>
          <a:lstStyle/>
          <a:p>
            <a:r>
              <a:rPr lang="en-US">
                <a:latin typeface="Georgia Pro"/>
                <a:cs typeface="Calibri Light"/>
              </a:rPr>
              <a:t>Testing and Next Steps</a:t>
            </a:r>
            <a:endParaRPr lang="en-US">
              <a:latin typeface="Georgia Pro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9EA4B-ECD7-DBF3-0980-2E05EF3C2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latin typeface="Aptos"/>
                <a:ea typeface="+mn-lt"/>
                <a:cs typeface="+mn-lt"/>
              </a:rPr>
              <a:t>The interviewees provided overwhelmingly positive feedback. However, two consistent critiques we received were the lack of a food availability feature and insufficiently prominent features/buttons.</a:t>
            </a:r>
          </a:p>
          <a:p>
            <a:pPr marL="0" indent="0">
              <a:buNone/>
            </a:pPr>
            <a:endParaRPr lang="en-US">
              <a:latin typeface="Aptos"/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>
                <a:latin typeface="Aptos"/>
                <a:ea typeface="+mn-lt"/>
                <a:cs typeface="+mn-lt"/>
              </a:rPr>
              <a:t>To address this feedback, we will be sure include the following in future versions of our app: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>
                <a:latin typeface="Aptos"/>
                <a:ea typeface="+mn-lt"/>
                <a:cs typeface="+mn-lt"/>
              </a:rPr>
              <a:t> Outlines to the clickable features of our app</a:t>
            </a:r>
          </a:p>
          <a:p>
            <a:pPr>
              <a:buFont typeface="Arial"/>
              <a:buChar char="•"/>
            </a:pPr>
            <a:r>
              <a:rPr lang="en-US">
                <a:latin typeface="Aptos"/>
                <a:ea typeface="+mn-lt"/>
                <a:cs typeface="+mn-lt"/>
              </a:rPr>
              <a:t> Make certain features more prominent (larger titles, etc.)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>
                <a:latin typeface="Aptos"/>
                <a:ea typeface="+mn-lt"/>
                <a:cs typeface="+mn-lt"/>
              </a:rPr>
              <a:t> Availability markers for each food item</a:t>
            </a:r>
          </a:p>
        </p:txBody>
      </p:sp>
    </p:spTree>
    <p:extLst>
      <p:ext uri="{BB962C8B-B14F-4D97-AF65-F5344CB8AC3E}">
        <p14:creationId xmlns:p14="http://schemas.microsoft.com/office/powerpoint/2010/main" val="5099236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5058AE03-D409-0714-CCED-4548A9C92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13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432457-AB20-F58C-DE07-DBBFEA3FAC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>
                <a:latin typeface="Aptos"/>
              </a:rPr>
              <a:t>What went well?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0AE4E9-F09A-4ED4-F352-F098FE5018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>
                <a:latin typeface="Aptos"/>
              </a:rPr>
              <a:t>Is proposal a viable solution for the problem?  Why or Why Not?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E2E4C80-86B0-F9FA-7F3D-2FD1CE5D4AD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0" indent="0">
              <a:buNone/>
            </a:pPr>
            <a:r>
              <a:rPr lang="en-US" sz="1800">
                <a:cs typeface="Calibri"/>
              </a:rPr>
              <a:t>We think our app is a viable solution because:</a:t>
            </a:r>
          </a:p>
          <a:p>
            <a:pPr>
              <a:buChar char="-"/>
            </a:pPr>
            <a:r>
              <a:rPr lang="en-US" sz="1800">
                <a:cs typeface="Calibri"/>
              </a:rPr>
              <a:t> All dining hall information is now accessible from one location</a:t>
            </a:r>
          </a:p>
          <a:p>
            <a:pPr>
              <a:buChar char="-"/>
            </a:pPr>
            <a:r>
              <a:rPr lang="en-US" sz="1800">
                <a:cs typeface="Calibri"/>
              </a:rPr>
              <a:t> Students/faculty can check multiple things on the app like times, menus, wait times, etc.</a:t>
            </a:r>
            <a:endParaRPr lang="en-US" sz="1800">
              <a:ea typeface="Calibri"/>
              <a:cs typeface="Calibri"/>
            </a:endParaRPr>
          </a:p>
          <a:p>
            <a:pPr>
              <a:buChar char="-"/>
            </a:pPr>
            <a:r>
              <a:rPr lang="en-US" sz="1800">
                <a:ea typeface="Calibri"/>
                <a:cs typeface="Calibri"/>
              </a:rPr>
              <a:t> Users can figure out the quickest route to dining halls using the app's unique navigation system</a:t>
            </a:r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312DC886-615A-73AD-EEC3-D3623F604C1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383540" lvl="1">
              <a:buChar char="-"/>
            </a:pPr>
            <a:r>
              <a:rPr lang="en-US">
                <a:latin typeface="Aptos"/>
                <a:cs typeface="Calibri" panose="020F0502020204030204"/>
              </a:rPr>
              <a:t>Effective group project planning strategies</a:t>
            </a:r>
          </a:p>
          <a:p>
            <a:pPr marL="383540" lvl="1">
              <a:buFont typeface="Calibri,Sans-Serif" pitchFamily="34" charset="0"/>
              <a:buChar char="-"/>
            </a:pPr>
            <a:r>
              <a:rPr lang="en-US">
                <a:latin typeface="Aptos"/>
                <a:cs typeface="Arial"/>
              </a:rPr>
              <a:t>Successfully designed, made, and tested very detailed prototypes of our proposal</a:t>
            </a:r>
          </a:p>
          <a:p>
            <a:pPr marL="383540" lvl="1">
              <a:buFont typeface="Calibri,Sans-Serif" pitchFamily="34" charset="0"/>
              <a:buChar char="-"/>
            </a:pPr>
            <a:r>
              <a:rPr lang="en-US">
                <a:latin typeface="Aptos"/>
                <a:cs typeface="Arial"/>
              </a:rPr>
              <a:t>Effectively planned appropriate group checkpoints to ensure timely and efficient completion of each assignment</a:t>
            </a:r>
            <a:endParaRPr lang="en-US">
              <a:latin typeface="Aptos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A4F803E-14CD-20AE-4CFA-A61825731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>
                <a:latin typeface="Georgia Pro"/>
              </a:rPr>
              <a:t>Reflection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54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2C39DD0-CD86-2929-7808-58D17FC2C0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280" y="2335909"/>
            <a:ext cx="4937760" cy="736282"/>
          </a:xfrm>
        </p:spPr>
        <p:txBody>
          <a:bodyPr/>
          <a:lstStyle/>
          <a:p>
            <a:r>
              <a:rPr lang="en-US">
                <a:solidFill>
                  <a:srgbClr val="696464"/>
                </a:solidFill>
                <a:latin typeface="Aptos"/>
                <a:ea typeface="+mn-lt"/>
                <a:cs typeface="+mn-lt"/>
              </a:rPr>
              <a:t>What didn't go so well?</a:t>
            </a:r>
            <a:endParaRPr lang="en-US">
              <a:latin typeface="Aptos"/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E3C1BFF-2275-1E7D-0604-E6F5CFEC0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80" y="3425977"/>
            <a:ext cx="4937760" cy="1591129"/>
          </a:xfrm>
        </p:spPr>
        <p:txBody>
          <a:bodyPr vert="horz" lIns="0" tIns="45720" rIns="0" bIns="45720" rtlCol="0" anchor="t">
            <a:normAutofit/>
          </a:bodyPr>
          <a:lstStyle/>
          <a:p>
            <a:pPr>
              <a:buFont typeface="Wingdings" panose="020F0502020204030204" pitchFamily="34" charset="0"/>
              <a:buChar char="Ø"/>
            </a:pPr>
            <a:r>
              <a:rPr lang="en-US">
                <a:latin typeface="Aptos"/>
              </a:rPr>
              <a:t> Difficulty with the use case section</a:t>
            </a:r>
            <a:endParaRPr lang="en-US">
              <a:latin typeface="Aptos"/>
              <a:ea typeface="Calibri"/>
              <a:cs typeface="Calibri"/>
            </a:endParaRPr>
          </a:p>
          <a:p>
            <a:pPr>
              <a:buFont typeface="Wingdings" panose="020F0502020204030204" pitchFamily="34" charset="0"/>
              <a:buChar char="Ø"/>
            </a:pPr>
            <a:r>
              <a:rPr lang="en-US">
                <a:latin typeface="Aptos"/>
              </a:rPr>
              <a:t> Communication</a:t>
            </a:r>
            <a:endParaRPr lang="en-US">
              <a:latin typeface="Aptos"/>
              <a:ea typeface="Calibri"/>
              <a:cs typeface="Calibri"/>
            </a:endParaRPr>
          </a:p>
          <a:p>
            <a:pPr>
              <a:buFont typeface="Wingdings" panose="020F0502020204030204" pitchFamily="34" charset="0"/>
              <a:buChar char="Ø"/>
            </a:pPr>
            <a:r>
              <a:rPr lang="en-US">
                <a:latin typeface="Aptos"/>
              </a:rPr>
              <a:t> Shortcomings in the layout of the prototype</a:t>
            </a:r>
            <a:endParaRPr lang="en-US">
              <a:latin typeface="Aptos"/>
              <a:ea typeface="Calibri" panose="020F0502020204030204"/>
              <a:cs typeface="Calibri" panose="020F0502020204030204"/>
            </a:endParaRPr>
          </a:p>
          <a:p>
            <a:pPr>
              <a:buFont typeface="Wingdings" panose="020F0502020204030204" pitchFamily="34" charset="0"/>
              <a:buChar char="Ø"/>
            </a:pPr>
            <a:endParaRPr lang="en-US">
              <a:latin typeface="Aptos"/>
              <a:ea typeface="Calibri" panose="020F0502020204030204"/>
              <a:cs typeface="Calibri" panose="020F0502020204030204"/>
            </a:endParaRP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F618F075-837C-1005-19D6-8DC90759CD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7920" y="2335909"/>
            <a:ext cx="5291545" cy="736282"/>
          </a:xfrm>
        </p:spPr>
        <p:txBody>
          <a:bodyPr/>
          <a:lstStyle/>
          <a:p>
            <a:r>
              <a:rPr lang="en-US">
                <a:solidFill>
                  <a:srgbClr val="696464"/>
                </a:solidFill>
                <a:latin typeface="Aptos"/>
                <a:ea typeface="+mn-lt"/>
                <a:cs typeface="+mn-lt"/>
              </a:rPr>
              <a:t>What would you do differently next time?</a:t>
            </a:r>
            <a:endParaRPr lang="en-US">
              <a:latin typeface="Aptos"/>
            </a:endParaRP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DD1D0BF9-FCAA-67DA-79AB-E6E7E6D2B6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7920" y="3498548"/>
            <a:ext cx="5164545" cy="1763486"/>
          </a:xfrm>
        </p:spPr>
        <p:txBody>
          <a:bodyPr vert="horz" lIns="0" tIns="45720" rIns="0" bIns="45720" rtlCol="0" anchor="t">
            <a:normAutofit/>
          </a:bodyPr>
          <a:lstStyle/>
          <a:p>
            <a:pPr>
              <a:buFont typeface="Wingdings" panose="020F0502020204030204" pitchFamily="34" charset="0"/>
              <a:buChar char="Ø"/>
            </a:pPr>
            <a:r>
              <a:rPr lang="en-US">
                <a:latin typeface="Aptos"/>
              </a:rPr>
              <a:t> Proactive approach to improve group dynamics</a:t>
            </a:r>
            <a:endParaRPr lang="en-US">
              <a:latin typeface="Aptos"/>
              <a:ea typeface="Calibri" panose="020F0502020204030204"/>
              <a:cs typeface="Calibri" panose="020F0502020204030204"/>
            </a:endParaRPr>
          </a:p>
          <a:p>
            <a:pPr>
              <a:buFont typeface="Wingdings" panose="020F0502020204030204" pitchFamily="34" charset="0"/>
              <a:buChar char="Ø"/>
            </a:pPr>
            <a:r>
              <a:rPr lang="en-US">
                <a:latin typeface="Aptos"/>
              </a:rPr>
              <a:t> Emphasize the importance of detailing and double-check each aspect of the project</a:t>
            </a:r>
            <a:endParaRPr lang="en-US">
              <a:latin typeface="Aptos"/>
              <a:ea typeface="Calibri" panose="020F0502020204030204"/>
              <a:cs typeface="Calibri" panose="020F0502020204030204"/>
            </a:endParaRPr>
          </a:p>
          <a:p>
            <a:pPr>
              <a:buFont typeface="Wingdings" panose="020F0502020204030204" pitchFamily="34" charset="0"/>
              <a:buChar char="Ø"/>
            </a:pPr>
            <a:endParaRPr lang="en-US">
              <a:latin typeface="Aptos"/>
              <a:ea typeface="Calibri" panose="020F0502020204030204"/>
              <a:cs typeface="Calibri" panose="020F0502020204030204"/>
            </a:endParaRP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5058AE03-D409-0714-CCED-4548A9C92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14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2FD491C-C030-170C-930D-282D5A60B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>
                <a:latin typeface="Georgia Pro"/>
              </a:rPr>
              <a:t>Reflection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280394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5058AE03-D409-0714-CCED-4548A9C92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15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2FD491C-C030-170C-930D-282D5A60B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>
                <a:latin typeface="Georgia Pro"/>
              </a:rPr>
              <a:t>Reflection: </a:t>
            </a:r>
            <a:r>
              <a:rPr lang="en-US" sz="4400" dirty="0">
                <a:solidFill>
                  <a:srgbClr val="404040"/>
                </a:solidFill>
                <a:latin typeface="Georgia Pro"/>
                <a:ea typeface="+mj-lt"/>
                <a:cs typeface="+mj-lt"/>
              </a:rPr>
              <a:t>What We Learned</a:t>
            </a:r>
            <a:endParaRPr lang="en-US" sz="4400" dirty="0">
              <a:solidFill>
                <a:srgbClr val="404040"/>
              </a:solidFill>
              <a:latin typeface="Calibri Light"/>
              <a:ea typeface="+mj-lt"/>
              <a:cs typeface="+mj-lt"/>
            </a:endParaRPr>
          </a:p>
        </p:txBody>
      </p:sp>
      <p:sp>
        <p:nvSpPr>
          <p:cNvPr id="9" name="Rectangle: Single Corner Rounded 8">
            <a:extLst>
              <a:ext uri="{FF2B5EF4-FFF2-40B4-BE49-F238E27FC236}">
                <a16:creationId xmlns:a16="http://schemas.microsoft.com/office/drawing/2014/main" id="{27A164DD-A2B9-1B6A-5817-8AECC3376EB7}"/>
              </a:ext>
            </a:extLst>
          </p:cNvPr>
          <p:cNvSpPr/>
          <p:nvPr/>
        </p:nvSpPr>
        <p:spPr>
          <a:xfrm>
            <a:off x="438735" y="1955197"/>
            <a:ext cx="3476976" cy="2054577"/>
          </a:xfrm>
          <a:prstGeom prst="round1Rect">
            <a:avLst/>
          </a:prstGeom>
          <a:solidFill>
            <a:srgbClr val="F5CDC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ptos"/>
            </a:endParaRPr>
          </a:p>
        </p:txBody>
      </p:sp>
      <p:sp>
        <p:nvSpPr>
          <p:cNvPr id="16" name="Content Placeholder 13">
            <a:extLst>
              <a:ext uri="{FF2B5EF4-FFF2-40B4-BE49-F238E27FC236}">
                <a16:creationId xmlns:a16="http://schemas.microsoft.com/office/drawing/2014/main" id="{0059D5BF-1381-50C5-FEA0-3A8101E96EA2}"/>
              </a:ext>
            </a:extLst>
          </p:cNvPr>
          <p:cNvSpPr txBox="1">
            <a:spLocks/>
          </p:cNvSpPr>
          <p:nvPr/>
        </p:nvSpPr>
        <p:spPr>
          <a:xfrm>
            <a:off x="727891" y="2489805"/>
            <a:ext cx="2905761" cy="1001487"/>
          </a:xfrm>
          <a:prstGeom prst="rect">
            <a:avLst/>
          </a:prstGeom>
        </p:spPr>
        <p:txBody>
          <a:bodyPr vert="horz" lIns="0" tIns="45720" rIns="0" bIns="45720" rtlCol="0" anchor="t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Aptos"/>
              </a:rPr>
              <a:t>Anishka: what </a:t>
            </a:r>
            <a:r>
              <a:rPr lang="en-US" dirty="0">
                <a:solidFill>
                  <a:srgbClr val="404040"/>
                </a:solidFill>
                <a:latin typeface="Aptos"/>
                <a:cs typeface="Segoe UI"/>
              </a:rPr>
              <a:t>the process for proposing and developing an app/solution looks like.</a:t>
            </a:r>
            <a:endParaRPr lang="en-US" dirty="0">
              <a:solidFill>
                <a:srgbClr val="404040"/>
              </a:solidFill>
              <a:latin typeface="Aptos"/>
              <a:ea typeface="Calibri" panose="020F0502020204030204"/>
              <a:cs typeface="Calibri" panose="020F0502020204030204"/>
            </a:endParaRPr>
          </a:p>
          <a:p>
            <a:pPr>
              <a:buFont typeface="Wingdings" panose="020F0502020204030204" pitchFamily="34" charset="0"/>
              <a:buChar char="Ø"/>
            </a:pPr>
            <a:endParaRPr lang="en-US">
              <a:latin typeface="Aptos"/>
              <a:ea typeface="Calibri" panose="020F0502020204030204"/>
              <a:cs typeface="Calibri" panose="020F0502020204030204"/>
            </a:endParaRPr>
          </a:p>
        </p:txBody>
      </p:sp>
      <p:sp>
        <p:nvSpPr>
          <p:cNvPr id="19" name="Rectangle: Single Corner Rounded 18">
            <a:extLst>
              <a:ext uri="{FF2B5EF4-FFF2-40B4-BE49-F238E27FC236}">
                <a16:creationId xmlns:a16="http://schemas.microsoft.com/office/drawing/2014/main" id="{196060D3-5EFD-9239-7EEA-5E6D5CA975B2}"/>
              </a:ext>
            </a:extLst>
          </p:cNvPr>
          <p:cNvSpPr/>
          <p:nvPr/>
        </p:nvSpPr>
        <p:spPr>
          <a:xfrm>
            <a:off x="4334716" y="1948098"/>
            <a:ext cx="3476976" cy="2054577"/>
          </a:xfrm>
          <a:prstGeom prst="round1Rect">
            <a:avLst/>
          </a:prstGeom>
          <a:solidFill>
            <a:srgbClr val="F5CDC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ptos"/>
            </a:endParaRPr>
          </a:p>
        </p:txBody>
      </p:sp>
      <p:sp>
        <p:nvSpPr>
          <p:cNvPr id="20" name="Content Placeholder 13">
            <a:extLst>
              <a:ext uri="{FF2B5EF4-FFF2-40B4-BE49-F238E27FC236}">
                <a16:creationId xmlns:a16="http://schemas.microsoft.com/office/drawing/2014/main" id="{32ED5B0F-E46E-C6CC-ACF8-8038F50F0D42}"/>
              </a:ext>
            </a:extLst>
          </p:cNvPr>
          <p:cNvSpPr txBox="1">
            <a:spLocks/>
          </p:cNvSpPr>
          <p:nvPr/>
        </p:nvSpPr>
        <p:spPr>
          <a:xfrm>
            <a:off x="4722474" y="2489804"/>
            <a:ext cx="2787833" cy="1001487"/>
          </a:xfrm>
          <a:prstGeom prst="rect">
            <a:avLst/>
          </a:prstGeom>
        </p:spPr>
        <p:txBody>
          <a:bodyPr vert="horz" lIns="0" tIns="45720" rIns="0" bIns="45720" rtlCol="0" anchor="t">
            <a:normAutofit fontScale="850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Aptos"/>
              </a:rPr>
              <a:t>Maria: </a:t>
            </a:r>
            <a:r>
              <a:rPr lang="en-US" dirty="0">
                <a:solidFill>
                  <a:srgbClr val="404040"/>
                </a:solidFill>
                <a:latin typeface="Aptos"/>
                <a:cs typeface="Segoe UI"/>
              </a:rPr>
              <a:t>effectively plan, divide, and distribute work for a group project to ensure timely and efficient completion.</a:t>
            </a:r>
            <a:endParaRPr lang="en-US" dirty="0">
              <a:solidFill>
                <a:srgbClr val="404040"/>
              </a:solidFill>
              <a:latin typeface="Aptos"/>
              <a:ea typeface="Calibri" panose="020F0502020204030204"/>
              <a:cs typeface="Calibri" panose="020F0502020204030204"/>
            </a:endParaRPr>
          </a:p>
          <a:p>
            <a:pPr>
              <a:buFont typeface="Wingdings" panose="020F0502020204030204" pitchFamily="34" charset="0"/>
              <a:buChar char="Ø"/>
            </a:pPr>
            <a:endParaRPr lang="en-US">
              <a:latin typeface="Aptos"/>
              <a:ea typeface="Calibri" panose="020F0502020204030204"/>
              <a:cs typeface="Calibri" panose="020F0502020204030204"/>
            </a:endParaRPr>
          </a:p>
        </p:txBody>
      </p:sp>
      <p:sp>
        <p:nvSpPr>
          <p:cNvPr id="21" name="Rectangle: Single Corner Rounded 20">
            <a:extLst>
              <a:ext uri="{FF2B5EF4-FFF2-40B4-BE49-F238E27FC236}">
                <a16:creationId xmlns:a16="http://schemas.microsoft.com/office/drawing/2014/main" id="{53883BD3-E674-FBA9-2C2F-E17AECC7C714}"/>
              </a:ext>
            </a:extLst>
          </p:cNvPr>
          <p:cNvSpPr/>
          <p:nvPr/>
        </p:nvSpPr>
        <p:spPr>
          <a:xfrm>
            <a:off x="8249234" y="1966240"/>
            <a:ext cx="3476976" cy="2054577"/>
          </a:xfrm>
          <a:prstGeom prst="round1Rect">
            <a:avLst/>
          </a:prstGeom>
          <a:solidFill>
            <a:srgbClr val="F5CDC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ptos"/>
            </a:endParaRPr>
          </a:p>
        </p:txBody>
      </p:sp>
      <p:sp>
        <p:nvSpPr>
          <p:cNvPr id="22" name="Content Placeholder 13">
            <a:extLst>
              <a:ext uri="{FF2B5EF4-FFF2-40B4-BE49-F238E27FC236}">
                <a16:creationId xmlns:a16="http://schemas.microsoft.com/office/drawing/2014/main" id="{AC99037E-208D-E608-46F1-0DAA61AACC7D}"/>
              </a:ext>
            </a:extLst>
          </p:cNvPr>
          <p:cNvSpPr txBox="1">
            <a:spLocks/>
          </p:cNvSpPr>
          <p:nvPr/>
        </p:nvSpPr>
        <p:spPr>
          <a:xfrm>
            <a:off x="8450042" y="2357282"/>
            <a:ext cx="2905761" cy="1001487"/>
          </a:xfrm>
          <a:prstGeom prst="rect">
            <a:avLst/>
          </a:prstGeom>
        </p:spPr>
        <p:txBody>
          <a:bodyPr vert="horz" lIns="0" tIns="45720" rIns="0" bIns="45720" rtlCol="0" anchor="t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latin typeface="Aptos"/>
              </a:rPr>
              <a:t>Ruksha: </a:t>
            </a:r>
            <a:r>
              <a:rPr lang="en-US" sz="1600" dirty="0">
                <a:solidFill>
                  <a:srgbClr val="404040"/>
                </a:solidFill>
                <a:latin typeface="Aptos"/>
                <a:cs typeface="Segoe UI"/>
              </a:rPr>
              <a:t>the detailed process of developing an app from proposal to user testing, the importance of communication, cooperation, and mutual understanding in group work.</a:t>
            </a:r>
            <a:endParaRPr lang="en-US" sz="1600">
              <a:solidFill>
                <a:srgbClr val="404040"/>
              </a:solidFill>
              <a:latin typeface="Aptos"/>
              <a:ea typeface="Calibri" panose="020F0502020204030204"/>
              <a:cs typeface="Calibri" panose="020F0502020204030204"/>
            </a:endParaRPr>
          </a:p>
          <a:p>
            <a:pPr>
              <a:buFont typeface="Wingdings" panose="020F0502020204030204" pitchFamily="34" charset="0"/>
              <a:buChar char="Ø"/>
            </a:pPr>
            <a:endParaRPr lang="en-US" sz="1600" dirty="0">
              <a:latin typeface="Aptos"/>
              <a:ea typeface="Calibri" panose="020F0502020204030204"/>
              <a:cs typeface="Calibri" panose="020F0502020204030204"/>
            </a:endParaRPr>
          </a:p>
        </p:txBody>
      </p:sp>
      <p:sp>
        <p:nvSpPr>
          <p:cNvPr id="23" name="Rectangle: Single Corner Rounded 22">
            <a:extLst>
              <a:ext uri="{FF2B5EF4-FFF2-40B4-BE49-F238E27FC236}">
                <a16:creationId xmlns:a16="http://schemas.microsoft.com/office/drawing/2014/main" id="{11481146-E80E-4EFB-7580-CBCAE3006B77}"/>
              </a:ext>
            </a:extLst>
          </p:cNvPr>
          <p:cNvSpPr/>
          <p:nvPr/>
        </p:nvSpPr>
        <p:spPr>
          <a:xfrm>
            <a:off x="438734" y="4129973"/>
            <a:ext cx="3476976" cy="2054577"/>
          </a:xfrm>
          <a:prstGeom prst="round1Rect">
            <a:avLst/>
          </a:prstGeom>
          <a:solidFill>
            <a:srgbClr val="F5CDC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ptos"/>
            </a:endParaRPr>
          </a:p>
        </p:txBody>
      </p:sp>
      <p:sp>
        <p:nvSpPr>
          <p:cNvPr id="24" name="Rectangle: Single Corner Rounded 23">
            <a:extLst>
              <a:ext uri="{FF2B5EF4-FFF2-40B4-BE49-F238E27FC236}">
                <a16:creationId xmlns:a16="http://schemas.microsoft.com/office/drawing/2014/main" id="{7E24C7D7-97B9-BC4A-684C-0A2243A52428}"/>
              </a:ext>
            </a:extLst>
          </p:cNvPr>
          <p:cNvSpPr/>
          <p:nvPr/>
        </p:nvSpPr>
        <p:spPr>
          <a:xfrm>
            <a:off x="4334715" y="4144961"/>
            <a:ext cx="3476976" cy="2054577"/>
          </a:xfrm>
          <a:prstGeom prst="round1Rect">
            <a:avLst/>
          </a:prstGeom>
          <a:solidFill>
            <a:srgbClr val="F5CDC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ptos"/>
            </a:endParaRPr>
          </a:p>
        </p:txBody>
      </p:sp>
      <p:sp>
        <p:nvSpPr>
          <p:cNvPr id="26" name="Rectangle: Single Corner Rounded 25">
            <a:extLst>
              <a:ext uri="{FF2B5EF4-FFF2-40B4-BE49-F238E27FC236}">
                <a16:creationId xmlns:a16="http://schemas.microsoft.com/office/drawing/2014/main" id="{312ADF45-187C-2682-9A31-76C4CCA315FC}"/>
              </a:ext>
            </a:extLst>
          </p:cNvPr>
          <p:cNvSpPr/>
          <p:nvPr/>
        </p:nvSpPr>
        <p:spPr>
          <a:xfrm>
            <a:off x="8249233" y="4163103"/>
            <a:ext cx="3476976" cy="2054577"/>
          </a:xfrm>
          <a:prstGeom prst="round1Rect">
            <a:avLst/>
          </a:prstGeom>
          <a:solidFill>
            <a:srgbClr val="F5CDC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ptos"/>
            </a:endParaRPr>
          </a:p>
        </p:txBody>
      </p:sp>
      <p:sp>
        <p:nvSpPr>
          <p:cNvPr id="27" name="Content Placeholder 13">
            <a:extLst>
              <a:ext uri="{FF2B5EF4-FFF2-40B4-BE49-F238E27FC236}">
                <a16:creationId xmlns:a16="http://schemas.microsoft.com/office/drawing/2014/main" id="{9292F78F-5C22-C14C-71DD-A1097F0989D2}"/>
              </a:ext>
            </a:extLst>
          </p:cNvPr>
          <p:cNvSpPr txBox="1">
            <a:spLocks/>
          </p:cNvSpPr>
          <p:nvPr/>
        </p:nvSpPr>
        <p:spPr>
          <a:xfrm>
            <a:off x="727890" y="4576233"/>
            <a:ext cx="2905761" cy="1001487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latin typeface="Aptos"/>
              </a:rPr>
              <a:t>Rashmi: How to effectively summarize completed work and project milestones.</a:t>
            </a:r>
            <a:endParaRPr lang="en-US" sz="1600" dirty="0">
              <a:latin typeface="Aptos"/>
              <a:ea typeface="Calibri" panose="020F0502020204030204"/>
              <a:cs typeface="Segoe UI"/>
            </a:endParaRPr>
          </a:p>
        </p:txBody>
      </p:sp>
      <p:sp>
        <p:nvSpPr>
          <p:cNvPr id="28" name="Content Placeholder 13">
            <a:extLst>
              <a:ext uri="{FF2B5EF4-FFF2-40B4-BE49-F238E27FC236}">
                <a16:creationId xmlns:a16="http://schemas.microsoft.com/office/drawing/2014/main" id="{9055E3E7-9A8E-0B09-27F6-B6C351DCABC3}"/>
              </a:ext>
            </a:extLst>
          </p:cNvPr>
          <p:cNvSpPr txBox="1">
            <a:spLocks/>
          </p:cNvSpPr>
          <p:nvPr/>
        </p:nvSpPr>
        <p:spPr>
          <a:xfrm>
            <a:off x="4601785" y="4657481"/>
            <a:ext cx="2905761" cy="1001487"/>
          </a:xfrm>
          <a:prstGeom prst="rect">
            <a:avLst/>
          </a:prstGeom>
        </p:spPr>
        <p:txBody>
          <a:bodyPr vert="horz" lIns="0" tIns="45720" rIns="0" bIns="45720" rtlCol="0" anchor="t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Aptos"/>
              </a:rPr>
              <a:t>Avni: </a:t>
            </a:r>
            <a:r>
              <a:rPr lang="en-US" dirty="0">
                <a:solidFill>
                  <a:srgbClr val="404040"/>
                </a:solidFill>
                <a:latin typeface="Aptos"/>
                <a:cs typeface="Segoe UI"/>
              </a:rPr>
              <a:t>what all goes into the development and creation of an app and how it can be much harder than it looks.</a:t>
            </a:r>
            <a:endParaRPr lang="en-US" dirty="0">
              <a:solidFill>
                <a:srgbClr val="404040"/>
              </a:solidFill>
              <a:latin typeface="Aptos"/>
              <a:ea typeface="Calibri" panose="020F0502020204030204"/>
              <a:cs typeface="Calibri" panose="020F0502020204030204"/>
            </a:endParaRPr>
          </a:p>
          <a:p>
            <a:pPr>
              <a:buFont typeface="Wingdings" panose="020F0502020204030204" pitchFamily="34" charset="0"/>
              <a:buChar char="Ø"/>
            </a:pPr>
            <a:endParaRPr lang="en-US">
              <a:latin typeface="Aptos"/>
              <a:ea typeface="Calibri" panose="020F0502020204030204"/>
              <a:cs typeface="Calibri" panose="020F0502020204030204"/>
            </a:endParaRPr>
          </a:p>
        </p:txBody>
      </p:sp>
      <p:sp>
        <p:nvSpPr>
          <p:cNvPr id="29" name="Content Placeholder 13">
            <a:extLst>
              <a:ext uri="{FF2B5EF4-FFF2-40B4-BE49-F238E27FC236}">
                <a16:creationId xmlns:a16="http://schemas.microsoft.com/office/drawing/2014/main" id="{EF88AD4E-29EA-7E03-4D64-DB5F1321046B}"/>
              </a:ext>
            </a:extLst>
          </p:cNvPr>
          <p:cNvSpPr txBox="1">
            <a:spLocks/>
          </p:cNvSpPr>
          <p:nvPr/>
        </p:nvSpPr>
        <p:spPr>
          <a:xfrm>
            <a:off x="8538390" y="4512732"/>
            <a:ext cx="2905761" cy="1083130"/>
          </a:xfrm>
          <a:prstGeom prst="rect">
            <a:avLst/>
          </a:prstGeom>
        </p:spPr>
        <p:txBody>
          <a:bodyPr vert="horz" lIns="0" tIns="45720" rIns="0" bIns="45720" rtlCol="0" anchor="t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latin typeface="Aptos"/>
              </a:rPr>
              <a:t>Winnie: </a:t>
            </a:r>
            <a:r>
              <a:rPr lang="en-US" sz="1600" dirty="0">
                <a:solidFill>
                  <a:srgbClr val="404040"/>
                </a:solidFill>
                <a:latin typeface="Aptos"/>
                <a:cs typeface="Segoe UI"/>
              </a:rPr>
              <a:t>the importance of effective communication, understanding how to convey thoughts, share responsibilities and address challenges within a team.</a:t>
            </a:r>
            <a:endParaRPr lang="en-US" sz="1600">
              <a:solidFill>
                <a:srgbClr val="404040"/>
              </a:solidFill>
              <a:latin typeface="Aptos"/>
              <a:ea typeface="Calibri" panose="020F0502020204030204"/>
              <a:cs typeface="Calibri" panose="020F0502020204030204"/>
            </a:endParaRPr>
          </a:p>
          <a:p>
            <a:pPr>
              <a:buFont typeface="Wingdings" panose="020F0502020204030204" pitchFamily="34" charset="0"/>
              <a:buChar char="Ø"/>
            </a:pPr>
            <a:endParaRPr lang="en-US" sz="1600" dirty="0">
              <a:latin typeface="Aptos"/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8320939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AE2BD308-C076-C9F8-81DA-2A6F725241E8}"/>
              </a:ext>
            </a:extLst>
          </p:cNvPr>
          <p:cNvSpPr txBox="1"/>
          <p:nvPr/>
        </p:nvSpPr>
        <p:spPr>
          <a:xfrm>
            <a:off x="2005775" y="2873202"/>
            <a:ext cx="8182105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800" dirty="0">
                <a:latin typeface="Georgia Pro"/>
                <a:ea typeface="+mn-lt"/>
                <a:cs typeface="+mn-lt"/>
              </a:rPr>
              <a:t>Thank you for watching!</a:t>
            </a:r>
            <a:endParaRPr lang="en-US" dirty="0"/>
          </a:p>
          <a:p>
            <a:pPr algn="ctr"/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67682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5F2C5-B999-48E4-5F70-F54E994AD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994" y="592361"/>
            <a:ext cx="10058400" cy="965335"/>
          </a:xfrm>
        </p:spPr>
        <p:txBody>
          <a:bodyPr/>
          <a:lstStyle/>
          <a:p>
            <a:r>
              <a:rPr lang="en-US">
                <a:solidFill>
                  <a:schemeClr val="tx1"/>
                </a:solidFill>
                <a:latin typeface="Georgia Pro"/>
                <a:cs typeface="Calibri Light"/>
              </a:rPr>
              <a:t>The Problem</a:t>
            </a:r>
            <a:endParaRPr lang="en-US">
              <a:solidFill>
                <a:schemeClr val="tx1"/>
              </a:solidFill>
              <a:latin typeface="Georgia Pro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21510-CDC8-5E1E-4981-3D4B3F9EEA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8017" y="1931997"/>
            <a:ext cx="10728066" cy="4167133"/>
          </a:xfrm>
        </p:spPr>
        <p:txBody>
          <a:bodyPr vert="horz" lIns="0" tIns="45720" rIns="0" bIns="45720" rtlCol="0" anchor="t">
            <a:normAutofit fontScale="92500"/>
          </a:bodyPr>
          <a:lstStyle/>
          <a:p>
            <a:pPr marL="200660" lvl="1" indent="0">
              <a:lnSpc>
                <a:spcPct val="150000"/>
              </a:lnSpc>
              <a:buNone/>
            </a:pPr>
            <a:r>
              <a:rPr lang="en-US">
                <a:solidFill>
                  <a:schemeClr val="tx1"/>
                </a:solidFill>
                <a:latin typeface="Aptos"/>
                <a:ea typeface="+mn-lt"/>
                <a:cs typeface="+mn-lt"/>
              </a:rPr>
              <a:t>The problems that have been highlighted mostly relate to the difficulties that students and faculty have when it comes to dining hall services.</a:t>
            </a:r>
            <a:endParaRPr lang="en-US"/>
          </a:p>
          <a:p>
            <a:pPr marL="200660" lvl="1" indent="0">
              <a:lnSpc>
                <a:spcPct val="150000"/>
              </a:lnSpc>
              <a:buNone/>
            </a:pPr>
            <a:endParaRPr lang="en-US">
              <a:solidFill>
                <a:schemeClr val="tx1"/>
              </a:solidFill>
              <a:latin typeface="Aptos"/>
              <a:ea typeface="+mn-lt"/>
              <a:cs typeface="+mn-lt"/>
            </a:endParaRPr>
          </a:p>
          <a:p>
            <a:pPr marL="383540" lvl="1">
              <a:lnSpc>
                <a:spcPct val="150000"/>
              </a:lnSpc>
            </a:pPr>
            <a:r>
              <a:rPr lang="en-US">
                <a:solidFill>
                  <a:schemeClr val="tx1"/>
                </a:solidFill>
                <a:latin typeface="Aptos"/>
                <a:ea typeface="+mn-lt"/>
                <a:cs typeface="+mn-lt"/>
              </a:rPr>
              <a:t>Dining facilities frequently don't have sufficient information about diet-specific and healthy food options.</a:t>
            </a:r>
            <a:endParaRPr lang="en-US">
              <a:solidFill>
                <a:schemeClr val="tx1"/>
              </a:solidFill>
              <a:latin typeface="Aptos"/>
              <a:ea typeface="Verdana"/>
              <a:cs typeface="Calibri" panose="020F0502020204030204"/>
            </a:endParaRPr>
          </a:p>
          <a:p>
            <a:pPr marL="383540" lvl="1">
              <a:lnSpc>
                <a:spcPct val="150000"/>
              </a:lnSpc>
            </a:pPr>
            <a:r>
              <a:rPr lang="en-US">
                <a:solidFill>
                  <a:schemeClr val="tx1"/>
                </a:solidFill>
                <a:latin typeface="Aptos"/>
                <a:ea typeface="+mn-lt"/>
                <a:cs typeface="+mn-lt"/>
              </a:rPr>
              <a:t>People are unaware of the current menu and nutritional facts and because of this, they struggle to find the appropriate dining choices for them.</a:t>
            </a:r>
          </a:p>
          <a:p>
            <a:pPr marL="383540" lvl="1">
              <a:lnSpc>
                <a:spcPct val="150000"/>
              </a:lnSpc>
            </a:pPr>
            <a:r>
              <a:rPr lang="en-US">
                <a:solidFill>
                  <a:schemeClr val="tx1"/>
                </a:solidFill>
                <a:latin typeface="Aptos"/>
                <a:ea typeface="+mn-lt"/>
                <a:cs typeface="+mn-lt"/>
              </a:rPr>
              <a:t>Teachers and students who have busy schedules face challenges due to unpredictable traffic in the dining hall. </a:t>
            </a:r>
            <a:endParaRPr lang="en-US">
              <a:solidFill>
                <a:schemeClr val="tx1"/>
              </a:solidFill>
              <a:latin typeface="Aptos"/>
              <a:ea typeface="Verdana"/>
              <a:cs typeface="Calibri"/>
            </a:endParaRPr>
          </a:p>
          <a:p>
            <a:pPr marL="383540" lvl="1">
              <a:lnSpc>
                <a:spcPct val="150000"/>
              </a:lnSpc>
            </a:pPr>
            <a:r>
              <a:rPr lang="en-US">
                <a:solidFill>
                  <a:schemeClr val="tx1"/>
                </a:solidFill>
                <a:latin typeface="Aptos"/>
                <a:ea typeface="+mn-lt"/>
                <a:cs typeface="+mn-lt"/>
              </a:rPr>
              <a:t>With limited information on maps such as Apple Maps or Google Maps, new students have difficulty locating dining halls.</a:t>
            </a:r>
            <a:endParaRPr lang="en-US">
              <a:solidFill>
                <a:schemeClr val="tx1"/>
              </a:solidFill>
              <a:latin typeface="Aptos"/>
              <a:ea typeface="Verdana"/>
              <a:cs typeface="Calibri"/>
            </a:endParaRPr>
          </a:p>
          <a:p>
            <a:pPr marL="383540" lvl="1">
              <a:lnSpc>
                <a:spcPct val="150000"/>
              </a:lnSpc>
            </a:pPr>
            <a:endParaRPr lang="en-US">
              <a:solidFill>
                <a:schemeClr val="tx1"/>
              </a:solidFill>
              <a:latin typeface="Aptos"/>
              <a:ea typeface="Verdana"/>
              <a:cs typeface="Calibri"/>
            </a:endParaRPr>
          </a:p>
          <a:p>
            <a:pPr>
              <a:lnSpc>
                <a:spcPct val="150000"/>
              </a:lnSpc>
            </a:pPr>
            <a:endParaRPr lang="en-US" sz="1800">
              <a:solidFill>
                <a:schemeClr val="tx1"/>
              </a:solidFill>
              <a:latin typeface="Aptos"/>
              <a:ea typeface="Verdana"/>
              <a:cs typeface="Calibri"/>
            </a:endParaRPr>
          </a:p>
          <a:p>
            <a:pPr>
              <a:lnSpc>
                <a:spcPct val="150000"/>
              </a:lnSpc>
            </a:pPr>
            <a:endParaRPr lang="en-US" sz="1800">
              <a:solidFill>
                <a:schemeClr val="tx1"/>
              </a:solidFill>
              <a:latin typeface="Aptos"/>
              <a:ea typeface="Verdana"/>
              <a:cs typeface="Calibri"/>
            </a:endParaRPr>
          </a:p>
          <a:p>
            <a:pPr>
              <a:lnSpc>
                <a:spcPct val="150000"/>
              </a:lnSpc>
            </a:pPr>
            <a:endParaRPr lang="en-US" sz="1800">
              <a:solidFill>
                <a:schemeClr val="tx1"/>
              </a:solidFill>
              <a:latin typeface="Aptos"/>
              <a:ea typeface="Verdana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73736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AE2BD308-C076-C9F8-81DA-2A6F725241E8}"/>
              </a:ext>
            </a:extLst>
          </p:cNvPr>
          <p:cNvSpPr txBox="1"/>
          <p:nvPr/>
        </p:nvSpPr>
        <p:spPr>
          <a:xfrm>
            <a:off x="436418" y="523702"/>
            <a:ext cx="11121247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800">
                <a:latin typeface="Georgia Pro"/>
                <a:ea typeface="+mn-lt"/>
                <a:cs typeface="+mn-lt"/>
              </a:rPr>
              <a:t>The Solution – Dining Hall App</a:t>
            </a:r>
          </a:p>
          <a:p>
            <a:pPr algn="l"/>
            <a:endParaRPr lang="en-US">
              <a:cs typeface="Calibri"/>
            </a:endParaRPr>
          </a:p>
        </p:txBody>
      </p:sp>
      <p:sp>
        <p:nvSpPr>
          <p:cNvPr id="32" name="Rectangle: Single Corner Rounded 31">
            <a:extLst>
              <a:ext uri="{FF2B5EF4-FFF2-40B4-BE49-F238E27FC236}">
                <a16:creationId xmlns:a16="http://schemas.microsoft.com/office/drawing/2014/main" id="{F3E87B5A-4252-EF73-C212-76324BAA60CA}"/>
              </a:ext>
            </a:extLst>
          </p:cNvPr>
          <p:cNvSpPr/>
          <p:nvPr/>
        </p:nvSpPr>
        <p:spPr>
          <a:xfrm>
            <a:off x="529449" y="1521741"/>
            <a:ext cx="3476976" cy="2054577"/>
          </a:xfrm>
          <a:prstGeom prst="round1Rect">
            <a:avLst/>
          </a:prstGeom>
          <a:solidFill>
            <a:srgbClr val="F5CDC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ptos"/>
            </a:endParaRPr>
          </a:p>
        </p:txBody>
      </p:sp>
      <p:sp>
        <p:nvSpPr>
          <p:cNvPr id="33" name="Rectangle: Single Corner Rounded 32">
            <a:extLst>
              <a:ext uri="{FF2B5EF4-FFF2-40B4-BE49-F238E27FC236}">
                <a16:creationId xmlns:a16="http://schemas.microsoft.com/office/drawing/2014/main" id="{EF49254E-00F6-29A5-01BA-C795E6825821}"/>
              </a:ext>
            </a:extLst>
          </p:cNvPr>
          <p:cNvSpPr/>
          <p:nvPr/>
        </p:nvSpPr>
        <p:spPr>
          <a:xfrm>
            <a:off x="4356382" y="1521741"/>
            <a:ext cx="3476976" cy="2054577"/>
          </a:xfrm>
          <a:prstGeom prst="round1Rect">
            <a:avLst/>
          </a:prstGeom>
          <a:solidFill>
            <a:srgbClr val="F5CDC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: Single Corner Rounded 33">
            <a:extLst>
              <a:ext uri="{FF2B5EF4-FFF2-40B4-BE49-F238E27FC236}">
                <a16:creationId xmlns:a16="http://schemas.microsoft.com/office/drawing/2014/main" id="{BE0755D9-4128-FBCD-672D-1103C7FEDD18}"/>
              </a:ext>
            </a:extLst>
          </p:cNvPr>
          <p:cNvSpPr/>
          <p:nvPr/>
        </p:nvSpPr>
        <p:spPr>
          <a:xfrm>
            <a:off x="8330071" y="1521741"/>
            <a:ext cx="3476976" cy="2054577"/>
          </a:xfrm>
          <a:prstGeom prst="round1Rect">
            <a:avLst/>
          </a:prstGeom>
          <a:solidFill>
            <a:srgbClr val="F5CDC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: Single Corner Rounded 34">
            <a:extLst>
              <a:ext uri="{FF2B5EF4-FFF2-40B4-BE49-F238E27FC236}">
                <a16:creationId xmlns:a16="http://schemas.microsoft.com/office/drawing/2014/main" id="{A484B6CC-00D5-3436-B029-05901820A3E1}"/>
              </a:ext>
            </a:extLst>
          </p:cNvPr>
          <p:cNvSpPr/>
          <p:nvPr/>
        </p:nvSpPr>
        <p:spPr>
          <a:xfrm>
            <a:off x="529449" y="3864185"/>
            <a:ext cx="3476976" cy="2054577"/>
          </a:xfrm>
          <a:prstGeom prst="round1Rect">
            <a:avLst/>
          </a:prstGeom>
          <a:solidFill>
            <a:srgbClr val="F5CDC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: Single Corner Rounded 35">
            <a:extLst>
              <a:ext uri="{FF2B5EF4-FFF2-40B4-BE49-F238E27FC236}">
                <a16:creationId xmlns:a16="http://schemas.microsoft.com/office/drawing/2014/main" id="{85D113D5-5B2A-F9D4-F87A-8219D8C16D4A}"/>
              </a:ext>
            </a:extLst>
          </p:cNvPr>
          <p:cNvSpPr/>
          <p:nvPr/>
        </p:nvSpPr>
        <p:spPr>
          <a:xfrm>
            <a:off x="4356382" y="3864185"/>
            <a:ext cx="3476976" cy="2054577"/>
          </a:xfrm>
          <a:prstGeom prst="round1Rect">
            <a:avLst/>
          </a:prstGeom>
          <a:solidFill>
            <a:srgbClr val="F5CDC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: Single Corner Rounded 36">
            <a:extLst>
              <a:ext uri="{FF2B5EF4-FFF2-40B4-BE49-F238E27FC236}">
                <a16:creationId xmlns:a16="http://schemas.microsoft.com/office/drawing/2014/main" id="{997AA46C-3893-3FE8-A36D-97E2BAFEC6E8}"/>
              </a:ext>
            </a:extLst>
          </p:cNvPr>
          <p:cNvSpPr/>
          <p:nvPr/>
        </p:nvSpPr>
        <p:spPr>
          <a:xfrm>
            <a:off x="8330071" y="3864185"/>
            <a:ext cx="3476976" cy="2054577"/>
          </a:xfrm>
          <a:prstGeom prst="round1Rect">
            <a:avLst/>
          </a:prstGeom>
          <a:solidFill>
            <a:srgbClr val="F5CDC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1161381-95C1-0CAF-9C62-F088136581E6}"/>
              </a:ext>
            </a:extLst>
          </p:cNvPr>
          <p:cNvSpPr txBox="1"/>
          <p:nvPr/>
        </p:nvSpPr>
        <p:spPr>
          <a:xfrm>
            <a:off x="911012" y="1877341"/>
            <a:ext cx="2710461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 b="1">
                <a:latin typeface="Aptos"/>
              </a:rPr>
              <a:t>Weekly Menu Items</a:t>
            </a:r>
            <a:endParaRPr lang="en-US" sz="2200" b="1">
              <a:cs typeface="Calibri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E3F9A98-490C-5A48-80A1-B3576B09E007}"/>
              </a:ext>
            </a:extLst>
          </p:cNvPr>
          <p:cNvSpPr txBox="1"/>
          <p:nvPr/>
        </p:nvSpPr>
        <p:spPr>
          <a:xfrm>
            <a:off x="5003234" y="1877341"/>
            <a:ext cx="2050061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200" b="1">
                <a:latin typeface="Aptos"/>
              </a:rPr>
              <a:t>Current Traffic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CC186DF-3882-0B4A-C259-6684982C5053}"/>
              </a:ext>
            </a:extLst>
          </p:cNvPr>
          <p:cNvSpPr txBox="1"/>
          <p:nvPr/>
        </p:nvSpPr>
        <p:spPr>
          <a:xfrm>
            <a:off x="860212" y="4214141"/>
            <a:ext cx="2670950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 b="1">
                <a:latin typeface="Aptos"/>
              </a:rPr>
              <a:t>Item Nutrition Info</a:t>
            </a:r>
            <a:endParaRPr lang="en-US" sz="2200" b="1">
              <a:cs typeface="Calibri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A8F52EE-D7D2-9990-1EB2-D33C98C74399}"/>
              </a:ext>
            </a:extLst>
          </p:cNvPr>
          <p:cNvSpPr txBox="1"/>
          <p:nvPr/>
        </p:nvSpPr>
        <p:spPr>
          <a:xfrm>
            <a:off x="4828256" y="4044807"/>
            <a:ext cx="2467750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200" b="1">
                <a:latin typeface="Aptos"/>
              </a:rPr>
              <a:t>Campus-Specific Directions</a:t>
            </a:r>
            <a:endParaRPr lang="en-US" sz="2200">
              <a:cs typeface="Calibri" panose="020F0502020204030204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FD44A35-0E2A-374E-A255-880014BCCA6F}"/>
              </a:ext>
            </a:extLst>
          </p:cNvPr>
          <p:cNvSpPr txBox="1"/>
          <p:nvPr/>
        </p:nvSpPr>
        <p:spPr>
          <a:xfrm>
            <a:off x="8914834" y="1877341"/>
            <a:ext cx="2456461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200" b="1">
                <a:latin typeface="Aptos"/>
              </a:rPr>
              <a:t>Dining Hall Hours</a:t>
            </a:r>
            <a:endParaRPr lang="en-US" sz="2200">
              <a:cs typeface="Calibri" panose="020F0502020204030204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EA8BCB8-3347-DCE9-2A5F-5635C5155F64}"/>
              </a:ext>
            </a:extLst>
          </p:cNvPr>
          <p:cNvSpPr txBox="1"/>
          <p:nvPr/>
        </p:nvSpPr>
        <p:spPr>
          <a:xfrm>
            <a:off x="8869679" y="4174630"/>
            <a:ext cx="2501616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200" b="1">
                <a:latin typeface="Aptos"/>
              </a:rPr>
              <a:t>Dining Hall Events</a:t>
            </a:r>
            <a:endParaRPr lang="en-US" sz="2200">
              <a:cs typeface="Calibri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261276B-DBB2-B94E-878E-D04399AB8933}"/>
              </a:ext>
            </a:extLst>
          </p:cNvPr>
          <p:cNvSpPr txBox="1"/>
          <p:nvPr/>
        </p:nvSpPr>
        <p:spPr>
          <a:xfrm>
            <a:off x="1005838" y="2305191"/>
            <a:ext cx="2529839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cs typeface="Calibri"/>
              </a:rPr>
              <a:t>Find offered menu items for each dining hall up to 7 days in advance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4AB5F75-6050-D146-2280-2007F09C2438}"/>
              </a:ext>
            </a:extLst>
          </p:cNvPr>
          <p:cNvSpPr txBox="1"/>
          <p:nvPr/>
        </p:nvSpPr>
        <p:spPr>
          <a:xfrm>
            <a:off x="4798905" y="2305191"/>
            <a:ext cx="2529839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cs typeface="Calibri"/>
              </a:rPr>
              <a:t>View live traffic of each dining hall and see popular crowd times based on time of day</a:t>
            </a:r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6C531CD-8616-E603-6C7C-70700B17E3FA}"/>
              </a:ext>
            </a:extLst>
          </p:cNvPr>
          <p:cNvSpPr txBox="1"/>
          <p:nvPr/>
        </p:nvSpPr>
        <p:spPr>
          <a:xfrm>
            <a:off x="8879838" y="2305191"/>
            <a:ext cx="2529839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cs typeface="Calibri"/>
              </a:rPr>
              <a:t>Each dining hall has its weekly hours listed and shows changes for special holidays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EDC4A33-44BF-25A0-9C52-A22649AF22A2}"/>
              </a:ext>
            </a:extLst>
          </p:cNvPr>
          <p:cNvSpPr txBox="1"/>
          <p:nvPr/>
        </p:nvSpPr>
        <p:spPr>
          <a:xfrm>
            <a:off x="932460" y="4641991"/>
            <a:ext cx="252983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cs typeface="Calibri"/>
              </a:rPr>
              <a:t>Each food item's nutrition facts are listed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7A8DBED-E039-A35B-37F5-7E4644BCE412}"/>
              </a:ext>
            </a:extLst>
          </p:cNvPr>
          <p:cNvSpPr txBox="1"/>
          <p:nvPr/>
        </p:nvSpPr>
        <p:spPr>
          <a:xfrm>
            <a:off x="4832771" y="4811324"/>
            <a:ext cx="2529839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cs typeface="Calibri"/>
              </a:rPr>
              <a:t>Navigation includes all possible pathways to find most efficient path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AF74449-D5CE-8D94-EA56-4A9A6433C4E7}"/>
              </a:ext>
            </a:extLst>
          </p:cNvPr>
          <p:cNvSpPr txBox="1"/>
          <p:nvPr/>
        </p:nvSpPr>
        <p:spPr>
          <a:xfrm>
            <a:off x="8806460" y="4602479"/>
            <a:ext cx="2529839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cs typeface="Calibri"/>
              </a:rPr>
              <a:t>View a list of dining hall related events with times and locations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31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phone&#10;&#10;Description automatically generated">
            <a:extLst>
              <a:ext uri="{FF2B5EF4-FFF2-40B4-BE49-F238E27FC236}">
                <a16:creationId xmlns:a16="http://schemas.microsoft.com/office/drawing/2014/main" id="{4DC2C3E4-09DC-B53C-1E4F-8F967D8D9B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1024" y="186266"/>
            <a:ext cx="3308796" cy="58674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74F3B5C9-F81E-8661-3ECA-E0E9F27C8970}"/>
              </a:ext>
            </a:extLst>
          </p:cNvPr>
          <p:cNvSpPr txBox="1">
            <a:spLocks/>
          </p:cNvSpPr>
          <p:nvPr/>
        </p:nvSpPr>
        <p:spPr>
          <a:xfrm>
            <a:off x="685236" y="647848"/>
            <a:ext cx="3516489" cy="700046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latin typeface="Georgia Pro"/>
              </a:rPr>
              <a:t>Home Page</a:t>
            </a:r>
            <a:endParaRPr lang="en-US">
              <a:latin typeface="Georgia Pro"/>
              <a:ea typeface="Calibri Light"/>
              <a:cs typeface="Calibri Ligh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B6A032-9FE1-FB9E-6EC7-FFCDB49B4576}"/>
              </a:ext>
            </a:extLst>
          </p:cNvPr>
          <p:cNvSpPr txBox="1"/>
          <p:nvPr/>
        </p:nvSpPr>
        <p:spPr>
          <a:xfrm>
            <a:off x="685235" y="1440461"/>
            <a:ext cx="5788942" cy="46115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Calibri"/>
              <a:buChar char="-"/>
            </a:pPr>
            <a:r>
              <a:rPr lang="en-US">
                <a:latin typeface="Aptos"/>
                <a:cs typeface="Calibri"/>
              </a:rPr>
              <a:t>Provides list of each dining hall</a:t>
            </a:r>
            <a:endParaRPr lang="en-US">
              <a:latin typeface="Aptos"/>
              <a:cs typeface="Aharoni"/>
            </a:endParaRPr>
          </a:p>
          <a:p>
            <a:pPr marL="285750" indent="-285750">
              <a:lnSpc>
                <a:spcPct val="150000"/>
              </a:lnSpc>
              <a:buFont typeface="Calibri"/>
              <a:buChar char="-"/>
            </a:pPr>
            <a:r>
              <a:rPr lang="en-US">
                <a:latin typeface="Aptos"/>
                <a:cs typeface="Calibri"/>
              </a:rPr>
              <a:t>Can sort by:</a:t>
            </a:r>
          </a:p>
          <a:p>
            <a:pPr marL="742950" lvl="1" indent="-285750">
              <a:lnSpc>
                <a:spcPct val="150000"/>
              </a:lnSpc>
              <a:buFont typeface="Calibri"/>
              <a:buChar char="-"/>
            </a:pPr>
            <a:r>
              <a:rPr lang="en-US">
                <a:latin typeface="Aptos"/>
                <a:cs typeface="Calibri"/>
              </a:rPr>
              <a:t>Open/Closed</a:t>
            </a:r>
          </a:p>
          <a:p>
            <a:pPr marL="742950" lvl="1" indent="-285750">
              <a:lnSpc>
                <a:spcPct val="150000"/>
              </a:lnSpc>
              <a:buFont typeface="Calibri"/>
              <a:buChar char="-"/>
            </a:pPr>
            <a:r>
              <a:rPr lang="en-US">
                <a:latin typeface="Aptos"/>
                <a:cs typeface="Calibri"/>
              </a:rPr>
              <a:t>Distance (from user)</a:t>
            </a:r>
          </a:p>
          <a:p>
            <a:pPr marL="742950" lvl="1" indent="-285750">
              <a:lnSpc>
                <a:spcPct val="150000"/>
              </a:lnSpc>
              <a:buFont typeface="Calibri"/>
              <a:buChar char="-"/>
            </a:pPr>
            <a:r>
              <a:rPr lang="en-US">
                <a:latin typeface="Aptos"/>
                <a:cs typeface="Calibri"/>
              </a:rPr>
              <a:t>Current traffic</a:t>
            </a:r>
          </a:p>
          <a:p>
            <a:pPr marL="285750" indent="-285750">
              <a:lnSpc>
                <a:spcPct val="150000"/>
              </a:lnSpc>
              <a:buFont typeface="Calibri,Sans-Serif"/>
              <a:buChar char="-"/>
            </a:pPr>
            <a:r>
              <a:rPr lang="en-US">
                <a:latin typeface="Aptos"/>
                <a:cs typeface="Arial"/>
              </a:rPr>
              <a:t>Search bar will search for items across all dining hall menus</a:t>
            </a:r>
          </a:p>
          <a:p>
            <a:pPr>
              <a:lnSpc>
                <a:spcPct val="150000"/>
              </a:lnSpc>
            </a:pPr>
            <a:endParaRPr lang="en-US">
              <a:latin typeface="Aptos"/>
              <a:cs typeface="Arial"/>
            </a:endParaRPr>
          </a:p>
          <a:p>
            <a:pPr marL="285750" indent="-285750">
              <a:lnSpc>
                <a:spcPct val="150000"/>
              </a:lnSpc>
              <a:buFont typeface="Calibri,Sans-Serif"/>
              <a:buChar char="-"/>
            </a:pPr>
            <a:r>
              <a:rPr lang="en-US">
                <a:latin typeface="Aptos"/>
                <a:cs typeface="Arial"/>
              </a:rPr>
              <a:t>Clicking on a dining hall will open a new page with more corresponding information </a:t>
            </a:r>
            <a:r>
              <a:rPr lang="en-US" sz="1200">
                <a:solidFill>
                  <a:srgbClr val="202124"/>
                </a:solidFill>
                <a:ea typeface="+mn-lt"/>
                <a:cs typeface="+mn-lt"/>
              </a:rPr>
              <a:t>                                           →</a:t>
            </a:r>
          </a:p>
          <a:p>
            <a:pPr marL="285750" indent="-285750">
              <a:lnSpc>
                <a:spcPct val="150000"/>
              </a:lnSpc>
              <a:buFont typeface="Calibri,Sans-Serif"/>
              <a:buChar char="-"/>
            </a:pPr>
            <a:endParaRPr lang="en-US">
              <a:latin typeface="Arial"/>
              <a:cs typeface="Arial"/>
            </a:endParaRP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A996C7AF-F61F-33A0-7FB8-4B6961E690A0}"/>
              </a:ext>
            </a:extLst>
          </p:cNvPr>
          <p:cNvCxnSpPr/>
          <p:nvPr/>
        </p:nvCxnSpPr>
        <p:spPr>
          <a:xfrm>
            <a:off x="558800" y="1357489"/>
            <a:ext cx="5791200" cy="4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998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4F3B5C9-F81E-8661-3ECA-E0E9F27C8970}"/>
              </a:ext>
            </a:extLst>
          </p:cNvPr>
          <p:cNvSpPr txBox="1">
            <a:spLocks/>
          </p:cNvSpPr>
          <p:nvPr/>
        </p:nvSpPr>
        <p:spPr>
          <a:xfrm>
            <a:off x="990036" y="1522737"/>
            <a:ext cx="4752623" cy="700046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latin typeface="Georgia Pro"/>
              </a:rPr>
              <a:t>Dining Hall Page</a:t>
            </a:r>
            <a:endParaRPr lang="en-US">
              <a:latin typeface="Georgia Pro"/>
              <a:ea typeface="Calibri Light"/>
              <a:cs typeface="Calibri Ligh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B6A032-9FE1-FB9E-6EC7-FFCDB49B4576}"/>
              </a:ext>
            </a:extLst>
          </p:cNvPr>
          <p:cNvSpPr txBox="1"/>
          <p:nvPr/>
        </p:nvSpPr>
        <p:spPr>
          <a:xfrm>
            <a:off x="1464169" y="2495973"/>
            <a:ext cx="3581708" cy="21185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>
                <a:latin typeface="Aptos"/>
                <a:cs typeface="Calibri"/>
              </a:rPr>
              <a:t>Contains all necessary information pertaining to each dining hall</a:t>
            </a:r>
            <a:endParaRPr lang="en-US" sz="2400">
              <a:cs typeface="Calibri"/>
            </a:endParaRPr>
          </a:p>
          <a:p>
            <a:pPr marL="285750" indent="-285750">
              <a:lnSpc>
                <a:spcPct val="150000"/>
              </a:lnSpc>
              <a:buFont typeface="Calibri,Sans-Serif"/>
              <a:buChar char="-"/>
            </a:pPr>
            <a:endParaRPr lang="en-US">
              <a:latin typeface="Arial"/>
              <a:cs typeface="Arial"/>
            </a:endParaRPr>
          </a:p>
        </p:txBody>
      </p:sp>
      <p:pic>
        <p:nvPicPr>
          <p:cNvPr id="12" name="Picture 11" descr="A screenshot of a menu&#10;&#10;Description automatically generated">
            <a:extLst>
              <a:ext uri="{FF2B5EF4-FFF2-40B4-BE49-F238E27FC236}">
                <a16:creationId xmlns:a16="http://schemas.microsoft.com/office/drawing/2014/main" id="{2DBAE55E-7EF1-EAA5-F668-D55FD37038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0000" y="183188"/>
            <a:ext cx="3308539" cy="5867656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D1AD19D-445C-F800-6856-B29C1E130BD6}"/>
              </a:ext>
            </a:extLst>
          </p:cNvPr>
          <p:cNvCxnSpPr/>
          <p:nvPr/>
        </p:nvCxnSpPr>
        <p:spPr>
          <a:xfrm flipV="1">
            <a:off x="987778" y="2350916"/>
            <a:ext cx="4752623" cy="11284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747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4F3B5C9-F81E-8661-3ECA-E0E9F27C8970}"/>
              </a:ext>
            </a:extLst>
          </p:cNvPr>
          <p:cNvSpPr txBox="1">
            <a:spLocks/>
          </p:cNvSpPr>
          <p:nvPr/>
        </p:nvSpPr>
        <p:spPr>
          <a:xfrm>
            <a:off x="685236" y="1579181"/>
            <a:ext cx="4938889" cy="700046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latin typeface="Georgia Pro"/>
              </a:rPr>
              <a:t>Daily Menu</a:t>
            </a:r>
            <a:endParaRPr lang="en-US">
              <a:latin typeface="Georgia Pro"/>
              <a:ea typeface="Calibri Light"/>
              <a:cs typeface="Calibri Ligh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B6A032-9FE1-FB9E-6EC7-FFCDB49B4576}"/>
              </a:ext>
            </a:extLst>
          </p:cNvPr>
          <p:cNvSpPr txBox="1"/>
          <p:nvPr/>
        </p:nvSpPr>
        <p:spPr>
          <a:xfrm>
            <a:off x="685235" y="2495972"/>
            <a:ext cx="5788942" cy="17030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Calibri"/>
              <a:buChar char="-"/>
            </a:pPr>
            <a:r>
              <a:rPr lang="en-US">
                <a:solidFill>
                  <a:srgbClr val="000000"/>
                </a:solidFill>
                <a:latin typeface="Aptos"/>
                <a:ea typeface="+mn-lt"/>
                <a:cs typeface="Calibri"/>
              </a:rPr>
              <a:t>Date feature</a:t>
            </a:r>
          </a:p>
          <a:p>
            <a:pPr marL="742950" lvl="1" indent="-285750">
              <a:lnSpc>
                <a:spcPct val="150000"/>
              </a:lnSpc>
              <a:buFont typeface="Calibri"/>
              <a:buChar char="-"/>
            </a:pPr>
            <a:r>
              <a:rPr lang="en-US">
                <a:latin typeface="Aptos"/>
                <a:cs typeface="Calibri"/>
              </a:rPr>
              <a:t>Allows user to choose to view current or future menu (up to 7 days)</a:t>
            </a:r>
          </a:p>
          <a:p>
            <a:pPr marL="285750" indent="-285750">
              <a:lnSpc>
                <a:spcPct val="150000"/>
              </a:lnSpc>
              <a:buFont typeface="Calibri,Sans-Serif"/>
              <a:buChar char="-"/>
            </a:pPr>
            <a:endParaRPr lang="en-US">
              <a:latin typeface="Arial"/>
              <a:cs typeface="Arial"/>
            </a:endParaRPr>
          </a:p>
        </p:txBody>
      </p:sp>
      <p:pic>
        <p:nvPicPr>
          <p:cNvPr id="2" name="Picture 1" descr="A screenshot of a menu&#10;&#10;Description automatically generated">
            <a:extLst>
              <a:ext uri="{FF2B5EF4-FFF2-40B4-BE49-F238E27FC236}">
                <a16:creationId xmlns:a16="http://schemas.microsoft.com/office/drawing/2014/main" id="{7BEFEED6-5318-9025-1EBB-747A573110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6663" y="186011"/>
            <a:ext cx="3311619" cy="5898444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2E3DE69-5263-6782-13D7-5A910EFA9773}"/>
              </a:ext>
            </a:extLst>
          </p:cNvPr>
          <p:cNvCxnSpPr/>
          <p:nvPr/>
        </p:nvCxnSpPr>
        <p:spPr>
          <a:xfrm flipV="1">
            <a:off x="558801" y="2350916"/>
            <a:ext cx="5181600" cy="11284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9238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phone&#10;&#10;Description automatically generated">
            <a:extLst>
              <a:ext uri="{FF2B5EF4-FFF2-40B4-BE49-F238E27FC236}">
                <a16:creationId xmlns:a16="http://schemas.microsoft.com/office/drawing/2014/main" id="{23ABE92E-8AC9-D021-0743-2EF5B66D07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-4011"/>
          <a:stretch/>
        </p:blipFill>
        <p:spPr>
          <a:xfrm>
            <a:off x="754039" y="1713118"/>
            <a:ext cx="2376011" cy="4393389"/>
          </a:xfrm>
          <a:prstGeom prst="rect">
            <a:avLst/>
          </a:prstGeom>
        </p:spPr>
      </p:pic>
      <p:pic>
        <p:nvPicPr>
          <p:cNvPr id="5" name="Picture 4" descr="A screenshot of a phone&#10;&#10;Description automatically generated">
            <a:extLst>
              <a:ext uri="{FF2B5EF4-FFF2-40B4-BE49-F238E27FC236}">
                <a16:creationId xmlns:a16="http://schemas.microsoft.com/office/drawing/2014/main" id="{BC02AAFB-14EC-5D07-C8DF-456AEFC3E9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238" b="-1070"/>
          <a:stretch/>
        </p:blipFill>
        <p:spPr>
          <a:xfrm>
            <a:off x="3403853" y="1713118"/>
            <a:ext cx="2381666" cy="4269158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CE027D2B-7ABF-7DE6-4440-A0F2CE0FCAF4}"/>
              </a:ext>
            </a:extLst>
          </p:cNvPr>
          <p:cNvSpPr txBox="1">
            <a:spLocks/>
          </p:cNvSpPr>
          <p:nvPr/>
        </p:nvSpPr>
        <p:spPr>
          <a:xfrm>
            <a:off x="657014" y="704292"/>
            <a:ext cx="4950177" cy="700046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latin typeface="Georgia Pro"/>
              </a:rPr>
              <a:t>Traffic + Hours</a:t>
            </a: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BE96B2-730F-7892-B1E1-5E201385BB12}"/>
              </a:ext>
            </a:extLst>
          </p:cNvPr>
          <p:cNvSpPr txBox="1"/>
          <p:nvPr/>
        </p:nvSpPr>
        <p:spPr>
          <a:xfrm>
            <a:off x="6419991" y="1711394"/>
            <a:ext cx="5026942" cy="29608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Calibri"/>
              <a:buChar char="-"/>
            </a:pPr>
            <a:r>
              <a:rPr lang="en-US">
                <a:latin typeface="Aptos"/>
                <a:cs typeface="Calibri"/>
              </a:rPr>
              <a:t>User can view current traffic</a:t>
            </a:r>
          </a:p>
          <a:p>
            <a:pPr marL="742950" lvl="1" indent="-285750">
              <a:lnSpc>
                <a:spcPct val="150000"/>
              </a:lnSpc>
              <a:buFont typeface="Calibri"/>
              <a:buChar char="-"/>
            </a:pPr>
            <a:r>
              <a:rPr lang="en-US">
                <a:latin typeface="Aptos"/>
                <a:cs typeface="Calibri"/>
              </a:rPr>
              <a:t>Pop-up shows typical crowd rates</a:t>
            </a:r>
          </a:p>
          <a:p>
            <a:pPr marL="742950" lvl="1" indent="-285750">
              <a:lnSpc>
                <a:spcPct val="150000"/>
              </a:lnSpc>
              <a:buFont typeface="Calibri"/>
              <a:buChar char="-"/>
            </a:pPr>
            <a:r>
              <a:rPr lang="en-US">
                <a:latin typeface="Aptos"/>
                <a:cs typeface="Calibri"/>
              </a:rPr>
              <a:t>Measured by time of day</a:t>
            </a:r>
          </a:p>
          <a:p>
            <a:pPr marL="285750" indent="-285750">
              <a:lnSpc>
                <a:spcPct val="150000"/>
              </a:lnSpc>
              <a:buFont typeface="Calibri,Sans-Serif"/>
              <a:buChar char="-"/>
            </a:pPr>
            <a:r>
              <a:rPr lang="en-US">
                <a:latin typeface="Aptos"/>
                <a:cs typeface="Arial"/>
              </a:rPr>
              <a:t>Can view dining hall hours</a:t>
            </a:r>
          </a:p>
          <a:p>
            <a:pPr marL="742950" lvl="1" indent="-285750">
              <a:lnSpc>
                <a:spcPct val="150000"/>
              </a:lnSpc>
              <a:buFont typeface="Calibri,Sans-Serif"/>
              <a:buChar char="-"/>
            </a:pPr>
            <a:r>
              <a:rPr lang="en-US">
                <a:latin typeface="Aptos"/>
                <a:cs typeface="Arial"/>
              </a:rPr>
              <a:t>Will account for holiday hours when applicable</a:t>
            </a:r>
          </a:p>
          <a:p>
            <a:pPr lvl="1">
              <a:lnSpc>
                <a:spcPct val="150000"/>
              </a:lnSpc>
            </a:pPr>
            <a:endParaRPr lang="en-US">
              <a:latin typeface="Aptos"/>
              <a:cs typeface="Calibri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BE36050-18D0-822E-05D8-91779A3BDFD0}"/>
              </a:ext>
            </a:extLst>
          </p:cNvPr>
          <p:cNvCxnSpPr/>
          <p:nvPr/>
        </p:nvCxnSpPr>
        <p:spPr>
          <a:xfrm>
            <a:off x="547511" y="1402645"/>
            <a:ext cx="10718800" cy="4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9798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menu&#10;&#10;Description automatically generated">
            <a:extLst>
              <a:ext uri="{FF2B5EF4-FFF2-40B4-BE49-F238E27FC236}">
                <a16:creationId xmlns:a16="http://schemas.microsoft.com/office/drawing/2014/main" id="{F870A142-D68A-1803-7661-44467F3B63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68" y="1710267"/>
            <a:ext cx="2380285" cy="4205111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CE027D2B-7ABF-7DE6-4440-A0F2CE0FCAF4}"/>
              </a:ext>
            </a:extLst>
          </p:cNvPr>
          <p:cNvSpPr txBox="1">
            <a:spLocks/>
          </p:cNvSpPr>
          <p:nvPr/>
        </p:nvSpPr>
        <p:spPr>
          <a:xfrm>
            <a:off x="657014" y="704292"/>
            <a:ext cx="4950177" cy="700046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latin typeface="Georgia Pro"/>
              </a:rPr>
              <a:t>Nutrition</a:t>
            </a: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BE96B2-730F-7892-B1E1-5E201385BB12}"/>
              </a:ext>
            </a:extLst>
          </p:cNvPr>
          <p:cNvSpPr txBox="1"/>
          <p:nvPr/>
        </p:nvSpPr>
        <p:spPr>
          <a:xfrm>
            <a:off x="6419991" y="1711394"/>
            <a:ext cx="5026942" cy="212987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Calibri"/>
              <a:buChar char="-"/>
            </a:pPr>
            <a:r>
              <a:rPr lang="en-US">
                <a:latin typeface="Aptos"/>
                <a:cs typeface="Calibri"/>
              </a:rPr>
              <a:t>Menu accommodates for nutritional and dietary restrictions</a:t>
            </a:r>
          </a:p>
          <a:p>
            <a:pPr marL="285750" indent="-285750">
              <a:lnSpc>
                <a:spcPct val="150000"/>
              </a:lnSpc>
              <a:buFont typeface="Calibri"/>
              <a:buChar char="-"/>
            </a:pPr>
            <a:r>
              <a:rPr lang="en-US">
                <a:latin typeface="Aptos"/>
                <a:cs typeface="Calibri"/>
              </a:rPr>
              <a:t>Can filter by diet or allergens</a:t>
            </a:r>
          </a:p>
          <a:p>
            <a:pPr marL="285750" indent="-285750">
              <a:lnSpc>
                <a:spcPct val="150000"/>
              </a:lnSpc>
              <a:buFont typeface="Calibri"/>
              <a:buChar char="-"/>
            </a:pPr>
            <a:r>
              <a:rPr lang="en-US">
                <a:latin typeface="Aptos"/>
                <a:cs typeface="Calibri"/>
              </a:rPr>
              <a:t>Click on food item for nutritional information</a:t>
            </a:r>
          </a:p>
          <a:p>
            <a:pPr marL="742950" lvl="1" indent="-285750">
              <a:lnSpc>
                <a:spcPct val="150000"/>
              </a:lnSpc>
              <a:buFont typeface="Calibri"/>
              <a:buChar char="-"/>
            </a:pPr>
            <a:endParaRPr lang="en-US">
              <a:latin typeface="Aptos"/>
              <a:cs typeface="Calibri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BE36050-18D0-822E-05D8-91779A3BDFD0}"/>
              </a:ext>
            </a:extLst>
          </p:cNvPr>
          <p:cNvCxnSpPr/>
          <p:nvPr/>
        </p:nvCxnSpPr>
        <p:spPr>
          <a:xfrm>
            <a:off x="547511" y="1402645"/>
            <a:ext cx="10718800" cy="4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screenshot of a menu&#10;&#10;Description automatically generated">
            <a:extLst>
              <a:ext uri="{FF2B5EF4-FFF2-40B4-BE49-F238E27FC236}">
                <a16:creationId xmlns:a16="http://schemas.microsoft.com/office/drawing/2014/main" id="{72E8C632-E447-0AE1-065F-9E0C864ABA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2901" y="1710267"/>
            <a:ext cx="2368997" cy="4205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996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menu&#10;&#10;Description automatically generated">
            <a:extLst>
              <a:ext uri="{FF2B5EF4-FFF2-40B4-BE49-F238E27FC236}">
                <a16:creationId xmlns:a16="http://schemas.microsoft.com/office/drawing/2014/main" id="{7C13CE2B-93CC-C525-44F6-E4D59B6175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5124" y="186267"/>
            <a:ext cx="3322908" cy="593795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74F3B5C9-F81E-8661-3ECA-E0E9F27C8970}"/>
              </a:ext>
            </a:extLst>
          </p:cNvPr>
          <p:cNvSpPr txBox="1">
            <a:spLocks/>
          </p:cNvSpPr>
          <p:nvPr/>
        </p:nvSpPr>
        <p:spPr>
          <a:xfrm>
            <a:off x="685236" y="1579181"/>
            <a:ext cx="5345289" cy="711334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latin typeface="Georgia Pro"/>
              </a:rPr>
              <a:t>Dining Hall Events</a:t>
            </a:r>
            <a:endParaRPr lang="en-US">
              <a:latin typeface="Georgia Pro"/>
              <a:ea typeface="Calibri Light"/>
              <a:cs typeface="Calibri Ligh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B6A032-9FE1-FB9E-6EC7-FFCDB49B4576}"/>
              </a:ext>
            </a:extLst>
          </p:cNvPr>
          <p:cNvSpPr txBox="1"/>
          <p:nvPr/>
        </p:nvSpPr>
        <p:spPr>
          <a:xfrm>
            <a:off x="685235" y="2495972"/>
            <a:ext cx="5788942" cy="12875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Calibri"/>
              <a:buChar char="-"/>
            </a:pPr>
            <a:r>
              <a:rPr lang="en-US">
                <a:solidFill>
                  <a:srgbClr val="000000"/>
                </a:solidFill>
                <a:latin typeface="Aptos"/>
                <a:ea typeface="+mn-lt"/>
                <a:cs typeface="Calibri"/>
              </a:rPr>
              <a:t>View events specific to chosen dining hall</a:t>
            </a:r>
            <a:endParaRPr lang="en-US"/>
          </a:p>
          <a:p>
            <a:pPr marL="285750" indent="-285750">
              <a:lnSpc>
                <a:spcPct val="150000"/>
              </a:lnSpc>
              <a:buFont typeface="Calibri"/>
              <a:buChar char="-"/>
            </a:pPr>
            <a:r>
              <a:rPr lang="en-US">
                <a:latin typeface="Aptos"/>
                <a:cs typeface="Calibri"/>
              </a:rPr>
              <a:t>Description includes more info on event</a:t>
            </a:r>
          </a:p>
          <a:p>
            <a:pPr marL="285750" indent="-285750">
              <a:lnSpc>
                <a:spcPct val="150000"/>
              </a:lnSpc>
              <a:buFont typeface="Calibri,Sans-Serif"/>
              <a:buChar char="-"/>
            </a:pPr>
            <a:endParaRPr lang="en-US">
              <a:latin typeface="Arial"/>
              <a:cs typeface="Arial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2E3DE69-5263-6782-13D7-5A910EFA9773}"/>
              </a:ext>
            </a:extLst>
          </p:cNvPr>
          <p:cNvCxnSpPr/>
          <p:nvPr/>
        </p:nvCxnSpPr>
        <p:spPr>
          <a:xfrm flipV="1">
            <a:off x="558801" y="2350916"/>
            <a:ext cx="5181600" cy="11284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843864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9060146-7700-4F6C-986B-89E3839BD4E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8FC98CF-E78A-425D-90FD-55D1C468A34F}">
  <ds:schemaRefs>
    <ds:schemaRef ds:uri="16c05727-aa75-4e4a-9b5f-8a80a1165891"/>
    <ds:schemaRef ds:uri="230e9df3-be65-4c73-a93b-d1236ebd677e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D235FEF8-1733-4347-95CE-3BB62B2B8DD7}">
  <ds:schemaRefs>
    <ds:schemaRef ds:uri="230e9df3-be65-4c73-a93b-d1236ebd677e"/>
    <ds:schemaRef ds:uri="71af3243-3dd4-4a8d-8c0d-dd76da1f02a5"/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16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Retrospect</vt:lpstr>
      <vt:lpstr>PowerPoint Presentation</vt:lpstr>
      <vt:lpstr>The Problem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Testing and Next Steps</vt:lpstr>
      <vt:lpstr>Reflection</vt:lpstr>
      <vt:lpstr>Reflection</vt:lpstr>
      <vt:lpstr>Reflection: What We Learned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</dc:title>
  <dc:subject/>
  <dc:creator/>
  <cp:revision>173</cp:revision>
  <dcterms:created xsi:type="dcterms:W3CDTF">2023-11-27T21:53:41Z</dcterms:created>
  <dcterms:modified xsi:type="dcterms:W3CDTF">2023-12-01T20:30:19Z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