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Garamond"/>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Garamond-regular.fntdata"/><Relationship Id="rId14" Type="http://schemas.openxmlformats.org/officeDocument/2006/relationships/slide" Target="slides/slide9.xml"/><Relationship Id="rId17" Type="http://schemas.openxmlformats.org/officeDocument/2006/relationships/font" Target="fonts/Garamond-italic.fntdata"/><Relationship Id="rId16" Type="http://schemas.openxmlformats.org/officeDocument/2006/relationships/font" Target="fonts/Garamond-bold.fntdata"/><Relationship Id="rId19" Type="http://schemas.openxmlformats.org/officeDocument/2006/relationships/font" Target="fonts/Montserrat-regular.fntdata"/><Relationship Id="rId18" Type="http://schemas.openxmlformats.org/officeDocument/2006/relationships/font" Target="fonts/Garamon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2eb2ad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2eb2ad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a2eb2ad5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a2eb2ad5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a2eb2ad5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a2eb2ad5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2eb2ad5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2eb2ad5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a2eb2ad5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a2eb2ad5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a2eb2ad5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a2eb2ad5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a2eb2ad5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a2eb2ad5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a2eb2ad5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a2eb2ad5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tock.adobe.com/images/middle-of-month-for-salary-man-timeline-or-schedule-concept-miniature-people-businessman-office-guy-standing-at-15th-on-calendar-looking-at-the-goal-or-target-to-launch-the-project-date/259342198" TargetMode="External"/><Relationship Id="rId4" Type="http://schemas.openxmlformats.org/officeDocument/2006/relationships/hyperlink" Target="https://www.youtube.com/watch?v=JjWabkqReUU" TargetMode="External"/><Relationship Id="rId5" Type="http://schemas.openxmlformats.org/officeDocument/2006/relationships/hyperlink" Target="https://www.svg.com/106846/bizarre-habits-gamers-picked-years/" TargetMode="External"/><Relationship Id="rId6" Type="http://schemas.openxmlformats.org/officeDocument/2006/relationships/hyperlink" Target="https://knowyourmeme.com/memes/is-fortnite-actually-overrate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29000" y="1578400"/>
            <a:ext cx="53211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So a Spaceman, a Pirate, and a Cowboy walk into a bar.</a:t>
            </a:r>
            <a:endParaRPr>
              <a:latin typeface="Garamond"/>
              <a:ea typeface="Garamond"/>
              <a:cs typeface="Garamond"/>
              <a:sym typeface="Garamond"/>
            </a:endParaRPr>
          </a:p>
        </p:txBody>
      </p:sp>
      <p:sp>
        <p:nvSpPr>
          <p:cNvPr id="135" name="Google Shape;135;p13"/>
          <p:cNvSpPr txBox="1"/>
          <p:nvPr>
            <p:ph idx="1" type="subTitle"/>
          </p:nvPr>
        </p:nvSpPr>
        <p:spPr>
          <a:xfrm>
            <a:off x="4316300" y="3563950"/>
            <a:ext cx="42258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aramond"/>
                <a:ea typeface="Garamond"/>
                <a:cs typeface="Garamond"/>
                <a:sym typeface="Garamond"/>
              </a:rPr>
              <a:t>By: Booker Rothenberg, Greg Hyatt, Luke Whitsell</a:t>
            </a:r>
            <a:endParaRPr sz="1600">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564725" y="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Describe how you understood the theme. How is the game an expression of the theme?</a:t>
            </a:r>
            <a:endParaRPr sz="2800">
              <a:latin typeface="Garamond"/>
              <a:ea typeface="Garamond"/>
              <a:cs typeface="Garamond"/>
              <a:sym typeface="Garamond"/>
            </a:endParaRPr>
          </a:p>
        </p:txBody>
      </p:sp>
      <p:sp>
        <p:nvSpPr>
          <p:cNvPr id="141" name="Google Shape;141;p14"/>
          <p:cNvSpPr txBox="1"/>
          <p:nvPr>
            <p:ph idx="1" type="body"/>
          </p:nvPr>
        </p:nvSpPr>
        <p:spPr>
          <a:xfrm>
            <a:off x="1296375" y="1076550"/>
            <a:ext cx="7575600" cy="271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latin typeface="Garamond"/>
                <a:ea typeface="Garamond"/>
                <a:cs typeface="Garamond"/>
                <a:sym typeface="Garamond"/>
              </a:rPr>
              <a:t>Our group used the theme reverse in a literal sense. Implementing a gravity function, where you could change whether gravity was affecting the player downwards or upwards, in a sense reversing gravity. You do this by pressing the G button and can use this ability as many times as you want.</a:t>
            </a:r>
            <a:endParaRPr sz="1800">
              <a:latin typeface="Garamond"/>
              <a:ea typeface="Garamond"/>
              <a:cs typeface="Garamond"/>
              <a:sym typeface="Garamond"/>
            </a:endParaRPr>
          </a:p>
          <a:p>
            <a:pPr indent="0" lvl="0" marL="0" rtl="0" algn="l">
              <a:spcBef>
                <a:spcPts val="500"/>
              </a:spcBef>
              <a:spcAft>
                <a:spcPts val="500"/>
              </a:spcAft>
              <a:buNone/>
            </a:pPr>
            <a:r>
              <a:rPr lang="en" sz="1800">
                <a:latin typeface="Garamond"/>
                <a:ea typeface="Garamond"/>
                <a:cs typeface="Garamond"/>
                <a:sym typeface="Garamond"/>
              </a:rPr>
              <a:t>We also used the theme for level building. The order of our levels was determined by the theme. Starting with the boundlessness of Space then shrinking down to the huge, but limited, ocean then down to a, much smaller in comparison, desert. The levels kind of go in a reverse order of magnitude and expansiveness.</a:t>
            </a:r>
            <a:endParaRPr sz="1800">
              <a:latin typeface="Garamond"/>
              <a:ea typeface="Garamond"/>
              <a:cs typeface="Garamond"/>
              <a:sym typeface="Garamond"/>
            </a:endParaRPr>
          </a:p>
        </p:txBody>
      </p:sp>
      <p:pic>
        <p:nvPicPr>
          <p:cNvPr id="142" name="Google Shape;142;p14"/>
          <p:cNvPicPr preferRelativeResize="0"/>
          <p:nvPr/>
        </p:nvPicPr>
        <p:blipFill>
          <a:blip r:embed="rId3">
            <a:alphaModFix/>
          </a:blip>
          <a:stretch>
            <a:fillRect/>
          </a:stretch>
        </p:blipFill>
        <p:spPr>
          <a:xfrm>
            <a:off x="0" y="3595647"/>
            <a:ext cx="2105100" cy="1547853"/>
          </a:xfrm>
          <a:prstGeom prst="rect">
            <a:avLst/>
          </a:prstGeom>
          <a:noFill/>
          <a:ln>
            <a:noFill/>
          </a:ln>
        </p:spPr>
      </p:pic>
      <p:pic>
        <p:nvPicPr>
          <p:cNvPr id="143" name="Google Shape;143;p14"/>
          <p:cNvPicPr preferRelativeResize="0"/>
          <p:nvPr/>
        </p:nvPicPr>
        <p:blipFill rotWithShape="1">
          <a:blip r:embed="rId4">
            <a:alphaModFix/>
          </a:blip>
          <a:srcRect b="17137" l="8475" r="5213" t="39868"/>
          <a:stretch/>
        </p:blipFill>
        <p:spPr>
          <a:xfrm>
            <a:off x="2479212" y="3595650"/>
            <a:ext cx="2603988" cy="1547850"/>
          </a:xfrm>
          <a:prstGeom prst="rect">
            <a:avLst/>
          </a:prstGeom>
          <a:noFill/>
          <a:ln>
            <a:noFill/>
          </a:ln>
        </p:spPr>
      </p:pic>
      <p:pic>
        <p:nvPicPr>
          <p:cNvPr id="144" name="Google Shape;144;p14"/>
          <p:cNvPicPr preferRelativeResize="0"/>
          <p:nvPr/>
        </p:nvPicPr>
        <p:blipFill>
          <a:blip r:embed="rId5">
            <a:alphaModFix/>
          </a:blip>
          <a:stretch>
            <a:fillRect/>
          </a:stretch>
        </p:blipFill>
        <p:spPr>
          <a:xfrm>
            <a:off x="5457300" y="3588525"/>
            <a:ext cx="1981200" cy="15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2071725" y="0"/>
            <a:ext cx="63048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were the roles of each of the team members?</a:t>
            </a:r>
            <a:endParaRPr sz="2800">
              <a:latin typeface="Garamond"/>
              <a:ea typeface="Garamond"/>
              <a:cs typeface="Garamond"/>
              <a:sym typeface="Garamond"/>
            </a:endParaRPr>
          </a:p>
        </p:txBody>
      </p:sp>
      <p:sp>
        <p:nvSpPr>
          <p:cNvPr id="150" name="Google Shape;150;p15"/>
          <p:cNvSpPr txBox="1"/>
          <p:nvPr>
            <p:ph idx="1" type="body"/>
          </p:nvPr>
        </p:nvSpPr>
        <p:spPr>
          <a:xfrm>
            <a:off x="2198500" y="1128225"/>
            <a:ext cx="70389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Garamond"/>
                <a:ea typeface="Garamond"/>
                <a:cs typeface="Garamond"/>
                <a:sym typeface="Garamond"/>
              </a:rPr>
              <a:t>Booker Rothenberg:</a:t>
            </a:r>
            <a:r>
              <a:rPr lang="en" sz="2000">
                <a:latin typeface="Garamond"/>
                <a:ea typeface="Garamond"/>
                <a:cs typeface="Garamond"/>
                <a:sym typeface="Garamond"/>
              </a:rPr>
              <a:t> Implemented movement, gravity flipping mechanic, and level exits. Designed desert level, implemented end screen.</a:t>
            </a:r>
            <a:endParaRPr sz="2000">
              <a:latin typeface="Garamond"/>
              <a:ea typeface="Garamond"/>
              <a:cs typeface="Garamond"/>
              <a:sym typeface="Garamond"/>
            </a:endParaRPr>
          </a:p>
          <a:p>
            <a:pPr indent="0" lvl="0" marL="0" rtl="0" algn="l">
              <a:spcBef>
                <a:spcPts val="1200"/>
              </a:spcBef>
              <a:spcAft>
                <a:spcPts val="0"/>
              </a:spcAft>
              <a:buNone/>
            </a:pPr>
            <a:r>
              <a:rPr b="1" lang="en" sz="2000">
                <a:latin typeface="Garamond"/>
                <a:ea typeface="Garamond"/>
                <a:cs typeface="Garamond"/>
                <a:sym typeface="Garamond"/>
              </a:rPr>
              <a:t>Greg Hyatt: </a:t>
            </a:r>
            <a:r>
              <a:rPr lang="en" sz="2000">
                <a:latin typeface="Garamond"/>
                <a:ea typeface="Garamond"/>
                <a:cs typeface="Garamond"/>
                <a:sym typeface="Garamond"/>
              </a:rPr>
              <a:t>Implemented player animations, Designed level 1, made camera, made HUD</a:t>
            </a:r>
            <a:endParaRPr sz="2000">
              <a:latin typeface="Garamond"/>
              <a:ea typeface="Garamond"/>
              <a:cs typeface="Garamond"/>
              <a:sym typeface="Garamond"/>
            </a:endParaRPr>
          </a:p>
          <a:p>
            <a:pPr indent="0" lvl="0" marL="0" rtl="0" algn="l">
              <a:spcBef>
                <a:spcPts val="1200"/>
              </a:spcBef>
              <a:spcAft>
                <a:spcPts val="0"/>
              </a:spcAft>
              <a:buNone/>
            </a:pPr>
            <a:r>
              <a:rPr b="1" lang="en" sz="2000">
                <a:latin typeface="Garamond"/>
                <a:ea typeface="Garamond"/>
                <a:cs typeface="Garamond"/>
                <a:sym typeface="Garamond"/>
              </a:rPr>
              <a:t>Luke Whitsell:</a:t>
            </a:r>
            <a:r>
              <a:rPr lang="en" sz="2000">
                <a:latin typeface="Garamond"/>
                <a:ea typeface="Garamond"/>
                <a:cs typeface="Garamond"/>
                <a:sym typeface="Garamond"/>
              </a:rPr>
              <a:t> Implemented title screen, designed level 2</a:t>
            </a:r>
            <a:endParaRPr sz="2000">
              <a:latin typeface="Garamond"/>
              <a:ea typeface="Garamond"/>
              <a:cs typeface="Garamond"/>
              <a:sym typeface="Garamond"/>
            </a:endParaRPr>
          </a:p>
          <a:p>
            <a:pPr indent="0" lvl="0" marL="0" rtl="0" algn="l">
              <a:spcBef>
                <a:spcPts val="1200"/>
              </a:spcBef>
              <a:spcAft>
                <a:spcPts val="0"/>
              </a:spcAft>
              <a:buNone/>
            </a:pPr>
            <a:r>
              <a:rPr b="1" lang="en" sz="2000">
                <a:latin typeface="Garamond"/>
                <a:ea typeface="Garamond"/>
                <a:cs typeface="Garamond"/>
                <a:sym typeface="Garamond"/>
              </a:rPr>
              <a:t>All of us: </a:t>
            </a:r>
            <a:r>
              <a:rPr lang="en" sz="2000">
                <a:latin typeface="Garamond"/>
                <a:ea typeface="Garamond"/>
                <a:cs typeface="Garamond"/>
                <a:sym typeface="Garamond"/>
              </a:rPr>
              <a:t>The idea of the game, debugging, and the joke.</a:t>
            </a:r>
            <a:endParaRPr sz="2000">
              <a:latin typeface="Garamond"/>
              <a:ea typeface="Garamond"/>
              <a:cs typeface="Garamond"/>
              <a:sym typeface="Garamond"/>
            </a:endParaRPr>
          </a:p>
          <a:p>
            <a:pPr indent="0" lvl="0" marL="0" rtl="0" algn="l">
              <a:spcBef>
                <a:spcPts val="1200"/>
              </a:spcBef>
              <a:spcAft>
                <a:spcPts val="500"/>
              </a:spcAft>
              <a:buNone/>
            </a:pPr>
            <a:r>
              <a:t/>
            </a:r>
            <a:endParaRPr sz="2000">
              <a:latin typeface="Garamond"/>
              <a:ea typeface="Garamond"/>
              <a:cs typeface="Garamond"/>
              <a:sym typeface="Garamond"/>
            </a:endParaRPr>
          </a:p>
        </p:txBody>
      </p:sp>
      <p:pic>
        <p:nvPicPr>
          <p:cNvPr id="151" name="Google Shape;151;p15"/>
          <p:cNvPicPr preferRelativeResize="0"/>
          <p:nvPr/>
        </p:nvPicPr>
        <p:blipFill rotWithShape="1">
          <a:blip r:embed="rId3">
            <a:alphaModFix/>
          </a:blip>
          <a:srcRect b="2995" l="3271" r="2451" t="3981"/>
          <a:stretch/>
        </p:blipFill>
        <p:spPr>
          <a:xfrm>
            <a:off x="0" y="2074750"/>
            <a:ext cx="2234851" cy="1601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challenges or surprises did you encounter?</a:t>
            </a:r>
            <a:endParaRPr sz="2800">
              <a:latin typeface="Garamond"/>
              <a:ea typeface="Garamond"/>
              <a:cs typeface="Garamond"/>
              <a:sym typeface="Garamond"/>
            </a:endParaRPr>
          </a:p>
        </p:txBody>
      </p:sp>
      <p:sp>
        <p:nvSpPr>
          <p:cNvPr id="157" name="Google Shape;157;p16"/>
          <p:cNvSpPr txBox="1"/>
          <p:nvPr>
            <p:ph idx="1" type="body"/>
          </p:nvPr>
        </p:nvSpPr>
        <p:spPr>
          <a:xfrm>
            <a:off x="1297500" y="707275"/>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Implementing the gravity function</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Enemies on level one</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Finding royalty free tiles that fit the theme</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Flying enemy code</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Our files corrupting 15 minutes before 6:15 pm</a:t>
            </a:r>
            <a:endParaRPr sz="2000">
              <a:latin typeface="Garamond"/>
              <a:ea typeface="Garamond"/>
              <a:cs typeface="Garamond"/>
              <a:sym typeface="Garamond"/>
            </a:endParaRPr>
          </a:p>
        </p:txBody>
      </p:sp>
      <p:pic>
        <p:nvPicPr>
          <p:cNvPr id="158" name="Google Shape;158;p16"/>
          <p:cNvPicPr preferRelativeResize="0"/>
          <p:nvPr/>
        </p:nvPicPr>
        <p:blipFill>
          <a:blip r:embed="rId3">
            <a:alphaModFix/>
          </a:blip>
          <a:stretch>
            <a:fillRect/>
          </a:stretch>
        </p:blipFill>
        <p:spPr>
          <a:xfrm>
            <a:off x="5655200" y="3184400"/>
            <a:ext cx="3488800" cy="1959100"/>
          </a:xfrm>
          <a:prstGeom prst="rect">
            <a:avLst/>
          </a:prstGeom>
          <a:noFill/>
          <a:ln>
            <a:noFill/>
          </a:ln>
        </p:spPr>
      </p:pic>
      <p:sp>
        <p:nvSpPr>
          <p:cNvPr id="159" name="Google Shape;159;p16"/>
          <p:cNvSpPr txBox="1"/>
          <p:nvPr/>
        </p:nvSpPr>
        <p:spPr>
          <a:xfrm>
            <a:off x="0" y="2881500"/>
            <a:ext cx="299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aramond"/>
                <a:ea typeface="Garamond"/>
                <a:cs typeface="Garamond"/>
                <a:sym typeface="Garamond"/>
              </a:rPr>
              <a:t>My honest to god reaction when our all our files are corrupted.</a:t>
            </a:r>
            <a:endParaRPr>
              <a:solidFill>
                <a:schemeClr val="lt1"/>
              </a:solidFill>
              <a:latin typeface="Garamond"/>
              <a:ea typeface="Garamond"/>
              <a:cs typeface="Garamond"/>
              <a:sym typeface="Garamond"/>
            </a:endParaRPr>
          </a:p>
        </p:txBody>
      </p:sp>
      <p:pic>
        <p:nvPicPr>
          <p:cNvPr id="160" name="Google Shape;160;p16"/>
          <p:cNvPicPr preferRelativeResize="0"/>
          <p:nvPr/>
        </p:nvPicPr>
        <p:blipFill>
          <a:blip r:embed="rId4">
            <a:alphaModFix/>
          </a:blip>
          <a:stretch>
            <a:fillRect/>
          </a:stretch>
        </p:blipFill>
        <p:spPr>
          <a:xfrm>
            <a:off x="0" y="3459175"/>
            <a:ext cx="2994374" cy="168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2105100" y="-333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If you had another week to work on this project, what would you do differently? If you had another year, what features would you add?</a:t>
            </a:r>
            <a:endParaRPr sz="2800">
              <a:latin typeface="Garamond"/>
              <a:ea typeface="Garamond"/>
              <a:cs typeface="Garamond"/>
              <a:sym typeface="Garamond"/>
            </a:endParaRPr>
          </a:p>
        </p:txBody>
      </p:sp>
      <p:sp>
        <p:nvSpPr>
          <p:cNvPr id="166" name="Google Shape;166;p17"/>
          <p:cNvSpPr txBox="1"/>
          <p:nvPr>
            <p:ph idx="1" type="body"/>
          </p:nvPr>
        </p:nvSpPr>
        <p:spPr>
          <a:xfrm>
            <a:off x="2310400" y="1786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Garamond"/>
                <a:ea typeface="Garamond"/>
                <a:cs typeface="Garamond"/>
                <a:sym typeface="Garamond"/>
              </a:rPr>
              <a:t>Another week: </a:t>
            </a:r>
            <a:r>
              <a:rPr lang="en" sz="2000">
                <a:latin typeface="Garamond"/>
                <a:ea typeface="Garamond"/>
                <a:cs typeface="Garamond"/>
                <a:sym typeface="Garamond"/>
              </a:rPr>
              <a:t>Better enemy code, Better level design, a method of attacking the enemies, a better joke.</a:t>
            </a:r>
            <a:endParaRPr sz="2000">
              <a:latin typeface="Garamond"/>
              <a:ea typeface="Garamond"/>
              <a:cs typeface="Garamond"/>
              <a:sym typeface="Garamond"/>
            </a:endParaRPr>
          </a:p>
          <a:p>
            <a:pPr indent="0" lvl="0" marL="0" rtl="0" algn="l">
              <a:spcBef>
                <a:spcPts val="500"/>
              </a:spcBef>
              <a:spcAft>
                <a:spcPts val="0"/>
              </a:spcAft>
              <a:buNone/>
            </a:pPr>
            <a:r>
              <a:t/>
            </a:r>
            <a:endParaRPr sz="2000">
              <a:latin typeface="Garamond"/>
              <a:ea typeface="Garamond"/>
              <a:cs typeface="Garamond"/>
              <a:sym typeface="Garamond"/>
            </a:endParaRPr>
          </a:p>
          <a:p>
            <a:pPr indent="0" lvl="0" marL="0" rtl="0" algn="l">
              <a:spcBef>
                <a:spcPts val="500"/>
              </a:spcBef>
              <a:spcAft>
                <a:spcPts val="500"/>
              </a:spcAft>
              <a:buNone/>
            </a:pPr>
            <a:r>
              <a:rPr b="1" lang="en" sz="2000">
                <a:latin typeface="Garamond"/>
                <a:ea typeface="Garamond"/>
                <a:cs typeface="Garamond"/>
                <a:sym typeface="Garamond"/>
              </a:rPr>
              <a:t>Another year:</a:t>
            </a:r>
            <a:r>
              <a:rPr lang="en" sz="2000">
                <a:latin typeface="Garamond"/>
                <a:ea typeface="Garamond"/>
                <a:cs typeface="Garamond"/>
                <a:sym typeface="Garamond"/>
              </a:rPr>
              <a:t> A two player function, more levels, more enemies, a boss battle, a key function, items you can pick up and use, likely an end game animation/screen that makes the joke that much better, and maybe our own sprites and animations if we had time.</a:t>
            </a:r>
            <a:endParaRPr sz="2000">
              <a:latin typeface="Garamond"/>
              <a:ea typeface="Garamond"/>
              <a:cs typeface="Garamond"/>
              <a:sym typeface="Garamond"/>
            </a:endParaRPr>
          </a:p>
        </p:txBody>
      </p:sp>
      <p:pic>
        <p:nvPicPr>
          <p:cNvPr id="167" name="Google Shape;167;p17"/>
          <p:cNvPicPr preferRelativeResize="0"/>
          <p:nvPr/>
        </p:nvPicPr>
        <p:blipFill rotWithShape="1">
          <a:blip r:embed="rId3">
            <a:alphaModFix/>
          </a:blip>
          <a:srcRect b="1820" l="4125" r="2963" t="7129"/>
          <a:stretch/>
        </p:blipFill>
        <p:spPr>
          <a:xfrm>
            <a:off x="0" y="2217800"/>
            <a:ext cx="2383775" cy="155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is your vision of this game’s potential?</a:t>
            </a:r>
            <a:endParaRPr sz="2800">
              <a:latin typeface="Garamond"/>
              <a:ea typeface="Garamond"/>
              <a:cs typeface="Garamond"/>
              <a:sym typeface="Garamond"/>
            </a:endParaRPr>
          </a:p>
        </p:txBody>
      </p:sp>
      <p:sp>
        <p:nvSpPr>
          <p:cNvPr id="173" name="Google Shape;173;p18"/>
          <p:cNvSpPr txBox="1"/>
          <p:nvPr>
            <p:ph idx="1" type="body"/>
          </p:nvPr>
        </p:nvSpPr>
        <p:spPr>
          <a:xfrm>
            <a:off x="1297500" y="1307850"/>
            <a:ext cx="7038900" cy="1634700"/>
          </a:xfrm>
          <a:prstGeom prst="rect">
            <a:avLst/>
          </a:prstGeom>
        </p:spPr>
        <p:txBody>
          <a:bodyPr anchorCtr="0" anchor="t" bIns="91425" lIns="91425" spcFirstLastPara="1" rIns="91425" wrap="square" tIns="91425">
            <a:normAutofit/>
          </a:bodyPr>
          <a:lstStyle/>
          <a:p>
            <a:pPr indent="0" lvl="0" marL="0" rtl="0" algn="l">
              <a:spcBef>
                <a:spcPts val="0"/>
              </a:spcBef>
              <a:spcAft>
                <a:spcPts val="500"/>
              </a:spcAft>
              <a:buNone/>
            </a:pPr>
            <a:r>
              <a:rPr lang="en" sz="2000">
                <a:latin typeface="Garamond"/>
                <a:ea typeface="Garamond"/>
                <a:cs typeface="Garamond"/>
                <a:sym typeface="Garamond"/>
              </a:rPr>
              <a:t>We think this game could’ve been a fun platformer with a silly premise that would be more of entertaining and not take itself too seriously. Maybe throw in some more just for fun features that could make it silly fun, but still a bit challenging.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skills would you need to develop (or hire) to realize this vision?</a:t>
            </a:r>
            <a:endParaRPr sz="2800">
              <a:latin typeface="Garamond"/>
              <a:ea typeface="Garamond"/>
              <a:cs typeface="Garamond"/>
              <a:sym typeface="Garamond"/>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500"/>
              </a:spcAft>
              <a:buNone/>
            </a:pPr>
            <a:r>
              <a:rPr lang="en" sz="2000">
                <a:latin typeface="Garamond"/>
                <a:ea typeface="Garamond"/>
                <a:cs typeface="Garamond"/>
                <a:sym typeface="Garamond"/>
              </a:rPr>
              <a:t>Level </a:t>
            </a:r>
            <a:r>
              <a:rPr lang="en" sz="2000">
                <a:latin typeface="Garamond"/>
                <a:ea typeface="Garamond"/>
                <a:cs typeface="Garamond"/>
                <a:sym typeface="Garamond"/>
              </a:rPr>
              <a:t>design, animating our own sprites/animations, further thinking about our base game idea and how we’d make a boss and enemies out of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17750" y="-14620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Why should we invest in your team?</a:t>
            </a:r>
            <a:endParaRPr sz="2800">
              <a:latin typeface="Garamond"/>
              <a:ea typeface="Garamond"/>
              <a:cs typeface="Garamond"/>
              <a:sym typeface="Garamond"/>
            </a:endParaRPr>
          </a:p>
        </p:txBody>
      </p:sp>
      <p:pic>
        <p:nvPicPr>
          <p:cNvPr id="185" name="Google Shape;185;p20"/>
          <p:cNvPicPr preferRelativeResize="0"/>
          <p:nvPr/>
        </p:nvPicPr>
        <p:blipFill>
          <a:blip r:embed="rId3">
            <a:alphaModFix/>
          </a:blip>
          <a:stretch>
            <a:fillRect/>
          </a:stretch>
        </p:blipFill>
        <p:spPr>
          <a:xfrm>
            <a:off x="1358925" y="341000"/>
            <a:ext cx="4691849" cy="4802499"/>
          </a:xfrm>
          <a:prstGeom prst="rect">
            <a:avLst/>
          </a:prstGeom>
          <a:noFill/>
          <a:ln>
            <a:noFill/>
          </a:ln>
        </p:spPr>
      </p:pic>
      <p:sp>
        <p:nvSpPr>
          <p:cNvPr id="186" name="Google Shape;186;p20"/>
          <p:cNvSpPr txBox="1"/>
          <p:nvPr/>
        </p:nvSpPr>
        <p:spPr>
          <a:xfrm>
            <a:off x="6578900" y="2140650"/>
            <a:ext cx="206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Garamond"/>
                <a:ea typeface="Garamond"/>
                <a:cs typeface="Garamond"/>
                <a:sym typeface="Garamond"/>
              </a:rPr>
              <a:t>Because I asked nicely.</a:t>
            </a:r>
            <a:endParaRPr sz="1600">
              <a:solidFill>
                <a:schemeClr val="lt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0"/>
            <a:ext cx="7038900" cy="82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Sources:</a:t>
            </a:r>
            <a:endParaRPr>
              <a:latin typeface="Garamond"/>
              <a:ea typeface="Garamond"/>
              <a:cs typeface="Garamond"/>
              <a:sym typeface="Garamond"/>
            </a:endParaRPr>
          </a:p>
        </p:txBody>
      </p:sp>
      <p:sp>
        <p:nvSpPr>
          <p:cNvPr id="192" name="Google Shape;192;p21"/>
          <p:cNvSpPr txBox="1"/>
          <p:nvPr>
            <p:ph idx="1" type="body"/>
          </p:nvPr>
        </p:nvSpPr>
        <p:spPr>
          <a:xfrm>
            <a:off x="1297500" y="646925"/>
            <a:ext cx="7038900" cy="416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latin typeface="Garamond"/>
                <a:ea typeface="Garamond"/>
                <a:cs typeface="Garamond"/>
                <a:sym typeface="Garamond"/>
              </a:rPr>
              <a:t>Images: </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a:latin typeface="Garamond"/>
                <a:ea typeface="Garamond"/>
                <a:cs typeface="Garamond"/>
                <a:sym typeface="Garamond"/>
              </a:rPr>
              <a:t>Guy looking at calendar: </a:t>
            </a:r>
            <a:r>
              <a:rPr lang="en" sz="1400" u="sng">
                <a:solidFill>
                  <a:schemeClr val="hlink"/>
                </a:solidFill>
                <a:latin typeface="Garamond"/>
                <a:ea typeface="Garamond"/>
                <a:cs typeface="Garamond"/>
                <a:sym typeface="Garamond"/>
                <a:hlinkClick r:id="rId3"/>
              </a:rPr>
              <a:t>https://stock.adobe.com/images/middle-of-month-for-salary-man-timeline-or-schedule-concept-miniature-people-businessman-office-guy-standing-at-15th-on-calendar-looking-at-the-goal-or-target-to-launch-the-project-date/259342198</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a:latin typeface="Garamond"/>
                <a:ea typeface="Garamond"/>
                <a:cs typeface="Garamond"/>
                <a:sym typeface="Garamond"/>
              </a:rPr>
              <a:t>American Psycho face: </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u="sng">
                <a:solidFill>
                  <a:schemeClr val="hlink"/>
                </a:solidFill>
                <a:latin typeface="Garamond"/>
                <a:ea typeface="Garamond"/>
                <a:cs typeface="Garamond"/>
                <a:sym typeface="Garamond"/>
                <a:hlinkClick r:id="rId4"/>
              </a:rPr>
              <a:t>https://www.youtube.com/watch?v=JjWabkqReUU</a:t>
            </a:r>
            <a:r>
              <a:rPr lang="en" sz="1400">
                <a:latin typeface="Garamond"/>
                <a:ea typeface="Garamond"/>
                <a:cs typeface="Garamond"/>
                <a:sym typeface="Garamond"/>
              </a:rPr>
              <a:t> </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a:latin typeface="Garamond"/>
                <a:ea typeface="Garamond"/>
                <a:cs typeface="Garamond"/>
                <a:sym typeface="Garamond"/>
              </a:rPr>
              <a:t>Gamer rage stock photo:</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u="sng">
                <a:solidFill>
                  <a:schemeClr val="hlink"/>
                </a:solidFill>
                <a:latin typeface="Garamond"/>
                <a:ea typeface="Garamond"/>
                <a:cs typeface="Garamond"/>
                <a:sym typeface="Garamond"/>
                <a:hlinkClick r:id="rId5"/>
              </a:rPr>
              <a:t>https://www.svg.com/106846/bizarre-habits-gamers-picked-years/</a:t>
            </a:r>
            <a:r>
              <a:rPr lang="en" sz="1400">
                <a:latin typeface="Garamond"/>
                <a:ea typeface="Garamond"/>
                <a:cs typeface="Garamond"/>
                <a:sym typeface="Garamond"/>
              </a:rPr>
              <a:t> </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a:latin typeface="Garamond"/>
                <a:ea typeface="Garamond"/>
                <a:cs typeface="Garamond"/>
                <a:sym typeface="Garamond"/>
              </a:rPr>
              <a:t>Is fortnite </a:t>
            </a:r>
            <a:r>
              <a:rPr lang="en" sz="1400">
                <a:latin typeface="Garamond"/>
                <a:ea typeface="Garamond"/>
                <a:cs typeface="Garamond"/>
                <a:sym typeface="Garamond"/>
              </a:rPr>
              <a:t>overrated</a:t>
            </a:r>
            <a:r>
              <a:rPr lang="en" sz="1400">
                <a:latin typeface="Garamond"/>
                <a:ea typeface="Garamond"/>
                <a:cs typeface="Garamond"/>
                <a:sym typeface="Garamond"/>
              </a:rPr>
              <a:t>: </a:t>
            </a:r>
            <a:endParaRPr sz="1400">
              <a:latin typeface="Garamond"/>
              <a:ea typeface="Garamond"/>
              <a:cs typeface="Garamond"/>
              <a:sym typeface="Garamond"/>
            </a:endParaRPr>
          </a:p>
          <a:p>
            <a:pPr indent="0" lvl="0" marL="0" rtl="0" algn="l">
              <a:lnSpc>
                <a:spcPct val="105000"/>
              </a:lnSpc>
              <a:spcBef>
                <a:spcPts val="1200"/>
              </a:spcBef>
              <a:spcAft>
                <a:spcPts val="0"/>
              </a:spcAft>
              <a:buNone/>
            </a:pPr>
            <a:r>
              <a:rPr lang="en" sz="1400" u="sng">
                <a:solidFill>
                  <a:schemeClr val="hlink"/>
                </a:solidFill>
                <a:latin typeface="Garamond"/>
                <a:ea typeface="Garamond"/>
                <a:cs typeface="Garamond"/>
                <a:sym typeface="Garamond"/>
                <a:hlinkClick r:id="rId6"/>
              </a:rPr>
              <a:t>https://knowyourmeme.com/memes/is-fortnite-actually-overrated</a:t>
            </a:r>
            <a:r>
              <a:rPr lang="en" sz="1400">
                <a:latin typeface="Garamond"/>
                <a:ea typeface="Garamond"/>
                <a:cs typeface="Garamond"/>
                <a:sym typeface="Garamond"/>
              </a:rPr>
              <a:t> </a:t>
            </a:r>
            <a:endParaRPr sz="1400">
              <a:latin typeface="Garamond"/>
              <a:ea typeface="Garamond"/>
              <a:cs typeface="Garamond"/>
              <a:sym typeface="Garamond"/>
            </a:endParaRPr>
          </a:p>
          <a:p>
            <a:pPr indent="0" lvl="0" marL="0" rtl="0" algn="l">
              <a:lnSpc>
                <a:spcPct val="105000"/>
              </a:lnSpc>
              <a:spcBef>
                <a:spcPts val="1200"/>
              </a:spcBef>
              <a:spcAft>
                <a:spcPts val="1200"/>
              </a:spcAft>
              <a:buNone/>
            </a:pPr>
            <a:r>
              <a:rPr lang="en" sz="1400">
                <a:latin typeface="Garamond"/>
                <a:ea typeface="Garamond"/>
                <a:cs typeface="Garamond"/>
                <a:sym typeface="Garamond"/>
              </a:rPr>
              <a:t>The cat </a:t>
            </a:r>
            <a:r>
              <a:rPr lang="en" sz="1400">
                <a:latin typeface="Garamond"/>
                <a:ea typeface="Garamond"/>
                <a:cs typeface="Garamond"/>
                <a:sym typeface="Garamond"/>
              </a:rPr>
              <a:t>photo: I think I found it on Twitter - Greg</a:t>
            </a:r>
            <a:endParaRPr sz="1400">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