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EFB13-74C3-493C-91D7-4D9DAF81AFE2}" v="34" dt="2021-11-01T00:37:51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00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Hill" userId="e8986ccb02b1d7bc" providerId="LiveId" clId="{37CEFB13-74C3-493C-91D7-4D9DAF81AFE2}"/>
    <pc:docChg chg="addSld modSld">
      <pc:chgData name="Christopher Hill" userId="e8986ccb02b1d7bc" providerId="LiveId" clId="{37CEFB13-74C3-493C-91D7-4D9DAF81AFE2}" dt="2021-11-01T00:37:58.016" v="16" actId="20577"/>
      <pc:docMkLst>
        <pc:docMk/>
      </pc:docMkLst>
      <pc:sldChg chg="modSp mod modAnim">
        <pc:chgData name="Christopher Hill" userId="e8986ccb02b1d7bc" providerId="LiveId" clId="{37CEFB13-74C3-493C-91D7-4D9DAF81AFE2}" dt="2021-11-01T00:37:36.980" v="10"/>
        <pc:sldMkLst>
          <pc:docMk/>
          <pc:sldMk cId="1287021129" sldId="256"/>
        </pc:sldMkLst>
        <pc:spChg chg="mod">
          <ac:chgData name="Christopher Hill" userId="e8986ccb02b1d7bc" providerId="LiveId" clId="{37CEFB13-74C3-493C-91D7-4D9DAF81AFE2}" dt="2021-11-01T00:35:43.390" v="6" actId="6549"/>
          <ac:spMkLst>
            <pc:docMk/>
            <pc:sldMk cId="1287021129" sldId="256"/>
            <ac:spMk id="2" creationId="{E7E3FC64-D369-4EC5-A039-F5A21D28A59F}"/>
          </ac:spMkLst>
        </pc:spChg>
      </pc:sldChg>
      <pc:sldChg chg="modSp mod">
        <pc:chgData name="Christopher Hill" userId="e8986ccb02b1d7bc" providerId="LiveId" clId="{37CEFB13-74C3-493C-91D7-4D9DAF81AFE2}" dt="2021-11-01T00:34:39.689" v="3" actId="20577"/>
        <pc:sldMkLst>
          <pc:docMk/>
          <pc:sldMk cId="3433310909" sldId="269"/>
        </pc:sldMkLst>
        <pc:spChg chg="mod">
          <ac:chgData name="Christopher Hill" userId="e8986ccb02b1d7bc" providerId="LiveId" clId="{37CEFB13-74C3-493C-91D7-4D9DAF81AFE2}" dt="2021-11-01T00:34:39.689" v="3" actId="20577"/>
          <ac:spMkLst>
            <pc:docMk/>
            <pc:sldMk cId="3433310909" sldId="269"/>
            <ac:spMk id="3" creationId="{2BA001DD-098E-4596-B4E1-0B33D191E677}"/>
          </ac:spMkLst>
        </pc:spChg>
      </pc:sldChg>
      <pc:sldChg chg="modSp add mod">
        <pc:chgData name="Christopher Hill" userId="e8986ccb02b1d7bc" providerId="LiveId" clId="{37CEFB13-74C3-493C-91D7-4D9DAF81AFE2}" dt="2021-11-01T00:37:58.016" v="16" actId="20577"/>
        <pc:sldMkLst>
          <pc:docMk/>
          <pc:sldMk cId="3531329779" sldId="273"/>
        </pc:sldMkLst>
        <pc:spChg chg="mod">
          <ac:chgData name="Christopher Hill" userId="e8986ccb02b1d7bc" providerId="LiveId" clId="{37CEFB13-74C3-493C-91D7-4D9DAF81AFE2}" dt="2021-11-01T00:37:58.016" v="16" actId="20577"/>
          <ac:spMkLst>
            <pc:docMk/>
            <pc:sldMk cId="3531329779" sldId="273"/>
            <ac:spMk id="2" creationId="{E7E3FC64-D369-4EC5-A039-F5A21D28A5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460D-6734-4539-959E-B811A283B6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1BE2-ED37-4707-87AD-4FE2F746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“</a:t>
            </a:r>
            <a:r>
              <a:rPr lang="en-US" dirty="0" err="1"/>
              <a:t>not_clicked</a:t>
            </a:r>
            <a:r>
              <a:rPr lang="en-US" dirty="0"/>
              <a:t>” column for counting purposes</a:t>
            </a:r>
          </a:p>
          <a:p>
            <a:r>
              <a:rPr lang="en-US" dirty="0"/>
              <a:t>Day of Week categories created from given Timestamp</a:t>
            </a:r>
          </a:p>
          <a:p>
            <a:r>
              <a:rPr lang="en-US" dirty="0"/>
              <a:t>Time Spent categories created from Time Spent on Site</a:t>
            </a:r>
          </a:p>
          <a:p>
            <a:r>
              <a:rPr lang="en-US" dirty="0"/>
              <a:t>Age categories created from Age</a:t>
            </a:r>
          </a:p>
          <a:p>
            <a:r>
              <a:rPr lang="en-US" dirty="0"/>
              <a:t>Income categories created from Area Income</a:t>
            </a:r>
          </a:p>
          <a:p>
            <a:r>
              <a:rPr lang="en-US" dirty="0"/>
              <a:t>Total Time categories created from Daily Internet Usage</a:t>
            </a:r>
          </a:p>
          <a:p>
            <a:r>
              <a:rPr lang="en-US" dirty="0"/>
              <a:t>Topic line effectiveness categories created from Ad Topic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1BE2-ED37-4707-87AD-4FE2F7464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1BE2-ED37-4707-87AD-4FE2F7464E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1BE2-ED37-4707-87AD-4FE2F7464E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1BE2-ED37-4707-87AD-4FE2F7464E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3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8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2C0FEA-1FA5-4D6C-9745-789B8E3A2A3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DBAA4C-2A4A-4C8E-9CFB-D48AA143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lore.jetbrains.com/view/notebook/aqr9elHJJnrRcsGjYNfFX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FC64-D369-4EC5-A039-F5A21D28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2214" y="165099"/>
            <a:ext cx="8574622" cy="2616199"/>
          </a:xfrm>
        </p:spPr>
        <p:txBody>
          <a:bodyPr/>
          <a:lstStyle/>
          <a:p>
            <a:r>
              <a:rPr lang="en-US" dirty="0"/>
              <a:t>What makes you tick?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3847-E9EC-4A41-9271-65A54FDF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J. Hill</a:t>
            </a:r>
          </a:p>
          <a:p>
            <a:r>
              <a:rPr lang="en-US" dirty="0"/>
              <a:t>October 31,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BC5B2-7360-4D90-BEC3-B3C6FD4D7CED}"/>
              </a:ext>
            </a:extLst>
          </p:cNvPr>
          <p:cNvSpPr txBox="1"/>
          <p:nvPr/>
        </p:nvSpPr>
        <p:spPr>
          <a:xfrm>
            <a:off x="3142035" y="2645923"/>
            <a:ext cx="87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revenue with targeted marketing and improving click rates</a:t>
            </a:r>
          </a:p>
        </p:txBody>
      </p:sp>
    </p:spTree>
    <p:extLst>
      <p:ext uri="{BB962C8B-B14F-4D97-AF65-F5344CB8AC3E}">
        <p14:creationId xmlns:p14="http://schemas.microsoft.com/office/powerpoint/2010/main" val="128702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EB9-149B-493E-A8C0-6986618A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959" y="0"/>
            <a:ext cx="10018713" cy="1752599"/>
          </a:xfrm>
        </p:spPr>
        <p:txBody>
          <a:bodyPr/>
          <a:lstStyle/>
          <a:p>
            <a:r>
              <a:rPr lang="en-US" dirty="0"/>
              <a:t>Ages 40 and up have the highest click rate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D77FE68-764F-402B-8504-338609A6F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1763486"/>
            <a:ext cx="10143744" cy="5094514"/>
          </a:xfrm>
        </p:spPr>
      </p:pic>
    </p:spTree>
    <p:extLst>
      <p:ext uri="{BB962C8B-B14F-4D97-AF65-F5344CB8AC3E}">
        <p14:creationId xmlns:p14="http://schemas.microsoft.com/office/powerpoint/2010/main" val="41132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EB9-149B-493E-A8C0-6986618A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503" y="0"/>
            <a:ext cx="10018713" cy="1752599"/>
          </a:xfrm>
        </p:spPr>
        <p:txBody>
          <a:bodyPr/>
          <a:lstStyle/>
          <a:p>
            <a:r>
              <a:rPr lang="en-US" dirty="0"/>
              <a:t>Less than 60 minutes on Site Predicts a Click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9408ED9-C5BF-4625-9FF4-D8F4A948F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3" y="1569719"/>
            <a:ext cx="10695497" cy="5371623"/>
          </a:xfrm>
        </p:spPr>
      </p:pic>
    </p:spTree>
    <p:extLst>
      <p:ext uri="{BB962C8B-B14F-4D97-AF65-F5344CB8AC3E}">
        <p14:creationId xmlns:p14="http://schemas.microsoft.com/office/powerpoint/2010/main" val="297464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62F9-B2EE-4592-96E4-B40922F9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Topic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98C64-3D30-4F11-B8BF-7ABA33E39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85427"/>
              </p:ext>
            </p:extLst>
          </p:nvPr>
        </p:nvGraphicFramePr>
        <p:xfrm>
          <a:off x="1094168" y="2023870"/>
          <a:ext cx="10878376" cy="353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594">
                  <a:extLst>
                    <a:ext uri="{9D8B030D-6E8A-4147-A177-3AD203B41FA5}">
                      <a16:colId xmlns:a16="http://schemas.microsoft.com/office/drawing/2014/main" val="3421885000"/>
                    </a:ext>
                  </a:extLst>
                </a:gridCol>
                <a:gridCol w="2719594">
                  <a:extLst>
                    <a:ext uri="{9D8B030D-6E8A-4147-A177-3AD203B41FA5}">
                      <a16:colId xmlns:a16="http://schemas.microsoft.com/office/drawing/2014/main" val="29121323"/>
                    </a:ext>
                  </a:extLst>
                </a:gridCol>
                <a:gridCol w="2719594">
                  <a:extLst>
                    <a:ext uri="{9D8B030D-6E8A-4147-A177-3AD203B41FA5}">
                      <a16:colId xmlns:a16="http://schemas.microsoft.com/office/drawing/2014/main" val="3551274935"/>
                    </a:ext>
                  </a:extLst>
                </a:gridCol>
                <a:gridCol w="2719594">
                  <a:extLst>
                    <a:ext uri="{9D8B030D-6E8A-4147-A177-3AD203B41FA5}">
                      <a16:colId xmlns:a16="http://schemas.microsoft.com/office/drawing/2014/main" val="2603667650"/>
                    </a:ext>
                  </a:extLst>
                </a:gridCol>
              </a:tblGrid>
              <a:tr h="883921">
                <a:tc>
                  <a:txBody>
                    <a:bodyPr/>
                    <a:lstStyle/>
                    <a:p>
                      <a:r>
                        <a:rPr lang="en-US" sz="2800" dirty="0"/>
                        <a:t>Topic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63323"/>
                  </a:ext>
                </a:extLst>
              </a:tr>
              <a:tr h="883921">
                <a:tc>
                  <a:txBody>
                    <a:bodyPr/>
                    <a:lstStyle/>
                    <a:p>
                      <a:r>
                        <a:rPr lang="en-US" sz="2800" dirty="0"/>
                        <a:t>Highly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18942"/>
                  </a:ext>
                </a:extLst>
              </a:tr>
              <a:tr h="883921">
                <a:tc>
                  <a:txBody>
                    <a:bodyPr/>
                    <a:lstStyle/>
                    <a:p>
                      <a:r>
                        <a:rPr lang="en-US" sz="2800" dirty="0"/>
                        <a:t>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74266"/>
                  </a:ext>
                </a:extLst>
              </a:tr>
              <a:tr h="883921">
                <a:tc>
                  <a:txBody>
                    <a:bodyPr/>
                    <a:lstStyle/>
                    <a:p>
                      <a:r>
                        <a:rPr lang="en-US" sz="2800" dirty="0"/>
                        <a:t>Ineffective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3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1CF4-3C6D-4864-B0AB-4E3E9525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50FF-7A9A-43E5-BE9F-1499D17DC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the data leading us?</a:t>
            </a:r>
          </a:p>
        </p:txBody>
      </p:sp>
    </p:spTree>
    <p:extLst>
      <p:ext uri="{BB962C8B-B14F-4D97-AF65-F5344CB8AC3E}">
        <p14:creationId xmlns:p14="http://schemas.microsoft.com/office/powerpoint/2010/main" val="299476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C0E4-D998-4B55-B6C8-B96A9E9A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Click Traffic to Targeted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E6691-0D14-45DD-BDD3-B2004941C15B}"/>
              </a:ext>
            </a:extLst>
          </p:cNvPr>
          <p:cNvSpPr/>
          <p:nvPr/>
        </p:nvSpPr>
        <p:spPr>
          <a:xfrm>
            <a:off x="4349368" y="1958369"/>
            <a:ext cx="3493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94.5%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372A1-0571-4EC4-A85F-DEF7B6453EC7}"/>
              </a:ext>
            </a:extLst>
          </p:cNvPr>
          <p:cNvSpPr txBox="1"/>
          <p:nvPr/>
        </p:nvSpPr>
        <p:spPr>
          <a:xfrm>
            <a:off x="4349368" y="3930365"/>
            <a:ext cx="3721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accuracy with which my machine learning model can predict a consumer will click on a link</a:t>
            </a:r>
          </a:p>
        </p:txBody>
      </p:sp>
    </p:spTree>
    <p:extLst>
      <p:ext uri="{BB962C8B-B14F-4D97-AF65-F5344CB8AC3E}">
        <p14:creationId xmlns:p14="http://schemas.microsoft.com/office/powerpoint/2010/main" val="82585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58DB-A71B-4144-BC49-1AEBDEAD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advertising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01DD-098E-4596-B4E1-0B33D191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ad sales targeting high-click-rate group</a:t>
            </a:r>
          </a:p>
          <a:p>
            <a:r>
              <a:rPr lang="en-US" dirty="0"/>
              <a:t>Redesign low impact pages to target responsive demographics</a:t>
            </a:r>
          </a:p>
          <a:p>
            <a:r>
              <a:rPr lang="en-US" dirty="0"/>
              <a:t>Share findings with current advertisers</a:t>
            </a:r>
          </a:p>
        </p:txBody>
      </p:sp>
    </p:spTree>
    <p:extLst>
      <p:ext uri="{BB962C8B-B14F-4D97-AF65-F5344CB8AC3E}">
        <p14:creationId xmlns:p14="http://schemas.microsoft.com/office/powerpoint/2010/main" val="343331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19C6-D311-43C4-AFF7-D43F82D3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 on low-click-rate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3E5D-25B7-42B9-AA3B-9505DFB3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3</a:t>
            </a:r>
            <a:r>
              <a:rPr lang="en-US" sz="3200" baseline="30000" dirty="0"/>
              <a:t>rd</a:t>
            </a:r>
            <a:r>
              <a:rPr lang="en-US" sz="3200" dirty="0"/>
              <a:t> party data to discover strategies to reach this group</a:t>
            </a:r>
          </a:p>
          <a:p>
            <a:r>
              <a:rPr lang="en-US" sz="3200" dirty="0"/>
              <a:t>In-house</a:t>
            </a:r>
          </a:p>
          <a:p>
            <a:pPr lvl="1"/>
            <a:r>
              <a:rPr lang="en-US" sz="2800" dirty="0"/>
              <a:t>Create A/B campaigns to increase effectiveness</a:t>
            </a:r>
          </a:p>
          <a:p>
            <a:pPr lvl="1"/>
            <a:r>
              <a:rPr lang="en-US" sz="2800" dirty="0"/>
              <a:t>Develop surveys for users who leave site without clicking</a:t>
            </a:r>
          </a:p>
        </p:txBody>
      </p:sp>
    </p:spTree>
    <p:extLst>
      <p:ext uri="{BB962C8B-B14F-4D97-AF65-F5344CB8AC3E}">
        <p14:creationId xmlns:p14="http://schemas.microsoft.com/office/powerpoint/2010/main" val="292011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0B23-3C8D-4431-9157-764B63E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0FFE-13FC-4928-8BE0-C39825A09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data</a:t>
            </a:r>
          </a:p>
        </p:txBody>
      </p:sp>
    </p:spTree>
    <p:extLst>
      <p:ext uri="{BB962C8B-B14F-4D97-AF65-F5344CB8AC3E}">
        <p14:creationId xmlns:p14="http://schemas.microsoft.com/office/powerpoint/2010/main" val="310567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DD1-F05B-47D9-A72A-C9BEA43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6B58-A574-49FF-A0FB-42FE27CD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4833"/>
            <a:ext cx="10018713" cy="3706368"/>
          </a:xfrm>
        </p:spPr>
        <p:txBody>
          <a:bodyPr>
            <a:normAutofit/>
          </a:bodyPr>
          <a:lstStyle/>
          <a:p>
            <a:r>
              <a:rPr lang="en-US" sz="3200" dirty="0"/>
              <a:t>Data came in the form of a csv file</a:t>
            </a:r>
          </a:p>
          <a:p>
            <a:r>
              <a:rPr lang="en-US" sz="3200" dirty="0"/>
              <a:t>Data imported to </a:t>
            </a:r>
            <a:r>
              <a:rPr lang="en-US" sz="3200" dirty="0" err="1"/>
              <a:t>Datalore</a:t>
            </a:r>
            <a:r>
              <a:rPr lang="en-US" sz="3200" dirty="0"/>
              <a:t> notebook (.</a:t>
            </a:r>
            <a:r>
              <a:rPr lang="en-US" sz="3200" dirty="0" err="1"/>
              <a:t>ipynb</a:t>
            </a:r>
            <a:r>
              <a:rPr lang="en-US" sz="3200" dirty="0"/>
              <a:t>)</a:t>
            </a:r>
          </a:p>
          <a:p>
            <a:r>
              <a:rPr lang="en-US" sz="3200" dirty="0"/>
              <a:t>Exploratory graphs and analysis with pandas, seaborn, and </a:t>
            </a:r>
            <a:r>
              <a:rPr lang="en-US" sz="3200" dirty="0" err="1"/>
              <a:t>plotly.exress</a:t>
            </a:r>
            <a:endParaRPr lang="en-US" sz="3200" dirty="0"/>
          </a:p>
          <a:p>
            <a:r>
              <a:rPr lang="en-US" sz="3200" dirty="0">
                <a:hlinkClick r:id="rId2"/>
              </a:rPr>
              <a:t>Link to code 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60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FC64-D369-4EC5-A039-F5A21D28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2214" y="165099"/>
            <a:ext cx="8574622" cy="2616199"/>
          </a:xfrm>
        </p:spPr>
        <p:txBody>
          <a:bodyPr/>
          <a:lstStyle/>
          <a:p>
            <a:r>
              <a:rPr lang="en-US" dirty="0"/>
              <a:t>What makes </a:t>
            </a:r>
            <a:r>
              <a:rPr lang="en-US"/>
              <a:t>you click?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3847-E9EC-4A41-9271-65A54FDF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J. Hill</a:t>
            </a:r>
          </a:p>
          <a:p>
            <a:r>
              <a:rPr lang="en-US" dirty="0"/>
              <a:t>October 31,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BC5B2-7360-4D90-BEC3-B3C6FD4D7CED}"/>
              </a:ext>
            </a:extLst>
          </p:cNvPr>
          <p:cNvSpPr txBox="1"/>
          <p:nvPr/>
        </p:nvSpPr>
        <p:spPr>
          <a:xfrm>
            <a:off x="3142035" y="2645923"/>
            <a:ext cx="87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revenue with targeted marketing and improving click rates</a:t>
            </a:r>
          </a:p>
        </p:txBody>
      </p:sp>
    </p:spTree>
    <p:extLst>
      <p:ext uri="{BB962C8B-B14F-4D97-AF65-F5344CB8AC3E}">
        <p14:creationId xmlns:p14="http://schemas.microsoft.com/office/powerpoint/2010/main" val="35313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81FE3-59EA-4635-950C-D094E32D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F2F1-13FB-43F7-AC2B-E5626A6AB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Origins and Manipulations</a:t>
            </a:r>
          </a:p>
        </p:txBody>
      </p:sp>
    </p:spTree>
    <p:extLst>
      <p:ext uri="{BB962C8B-B14F-4D97-AF65-F5344CB8AC3E}">
        <p14:creationId xmlns:p14="http://schemas.microsoft.com/office/powerpoint/2010/main" val="13051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8BEA-C4E8-4F81-A4AC-950FE123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D1F7-C776-4F54-A596-BEB2411B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719" y="1972055"/>
            <a:ext cx="7525578" cy="4453129"/>
          </a:xfrm>
        </p:spPr>
        <p:txBody>
          <a:bodyPr>
            <a:normAutofit/>
          </a:bodyPr>
          <a:lstStyle/>
          <a:p>
            <a:r>
              <a:rPr lang="en-US" sz="3200" dirty="0"/>
              <a:t>In house </a:t>
            </a:r>
          </a:p>
          <a:p>
            <a:pPr lvl="1"/>
            <a:r>
              <a:rPr lang="en-US" sz="2800" dirty="0"/>
              <a:t>Id</a:t>
            </a:r>
          </a:p>
          <a:p>
            <a:pPr lvl="1"/>
            <a:r>
              <a:rPr lang="en-US" sz="2800" dirty="0"/>
              <a:t>Timestamp</a:t>
            </a:r>
          </a:p>
          <a:p>
            <a:pPr lvl="1"/>
            <a:r>
              <a:rPr lang="en-US" sz="2800" dirty="0"/>
              <a:t>Clicked</a:t>
            </a:r>
          </a:p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Party - demographics</a:t>
            </a:r>
          </a:p>
        </p:txBody>
      </p:sp>
    </p:spTree>
    <p:extLst>
      <p:ext uri="{BB962C8B-B14F-4D97-AF65-F5344CB8AC3E}">
        <p14:creationId xmlns:p14="http://schemas.microsoft.com/office/powerpoint/2010/main" val="164450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D89-F370-44AF-BCF2-60A45F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2C39-442C-4B9A-8878-572D02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1828801"/>
            <a:ext cx="8211183" cy="3962400"/>
          </a:xfrm>
        </p:spPr>
        <p:txBody>
          <a:bodyPr>
            <a:normAutofit/>
          </a:bodyPr>
          <a:lstStyle/>
          <a:p>
            <a:r>
              <a:rPr lang="en-US" sz="3200" dirty="0"/>
              <a:t>Uniform</a:t>
            </a:r>
          </a:p>
          <a:p>
            <a:r>
              <a:rPr lang="en-US" sz="3200" dirty="0"/>
              <a:t>Few missing values</a:t>
            </a:r>
          </a:p>
          <a:p>
            <a:r>
              <a:rPr lang="en-US" sz="3200" dirty="0"/>
              <a:t>Area Income 225 records filled with Median Income</a:t>
            </a:r>
          </a:p>
          <a:p>
            <a:r>
              <a:rPr lang="en-US" sz="3200" dirty="0"/>
              <a:t>High Reliability</a:t>
            </a:r>
          </a:p>
        </p:txBody>
      </p:sp>
    </p:spTree>
    <p:extLst>
      <p:ext uri="{BB962C8B-B14F-4D97-AF65-F5344CB8AC3E}">
        <p14:creationId xmlns:p14="http://schemas.microsoft.com/office/powerpoint/2010/main" val="132261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D89-F370-44AF-BCF2-60A45F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2C39-442C-4B9A-8878-572D02CB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19073"/>
            <a:ext cx="9003664" cy="5138928"/>
          </a:xfrm>
        </p:spPr>
        <p:txBody>
          <a:bodyPr>
            <a:normAutofit/>
          </a:bodyPr>
          <a:lstStyle/>
          <a:p>
            <a:r>
              <a:rPr lang="en-US" sz="2800" dirty="0"/>
              <a:t>Categorical data created from given data</a:t>
            </a:r>
          </a:p>
          <a:p>
            <a:pPr lvl="1"/>
            <a:r>
              <a:rPr lang="en-US" sz="2400" dirty="0"/>
              <a:t>Day of Week</a:t>
            </a:r>
          </a:p>
          <a:p>
            <a:pPr lvl="1"/>
            <a:r>
              <a:rPr lang="en-US" sz="2400" dirty="0"/>
              <a:t>Time on site</a:t>
            </a:r>
          </a:p>
          <a:p>
            <a:pPr lvl="1"/>
            <a:r>
              <a:rPr lang="en-US" sz="2400" dirty="0"/>
              <a:t>Total Time on internet</a:t>
            </a:r>
          </a:p>
          <a:p>
            <a:pPr lvl="1"/>
            <a:r>
              <a:rPr lang="en-US" sz="2400" dirty="0"/>
              <a:t>Age</a:t>
            </a:r>
          </a:p>
          <a:p>
            <a:pPr lvl="1"/>
            <a:r>
              <a:rPr lang="en-US" sz="2400" dirty="0"/>
              <a:t>Income</a:t>
            </a:r>
          </a:p>
          <a:p>
            <a:pPr lvl="1"/>
            <a:r>
              <a:rPr lang="en-US" sz="2400" dirty="0"/>
              <a:t>Ad Topic Effectiveness</a:t>
            </a:r>
          </a:p>
          <a:p>
            <a:pPr lvl="1"/>
            <a:r>
              <a:rPr lang="en-US" sz="2400" dirty="0"/>
              <a:t>Not Clicked </a:t>
            </a:r>
          </a:p>
        </p:txBody>
      </p:sp>
    </p:spTree>
    <p:extLst>
      <p:ext uri="{BB962C8B-B14F-4D97-AF65-F5344CB8AC3E}">
        <p14:creationId xmlns:p14="http://schemas.microsoft.com/office/powerpoint/2010/main" val="370295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A0EC-EF96-41E6-805B-EC769282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tell 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02D-214B-4038-8A3B-EFC7C2E2C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 of demographics of those who click</a:t>
            </a:r>
          </a:p>
        </p:txBody>
      </p:sp>
    </p:spTree>
    <p:extLst>
      <p:ext uri="{BB962C8B-B14F-4D97-AF65-F5344CB8AC3E}">
        <p14:creationId xmlns:p14="http://schemas.microsoft.com/office/powerpoint/2010/main" val="51604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01DC-DD88-4E8D-AE18-9E87504D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959" y="0"/>
            <a:ext cx="10018713" cy="1752599"/>
          </a:xfrm>
        </p:spPr>
        <p:txBody>
          <a:bodyPr/>
          <a:lstStyle/>
          <a:p>
            <a:r>
              <a:rPr lang="en-US" dirty="0"/>
              <a:t>Income under $50K most likely to click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8E2823C-6CC5-4FA4-ADD7-7116789878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36" y="1511808"/>
            <a:ext cx="10644864" cy="5346192"/>
          </a:xfrm>
        </p:spPr>
      </p:pic>
    </p:spTree>
    <p:extLst>
      <p:ext uri="{BB962C8B-B14F-4D97-AF65-F5344CB8AC3E}">
        <p14:creationId xmlns:p14="http://schemas.microsoft.com/office/powerpoint/2010/main" val="24855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EB9-149B-493E-A8C0-6986618A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999" y="149352"/>
            <a:ext cx="10018713" cy="1752599"/>
          </a:xfrm>
        </p:spPr>
        <p:txBody>
          <a:bodyPr/>
          <a:lstStyle/>
          <a:p>
            <a:r>
              <a:rPr lang="en-US" dirty="0"/>
              <a:t>Total Internet Time Less Than 3 Hours will click</a:t>
            </a:r>
          </a:p>
        </p:txBody>
      </p:sp>
      <p:pic>
        <p:nvPicPr>
          <p:cNvPr id="5" name="Content Placeholder 4" descr="bar chart shows those who spend less than 3 hours much more likely to click">
            <a:extLst>
              <a:ext uri="{FF2B5EF4-FFF2-40B4-BE49-F238E27FC236}">
                <a16:creationId xmlns:a16="http://schemas.microsoft.com/office/drawing/2014/main" id="{5083A123-6DF1-432C-B4C3-A4D9A17A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26" y="1627416"/>
            <a:ext cx="10414674" cy="5230584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5449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360</Words>
  <Application>Microsoft Office PowerPoint</Application>
  <PresentationFormat>Widescreen</PresentationFormat>
  <Paragraphs>85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What makes you tick?</vt:lpstr>
      <vt:lpstr>What makes you click?</vt:lpstr>
      <vt:lpstr>Data</vt:lpstr>
      <vt:lpstr>Data Origins</vt:lpstr>
      <vt:lpstr>Cleaning and reliability</vt:lpstr>
      <vt:lpstr>Data Transformations</vt:lpstr>
      <vt:lpstr>What does the data tell us?</vt:lpstr>
      <vt:lpstr>Income under $50K most likely to click</vt:lpstr>
      <vt:lpstr>Total Internet Time Less Than 3 Hours will click</vt:lpstr>
      <vt:lpstr>Ages 40 and up have the highest click rate</vt:lpstr>
      <vt:lpstr>Less than 60 minutes on Site Predicts a Click</vt:lpstr>
      <vt:lpstr>Effective Topic Selection</vt:lpstr>
      <vt:lpstr>Results and Recommendations</vt:lpstr>
      <vt:lpstr>Increase Click Traffic to Targeted groups</vt:lpstr>
      <vt:lpstr>Sell advertising space</vt:lpstr>
      <vt:lpstr>Collect data on low-click-rate group</vt:lpstr>
      <vt:lpstr>Appendix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you click?</dc:title>
  <dc:creator>Christopher Hill</dc:creator>
  <cp:lastModifiedBy>Christopher Hill</cp:lastModifiedBy>
  <cp:revision>1</cp:revision>
  <dcterms:created xsi:type="dcterms:W3CDTF">2021-10-31T22:32:06Z</dcterms:created>
  <dcterms:modified xsi:type="dcterms:W3CDTF">2021-11-01T00:38:05Z</dcterms:modified>
</cp:coreProperties>
</file>