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52C7-A7BE-4D07-9684-50254EE42F14}" type="datetimeFigureOut">
              <a:rPr lang="en-SG" smtClean="0"/>
              <a:t>31/1/2017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4F8A-0998-4BED-9DAF-4CE6CBAAA3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63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52C7-A7BE-4D07-9684-50254EE42F14}" type="datetimeFigureOut">
              <a:rPr lang="en-SG" smtClean="0"/>
              <a:t>31/1/2017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4F8A-0998-4BED-9DAF-4CE6CBAAA3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712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52C7-A7BE-4D07-9684-50254EE42F14}" type="datetimeFigureOut">
              <a:rPr lang="en-SG" smtClean="0"/>
              <a:t>31/1/2017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4F8A-0998-4BED-9DAF-4CE6CBAAA3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438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52C7-A7BE-4D07-9684-50254EE42F14}" type="datetimeFigureOut">
              <a:rPr lang="en-SG" smtClean="0"/>
              <a:t>31/1/2017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4F8A-0998-4BED-9DAF-4CE6CBAAA3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690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52C7-A7BE-4D07-9684-50254EE42F14}" type="datetimeFigureOut">
              <a:rPr lang="en-SG" smtClean="0"/>
              <a:t>31/1/2017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4F8A-0998-4BED-9DAF-4CE6CBAAA3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130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52C7-A7BE-4D07-9684-50254EE42F14}" type="datetimeFigureOut">
              <a:rPr lang="en-SG" smtClean="0"/>
              <a:t>31/1/2017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4F8A-0998-4BED-9DAF-4CE6CBAAA3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69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52C7-A7BE-4D07-9684-50254EE42F14}" type="datetimeFigureOut">
              <a:rPr lang="en-SG" smtClean="0"/>
              <a:t>31/1/2017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4F8A-0998-4BED-9DAF-4CE6CBAAA3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156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52C7-A7BE-4D07-9684-50254EE42F14}" type="datetimeFigureOut">
              <a:rPr lang="en-SG" smtClean="0"/>
              <a:t>31/1/2017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4F8A-0998-4BED-9DAF-4CE6CBAAA3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639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52C7-A7BE-4D07-9684-50254EE42F14}" type="datetimeFigureOut">
              <a:rPr lang="en-SG" smtClean="0"/>
              <a:t>31/1/2017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4F8A-0998-4BED-9DAF-4CE6CBAAA3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43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52C7-A7BE-4D07-9684-50254EE42F14}" type="datetimeFigureOut">
              <a:rPr lang="en-SG" smtClean="0"/>
              <a:t>31/1/2017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4F8A-0998-4BED-9DAF-4CE6CBAAA3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873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52C7-A7BE-4D07-9684-50254EE42F14}" type="datetimeFigureOut">
              <a:rPr lang="en-SG" smtClean="0"/>
              <a:t>31/1/2017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4F8A-0998-4BED-9DAF-4CE6CBAAA3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491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252C7-A7BE-4D07-9684-50254EE42F14}" type="datetimeFigureOut">
              <a:rPr lang="en-SG" smtClean="0"/>
              <a:t>31/1/2017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C4F8A-0998-4BED-9DAF-4CE6CBAAA3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65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ultidocument 3"/>
          <p:cNvSpPr/>
          <p:nvPr/>
        </p:nvSpPr>
        <p:spPr>
          <a:xfrm>
            <a:off x="864555" y="953817"/>
            <a:ext cx="1197033" cy="623454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Flowchart: Process 4"/>
          <p:cNvSpPr/>
          <p:nvPr/>
        </p:nvSpPr>
        <p:spPr>
          <a:xfrm>
            <a:off x="548640" y="664170"/>
            <a:ext cx="1849327" cy="5951913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548640" y="186612"/>
            <a:ext cx="1849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 irradiance data- flat files or real time updates</a:t>
            </a:r>
            <a:endParaRPr lang="en-SG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867059" y="1142433"/>
            <a:ext cx="905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70C0"/>
                </a:solidFill>
              </a:rPr>
              <a:t>Singapore</a:t>
            </a:r>
            <a:endParaRPr lang="en-SG" sz="1000" dirty="0">
              <a:solidFill>
                <a:srgbClr val="0070C0"/>
              </a:solidFill>
            </a:endParaRPr>
          </a:p>
        </p:txBody>
      </p:sp>
      <p:sp>
        <p:nvSpPr>
          <p:cNvPr id="8" name="Flowchart: Multidocument 7"/>
          <p:cNvSpPr/>
          <p:nvPr/>
        </p:nvSpPr>
        <p:spPr>
          <a:xfrm>
            <a:off x="864555" y="1950486"/>
            <a:ext cx="1197033" cy="623454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097523" y="2139102"/>
            <a:ext cx="4441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India</a:t>
            </a:r>
            <a:endParaRPr lang="en-SG" sz="1000" dirty="0">
              <a:solidFill>
                <a:srgbClr val="0070C0"/>
              </a:solidFill>
            </a:endParaRPr>
          </a:p>
        </p:txBody>
      </p:sp>
      <p:sp>
        <p:nvSpPr>
          <p:cNvPr id="12" name="Flowchart: Multidocument 11"/>
          <p:cNvSpPr/>
          <p:nvPr/>
        </p:nvSpPr>
        <p:spPr>
          <a:xfrm>
            <a:off x="867033" y="2973365"/>
            <a:ext cx="1197033" cy="623454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1078332" y="3161981"/>
            <a:ext cx="531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China</a:t>
            </a:r>
            <a:endParaRPr lang="en-SG" sz="1000" dirty="0">
              <a:solidFill>
                <a:srgbClr val="0070C0"/>
              </a:solidFill>
            </a:endParaRPr>
          </a:p>
        </p:txBody>
      </p:sp>
      <p:sp>
        <p:nvSpPr>
          <p:cNvPr id="14" name="Flowchart: Multidocument 13"/>
          <p:cNvSpPr/>
          <p:nvPr/>
        </p:nvSpPr>
        <p:spPr>
          <a:xfrm>
            <a:off x="864555" y="3933137"/>
            <a:ext cx="1197033" cy="623454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1010536" y="4121753"/>
            <a:ext cx="905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Australia</a:t>
            </a:r>
            <a:endParaRPr lang="en-SG" sz="1000" dirty="0">
              <a:solidFill>
                <a:srgbClr val="0070C0"/>
              </a:solidFill>
            </a:endParaRPr>
          </a:p>
        </p:txBody>
      </p:sp>
      <p:sp>
        <p:nvSpPr>
          <p:cNvPr id="16" name="Flowchart: Multidocument 15"/>
          <p:cNvSpPr/>
          <p:nvPr/>
        </p:nvSpPr>
        <p:spPr>
          <a:xfrm>
            <a:off x="866390" y="5876954"/>
            <a:ext cx="1197033" cy="623454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1012371" y="6065570"/>
            <a:ext cx="905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Germany</a:t>
            </a:r>
            <a:endParaRPr lang="en-SG" sz="1000" dirty="0">
              <a:solidFill>
                <a:srgbClr val="0070C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455576" y="4674637"/>
            <a:ext cx="9330" cy="1063690"/>
          </a:xfrm>
          <a:prstGeom prst="line">
            <a:avLst/>
          </a:prstGeom>
          <a:ln w="952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841573" y="656518"/>
            <a:ext cx="1035698" cy="5959565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Box 20"/>
          <p:cNvSpPr txBox="1"/>
          <p:nvPr/>
        </p:nvSpPr>
        <p:spPr>
          <a:xfrm>
            <a:off x="2599197" y="271250"/>
            <a:ext cx="1426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Post processing layer</a:t>
            </a:r>
            <a:endParaRPr lang="en-SG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41573" y="2573940"/>
            <a:ext cx="104449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Scripts to:</a:t>
            </a:r>
          </a:p>
          <a:p>
            <a:endParaRPr lang="en-US" sz="1000" dirty="0" smtClean="0"/>
          </a:p>
          <a:p>
            <a:r>
              <a:rPr lang="en-US" sz="1000" dirty="0" smtClean="0"/>
              <a:t>*) Load raw data</a:t>
            </a:r>
          </a:p>
          <a:p>
            <a:endParaRPr lang="en-US" sz="1000" dirty="0" smtClean="0"/>
          </a:p>
          <a:p>
            <a:r>
              <a:rPr lang="en-US" sz="1000" dirty="0" smtClean="0"/>
              <a:t>*) Upload real time data</a:t>
            </a:r>
            <a:endParaRPr lang="en-US" sz="1000" dirty="0"/>
          </a:p>
          <a:p>
            <a:endParaRPr lang="en-US" sz="1000" dirty="0" smtClean="0"/>
          </a:p>
          <a:p>
            <a:r>
              <a:rPr lang="en-US" sz="1000" dirty="0" smtClean="0"/>
              <a:t>*) Execute stored procedures</a:t>
            </a:r>
          </a:p>
          <a:p>
            <a:endParaRPr lang="en-US" sz="1000" dirty="0"/>
          </a:p>
          <a:p>
            <a:r>
              <a:rPr lang="en-US" sz="1000" i="1" dirty="0" smtClean="0"/>
              <a:t>[Python / Java / R / C++]</a:t>
            </a:r>
          </a:p>
        </p:txBody>
      </p:sp>
      <p:sp>
        <p:nvSpPr>
          <p:cNvPr id="24" name="Can 23"/>
          <p:cNvSpPr/>
          <p:nvPr/>
        </p:nvSpPr>
        <p:spPr>
          <a:xfrm>
            <a:off x="4365914" y="271250"/>
            <a:ext cx="6167534" cy="6502306"/>
          </a:xfrm>
          <a:prstGeom prst="can">
            <a:avLst>
              <a:gd name="adj" fmla="val 5299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/>
          <p:cNvSpPr txBox="1"/>
          <p:nvPr/>
        </p:nvSpPr>
        <p:spPr>
          <a:xfrm>
            <a:off x="6582556" y="308943"/>
            <a:ext cx="1426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7030A0"/>
                </a:solidFill>
              </a:rPr>
              <a:t>DATABASE: </a:t>
            </a:r>
            <a:r>
              <a:rPr lang="en-US" sz="1100" b="1" dirty="0" err="1" smtClean="0">
                <a:solidFill>
                  <a:srgbClr val="7030A0"/>
                </a:solidFill>
              </a:rPr>
              <a:t>serisxcixi</a:t>
            </a:r>
            <a:endParaRPr lang="en-SG" sz="1100" b="1" dirty="0">
              <a:solidFill>
                <a:srgbClr val="7030A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36500" y="857948"/>
            <a:ext cx="1208717" cy="5676944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Flowchart: Internal Storage 26"/>
          <p:cNvSpPr/>
          <p:nvPr/>
        </p:nvSpPr>
        <p:spPr>
          <a:xfrm>
            <a:off x="4767129" y="971616"/>
            <a:ext cx="942392" cy="434837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/>
          <p:cNvSpPr txBox="1"/>
          <p:nvPr/>
        </p:nvSpPr>
        <p:spPr>
          <a:xfrm>
            <a:off x="4771722" y="1065923"/>
            <a:ext cx="905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70C0"/>
                </a:solidFill>
              </a:rPr>
              <a:t>Singapore</a:t>
            </a:r>
            <a:endParaRPr lang="en-SG" sz="1000" dirty="0">
              <a:solidFill>
                <a:srgbClr val="0070C0"/>
              </a:solidFill>
            </a:endParaRPr>
          </a:p>
        </p:txBody>
      </p:sp>
      <p:sp>
        <p:nvSpPr>
          <p:cNvPr id="29" name="Flowchart: Internal Storage 28"/>
          <p:cNvSpPr/>
          <p:nvPr/>
        </p:nvSpPr>
        <p:spPr>
          <a:xfrm>
            <a:off x="4771721" y="1987340"/>
            <a:ext cx="942392" cy="434837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/>
          <p:cNvSpPr txBox="1"/>
          <p:nvPr/>
        </p:nvSpPr>
        <p:spPr>
          <a:xfrm>
            <a:off x="4776314" y="2081647"/>
            <a:ext cx="905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70C0"/>
                </a:solidFill>
              </a:rPr>
              <a:t>India</a:t>
            </a:r>
            <a:endParaRPr lang="en-SG" sz="1000" dirty="0">
              <a:solidFill>
                <a:srgbClr val="0070C0"/>
              </a:solidFill>
            </a:endParaRPr>
          </a:p>
        </p:txBody>
      </p:sp>
      <p:sp>
        <p:nvSpPr>
          <p:cNvPr id="31" name="Flowchart: Internal Storage 30"/>
          <p:cNvSpPr/>
          <p:nvPr/>
        </p:nvSpPr>
        <p:spPr>
          <a:xfrm>
            <a:off x="4767129" y="3010219"/>
            <a:ext cx="942392" cy="434837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/>
          <p:cNvSpPr txBox="1"/>
          <p:nvPr/>
        </p:nvSpPr>
        <p:spPr>
          <a:xfrm>
            <a:off x="4771722" y="3104526"/>
            <a:ext cx="905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70C0"/>
                </a:solidFill>
              </a:rPr>
              <a:t>China</a:t>
            </a:r>
            <a:endParaRPr lang="en-SG" sz="1000" dirty="0">
              <a:solidFill>
                <a:srgbClr val="0070C0"/>
              </a:solidFill>
            </a:endParaRPr>
          </a:p>
        </p:txBody>
      </p:sp>
      <p:sp>
        <p:nvSpPr>
          <p:cNvPr id="33" name="Flowchart: Internal Storage 32"/>
          <p:cNvSpPr/>
          <p:nvPr/>
        </p:nvSpPr>
        <p:spPr>
          <a:xfrm>
            <a:off x="4780906" y="3963794"/>
            <a:ext cx="942392" cy="434837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4785499" y="4058101"/>
            <a:ext cx="905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70C0"/>
                </a:solidFill>
              </a:rPr>
              <a:t>Australia</a:t>
            </a:r>
            <a:endParaRPr lang="en-SG" sz="1000" dirty="0">
              <a:solidFill>
                <a:srgbClr val="0070C0"/>
              </a:solidFill>
            </a:endParaRPr>
          </a:p>
        </p:txBody>
      </p:sp>
      <p:sp>
        <p:nvSpPr>
          <p:cNvPr id="35" name="Flowchart: Internal Storage 34"/>
          <p:cNvSpPr/>
          <p:nvPr/>
        </p:nvSpPr>
        <p:spPr>
          <a:xfrm>
            <a:off x="4780760" y="5908088"/>
            <a:ext cx="942392" cy="434837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/>
          <p:cNvSpPr txBox="1"/>
          <p:nvPr/>
        </p:nvSpPr>
        <p:spPr>
          <a:xfrm>
            <a:off x="4785353" y="6002395"/>
            <a:ext cx="905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70C0"/>
                </a:solidFill>
              </a:rPr>
              <a:t>Germany</a:t>
            </a:r>
            <a:endParaRPr lang="en-SG" sz="1000" dirty="0">
              <a:solidFill>
                <a:srgbClr val="0070C0"/>
              </a:solidFill>
            </a:endParaRPr>
          </a:p>
        </p:txBody>
      </p:sp>
      <p:cxnSp>
        <p:nvCxnSpPr>
          <p:cNvPr id="38" name="Straight Arrow Connector 37"/>
          <p:cNvCxnSpPr>
            <a:endCxn id="28" idx="1"/>
          </p:cNvCxnSpPr>
          <p:nvPr/>
        </p:nvCxnSpPr>
        <p:spPr>
          <a:xfrm flipV="1">
            <a:off x="2112505" y="1189034"/>
            <a:ext cx="2659217" cy="118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237887" y="4633726"/>
            <a:ext cx="9330" cy="1063690"/>
          </a:xfrm>
          <a:prstGeom prst="line">
            <a:avLst/>
          </a:prstGeom>
          <a:ln w="952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18026" y="602147"/>
            <a:ext cx="12271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STAGING TABLES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898339" y="857948"/>
            <a:ext cx="1208717" cy="5676944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Flowchart: Internal Storage 45"/>
          <p:cNvSpPr/>
          <p:nvPr/>
        </p:nvSpPr>
        <p:spPr>
          <a:xfrm>
            <a:off x="7028968" y="971616"/>
            <a:ext cx="942392" cy="434837"/>
          </a:xfrm>
          <a:prstGeom prst="flowChartInternalStorag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TextBox 46"/>
          <p:cNvSpPr txBox="1"/>
          <p:nvPr/>
        </p:nvSpPr>
        <p:spPr>
          <a:xfrm>
            <a:off x="7033561" y="1065923"/>
            <a:ext cx="905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70C0"/>
                </a:solidFill>
              </a:rPr>
              <a:t>Singapore</a:t>
            </a:r>
            <a:endParaRPr lang="en-SG" sz="1000" dirty="0">
              <a:solidFill>
                <a:srgbClr val="0070C0"/>
              </a:solidFill>
            </a:endParaRPr>
          </a:p>
        </p:txBody>
      </p:sp>
      <p:sp>
        <p:nvSpPr>
          <p:cNvPr id="48" name="Flowchart: Internal Storage 47"/>
          <p:cNvSpPr/>
          <p:nvPr/>
        </p:nvSpPr>
        <p:spPr>
          <a:xfrm>
            <a:off x="7033560" y="1987340"/>
            <a:ext cx="942392" cy="434837"/>
          </a:xfrm>
          <a:prstGeom prst="flowChartInternalStorag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TextBox 48"/>
          <p:cNvSpPr txBox="1"/>
          <p:nvPr/>
        </p:nvSpPr>
        <p:spPr>
          <a:xfrm>
            <a:off x="7038153" y="2081647"/>
            <a:ext cx="905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70C0"/>
                </a:solidFill>
              </a:rPr>
              <a:t>India</a:t>
            </a:r>
            <a:endParaRPr lang="en-SG" sz="1000" dirty="0">
              <a:solidFill>
                <a:srgbClr val="0070C0"/>
              </a:solidFill>
            </a:endParaRPr>
          </a:p>
        </p:txBody>
      </p:sp>
      <p:sp>
        <p:nvSpPr>
          <p:cNvPr id="50" name="Flowchart: Internal Storage 49"/>
          <p:cNvSpPr/>
          <p:nvPr/>
        </p:nvSpPr>
        <p:spPr>
          <a:xfrm>
            <a:off x="7028968" y="3010219"/>
            <a:ext cx="942392" cy="434837"/>
          </a:xfrm>
          <a:prstGeom prst="flowChartInternalStorag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TextBox 50"/>
          <p:cNvSpPr txBox="1"/>
          <p:nvPr/>
        </p:nvSpPr>
        <p:spPr>
          <a:xfrm>
            <a:off x="7033561" y="3104526"/>
            <a:ext cx="905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70C0"/>
                </a:solidFill>
              </a:rPr>
              <a:t>China</a:t>
            </a:r>
            <a:endParaRPr lang="en-SG" sz="1000" dirty="0">
              <a:solidFill>
                <a:srgbClr val="0070C0"/>
              </a:solidFill>
            </a:endParaRPr>
          </a:p>
        </p:txBody>
      </p:sp>
      <p:sp>
        <p:nvSpPr>
          <p:cNvPr id="52" name="Flowchart: Internal Storage 51"/>
          <p:cNvSpPr/>
          <p:nvPr/>
        </p:nvSpPr>
        <p:spPr>
          <a:xfrm>
            <a:off x="7042745" y="3963794"/>
            <a:ext cx="942392" cy="434837"/>
          </a:xfrm>
          <a:prstGeom prst="flowChartInternalStorag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TextBox 52"/>
          <p:cNvSpPr txBox="1"/>
          <p:nvPr/>
        </p:nvSpPr>
        <p:spPr>
          <a:xfrm>
            <a:off x="7047338" y="4058101"/>
            <a:ext cx="905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70C0"/>
                </a:solidFill>
              </a:rPr>
              <a:t>Australia</a:t>
            </a:r>
            <a:endParaRPr lang="en-SG" sz="1000" dirty="0">
              <a:solidFill>
                <a:srgbClr val="0070C0"/>
              </a:solidFill>
            </a:endParaRPr>
          </a:p>
        </p:txBody>
      </p:sp>
      <p:sp>
        <p:nvSpPr>
          <p:cNvPr id="54" name="Flowchart: Internal Storage 53"/>
          <p:cNvSpPr/>
          <p:nvPr/>
        </p:nvSpPr>
        <p:spPr>
          <a:xfrm>
            <a:off x="7042599" y="5908088"/>
            <a:ext cx="942392" cy="434837"/>
          </a:xfrm>
          <a:prstGeom prst="flowChartInternalStorag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TextBox 54"/>
          <p:cNvSpPr txBox="1"/>
          <p:nvPr/>
        </p:nvSpPr>
        <p:spPr>
          <a:xfrm>
            <a:off x="7047192" y="6002395"/>
            <a:ext cx="905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70C0"/>
                </a:solidFill>
              </a:rPr>
              <a:t>Germany</a:t>
            </a:r>
            <a:endParaRPr lang="en-SG" sz="1000" dirty="0">
              <a:solidFill>
                <a:srgbClr val="0070C0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7499726" y="4633726"/>
            <a:ext cx="9330" cy="1063690"/>
          </a:xfrm>
          <a:prstGeom prst="line">
            <a:avLst/>
          </a:prstGeom>
          <a:ln w="952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043712" y="602147"/>
            <a:ext cx="965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LIVE TABLES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6108733" y="857948"/>
            <a:ext cx="543730" cy="567694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6" name="Chevron 75"/>
          <p:cNvSpPr/>
          <p:nvPr/>
        </p:nvSpPr>
        <p:spPr>
          <a:xfrm>
            <a:off x="6211395" y="1013896"/>
            <a:ext cx="345232" cy="330781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85" name="Chevron 84"/>
          <p:cNvSpPr/>
          <p:nvPr/>
        </p:nvSpPr>
        <p:spPr>
          <a:xfrm>
            <a:off x="6213555" y="2081647"/>
            <a:ext cx="345232" cy="330781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86" name="Chevron 85"/>
          <p:cNvSpPr/>
          <p:nvPr/>
        </p:nvSpPr>
        <p:spPr>
          <a:xfrm>
            <a:off x="6211395" y="3074219"/>
            <a:ext cx="345232" cy="330781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87" name="Chevron 86"/>
          <p:cNvSpPr/>
          <p:nvPr/>
        </p:nvSpPr>
        <p:spPr>
          <a:xfrm>
            <a:off x="6209677" y="4058101"/>
            <a:ext cx="345232" cy="330781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88" name="Chevron 87"/>
          <p:cNvSpPr/>
          <p:nvPr/>
        </p:nvSpPr>
        <p:spPr>
          <a:xfrm>
            <a:off x="6224640" y="5958189"/>
            <a:ext cx="288118" cy="354125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880670" y="595696"/>
            <a:ext cx="976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PROCS / FNS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8434863" y="863757"/>
            <a:ext cx="543730" cy="567694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1" name="Chevron 90"/>
          <p:cNvSpPr/>
          <p:nvPr/>
        </p:nvSpPr>
        <p:spPr>
          <a:xfrm rot="1891643">
            <a:off x="8537525" y="1019705"/>
            <a:ext cx="345232" cy="330781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92" name="Chevron 91"/>
          <p:cNvSpPr/>
          <p:nvPr/>
        </p:nvSpPr>
        <p:spPr>
          <a:xfrm>
            <a:off x="8539685" y="2087456"/>
            <a:ext cx="345232" cy="330781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93" name="Chevron 92"/>
          <p:cNvSpPr/>
          <p:nvPr/>
        </p:nvSpPr>
        <p:spPr>
          <a:xfrm rot="19708822">
            <a:off x="8537525" y="3080028"/>
            <a:ext cx="345232" cy="330781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94" name="Chevron 93"/>
          <p:cNvSpPr/>
          <p:nvPr/>
        </p:nvSpPr>
        <p:spPr>
          <a:xfrm rot="19558225">
            <a:off x="8535807" y="4063910"/>
            <a:ext cx="345232" cy="330781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206800" y="601505"/>
            <a:ext cx="976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PROCEDURES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97" name="Flowchart: Internal Storage 96"/>
          <p:cNvSpPr/>
          <p:nvPr/>
        </p:nvSpPr>
        <p:spPr>
          <a:xfrm>
            <a:off x="9134264" y="1987340"/>
            <a:ext cx="1232135" cy="919767"/>
          </a:xfrm>
          <a:prstGeom prst="flowChartInternal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8" name="TextBox 97"/>
          <p:cNvSpPr txBox="1"/>
          <p:nvPr/>
        </p:nvSpPr>
        <p:spPr>
          <a:xfrm>
            <a:off x="9183012" y="2198588"/>
            <a:ext cx="11833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Source data for forecasting simulations</a:t>
            </a:r>
            <a:endParaRPr lang="en-SG" sz="1000" dirty="0"/>
          </a:p>
        </p:txBody>
      </p:sp>
      <p:sp>
        <p:nvSpPr>
          <p:cNvPr id="99" name="Flowchart: Internal Storage 98"/>
          <p:cNvSpPr/>
          <p:nvPr/>
        </p:nvSpPr>
        <p:spPr>
          <a:xfrm>
            <a:off x="9134214" y="5580641"/>
            <a:ext cx="1232135" cy="919767"/>
          </a:xfrm>
          <a:prstGeom prst="flowChartInternalStorag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0" name="TextBox 99"/>
          <p:cNvSpPr txBox="1"/>
          <p:nvPr/>
        </p:nvSpPr>
        <p:spPr>
          <a:xfrm>
            <a:off x="9210644" y="5840469"/>
            <a:ext cx="111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Forecasting results tables</a:t>
            </a:r>
            <a:endParaRPr lang="en-SG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Flowchart: Predefined Process 100"/>
          <p:cNvSpPr/>
          <p:nvPr/>
        </p:nvSpPr>
        <p:spPr>
          <a:xfrm>
            <a:off x="10878385" y="1983336"/>
            <a:ext cx="1133786" cy="923771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" name="Plus 101"/>
          <p:cNvSpPr/>
          <p:nvPr/>
        </p:nvSpPr>
        <p:spPr>
          <a:xfrm>
            <a:off x="11095026" y="2347371"/>
            <a:ext cx="335367" cy="293192"/>
          </a:xfrm>
          <a:prstGeom prst="math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Multiply 102"/>
          <p:cNvSpPr/>
          <p:nvPr/>
        </p:nvSpPr>
        <p:spPr>
          <a:xfrm>
            <a:off x="11426643" y="2335362"/>
            <a:ext cx="332937" cy="323568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Division 103"/>
          <p:cNvSpPr/>
          <p:nvPr/>
        </p:nvSpPr>
        <p:spPr>
          <a:xfrm>
            <a:off x="11113467" y="2625648"/>
            <a:ext cx="299020" cy="285503"/>
          </a:xfrm>
          <a:prstGeom prst="mathDivid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" name="Equal 104"/>
          <p:cNvSpPr/>
          <p:nvPr/>
        </p:nvSpPr>
        <p:spPr>
          <a:xfrm>
            <a:off x="11467114" y="2625648"/>
            <a:ext cx="254546" cy="279560"/>
          </a:xfrm>
          <a:prstGeom prst="mathEqual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 flipV="1">
            <a:off x="2097614" y="2211838"/>
            <a:ext cx="2659217" cy="118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2099632" y="3152226"/>
            <a:ext cx="2659217" cy="118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2121174" y="4180030"/>
            <a:ext cx="2659217" cy="118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2097614" y="6125505"/>
            <a:ext cx="2659217" cy="118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0843510" y="1589606"/>
            <a:ext cx="111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C00000"/>
                </a:solidFill>
              </a:rPr>
              <a:t>Forecasting Algorithms</a:t>
            </a:r>
            <a:endParaRPr lang="en-SG" sz="1000" dirty="0">
              <a:solidFill>
                <a:srgbClr val="C0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1054125" y="1945362"/>
            <a:ext cx="782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7030A0"/>
                </a:solidFill>
              </a:rPr>
              <a:t>R, Python, C++, …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121" name="Straight Arrow Connector 120"/>
          <p:cNvCxnSpPr>
            <a:stCxn id="91" idx="3"/>
            <a:endCxn id="97" idx="0"/>
          </p:cNvCxnSpPr>
          <p:nvPr/>
        </p:nvCxnSpPr>
        <p:spPr>
          <a:xfrm>
            <a:off x="8857277" y="1275358"/>
            <a:ext cx="893055" cy="7119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2" idx="3"/>
          </p:cNvCxnSpPr>
          <p:nvPr/>
        </p:nvCxnSpPr>
        <p:spPr>
          <a:xfrm flipV="1">
            <a:off x="8884917" y="2245244"/>
            <a:ext cx="239880" cy="76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93" idx="3"/>
          </p:cNvCxnSpPr>
          <p:nvPr/>
        </p:nvCxnSpPr>
        <p:spPr>
          <a:xfrm flipV="1">
            <a:off x="8857290" y="2921406"/>
            <a:ext cx="294121" cy="2337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35" idx="3"/>
          </p:cNvCxnSpPr>
          <p:nvPr/>
        </p:nvCxnSpPr>
        <p:spPr>
          <a:xfrm flipV="1">
            <a:off x="8816412" y="2923946"/>
            <a:ext cx="548050" cy="30606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10357233" y="2385323"/>
            <a:ext cx="514379" cy="0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10254344" y="2937207"/>
            <a:ext cx="1332226" cy="2643434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hevron 134"/>
          <p:cNvSpPr/>
          <p:nvPr/>
        </p:nvSpPr>
        <p:spPr>
          <a:xfrm rot="18573912">
            <a:off x="8533847" y="5952268"/>
            <a:ext cx="345232" cy="330781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890949" y="6492972"/>
            <a:ext cx="905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(raw data)</a:t>
            </a:r>
            <a:endParaRPr lang="en-SG" sz="1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6946185" y="6506088"/>
            <a:ext cx="1131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(processed data)</a:t>
            </a:r>
            <a:endParaRPr lang="en-SG" sz="1000" dirty="0"/>
          </a:p>
        </p:txBody>
      </p:sp>
      <p:cxnSp>
        <p:nvCxnSpPr>
          <p:cNvPr id="140" name="Straight Arrow Connector 139"/>
          <p:cNvCxnSpPr>
            <a:stCxn id="94" idx="3"/>
          </p:cNvCxnSpPr>
          <p:nvPr/>
        </p:nvCxnSpPr>
        <p:spPr>
          <a:xfrm flipV="1">
            <a:off x="8851479" y="2951407"/>
            <a:ext cx="417383" cy="11812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75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88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Reed</dc:creator>
  <cp:lastModifiedBy>Martin Reed</cp:lastModifiedBy>
  <cp:revision>18</cp:revision>
  <dcterms:created xsi:type="dcterms:W3CDTF">2016-12-08T06:24:43Z</dcterms:created>
  <dcterms:modified xsi:type="dcterms:W3CDTF">2017-01-31T04:50:06Z</dcterms:modified>
</cp:coreProperties>
</file>