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24"/>
  </p:notesMasterIdLst>
  <p:sldIdLst>
    <p:sldId id="274" r:id="rId2"/>
    <p:sldId id="258" r:id="rId3"/>
    <p:sldId id="268" r:id="rId4"/>
    <p:sldId id="259" r:id="rId5"/>
    <p:sldId id="260" r:id="rId6"/>
    <p:sldId id="275" r:id="rId7"/>
    <p:sldId id="277" r:id="rId8"/>
    <p:sldId id="276" r:id="rId9"/>
    <p:sldId id="267" r:id="rId10"/>
    <p:sldId id="262" r:id="rId11"/>
    <p:sldId id="281" r:id="rId12"/>
    <p:sldId id="263" r:id="rId13"/>
    <p:sldId id="278" r:id="rId14"/>
    <p:sldId id="279" r:id="rId15"/>
    <p:sldId id="280" r:id="rId16"/>
    <p:sldId id="266" r:id="rId17"/>
    <p:sldId id="269" r:id="rId18"/>
    <p:sldId id="282" r:id="rId19"/>
    <p:sldId id="270" r:id="rId20"/>
    <p:sldId id="271" r:id="rId21"/>
    <p:sldId id="272" r:id="rId22"/>
    <p:sldId id="27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6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B2A281A-31F9-4247-8E15-21E665A7DCDA}" type="datetimeFigureOut">
              <a:rPr lang="en-US"/>
              <a:pPr>
                <a:defRPr/>
              </a:pPr>
              <a:t>5/15/2011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9DA5F42-88F9-4323-B312-32A0085A37D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EA02C-F6ED-46BA-B911-1DDA898EA665}"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11464A-5CF5-4084-AFB9-3F022DDB1FF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E21ECD3-C551-4D28-AE78-7EA5407BD58F}"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7C7E770-FFD0-4E53-967E-173BCAA2D470}"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90DDC3B-E11E-47D8-AEC8-D70FE96F792E}"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450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6ED1144-B639-4254-9100-400841BBDC6D}"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471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latin typeface="Calibri" pitchFamily="34" charset="0"/>
            </a:endParaRPr>
          </a:p>
        </p:txBody>
      </p:sp>
      <p:sp>
        <p:nvSpPr>
          <p:cNvPr id="4915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16</a:t>
            </a:r>
          </a:p>
        </p:txBody>
      </p:sp>
      <p:sp>
        <p:nvSpPr>
          <p:cNvPr id="4915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latin typeface="Calibri" pitchFamily="34" charset="0"/>
            </a:endParaRPr>
          </a:p>
        </p:txBody>
      </p:sp>
      <p:sp>
        <p:nvSpPr>
          <p:cNvPr id="4915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latin typeface="Calibri" pitchFamily="34" charset="0"/>
            </a:endParaRPr>
          </a:p>
        </p:txBody>
      </p:sp>
      <p:sp>
        <p:nvSpPr>
          <p:cNvPr id="49158"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p:spPr>
      </p:sp>
      <p:sp>
        <p:nvSpPr>
          <p:cNvPr id="49159" name="Rectangle 7"/>
          <p:cNvSpPr>
            <a:spLocks noChangeArrowheads="1"/>
          </p:cNvSpPr>
          <p:nvPr>
            <p:ph type="body" idx="1"/>
          </p:nvPr>
        </p:nvSpPr>
        <p:spPr bwMode="auto">
          <a:xfrm>
            <a:off x="914400" y="4343400"/>
            <a:ext cx="5029200" cy="4114800"/>
          </a:xfrm>
          <a:noFill/>
        </p:spPr>
        <p:txBody>
          <a:bodyPr wrap="square" lIns="90488" tIns="44450" rIns="90488" bIns="44450"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latin typeface="Calibri" pitchFamily="34" charset="0"/>
            </a:endParaRPr>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17</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latin typeface="Calibri" pitchFamily="34" charset="0"/>
            </a:endParaRPr>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latin typeface="Calibri" pitchFamily="34" charset="0"/>
            </a:endParaRPr>
          </a:p>
        </p:txBody>
      </p:sp>
      <p:sp>
        <p:nvSpPr>
          <p:cNvPr id="50182"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p:spPr>
      </p:sp>
      <p:sp>
        <p:nvSpPr>
          <p:cNvPr id="50183" name="Rectangle 7"/>
          <p:cNvSpPr>
            <a:spLocks noChangeArrowheads="1"/>
          </p:cNvSpPr>
          <p:nvPr>
            <p:ph type="body" idx="1"/>
          </p:nvPr>
        </p:nvSpPr>
        <p:spPr bwMode="auto">
          <a:xfrm>
            <a:off x="914400" y="4343400"/>
            <a:ext cx="5029200" cy="4114800"/>
          </a:xfrm>
          <a:noFill/>
        </p:spPr>
        <p:txBody>
          <a:bodyPr wrap="square" lIns="90488" tIns="44450" rIns="90488" bIns="44450"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30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A6F5829-E530-4972-BEFB-4F563B473AB8}"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07D460B-DD95-4D6F-A50B-E40E7477789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E4E6499-640E-443F-9D03-04840C1FC3E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368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ahLst/>
                <a:cxnLst>
                  <a:cxn ang="0">
                    <a:pos x="4848" y="432"/>
                  </a:cxn>
                  <a:cxn ang="0">
                    <a:pos x="0" y="432"/>
                  </a:cxn>
                  <a:cxn ang="0">
                    <a:pos x="0" y="0"/>
                  </a:cxn>
                  <a:cxn ang="0">
                    <a:pos x="4848" y="0"/>
                  </a:cxn>
                  <a:cxn ang="0">
                    <a:pos x="4848" y="432"/>
                  </a:cxn>
                </a:cxnLst>
                <a:rect l="0" t="0" r="r" b="b"/>
                <a:pathLst>
                  <a:path w="4848" h="432">
                    <a:moveTo>
                      <a:pt x="4848" y="432"/>
                    </a:moveTo>
                    <a:lnTo>
                      <a:pt x="0" y="432"/>
                    </a:lnTo>
                    <a:lnTo>
                      <a:pt x="0" y="0"/>
                    </a:lnTo>
                    <a:lnTo>
                      <a:pt x="4848" y="0"/>
                    </a:lnTo>
                    <a:lnTo>
                      <a:pt x="4848" y="432"/>
                    </a:lnTo>
                    <a:close/>
                  </a:path>
                </a:pathLst>
              </a:custGeom>
              <a:solidFill>
                <a:schemeClr val="hlink"/>
              </a:solidFill>
              <a:ln w="9525">
                <a:noFill/>
                <a:round/>
                <a:headEnd/>
                <a:tailEnd/>
              </a:ln>
              <a:effectLst/>
            </p:spPr>
            <p:txBody>
              <a:bodyPr wrap="none" anchor="ctr"/>
              <a:lstStyle/>
              <a:p>
                <a:pPr>
                  <a:defRPr/>
                </a:pPr>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ahLst/>
                  <a:cxnLst>
                    <a:cxn ang="0">
                      <a:pos x="5" y="11"/>
                    </a:cxn>
                    <a:cxn ang="0">
                      <a:pos x="15" y="5"/>
                    </a:cxn>
                    <a:cxn ang="0">
                      <a:pos x="13" y="17"/>
                    </a:cxn>
                    <a:cxn ang="0">
                      <a:pos x="5" y="11"/>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39" name="Freeform 8"/>
                <p:cNvSpPr>
                  <a:spLocks/>
                </p:cNvSpPr>
                <p:nvPr userDrawn="1"/>
              </p:nvSpPr>
              <p:spPr bwMode="ltGray">
                <a:xfrm>
                  <a:off x="3406" y="1015"/>
                  <a:ext cx="21" cy="20"/>
                </a:xfrm>
                <a:custGeom>
                  <a:avLst/>
                  <a:gdLst/>
                  <a:ahLst/>
                  <a:cxnLst>
                    <a:cxn ang="0">
                      <a:pos x="3" y="13"/>
                    </a:cxn>
                    <a:cxn ang="0">
                      <a:pos x="11" y="3"/>
                    </a:cxn>
                    <a:cxn ang="0">
                      <a:pos x="7" y="19"/>
                    </a:cxn>
                    <a:cxn ang="0">
                      <a:pos x="3" y="13"/>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a:effectLst/>
              </p:spPr>
              <p:txBody>
                <a:bodyPr wrap="none" anchor="ctr"/>
                <a:lstStyle/>
                <a:p>
                  <a:pPr>
                    <a:defRPr/>
                  </a:pPr>
                  <a:endParaRPr lang="en-US"/>
                </a:p>
              </p:txBody>
            </p:sp>
            <p:sp>
              <p:nvSpPr>
                <p:cNvPr id="40" name="Freeform 9"/>
                <p:cNvSpPr>
                  <a:spLocks/>
                </p:cNvSpPr>
                <p:nvPr userDrawn="1"/>
              </p:nvSpPr>
              <p:spPr bwMode="ltGray">
                <a:xfrm>
                  <a:off x="2909" y="908"/>
                  <a:ext cx="31" cy="3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pPr>
                    <a:defRPr/>
                  </a:pPr>
                  <a:endParaRPr lang="en-US"/>
                </a:p>
              </p:txBody>
            </p:sp>
            <p:sp>
              <p:nvSpPr>
                <p:cNvPr id="41" name="Freeform 10"/>
                <p:cNvSpPr>
                  <a:spLocks/>
                </p:cNvSpPr>
                <p:nvPr userDrawn="1"/>
              </p:nvSpPr>
              <p:spPr bwMode="ltGray">
                <a:xfrm>
                  <a:off x="2551" y="940"/>
                  <a:ext cx="25" cy="12"/>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2" name="Freeform 11"/>
                <p:cNvSpPr>
                  <a:spLocks/>
                </p:cNvSpPr>
                <p:nvPr userDrawn="1"/>
              </p:nvSpPr>
              <p:spPr bwMode="ltGray">
                <a:xfrm>
                  <a:off x="2443" y="954"/>
                  <a:ext cx="65" cy="39"/>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3" name="Freeform 12"/>
                <p:cNvSpPr>
                  <a:spLocks/>
                </p:cNvSpPr>
                <p:nvPr userDrawn="1"/>
              </p:nvSpPr>
              <p:spPr bwMode="ltGray">
                <a:xfrm>
                  <a:off x="2375" y="952"/>
                  <a:ext cx="68" cy="39"/>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pPr>
                    <a:defRPr/>
                  </a:pPr>
                  <a:endParaRPr lang="en-US"/>
                </a:p>
              </p:txBody>
            </p:sp>
            <p:sp>
              <p:nvSpPr>
                <p:cNvPr id="44" name="Freeform 13"/>
                <p:cNvSpPr>
                  <a:spLocks/>
                </p:cNvSpPr>
                <p:nvPr userDrawn="1"/>
              </p:nvSpPr>
              <p:spPr bwMode="ltGray">
                <a:xfrm>
                  <a:off x="2007" y="739"/>
                  <a:ext cx="354" cy="228"/>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5" name="Freeform 14"/>
                <p:cNvSpPr>
                  <a:spLocks/>
                </p:cNvSpPr>
                <p:nvPr userDrawn="1"/>
              </p:nvSpPr>
              <p:spPr bwMode="ltGray">
                <a:xfrm>
                  <a:off x="2222" y="724"/>
                  <a:ext cx="157" cy="167"/>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pPr>
                    <a:defRPr/>
                  </a:pPr>
                  <a:endParaRPr lang="en-US"/>
                </a:p>
              </p:txBody>
            </p:sp>
            <p:sp>
              <p:nvSpPr>
                <p:cNvPr id="46" name="Freeform 15"/>
                <p:cNvSpPr>
                  <a:spLocks/>
                </p:cNvSpPr>
                <p:nvPr userDrawn="1"/>
              </p:nvSpPr>
              <p:spPr bwMode="ltGray">
                <a:xfrm>
                  <a:off x="2375" y="800"/>
                  <a:ext cx="110" cy="32"/>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7" name="Freeform 16"/>
                <p:cNvSpPr>
                  <a:spLocks/>
                </p:cNvSpPr>
                <p:nvPr userDrawn="1"/>
              </p:nvSpPr>
              <p:spPr bwMode="ltGray">
                <a:xfrm>
                  <a:off x="2370" y="839"/>
                  <a:ext cx="75" cy="8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8" name="Freeform 17"/>
                <p:cNvSpPr>
                  <a:spLocks/>
                </p:cNvSpPr>
                <p:nvPr userDrawn="1"/>
              </p:nvSpPr>
              <p:spPr bwMode="ltGray">
                <a:xfrm>
                  <a:off x="2497" y="793"/>
                  <a:ext cx="37" cy="49"/>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9" name="Freeform 18"/>
                <p:cNvSpPr>
                  <a:spLocks/>
                </p:cNvSpPr>
                <p:nvPr userDrawn="1"/>
              </p:nvSpPr>
              <p:spPr bwMode="ltGray">
                <a:xfrm>
                  <a:off x="2506" y="869"/>
                  <a:ext cx="47" cy="24"/>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50" name="Freeform 19"/>
                <p:cNvSpPr>
                  <a:spLocks/>
                </p:cNvSpPr>
                <p:nvPr userDrawn="1"/>
              </p:nvSpPr>
              <p:spPr bwMode="ltGray">
                <a:xfrm>
                  <a:off x="2555" y="832"/>
                  <a:ext cx="61" cy="42"/>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51" name="Freeform 20"/>
                <p:cNvSpPr>
                  <a:spLocks/>
                </p:cNvSpPr>
                <p:nvPr userDrawn="1"/>
              </p:nvSpPr>
              <p:spPr bwMode="ltGray">
                <a:xfrm>
                  <a:off x="2572" y="852"/>
                  <a:ext cx="286" cy="149"/>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52" name="Freeform 21"/>
                <p:cNvSpPr>
                  <a:spLocks/>
                </p:cNvSpPr>
                <p:nvPr userDrawn="1"/>
              </p:nvSpPr>
              <p:spPr bwMode="ltGray">
                <a:xfrm>
                  <a:off x="2820" y="866"/>
                  <a:ext cx="78" cy="64"/>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pPr>
                    <a:defRPr/>
                  </a:pPr>
                  <a:endParaRPr lang="en-US"/>
                </a:p>
              </p:txBody>
            </p:sp>
            <p:sp>
              <p:nvSpPr>
                <p:cNvPr id="53" name="Freeform 22"/>
                <p:cNvSpPr>
                  <a:spLocks/>
                </p:cNvSpPr>
                <p:nvPr userDrawn="1"/>
              </p:nvSpPr>
              <p:spPr bwMode="ltGray">
                <a:xfrm>
                  <a:off x="2984" y="732"/>
                  <a:ext cx="19" cy="14"/>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54" name="Freeform 23"/>
                <p:cNvSpPr>
                  <a:spLocks/>
                </p:cNvSpPr>
                <p:nvPr userDrawn="1"/>
              </p:nvSpPr>
              <p:spPr bwMode="ltGray">
                <a:xfrm>
                  <a:off x="3083" y="830"/>
                  <a:ext cx="26" cy="19"/>
                </a:xfrm>
                <a:custGeom>
                  <a:avLst/>
                  <a:gdLst/>
                  <a:ahLst/>
                  <a:cxnLst>
                    <a:cxn ang="0">
                      <a:pos x="8" y="14"/>
                    </a:cxn>
                    <a:cxn ang="0">
                      <a:pos x="14" y="0"/>
                    </a:cxn>
                    <a:cxn ang="0">
                      <a:pos x="14" y="22"/>
                    </a:cxn>
                    <a:cxn ang="0">
                      <a:pos x="8" y="14"/>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a:effectLst/>
              </p:spPr>
              <p:txBody>
                <a:bodyPr wrap="none" anchor="ctr"/>
                <a:lstStyle/>
                <a:p>
                  <a:pPr>
                    <a:defRPr/>
                  </a:pPr>
                  <a:endParaRPr lang="en-US"/>
                </a:p>
              </p:txBody>
            </p:sp>
            <p:sp>
              <p:nvSpPr>
                <p:cNvPr id="55" name="Freeform 24"/>
                <p:cNvSpPr>
                  <a:spLocks/>
                </p:cNvSpPr>
                <p:nvPr userDrawn="1"/>
              </p:nvSpPr>
              <p:spPr bwMode="ltGray">
                <a:xfrm>
                  <a:off x="2766" y="610"/>
                  <a:ext cx="19" cy="12"/>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56" name="Freeform 25"/>
                <p:cNvSpPr>
                  <a:spLocks/>
                </p:cNvSpPr>
                <p:nvPr userDrawn="1"/>
              </p:nvSpPr>
              <p:spPr bwMode="ltGray">
                <a:xfrm>
                  <a:off x="2600" y="712"/>
                  <a:ext cx="19" cy="12"/>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57" name="Freeform 26"/>
                <p:cNvSpPr>
                  <a:spLocks/>
                </p:cNvSpPr>
                <p:nvPr userDrawn="1"/>
              </p:nvSpPr>
              <p:spPr bwMode="ltGray">
                <a:xfrm>
                  <a:off x="2417" y="680"/>
                  <a:ext cx="80" cy="66"/>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pPr>
                    <a:defRPr/>
                  </a:pPr>
                  <a:endParaRPr lang="en-US"/>
                </a:p>
              </p:txBody>
            </p:sp>
            <p:sp>
              <p:nvSpPr>
                <p:cNvPr id="58" name="Freeform 27"/>
                <p:cNvSpPr>
                  <a:spLocks/>
                </p:cNvSpPr>
                <p:nvPr userDrawn="1"/>
              </p:nvSpPr>
              <p:spPr bwMode="ltGray">
                <a:xfrm>
                  <a:off x="2391" y="541"/>
                  <a:ext cx="94" cy="142"/>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pPr>
                    <a:defRPr/>
                  </a:pPr>
                  <a:endParaRPr lang="en-US"/>
                </a:p>
              </p:txBody>
            </p:sp>
            <p:sp>
              <p:nvSpPr>
                <p:cNvPr id="59" name="Freeform 28"/>
                <p:cNvSpPr>
                  <a:spLocks/>
                </p:cNvSpPr>
                <p:nvPr userDrawn="1"/>
              </p:nvSpPr>
              <p:spPr bwMode="ltGray">
                <a:xfrm>
                  <a:off x="2415" y="644"/>
                  <a:ext cx="32" cy="41"/>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60" name="Freeform 29"/>
                <p:cNvSpPr>
                  <a:spLocks/>
                </p:cNvSpPr>
                <p:nvPr userDrawn="1"/>
              </p:nvSpPr>
              <p:spPr bwMode="ltGray">
                <a:xfrm>
                  <a:off x="2349" y="654"/>
                  <a:ext cx="45" cy="41"/>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pPr>
                    <a:defRPr/>
                  </a:pPr>
                  <a:endParaRPr lang="en-US"/>
                </a:p>
              </p:txBody>
            </p:sp>
            <p:sp>
              <p:nvSpPr>
                <p:cNvPr id="61" name="Freeform 30"/>
                <p:cNvSpPr>
                  <a:spLocks/>
                </p:cNvSpPr>
                <p:nvPr userDrawn="1"/>
              </p:nvSpPr>
              <p:spPr bwMode="ltGray">
                <a:xfrm>
                  <a:off x="4808" y="597"/>
                  <a:ext cx="701" cy="438"/>
                </a:xfrm>
                <a:custGeom>
                  <a:avLst/>
                  <a:gdLst/>
                  <a:ahLst/>
                  <a:cxnLst>
                    <a:cxn ang="0">
                      <a:pos x="21" y="280"/>
                    </a:cxn>
                    <a:cxn ang="0">
                      <a:pos x="24" y="250"/>
                    </a:cxn>
                    <a:cxn ang="0">
                      <a:pos x="22" y="245"/>
                    </a:cxn>
                    <a:cxn ang="0">
                      <a:pos x="16" y="218"/>
                    </a:cxn>
                    <a:cxn ang="0">
                      <a:pos x="4" y="215"/>
                    </a:cxn>
                    <a:cxn ang="0">
                      <a:pos x="0" y="191"/>
                    </a:cxn>
                    <a:cxn ang="0">
                      <a:pos x="12" y="180"/>
                    </a:cxn>
                    <a:cxn ang="0">
                      <a:pos x="6" y="165"/>
                    </a:cxn>
                    <a:cxn ang="0">
                      <a:pos x="2" y="160"/>
                    </a:cxn>
                    <a:cxn ang="0">
                      <a:pos x="28" y="120"/>
                    </a:cxn>
                    <a:cxn ang="0">
                      <a:pos x="44" y="96"/>
                    </a:cxn>
                    <a:cxn ang="0">
                      <a:pos x="42" y="70"/>
                    </a:cxn>
                    <a:cxn ang="0">
                      <a:pos x="24" y="43"/>
                    </a:cxn>
                    <a:cxn ang="0">
                      <a:pos x="20" y="32"/>
                    </a:cxn>
                    <a:cxn ang="0">
                      <a:pos x="26" y="36"/>
                    </a:cxn>
                    <a:cxn ang="0">
                      <a:pos x="48" y="35"/>
                    </a:cxn>
                    <a:cxn ang="0">
                      <a:pos x="64" y="11"/>
                    </a:cxn>
                    <a:cxn ang="0">
                      <a:pos x="82" y="0"/>
                    </a:cxn>
                    <a:cxn ang="0">
                      <a:pos x="88" y="2"/>
                    </a:cxn>
                    <a:cxn ang="0">
                      <a:pos x="92" y="9"/>
                    </a:cxn>
                    <a:cxn ang="0">
                      <a:pos x="98" y="5"/>
                    </a:cxn>
                    <a:cxn ang="0">
                      <a:pos x="110" y="8"/>
                    </a:cxn>
                    <a:cxn ang="0">
                      <a:pos x="116" y="9"/>
                    </a:cxn>
                    <a:cxn ang="0">
                      <a:pos x="141" y="14"/>
                    </a:cxn>
                    <a:cxn ang="0">
                      <a:pos x="155" y="24"/>
                    </a:cxn>
                    <a:cxn ang="0">
                      <a:pos x="167" y="17"/>
                    </a:cxn>
                    <a:cxn ang="0">
                      <a:pos x="173" y="14"/>
                    </a:cxn>
                    <a:cxn ang="0">
                      <a:pos x="195" y="14"/>
                    </a:cxn>
                    <a:cxn ang="0">
                      <a:pos x="211" y="32"/>
                    </a:cxn>
                    <a:cxn ang="0">
                      <a:pos x="231" y="59"/>
                    </a:cxn>
                    <a:cxn ang="0">
                      <a:pos x="245" y="70"/>
                    </a:cxn>
                    <a:cxn ang="0">
                      <a:pos x="257" y="68"/>
                    </a:cxn>
                    <a:cxn ang="0">
                      <a:pos x="270" y="65"/>
                    </a:cxn>
                    <a:cxn ang="0">
                      <a:pos x="290" y="71"/>
                    </a:cxn>
                    <a:cxn ang="0">
                      <a:pos x="300" y="81"/>
                    </a:cxn>
                    <a:cxn ang="0">
                      <a:pos x="308" y="90"/>
                    </a:cxn>
                    <a:cxn ang="0">
                      <a:pos x="318" y="111"/>
                    </a:cxn>
                    <a:cxn ang="0">
                      <a:pos x="322" y="120"/>
                    </a:cxn>
                    <a:cxn ang="0">
                      <a:pos x="324" y="125"/>
                    </a:cxn>
                    <a:cxn ang="0">
                      <a:pos x="310" y="142"/>
                    </a:cxn>
                    <a:cxn ang="0">
                      <a:pos x="322" y="141"/>
                    </a:cxn>
                    <a:cxn ang="0">
                      <a:pos x="342" y="155"/>
                    </a:cxn>
                    <a:cxn ang="0">
                      <a:pos x="364" y="157"/>
                    </a:cxn>
                    <a:cxn ang="0">
                      <a:pos x="380" y="168"/>
                    </a:cxn>
                    <a:cxn ang="0">
                      <a:pos x="382" y="172"/>
                    </a:cxn>
                    <a:cxn ang="0">
                      <a:pos x="382" y="176"/>
                    </a:cxn>
                    <a:cxn ang="0">
                      <a:pos x="394" y="172"/>
                    </a:cxn>
                    <a:cxn ang="0">
                      <a:pos x="400" y="171"/>
                    </a:cxn>
                    <a:cxn ang="0">
                      <a:pos x="439" y="185"/>
                    </a:cxn>
                    <a:cxn ang="0">
                      <a:pos x="447" y="199"/>
                    </a:cxn>
                    <a:cxn ang="0">
                      <a:pos x="465" y="201"/>
                    </a:cxn>
                    <a:cxn ang="0">
                      <a:pos x="471" y="215"/>
                    </a:cxn>
                    <a:cxn ang="0">
                      <a:pos x="451" y="258"/>
                    </a:cxn>
                    <a:cxn ang="0">
                      <a:pos x="435" y="281"/>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a:effectLst/>
              </p:spPr>
              <p:txBody>
                <a:bodyPr wrap="none" anchor="ctr"/>
                <a:lstStyle/>
                <a:p>
                  <a:pPr>
                    <a:defRPr/>
                  </a:pPr>
                  <a:endParaRPr lang="en-US"/>
                </a:p>
              </p:txBody>
            </p:sp>
            <p:sp>
              <p:nvSpPr>
                <p:cNvPr id="62" name="Freeform 31"/>
                <p:cNvSpPr>
                  <a:spLocks/>
                </p:cNvSpPr>
                <p:nvPr userDrawn="1"/>
              </p:nvSpPr>
              <p:spPr bwMode="ltGray">
                <a:xfrm>
                  <a:off x="3880" y="-7"/>
                  <a:ext cx="984" cy="692"/>
                </a:xfrm>
                <a:custGeom>
                  <a:avLst/>
                  <a:gdLst/>
                  <a:ahLst/>
                  <a:cxnLst>
                    <a:cxn ang="0">
                      <a:pos x="406" y="6"/>
                    </a:cxn>
                    <a:cxn ang="0">
                      <a:pos x="502" y="34"/>
                    </a:cxn>
                    <a:cxn ang="0">
                      <a:pos x="550" y="38"/>
                    </a:cxn>
                    <a:cxn ang="0">
                      <a:pos x="578" y="130"/>
                    </a:cxn>
                    <a:cxn ang="0">
                      <a:pos x="586" y="90"/>
                    </a:cxn>
                    <a:cxn ang="0">
                      <a:pos x="606" y="70"/>
                    </a:cxn>
                    <a:cxn ang="0">
                      <a:pos x="642" y="126"/>
                    </a:cxn>
                    <a:cxn ang="0">
                      <a:pos x="682" y="98"/>
                    </a:cxn>
                    <a:cxn ang="0">
                      <a:pos x="706" y="86"/>
                    </a:cxn>
                    <a:cxn ang="0">
                      <a:pos x="762" y="2"/>
                    </a:cxn>
                    <a:cxn ang="0">
                      <a:pos x="798" y="70"/>
                    </a:cxn>
                    <a:cxn ang="0">
                      <a:pos x="798" y="130"/>
                    </a:cxn>
                    <a:cxn ang="0">
                      <a:pos x="790" y="158"/>
                    </a:cxn>
                    <a:cxn ang="0">
                      <a:pos x="766" y="162"/>
                    </a:cxn>
                    <a:cxn ang="0">
                      <a:pos x="762" y="186"/>
                    </a:cxn>
                    <a:cxn ang="0">
                      <a:pos x="802" y="226"/>
                    </a:cxn>
                    <a:cxn ang="0">
                      <a:pos x="786" y="322"/>
                    </a:cxn>
                    <a:cxn ang="0">
                      <a:pos x="830" y="414"/>
                    </a:cxn>
                    <a:cxn ang="0">
                      <a:pos x="854" y="450"/>
                    </a:cxn>
                    <a:cxn ang="0">
                      <a:pos x="830" y="450"/>
                    </a:cxn>
                    <a:cxn ang="0">
                      <a:pos x="746" y="378"/>
                    </a:cxn>
                    <a:cxn ang="0">
                      <a:pos x="678" y="402"/>
                    </a:cxn>
                    <a:cxn ang="0">
                      <a:pos x="590" y="442"/>
                    </a:cxn>
                    <a:cxn ang="0">
                      <a:pos x="642" y="578"/>
                    </a:cxn>
                    <a:cxn ang="0">
                      <a:pos x="710" y="610"/>
                    </a:cxn>
                    <a:cxn ang="0">
                      <a:pos x="738" y="550"/>
                    </a:cxn>
                    <a:cxn ang="0">
                      <a:pos x="774" y="570"/>
                    </a:cxn>
                    <a:cxn ang="0">
                      <a:pos x="766" y="630"/>
                    </a:cxn>
                    <a:cxn ang="0">
                      <a:pos x="802" y="670"/>
                    </a:cxn>
                    <a:cxn ang="0">
                      <a:pos x="838" y="658"/>
                    </a:cxn>
                    <a:cxn ang="0">
                      <a:pos x="922" y="806"/>
                    </a:cxn>
                    <a:cxn ang="0">
                      <a:pos x="942" y="826"/>
                    </a:cxn>
                    <a:cxn ang="0">
                      <a:pos x="874" y="810"/>
                    </a:cxn>
                    <a:cxn ang="0">
                      <a:pos x="830" y="758"/>
                    </a:cxn>
                    <a:cxn ang="0">
                      <a:pos x="778" y="710"/>
                    </a:cxn>
                    <a:cxn ang="0">
                      <a:pos x="702" y="662"/>
                    </a:cxn>
                    <a:cxn ang="0">
                      <a:pos x="614" y="646"/>
                    </a:cxn>
                    <a:cxn ang="0">
                      <a:pos x="506" y="594"/>
                    </a:cxn>
                    <a:cxn ang="0">
                      <a:pos x="462" y="506"/>
                    </a:cxn>
                    <a:cxn ang="0">
                      <a:pos x="430" y="462"/>
                    </a:cxn>
                    <a:cxn ang="0">
                      <a:pos x="382" y="430"/>
                    </a:cxn>
                    <a:cxn ang="0">
                      <a:pos x="342" y="370"/>
                    </a:cxn>
                    <a:cxn ang="0">
                      <a:pos x="354" y="414"/>
                    </a:cxn>
                    <a:cxn ang="0">
                      <a:pos x="418" y="494"/>
                    </a:cxn>
                    <a:cxn ang="0">
                      <a:pos x="422" y="526"/>
                    </a:cxn>
                    <a:cxn ang="0">
                      <a:pos x="394" y="498"/>
                    </a:cxn>
                    <a:cxn ang="0">
                      <a:pos x="354" y="466"/>
                    </a:cxn>
                    <a:cxn ang="0">
                      <a:pos x="314" y="402"/>
                    </a:cxn>
                    <a:cxn ang="0">
                      <a:pos x="266" y="346"/>
                    </a:cxn>
                    <a:cxn ang="0">
                      <a:pos x="210" y="314"/>
                    </a:cxn>
                    <a:cxn ang="0">
                      <a:pos x="154" y="238"/>
                    </a:cxn>
                    <a:cxn ang="0">
                      <a:pos x="66" y="66"/>
                    </a:cxn>
                    <a:cxn ang="0">
                      <a:pos x="34" y="38"/>
                    </a:cxn>
                    <a:cxn ang="0">
                      <a:pos x="46" y="22"/>
                    </a:cxn>
                    <a:cxn ang="0">
                      <a:pos x="102" y="70"/>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63" name="Freeform 32"/>
                <p:cNvSpPr>
                  <a:spLocks/>
                </p:cNvSpPr>
                <p:nvPr userDrawn="1"/>
              </p:nvSpPr>
              <p:spPr bwMode="ltGray">
                <a:xfrm>
                  <a:off x="3577" y="490"/>
                  <a:ext cx="36" cy="39"/>
                </a:xfrm>
                <a:custGeom>
                  <a:avLst/>
                  <a:gdLst/>
                  <a:ahLst/>
                  <a:cxnLst>
                    <a:cxn ang="0">
                      <a:pos x="6" y="28"/>
                    </a:cxn>
                    <a:cxn ang="0">
                      <a:pos x="10" y="48"/>
                    </a:cxn>
                    <a:cxn ang="0">
                      <a:pos x="6" y="28"/>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64" name="Freeform 33"/>
                <p:cNvSpPr>
                  <a:spLocks/>
                </p:cNvSpPr>
                <p:nvPr userDrawn="1"/>
              </p:nvSpPr>
              <p:spPr bwMode="ltGray">
                <a:xfrm>
                  <a:off x="3549" y="475"/>
                  <a:ext cx="38" cy="29"/>
                </a:xfrm>
                <a:custGeom>
                  <a:avLst/>
                  <a:gdLst/>
                  <a:ahLst/>
                  <a:cxnLst>
                    <a:cxn ang="0">
                      <a:pos x="0" y="5"/>
                    </a:cxn>
                    <a:cxn ang="0">
                      <a:pos x="12" y="1"/>
                    </a:cxn>
                    <a:cxn ang="0">
                      <a:pos x="36" y="17"/>
                    </a:cxn>
                    <a:cxn ang="0">
                      <a:pos x="8" y="17"/>
                    </a:cxn>
                    <a:cxn ang="0">
                      <a:pos x="0" y="5"/>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a:effectLst/>
              </p:spPr>
              <p:txBody>
                <a:bodyPr wrap="none" anchor="ctr"/>
                <a:lstStyle/>
                <a:p>
                  <a:pPr>
                    <a:defRPr/>
                  </a:pPr>
                  <a:endParaRPr lang="en-US"/>
                </a:p>
              </p:txBody>
            </p:sp>
            <p:sp>
              <p:nvSpPr>
                <p:cNvPr id="65" name="Freeform 34"/>
                <p:cNvSpPr>
                  <a:spLocks/>
                </p:cNvSpPr>
                <p:nvPr userDrawn="1"/>
              </p:nvSpPr>
              <p:spPr bwMode="ltGray">
                <a:xfrm>
                  <a:off x="4686" y="394"/>
                  <a:ext cx="171" cy="81"/>
                </a:xfrm>
                <a:custGeom>
                  <a:avLst/>
                  <a:gdLst/>
                  <a:ahLst/>
                  <a:cxnLst>
                    <a:cxn ang="0">
                      <a:pos x="0" y="49"/>
                    </a:cxn>
                    <a:cxn ang="0">
                      <a:pos x="28" y="25"/>
                    </a:cxn>
                    <a:cxn ang="0">
                      <a:pos x="56" y="21"/>
                    </a:cxn>
                    <a:cxn ang="0">
                      <a:pos x="80" y="9"/>
                    </a:cxn>
                    <a:cxn ang="0">
                      <a:pos x="64" y="25"/>
                    </a:cxn>
                    <a:cxn ang="0">
                      <a:pos x="124" y="49"/>
                    </a:cxn>
                    <a:cxn ang="0">
                      <a:pos x="160" y="65"/>
                    </a:cxn>
                    <a:cxn ang="0">
                      <a:pos x="116" y="77"/>
                    </a:cxn>
                    <a:cxn ang="0">
                      <a:pos x="88" y="57"/>
                    </a:cxn>
                    <a:cxn ang="0">
                      <a:pos x="76" y="53"/>
                    </a:cxn>
                    <a:cxn ang="0">
                      <a:pos x="24" y="41"/>
                    </a:cxn>
                    <a:cxn ang="0">
                      <a:pos x="0" y="49"/>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a:effectLst/>
              </p:spPr>
              <p:txBody>
                <a:bodyPr wrap="none" anchor="ctr"/>
                <a:lstStyle/>
                <a:p>
                  <a:pPr>
                    <a:defRPr/>
                  </a:pPr>
                  <a:endParaRPr lang="en-US"/>
                </a:p>
              </p:txBody>
            </p:sp>
            <p:sp>
              <p:nvSpPr>
                <p:cNvPr id="66" name="Freeform 35"/>
                <p:cNvSpPr>
                  <a:spLocks/>
                </p:cNvSpPr>
                <p:nvPr userDrawn="1"/>
              </p:nvSpPr>
              <p:spPr bwMode="ltGray">
                <a:xfrm>
                  <a:off x="4867" y="460"/>
                  <a:ext cx="138" cy="37"/>
                </a:xfrm>
                <a:custGeom>
                  <a:avLst/>
                  <a:gdLst/>
                  <a:ahLst/>
                  <a:cxnLst>
                    <a:cxn ang="0">
                      <a:pos x="0" y="0"/>
                    </a:cxn>
                    <a:cxn ang="0">
                      <a:pos x="52" y="4"/>
                    </a:cxn>
                    <a:cxn ang="0">
                      <a:pos x="88" y="24"/>
                    </a:cxn>
                    <a:cxn ang="0">
                      <a:pos x="112" y="20"/>
                    </a:cxn>
                    <a:cxn ang="0">
                      <a:pos x="108" y="44"/>
                    </a:cxn>
                    <a:cxn ang="0">
                      <a:pos x="64" y="40"/>
                    </a:cxn>
                    <a:cxn ang="0">
                      <a:pos x="0" y="36"/>
                    </a:cxn>
                    <a:cxn ang="0">
                      <a:pos x="28" y="20"/>
                    </a:cxn>
                    <a:cxn ang="0">
                      <a:pos x="0" y="0"/>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67" name="Freeform 36"/>
                <p:cNvSpPr>
                  <a:spLocks/>
                </p:cNvSpPr>
                <p:nvPr userDrawn="1"/>
              </p:nvSpPr>
              <p:spPr bwMode="ltGray">
                <a:xfrm>
                  <a:off x="4794" y="480"/>
                  <a:ext cx="56" cy="34"/>
                </a:xfrm>
                <a:custGeom>
                  <a:avLst/>
                  <a:gdLst/>
                  <a:ahLst/>
                  <a:cxnLst>
                    <a:cxn ang="0">
                      <a:pos x="17" y="25"/>
                    </a:cxn>
                    <a:cxn ang="0">
                      <a:pos x="37" y="13"/>
                    </a:cxn>
                    <a:cxn ang="0">
                      <a:pos x="17" y="2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68" name="Freeform 37"/>
                <p:cNvSpPr>
                  <a:spLocks/>
                </p:cNvSpPr>
                <p:nvPr userDrawn="1"/>
              </p:nvSpPr>
              <p:spPr bwMode="ltGray">
                <a:xfrm>
                  <a:off x="4757" y="375"/>
                  <a:ext cx="37" cy="44"/>
                </a:xfrm>
                <a:custGeom>
                  <a:avLst/>
                  <a:gdLst/>
                  <a:ahLst/>
                  <a:cxnLst>
                    <a:cxn ang="0">
                      <a:pos x="19" y="32"/>
                    </a:cxn>
                    <a:cxn ang="0">
                      <a:pos x="19" y="0"/>
                    </a:cxn>
                    <a:cxn ang="0">
                      <a:pos x="19" y="32"/>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69" name="Freeform 38"/>
                <p:cNvSpPr>
                  <a:spLocks/>
                </p:cNvSpPr>
                <p:nvPr userDrawn="1"/>
              </p:nvSpPr>
              <p:spPr bwMode="ltGray">
                <a:xfrm>
                  <a:off x="5054" y="507"/>
                  <a:ext cx="45" cy="66"/>
                </a:xfrm>
                <a:custGeom>
                  <a:avLst/>
                  <a:gdLst/>
                  <a:ahLst/>
                  <a:cxnLst>
                    <a:cxn ang="0">
                      <a:pos x="4" y="9"/>
                    </a:cxn>
                    <a:cxn ang="0">
                      <a:pos x="20" y="33"/>
                    </a:cxn>
                    <a:cxn ang="0">
                      <a:pos x="24" y="49"/>
                    </a:cxn>
                    <a:cxn ang="0">
                      <a:pos x="36" y="53"/>
                    </a:cxn>
                    <a:cxn ang="0">
                      <a:pos x="24" y="73"/>
                    </a:cxn>
                    <a:cxn ang="0">
                      <a:pos x="0" y="21"/>
                    </a:cxn>
                    <a:cxn ang="0">
                      <a:pos x="4" y="9"/>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70" name="Freeform 39"/>
                <p:cNvSpPr>
                  <a:spLocks/>
                </p:cNvSpPr>
                <p:nvPr userDrawn="1"/>
              </p:nvSpPr>
              <p:spPr bwMode="ltGray">
                <a:xfrm>
                  <a:off x="4260" y="6"/>
                  <a:ext cx="480" cy="100"/>
                </a:xfrm>
                <a:custGeom>
                  <a:avLst/>
                  <a:gdLst/>
                  <a:ahLst/>
                  <a:cxnLst>
                    <a:cxn ang="0">
                      <a:pos x="220" y="1"/>
                    </a:cxn>
                    <a:cxn ang="0">
                      <a:pos x="231" y="8"/>
                    </a:cxn>
                    <a:cxn ang="0">
                      <a:pos x="235" y="0"/>
                    </a:cxn>
                    <a:cxn ang="0">
                      <a:pos x="265" y="0"/>
                    </a:cxn>
                    <a:cxn ang="0">
                      <a:pos x="287" y="17"/>
                    </a:cxn>
                    <a:cxn ang="0">
                      <a:pos x="319" y="10"/>
                    </a:cxn>
                    <a:cxn ang="0">
                      <a:pos x="314" y="29"/>
                    </a:cxn>
                    <a:cxn ang="0">
                      <a:pos x="298" y="46"/>
                    </a:cxn>
                    <a:cxn ang="0">
                      <a:pos x="295" y="29"/>
                    </a:cxn>
                    <a:cxn ang="0">
                      <a:pos x="287" y="31"/>
                    </a:cxn>
                    <a:cxn ang="0">
                      <a:pos x="279" y="29"/>
                    </a:cxn>
                    <a:cxn ang="0">
                      <a:pos x="263" y="21"/>
                    </a:cxn>
                    <a:cxn ang="0">
                      <a:pos x="228" y="38"/>
                    </a:cxn>
                    <a:cxn ang="0">
                      <a:pos x="201" y="44"/>
                    </a:cxn>
                    <a:cxn ang="0">
                      <a:pos x="212" y="57"/>
                    </a:cxn>
                    <a:cxn ang="0">
                      <a:pos x="188" y="63"/>
                    </a:cxn>
                    <a:cxn ang="0">
                      <a:pos x="169" y="61"/>
                    </a:cxn>
                    <a:cxn ang="0">
                      <a:pos x="177" y="57"/>
                    </a:cxn>
                    <a:cxn ang="0">
                      <a:pos x="171" y="40"/>
                    </a:cxn>
                    <a:cxn ang="0">
                      <a:pos x="169" y="31"/>
                    </a:cxn>
                    <a:cxn ang="0">
                      <a:pos x="158" y="23"/>
                    </a:cxn>
                    <a:cxn ang="0">
                      <a:pos x="142" y="27"/>
                    </a:cxn>
                    <a:cxn ang="0">
                      <a:pos x="134" y="27"/>
                    </a:cxn>
                    <a:cxn ang="0">
                      <a:pos x="123" y="25"/>
                    </a:cxn>
                    <a:cxn ang="0">
                      <a:pos x="83" y="2"/>
                    </a:cxn>
                    <a:cxn ang="0">
                      <a:pos x="59" y="14"/>
                    </a:cxn>
                    <a:cxn ang="0">
                      <a:pos x="1" y="0"/>
                    </a:cxn>
                    <a:cxn ang="0">
                      <a:pos x="220" y="1"/>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a:effectLst/>
              </p:spPr>
              <p:txBody>
                <a:bodyPr wrap="none" anchor="ctr"/>
                <a:lstStyle/>
                <a:p>
                  <a:pPr>
                    <a:defRPr/>
                  </a:pPr>
                  <a:endParaRPr lang="en-US"/>
                </a:p>
              </p:txBody>
            </p:sp>
            <p:sp>
              <p:nvSpPr>
                <p:cNvPr id="71" name="Freeform 40"/>
                <p:cNvSpPr>
                  <a:spLocks/>
                </p:cNvSpPr>
                <p:nvPr userDrawn="1"/>
              </p:nvSpPr>
              <p:spPr bwMode="ltGray">
                <a:xfrm>
                  <a:off x="3835" y="3"/>
                  <a:ext cx="446" cy="49"/>
                </a:xfrm>
                <a:custGeom>
                  <a:avLst/>
                  <a:gdLst/>
                  <a:ahLst/>
                  <a:cxnLst>
                    <a:cxn ang="0">
                      <a:pos x="105" y="31"/>
                    </a:cxn>
                    <a:cxn ang="0">
                      <a:pos x="30" y="1"/>
                    </a:cxn>
                    <a:cxn ang="0">
                      <a:pos x="285" y="0"/>
                    </a:cxn>
                    <a:cxn ang="0">
                      <a:pos x="296" y="14"/>
                    </a:cxn>
                    <a:cxn ang="0">
                      <a:pos x="264" y="16"/>
                    </a:cxn>
                    <a:cxn ang="0">
                      <a:pos x="105" y="3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a:effectLst/>
              </p:spPr>
              <p:txBody>
                <a:bodyPr wrap="none" anchor="ctr"/>
                <a:lstStyle/>
                <a:p>
                  <a:pPr>
                    <a:defRPr/>
                  </a:pPr>
                  <a:endParaRPr lang="en-US"/>
                </a:p>
              </p:txBody>
            </p:sp>
            <p:sp>
              <p:nvSpPr>
                <p:cNvPr id="72" name="Freeform 41"/>
                <p:cNvSpPr>
                  <a:spLocks/>
                </p:cNvSpPr>
                <p:nvPr userDrawn="1"/>
              </p:nvSpPr>
              <p:spPr bwMode="ltGray">
                <a:xfrm>
                  <a:off x="2853" y="74"/>
                  <a:ext cx="42" cy="25"/>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73" name="Freeform 42"/>
                <p:cNvSpPr>
                  <a:spLocks/>
                </p:cNvSpPr>
                <p:nvPr userDrawn="1"/>
              </p:nvSpPr>
              <p:spPr bwMode="ltGray">
                <a:xfrm>
                  <a:off x="1704" y="3"/>
                  <a:ext cx="1022" cy="372"/>
                </a:xfrm>
                <a:custGeom>
                  <a:avLst/>
                  <a:gdLst/>
                  <a:ahLst/>
                  <a:cxnLst>
                    <a:cxn ang="0">
                      <a:pos x="73" y="1"/>
                    </a:cxn>
                    <a:cxn ang="0">
                      <a:pos x="436"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pPr>
                    <a:defRPr/>
                  </a:pPr>
                  <a:endParaRPr lang="en-US"/>
                </a:p>
              </p:txBody>
            </p:sp>
            <p:sp>
              <p:nvSpPr>
                <p:cNvPr id="74" name="Freeform 43"/>
                <p:cNvSpPr>
                  <a:spLocks/>
                </p:cNvSpPr>
                <p:nvPr userDrawn="1"/>
              </p:nvSpPr>
              <p:spPr bwMode="ltGray">
                <a:xfrm>
                  <a:off x="2729" y="-9"/>
                  <a:ext cx="47" cy="134"/>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pPr>
                    <a:defRPr/>
                  </a:pPr>
                  <a:endParaRPr lang="en-US"/>
                </a:p>
              </p:txBody>
            </p:sp>
            <p:sp>
              <p:nvSpPr>
                <p:cNvPr id="75" name="Freeform 44"/>
                <p:cNvSpPr>
                  <a:spLocks/>
                </p:cNvSpPr>
                <p:nvPr userDrawn="1"/>
              </p:nvSpPr>
              <p:spPr bwMode="ltGray">
                <a:xfrm>
                  <a:off x="2701" y="103"/>
                  <a:ext cx="138" cy="8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pPr>
                    <a:defRPr/>
                  </a:pPr>
                  <a:endParaRPr lang="en-US"/>
                </a:p>
              </p:txBody>
            </p:sp>
            <p:sp>
              <p:nvSpPr>
                <p:cNvPr id="76" name="Freeform 45"/>
                <p:cNvSpPr>
                  <a:spLocks/>
                </p:cNvSpPr>
                <p:nvPr userDrawn="1"/>
              </p:nvSpPr>
              <p:spPr bwMode="ltGray">
                <a:xfrm>
                  <a:off x="2553" y="182"/>
                  <a:ext cx="187" cy="176"/>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pPr>
                    <a:defRPr/>
                  </a:pPr>
                  <a:endParaRPr lang="en-US"/>
                </a:p>
              </p:txBody>
            </p:sp>
            <p:sp>
              <p:nvSpPr>
                <p:cNvPr id="77" name="Freeform 46"/>
                <p:cNvSpPr>
                  <a:spLocks/>
                </p:cNvSpPr>
                <p:nvPr userDrawn="1"/>
              </p:nvSpPr>
              <p:spPr bwMode="ltGray">
                <a:xfrm>
                  <a:off x="2677" y="233"/>
                  <a:ext cx="14" cy="10"/>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78" name="Freeform 47"/>
                <p:cNvSpPr>
                  <a:spLocks/>
                </p:cNvSpPr>
                <p:nvPr userDrawn="1"/>
              </p:nvSpPr>
              <p:spPr bwMode="ltGray">
                <a:xfrm>
                  <a:off x="1627" y="353"/>
                  <a:ext cx="813" cy="462"/>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pPr>
                    <a:defRPr/>
                  </a:pPr>
                  <a:endParaRPr lang="en-US"/>
                </a:p>
              </p:txBody>
            </p:sp>
            <p:sp>
              <p:nvSpPr>
                <p:cNvPr id="79" name="Freeform 48"/>
                <p:cNvSpPr>
                  <a:spLocks/>
                </p:cNvSpPr>
                <p:nvPr userDrawn="1"/>
              </p:nvSpPr>
              <p:spPr bwMode="ltGray">
                <a:xfrm>
                  <a:off x="1770" y="671"/>
                  <a:ext cx="45" cy="71"/>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80" name="Freeform 49"/>
                <p:cNvSpPr>
                  <a:spLocks/>
                </p:cNvSpPr>
                <p:nvPr userDrawn="1"/>
              </p:nvSpPr>
              <p:spPr bwMode="ltGray">
                <a:xfrm>
                  <a:off x="2394" y="431"/>
                  <a:ext cx="42" cy="59"/>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81" name="Freeform 50"/>
                <p:cNvSpPr>
                  <a:spLocks/>
                </p:cNvSpPr>
                <p:nvPr userDrawn="1"/>
              </p:nvSpPr>
              <p:spPr bwMode="ltGray">
                <a:xfrm>
                  <a:off x="2513" y="402"/>
                  <a:ext cx="21" cy="24"/>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82" name="Freeform 51"/>
                <p:cNvSpPr>
                  <a:spLocks/>
                </p:cNvSpPr>
                <p:nvPr userDrawn="1"/>
              </p:nvSpPr>
              <p:spPr bwMode="ltGray">
                <a:xfrm>
                  <a:off x="333" y="169"/>
                  <a:ext cx="1015" cy="866"/>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pPr>
                    <a:defRPr/>
                  </a:pPr>
                  <a:endParaRPr lang="en-US"/>
                </a:p>
              </p:txBody>
            </p:sp>
            <p:sp>
              <p:nvSpPr>
                <p:cNvPr id="83" name="Freeform 52"/>
                <p:cNvSpPr>
                  <a:spLocks/>
                </p:cNvSpPr>
                <p:nvPr userDrawn="1"/>
              </p:nvSpPr>
              <p:spPr bwMode="ltGray">
                <a:xfrm>
                  <a:off x="727" y="495"/>
                  <a:ext cx="382" cy="540"/>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pPr>
                    <a:defRPr/>
                  </a:pPr>
                  <a:endParaRPr lang="en-US"/>
                </a:p>
              </p:txBody>
            </p:sp>
            <p:sp>
              <p:nvSpPr>
                <p:cNvPr id="84" name="Freeform 53"/>
                <p:cNvSpPr>
                  <a:spLocks/>
                </p:cNvSpPr>
                <p:nvPr userDrawn="1"/>
              </p:nvSpPr>
              <p:spPr bwMode="ltGray">
                <a:xfrm>
                  <a:off x="1400" y="896"/>
                  <a:ext cx="16" cy="29"/>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85" name="Freeform 54"/>
                <p:cNvSpPr>
                  <a:spLocks/>
                </p:cNvSpPr>
                <p:nvPr userDrawn="1"/>
              </p:nvSpPr>
              <p:spPr bwMode="ltGray">
                <a:xfrm>
                  <a:off x="1379" y="617"/>
                  <a:ext cx="21" cy="1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86" name="Freeform 55"/>
                <p:cNvSpPr>
                  <a:spLocks/>
                </p:cNvSpPr>
                <p:nvPr userDrawn="1"/>
              </p:nvSpPr>
              <p:spPr bwMode="ltGray">
                <a:xfrm>
                  <a:off x="453" y="275"/>
                  <a:ext cx="58" cy="24"/>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87" name="Freeform 56"/>
                <p:cNvSpPr>
                  <a:spLocks/>
                </p:cNvSpPr>
                <p:nvPr userDrawn="1"/>
              </p:nvSpPr>
              <p:spPr bwMode="ltGray">
                <a:xfrm>
                  <a:off x="1161" y="50"/>
                  <a:ext cx="691" cy="569"/>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pPr>
                    <a:defRPr/>
                  </a:pPr>
                  <a:endParaRPr lang="en-US"/>
                </a:p>
              </p:txBody>
            </p:sp>
            <p:sp>
              <p:nvSpPr>
                <p:cNvPr id="88" name="Freeform 57"/>
                <p:cNvSpPr>
                  <a:spLocks/>
                </p:cNvSpPr>
                <p:nvPr userDrawn="1"/>
              </p:nvSpPr>
              <p:spPr bwMode="ltGray">
                <a:xfrm>
                  <a:off x="689" y="6"/>
                  <a:ext cx="1386" cy="232"/>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pPr>
                    <a:defRPr/>
                  </a:pPr>
                  <a:endParaRPr lang="en-US"/>
                </a:p>
              </p:txBody>
            </p:sp>
            <p:sp>
              <p:nvSpPr>
                <p:cNvPr id="89" name="Freeform 58"/>
                <p:cNvSpPr>
                  <a:spLocks/>
                </p:cNvSpPr>
                <p:nvPr userDrawn="1"/>
              </p:nvSpPr>
              <p:spPr bwMode="ltGray">
                <a:xfrm>
                  <a:off x="971" y="91"/>
                  <a:ext cx="30" cy="25"/>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90" name="Freeform 59"/>
                <p:cNvSpPr>
                  <a:spLocks/>
                </p:cNvSpPr>
                <p:nvPr userDrawn="1"/>
              </p:nvSpPr>
              <p:spPr bwMode="ltGray">
                <a:xfrm>
                  <a:off x="935" y="125"/>
                  <a:ext cx="45" cy="27"/>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91" name="Freeform 60"/>
                <p:cNvSpPr>
                  <a:spLocks/>
                </p:cNvSpPr>
                <p:nvPr userDrawn="1"/>
              </p:nvSpPr>
              <p:spPr bwMode="ltGray">
                <a:xfrm>
                  <a:off x="1081" y="226"/>
                  <a:ext cx="75" cy="14"/>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92" name="Freeform 61"/>
                <p:cNvSpPr>
                  <a:spLocks/>
                </p:cNvSpPr>
                <p:nvPr userDrawn="1"/>
              </p:nvSpPr>
              <p:spPr bwMode="ltGray">
                <a:xfrm>
                  <a:off x="1210" y="223"/>
                  <a:ext cx="42" cy="37"/>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pPr>
                    <a:defRPr/>
                  </a:pPr>
                  <a:endParaRPr lang="en-US"/>
                </a:p>
              </p:txBody>
            </p:sp>
            <p:sp>
              <p:nvSpPr>
                <p:cNvPr id="93" name="Freeform 62"/>
                <p:cNvSpPr>
                  <a:spLocks/>
                </p:cNvSpPr>
                <p:nvPr userDrawn="1"/>
              </p:nvSpPr>
              <p:spPr bwMode="ltGray">
                <a:xfrm>
                  <a:off x="865" y="123"/>
                  <a:ext cx="33" cy="24"/>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pPr>
                    <a:defRPr/>
                  </a:pPr>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ffectLst/>
              </p:spPr>
              <p:txBody>
                <a:bodyPr wrap="none" anchor="ctr"/>
                <a:lstStyle/>
                <a:p>
                  <a:pPr>
                    <a:defRPr/>
                  </a:pPr>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ffectLst/>
              </p:spPr>
              <p:txBody>
                <a:bodyPr wrap="none" anchor="ctr"/>
                <a:lstStyle/>
                <a:p>
                  <a:pPr>
                    <a:defRPr/>
                  </a:pPr>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ffectLst/>
              </p:spPr>
              <p:txBody>
                <a:bodyPr wrap="none" anchor="ctr"/>
                <a:lstStyle/>
                <a:p>
                  <a:pPr>
                    <a:defRPr/>
                  </a:pPr>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ffectLst/>
              </p:spPr>
              <p:txBody>
                <a:bodyPr wrap="none" anchor="ctr"/>
                <a:lstStyle/>
                <a:p>
                  <a:pPr>
                    <a:defRPr/>
                  </a:pPr>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ffectLst/>
              </p:spPr>
              <p:txBody>
                <a:bodyPr wrap="none" anchor="ctr"/>
                <a:lstStyle/>
                <a:p>
                  <a:pPr>
                    <a:defRPr/>
                  </a:pPr>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ffectLst/>
              </p:spPr>
              <p:txBody>
                <a:bodyPr wrap="none" anchor="ctr"/>
                <a:lstStyle/>
                <a:p>
                  <a:pPr>
                    <a:defRPr/>
                  </a:pPr>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ffectLst/>
              </p:spPr>
              <p:txBody>
                <a:bodyPr wrap="none" anchor="ctr"/>
                <a:lstStyle/>
                <a:p>
                  <a:pPr>
                    <a:defRPr/>
                  </a:pPr>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ffectLst/>
              </p:spPr>
              <p:txBody>
                <a:bodyPr wrap="none" anchor="ctr"/>
                <a:lstStyle/>
                <a:p>
                  <a:pPr>
                    <a:defRPr/>
                  </a:pPr>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ffectLst/>
              </p:spPr>
              <p:txBody>
                <a:bodyPr wrap="none" anchor="ctr"/>
                <a:lstStyle/>
                <a:p>
                  <a:pPr>
                    <a:defRPr/>
                  </a:pPr>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ffectLst/>
              </p:spPr>
              <p:txBody>
                <a:bodyPr wrap="none" anchor="ctr"/>
                <a:lstStyle/>
                <a:p>
                  <a:pPr>
                    <a:defRPr/>
                  </a:pPr>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ffectLst/>
              </p:spPr>
              <p:txBody>
                <a:bodyPr wrap="none" anchor="ctr"/>
                <a:lstStyle/>
                <a:p>
                  <a:pPr>
                    <a:defRPr/>
                  </a:pPr>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ffectLst/>
              </p:spPr>
              <p:txBody>
                <a:bodyPr wrap="none" anchor="ctr"/>
                <a:lstStyle/>
                <a:p>
                  <a:pPr>
                    <a:defRPr/>
                  </a:pPr>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ffectLst/>
              </p:spPr>
              <p:txBody>
                <a:bodyPr wrap="none" anchor="ctr"/>
                <a:lstStyle/>
                <a:p>
                  <a:pPr>
                    <a:defRPr/>
                  </a:pPr>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ffectLst/>
              </p:spPr>
              <p:txBody>
                <a:bodyPr wrap="none" anchor="ctr"/>
                <a:lstStyle/>
                <a:p>
                  <a:pPr>
                    <a:defRPr/>
                  </a:pPr>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ffectLst/>
              </p:spPr>
              <p:txBody>
                <a:bodyPr wrap="none" anchor="ctr"/>
                <a:lstStyle/>
                <a:p>
                  <a:pPr>
                    <a:defRPr/>
                  </a:pPr>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ffectLst/>
              </p:spPr>
              <p:txBody>
                <a:bodyPr wrap="none" anchor="ctr"/>
                <a:lstStyle/>
                <a:p>
                  <a:pPr>
                    <a:defRPr/>
                  </a:pPr>
                  <a:endParaRPr lang="en-US"/>
                </a:p>
              </p:txBody>
            </p:sp>
          </p:grpSp>
        </p:grpSp>
        <p:pic>
          <p:nvPicPr>
            <p:cNvPr id="7" name="Picture 91" descr="earth"/>
            <p:cNvPicPr>
              <a:picLocks noChangeAspect="1" noChangeArrowheads="1"/>
            </p:cNvPicPr>
            <p:nvPr userDrawn="1"/>
          </p:nvPicPr>
          <p:blipFill>
            <a:blip r:embed="rId2" cstate="print">
              <a:clrChange>
                <a:clrFrom>
                  <a:srgbClr val="000000"/>
                </a:clrFrom>
                <a:clrTo>
                  <a:srgbClr val="000000">
                    <a:alpha val="0"/>
                  </a:srgbClr>
                </a:clrTo>
              </a:clrChange>
            </a:blip>
            <a:srcRect/>
            <a:stretch>
              <a:fillRect/>
            </a:stretch>
          </p:blipFill>
          <p:spPr bwMode="gray">
            <a:xfrm>
              <a:off x="336" y="1566"/>
              <a:ext cx="690" cy="642"/>
            </a:xfrm>
            <a:prstGeom prst="rect">
              <a:avLst/>
            </a:prstGeom>
            <a:noFill/>
            <a:ln w="9525">
              <a:noFill/>
              <a:miter lim="800000"/>
              <a:headEnd/>
              <a:tailEnd/>
            </a:ln>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AEBD4988-DA6C-489C-A500-08169A3A6F3B}" type="datetime1">
              <a:rPr lang="en-US"/>
              <a:pPr>
                <a:defRPr/>
              </a:pPr>
              <a:t>5/15/2011</a:t>
            </a:fld>
            <a:endParaRPr 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smtClean="0"/>
            </a:lvl1pPr>
          </a:lstStyle>
          <a:p>
            <a:pPr>
              <a:defRPr/>
            </a:pPr>
            <a:r>
              <a:rPr lang="en-US"/>
              <a:t>Options, Futures, and Other Derivatives, 8th  Edition,  Copyright © John C. Hull 2012</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C11CD2F8-E8E2-4CE9-BF2F-D4D74F07870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45263DD-C58F-48BE-A0A3-3F7227BA9787}" type="datetime1">
              <a:rPr lang="en-US"/>
              <a:pPr>
                <a:defRPr/>
              </a:pPr>
              <a:t>5/15/2011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6" name="Rectangle 6"/>
          <p:cNvSpPr>
            <a:spLocks noGrp="1" noChangeArrowheads="1"/>
          </p:cNvSpPr>
          <p:nvPr>
            <p:ph type="sldNum" sz="quarter" idx="12"/>
          </p:nvPr>
        </p:nvSpPr>
        <p:spPr>
          <a:ln/>
        </p:spPr>
        <p:txBody>
          <a:bodyPr/>
          <a:lstStyle>
            <a:lvl1pPr>
              <a:defRPr/>
            </a:lvl1pPr>
          </a:lstStyle>
          <a:p>
            <a:pPr>
              <a:defRPr/>
            </a:pPr>
            <a:fld id="{F41C0E06-0B53-4B94-AB29-F07DDCC0615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8DFE641-ACEF-4E0A-80E9-465D7FCE029E}" type="datetime1">
              <a:rPr lang="en-US"/>
              <a:pPr>
                <a:defRPr/>
              </a:pPr>
              <a:t>5/15/2011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6" name="Rectangle 6"/>
          <p:cNvSpPr>
            <a:spLocks noGrp="1" noChangeArrowheads="1"/>
          </p:cNvSpPr>
          <p:nvPr>
            <p:ph type="sldNum" sz="quarter" idx="12"/>
          </p:nvPr>
        </p:nvSpPr>
        <p:spPr>
          <a:ln/>
        </p:spPr>
        <p:txBody>
          <a:bodyPr/>
          <a:lstStyle>
            <a:lvl1pPr>
              <a:defRPr/>
            </a:lvl1pPr>
          </a:lstStyle>
          <a:p>
            <a:pPr>
              <a:defRPr/>
            </a:pPr>
            <a:fld id="{21F13ACE-C556-48BA-93C0-BC8B23AA4F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C50F0DC7-5C19-4652-9C0D-7D29770C83C5}" type="datetime1">
              <a:rPr lang="en-US"/>
              <a:pPr>
                <a:defRPr/>
              </a:pPr>
              <a:t>5/15/2011</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pPr>
              <a:defRPr/>
            </a:pPr>
            <a:r>
              <a:rPr lang="en-US"/>
              <a:t>Options, Futures, and Other Derivatives, 8th  Edition,  Copyright © John C. Hull 2012</a:t>
            </a:r>
            <a:endParaRPr lang="en-US"/>
          </a:p>
        </p:txBody>
      </p:sp>
      <p:sp>
        <p:nvSpPr>
          <p:cNvPr id="6" name="Slide Number Placeholder 5"/>
          <p:cNvSpPr>
            <a:spLocks noGrp="1"/>
          </p:cNvSpPr>
          <p:nvPr>
            <p:ph type="sldNum" sz="quarter" idx="12"/>
          </p:nvPr>
        </p:nvSpPr>
        <p:spPr/>
        <p:txBody>
          <a:bodyPr/>
          <a:lstStyle>
            <a:lvl1pPr>
              <a:defRPr/>
            </a:lvl1pPr>
          </a:lstStyle>
          <a:p>
            <a:pPr>
              <a:defRPr/>
            </a:pPr>
            <a:fld id="{33F46527-A11A-4446-872D-B7082A12D1F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49AB341-56CE-4F4D-806A-D7DE0C78A418}" type="datetime1">
              <a:rPr lang="en-US"/>
              <a:pPr>
                <a:defRPr/>
              </a:pPr>
              <a:t>5/15/2011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6" name="Rectangle 6"/>
          <p:cNvSpPr>
            <a:spLocks noGrp="1" noChangeArrowheads="1"/>
          </p:cNvSpPr>
          <p:nvPr>
            <p:ph type="sldNum" sz="quarter" idx="12"/>
          </p:nvPr>
        </p:nvSpPr>
        <p:spPr>
          <a:ln/>
        </p:spPr>
        <p:txBody>
          <a:bodyPr/>
          <a:lstStyle>
            <a:lvl1pPr>
              <a:defRPr/>
            </a:lvl1pPr>
          </a:lstStyle>
          <a:p>
            <a:pPr>
              <a:defRPr/>
            </a:pPr>
            <a:fld id="{26E93136-7D8D-4B87-A9F8-630BF3CCC82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A82C902-449A-4CFE-B018-AD337E6131B1}" type="datetime1">
              <a:rPr lang="en-US"/>
              <a:pPr>
                <a:defRPr/>
              </a:pPr>
              <a:t>5/15/2011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7" name="Rectangle 6"/>
          <p:cNvSpPr>
            <a:spLocks noGrp="1" noChangeArrowheads="1"/>
          </p:cNvSpPr>
          <p:nvPr>
            <p:ph type="sldNum" sz="quarter" idx="12"/>
          </p:nvPr>
        </p:nvSpPr>
        <p:spPr>
          <a:ln/>
        </p:spPr>
        <p:txBody>
          <a:bodyPr/>
          <a:lstStyle>
            <a:lvl1pPr>
              <a:defRPr/>
            </a:lvl1pPr>
          </a:lstStyle>
          <a:p>
            <a:pPr>
              <a:defRPr/>
            </a:pPr>
            <a:fld id="{16F2DB24-EFEC-4603-944A-70FBFDF2603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9DD0A732-5AAB-4B19-A912-D696F840A7ED}" type="datetime1">
              <a:rPr lang="en-US"/>
              <a:pPr>
                <a:defRPr/>
              </a:pPr>
              <a:t>5/15/2011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9" name="Rectangle 6"/>
          <p:cNvSpPr>
            <a:spLocks noGrp="1" noChangeArrowheads="1"/>
          </p:cNvSpPr>
          <p:nvPr>
            <p:ph type="sldNum" sz="quarter" idx="12"/>
          </p:nvPr>
        </p:nvSpPr>
        <p:spPr>
          <a:ln/>
        </p:spPr>
        <p:txBody>
          <a:bodyPr/>
          <a:lstStyle>
            <a:lvl1pPr>
              <a:defRPr/>
            </a:lvl1pPr>
          </a:lstStyle>
          <a:p>
            <a:pPr>
              <a:defRPr/>
            </a:pPr>
            <a:fld id="{A3574A66-2742-4B1A-92A1-4D73A5E65AA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1FA18CE1-9032-42F8-90B7-E41C0F2436D8}" type="datetime1">
              <a:rPr lang="en-US"/>
              <a:pPr>
                <a:defRPr/>
              </a:pPr>
              <a:t>5/15/2011</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smtClean="0"/>
            </a:lvl1pPr>
          </a:lstStyle>
          <a:p>
            <a:pPr>
              <a:defRPr/>
            </a:pPr>
            <a:r>
              <a:rPr lang="en-US"/>
              <a:t>Options, Futures, and Other Derivatives, 8th  Edition,  Copyright © John C. Hull 2012</a:t>
            </a:r>
            <a:endParaRPr lang="en-US"/>
          </a:p>
        </p:txBody>
      </p:sp>
      <p:sp>
        <p:nvSpPr>
          <p:cNvPr id="5" name="Slide Number Placeholder 4"/>
          <p:cNvSpPr>
            <a:spLocks noGrp="1"/>
          </p:cNvSpPr>
          <p:nvPr>
            <p:ph type="sldNum" sz="quarter" idx="12"/>
          </p:nvPr>
        </p:nvSpPr>
        <p:spPr/>
        <p:txBody>
          <a:bodyPr/>
          <a:lstStyle>
            <a:lvl1pPr>
              <a:defRPr/>
            </a:lvl1pPr>
          </a:lstStyle>
          <a:p>
            <a:pPr>
              <a:defRPr/>
            </a:pPr>
            <a:fld id="{3A2681D6-8BC6-4B27-9144-276A802B4A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72E0124-C3C9-4E4A-8999-2681FCE43C5D}" type="datetime1">
              <a:rPr lang="en-US"/>
              <a:pPr>
                <a:defRPr/>
              </a:pPr>
              <a:t>5/15/2011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4" name="Rectangle 6"/>
          <p:cNvSpPr>
            <a:spLocks noGrp="1" noChangeArrowheads="1"/>
          </p:cNvSpPr>
          <p:nvPr>
            <p:ph type="sldNum" sz="quarter" idx="12"/>
          </p:nvPr>
        </p:nvSpPr>
        <p:spPr>
          <a:ln/>
        </p:spPr>
        <p:txBody>
          <a:bodyPr/>
          <a:lstStyle>
            <a:lvl1pPr>
              <a:defRPr/>
            </a:lvl1pPr>
          </a:lstStyle>
          <a:p>
            <a:pPr>
              <a:defRPr/>
            </a:pPr>
            <a:fld id="{8D932EB9-0705-4DC0-AB0E-3CC02A1F09B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87D9759-E037-406B-98F4-20A806604351}" type="datetime1">
              <a:rPr lang="en-US"/>
              <a:pPr>
                <a:defRPr/>
              </a:pPr>
              <a:t>5/15/2011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7" name="Rectangle 6"/>
          <p:cNvSpPr>
            <a:spLocks noGrp="1" noChangeArrowheads="1"/>
          </p:cNvSpPr>
          <p:nvPr>
            <p:ph type="sldNum" sz="quarter" idx="12"/>
          </p:nvPr>
        </p:nvSpPr>
        <p:spPr>
          <a:ln/>
        </p:spPr>
        <p:txBody>
          <a:bodyPr/>
          <a:lstStyle>
            <a:lvl1pPr>
              <a:defRPr/>
            </a:lvl1pPr>
          </a:lstStyle>
          <a:p>
            <a:pPr>
              <a:defRPr/>
            </a:pPr>
            <a:fld id="{2275FE97-4994-4860-8233-35006F7E5BC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DA977AC-6C55-4186-AA38-975746023F6B}" type="datetime1">
              <a:rPr lang="en-US"/>
              <a:pPr>
                <a:defRPr/>
              </a:pPr>
              <a:t>5/15/2011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7" name="Rectangle 6"/>
          <p:cNvSpPr>
            <a:spLocks noGrp="1" noChangeArrowheads="1"/>
          </p:cNvSpPr>
          <p:nvPr>
            <p:ph type="sldNum" sz="quarter" idx="12"/>
          </p:nvPr>
        </p:nvSpPr>
        <p:spPr>
          <a:ln/>
        </p:spPr>
        <p:txBody>
          <a:bodyPr/>
          <a:lstStyle>
            <a:lvl1pPr>
              <a:defRPr/>
            </a:lvl1pPr>
          </a:lstStyle>
          <a:p>
            <a:pPr>
              <a:defRPr/>
            </a:pPr>
            <a:fld id="{FBF33F7E-9A7E-4542-A012-1D36BB02C9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fld id="{49050A0F-A37A-425B-9682-94C121C68DDD}" type="datetime1">
              <a:rPr lang="en-US"/>
              <a:pPr>
                <a:defRPr/>
              </a:pPr>
              <a:t>5/15/2011</a:t>
            </a:fld>
            <a:endParaRPr 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a:t>Options, Futures, and Other Derivatives, 8th  Edition,  Copyright © John C. Hull 2012</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1062D176-34C1-448B-80E9-5E5637877B00}" type="slidenum">
              <a:rPr lang="en-US"/>
              <a:pPr>
                <a:defRPr/>
              </a:pPr>
              <a:t>‹#›</a:t>
            </a:fld>
            <a:endParaRPr 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4105" name="Freeform 9"/>
              <p:cNvSpPr>
                <a:spLocks/>
              </p:cNvSpPr>
              <p:nvPr/>
            </p:nvSpPr>
            <p:spPr bwMode="ltGray">
              <a:xfrm>
                <a:off x="664" y="104"/>
                <a:ext cx="4848" cy="432"/>
              </a:xfrm>
              <a:custGeom>
                <a:avLst/>
                <a:gdLst/>
                <a:ahLst/>
                <a:cxnLst>
                  <a:cxn ang="0">
                    <a:pos x="4848" y="48"/>
                  </a:cxn>
                  <a:cxn ang="0">
                    <a:pos x="4848" y="432"/>
                  </a:cxn>
                  <a:cxn ang="0">
                    <a:pos x="0" y="432"/>
                  </a:cxn>
                  <a:cxn ang="0">
                    <a:pos x="0" y="0"/>
                  </a:cxn>
                  <a:cxn ang="0">
                    <a:pos x="4848" y="0"/>
                  </a:cxn>
                  <a:cxn ang="0">
                    <a:pos x="4848" y="48"/>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a:effectLst/>
            </p:spPr>
            <p:txBody>
              <a:bodyPr wrap="none" anchor="ctr"/>
              <a:lstStyle/>
              <a:p>
                <a:pPr>
                  <a:defRPr/>
                </a:pPr>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4108" name="Freeform 12"/>
                  <p:cNvSpPr>
                    <a:spLocks/>
                  </p:cNvSpPr>
                  <p:nvPr/>
                </p:nvSpPr>
                <p:spPr bwMode="ltGray">
                  <a:xfrm>
                    <a:off x="2257" y="633"/>
                    <a:ext cx="7" cy="8"/>
                  </a:xfrm>
                  <a:custGeom>
                    <a:avLst/>
                    <a:gdLst/>
                    <a:ahLst/>
                    <a:cxnLst>
                      <a:cxn ang="0">
                        <a:pos x="5" y="11"/>
                      </a:cxn>
                      <a:cxn ang="0">
                        <a:pos x="15" y="5"/>
                      </a:cxn>
                      <a:cxn ang="0">
                        <a:pos x="13" y="17"/>
                      </a:cxn>
                      <a:cxn ang="0">
                        <a:pos x="5" y="11"/>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09" name="Freeform 13"/>
                  <p:cNvSpPr>
                    <a:spLocks/>
                  </p:cNvSpPr>
                  <p:nvPr/>
                </p:nvSpPr>
                <p:spPr bwMode="ltGray">
                  <a:xfrm>
                    <a:off x="2332" y="660"/>
                    <a:ext cx="9" cy="8"/>
                  </a:xfrm>
                  <a:custGeom>
                    <a:avLst/>
                    <a:gdLst/>
                    <a:ahLst/>
                    <a:cxnLst>
                      <a:cxn ang="0">
                        <a:pos x="3" y="13"/>
                      </a:cxn>
                      <a:cxn ang="0">
                        <a:pos x="11" y="3"/>
                      </a:cxn>
                      <a:cxn ang="0">
                        <a:pos x="7" y="19"/>
                      </a:cxn>
                      <a:cxn ang="0">
                        <a:pos x="3" y="13"/>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0" name="Freeform 14"/>
                  <p:cNvSpPr>
                    <a:spLocks/>
                  </p:cNvSpPr>
                  <p:nvPr/>
                </p:nvSpPr>
                <p:spPr bwMode="ltGray">
                  <a:xfrm>
                    <a:off x="2120" y="616"/>
                    <a:ext cx="13" cy="1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1" name="Freeform 15"/>
                  <p:cNvSpPr>
                    <a:spLocks/>
                  </p:cNvSpPr>
                  <p:nvPr/>
                </p:nvSpPr>
                <p:spPr bwMode="ltGray">
                  <a:xfrm>
                    <a:off x="1967" y="629"/>
                    <a:ext cx="11" cy="5"/>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2" name="Freeform 16"/>
                  <p:cNvSpPr>
                    <a:spLocks/>
                  </p:cNvSpPr>
                  <p:nvPr/>
                </p:nvSpPr>
                <p:spPr bwMode="ltGray">
                  <a:xfrm>
                    <a:off x="1921" y="635"/>
                    <a:ext cx="28" cy="16"/>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3" name="Freeform 17"/>
                  <p:cNvSpPr>
                    <a:spLocks/>
                  </p:cNvSpPr>
                  <p:nvPr/>
                </p:nvSpPr>
                <p:spPr bwMode="ltGray">
                  <a:xfrm>
                    <a:off x="1892" y="634"/>
                    <a:ext cx="29" cy="16"/>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4" name="Freeform 18"/>
                  <p:cNvSpPr>
                    <a:spLocks/>
                  </p:cNvSpPr>
                  <p:nvPr/>
                </p:nvSpPr>
                <p:spPr bwMode="ltGray">
                  <a:xfrm>
                    <a:off x="1735" y="547"/>
                    <a:ext cx="151" cy="93"/>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5" name="Freeform 19"/>
                  <p:cNvSpPr>
                    <a:spLocks/>
                  </p:cNvSpPr>
                  <p:nvPr/>
                </p:nvSpPr>
                <p:spPr bwMode="ltGray">
                  <a:xfrm>
                    <a:off x="1827" y="541"/>
                    <a:ext cx="67" cy="68"/>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6" name="Freeform 20"/>
                  <p:cNvSpPr>
                    <a:spLocks/>
                  </p:cNvSpPr>
                  <p:nvPr/>
                </p:nvSpPr>
                <p:spPr bwMode="ltGray">
                  <a:xfrm>
                    <a:off x="1892" y="572"/>
                    <a:ext cx="47" cy="13"/>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7" name="Freeform 21"/>
                  <p:cNvSpPr>
                    <a:spLocks/>
                  </p:cNvSpPr>
                  <p:nvPr/>
                </p:nvSpPr>
                <p:spPr bwMode="ltGray">
                  <a:xfrm>
                    <a:off x="1890" y="588"/>
                    <a:ext cx="32" cy="3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8" name="Freeform 22"/>
                  <p:cNvSpPr>
                    <a:spLocks/>
                  </p:cNvSpPr>
                  <p:nvPr/>
                </p:nvSpPr>
                <p:spPr bwMode="ltGray">
                  <a:xfrm>
                    <a:off x="1944" y="569"/>
                    <a:ext cx="16" cy="20"/>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9" name="Freeform 23"/>
                  <p:cNvSpPr>
                    <a:spLocks/>
                  </p:cNvSpPr>
                  <p:nvPr/>
                </p:nvSpPr>
                <p:spPr bwMode="ltGray">
                  <a:xfrm>
                    <a:off x="1948" y="600"/>
                    <a:ext cx="20" cy="10"/>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0" name="Freeform 24"/>
                  <p:cNvSpPr>
                    <a:spLocks/>
                  </p:cNvSpPr>
                  <p:nvPr/>
                </p:nvSpPr>
                <p:spPr bwMode="ltGray">
                  <a:xfrm>
                    <a:off x="1969" y="585"/>
                    <a:ext cx="26" cy="17"/>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1" name="Freeform 25"/>
                  <p:cNvSpPr>
                    <a:spLocks/>
                  </p:cNvSpPr>
                  <p:nvPr/>
                </p:nvSpPr>
                <p:spPr bwMode="ltGray">
                  <a:xfrm>
                    <a:off x="1976" y="593"/>
                    <a:ext cx="122" cy="61"/>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2" name="Freeform 26"/>
                  <p:cNvSpPr>
                    <a:spLocks/>
                  </p:cNvSpPr>
                  <p:nvPr/>
                </p:nvSpPr>
                <p:spPr bwMode="ltGray">
                  <a:xfrm>
                    <a:off x="2082" y="599"/>
                    <a:ext cx="33" cy="26"/>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3" name="Freeform 27"/>
                  <p:cNvSpPr>
                    <a:spLocks/>
                  </p:cNvSpPr>
                  <p:nvPr/>
                </p:nvSpPr>
                <p:spPr bwMode="ltGray">
                  <a:xfrm>
                    <a:off x="2152" y="544"/>
                    <a:ext cx="8" cy="6"/>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4" name="Freeform 28"/>
                  <p:cNvSpPr>
                    <a:spLocks/>
                  </p:cNvSpPr>
                  <p:nvPr/>
                </p:nvSpPr>
                <p:spPr bwMode="ltGray">
                  <a:xfrm>
                    <a:off x="2194" y="584"/>
                    <a:ext cx="11" cy="8"/>
                  </a:xfrm>
                  <a:custGeom>
                    <a:avLst/>
                    <a:gdLst/>
                    <a:ahLst/>
                    <a:cxnLst>
                      <a:cxn ang="0">
                        <a:pos x="8" y="14"/>
                      </a:cxn>
                      <a:cxn ang="0">
                        <a:pos x="14" y="0"/>
                      </a:cxn>
                      <a:cxn ang="0">
                        <a:pos x="14" y="22"/>
                      </a:cxn>
                      <a:cxn ang="0">
                        <a:pos x="8" y="14"/>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5" name="Freeform 29"/>
                  <p:cNvSpPr>
                    <a:spLocks/>
                  </p:cNvSpPr>
                  <p:nvPr/>
                </p:nvSpPr>
                <p:spPr bwMode="ltGray">
                  <a:xfrm>
                    <a:off x="2059" y="494"/>
                    <a:ext cx="8" cy="5"/>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6" name="Freeform 30"/>
                  <p:cNvSpPr>
                    <a:spLocks/>
                  </p:cNvSpPr>
                  <p:nvPr/>
                </p:nvSpPr>
                <p:spPr bwMode="ltGray">
                  <a:xfrm>
                    <a:off x="1988" y="536"/>
                    <a:ext cx="8" cy="5"/>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7" name="Freeform 31"/>
                  <p:cNvSpPr>
                    <a:spLocks/>
                  </p:cNvSpPr>
                  <p:nvPr/>
                </p:nvSpPr>
                <p:spPr bwMode="ltGray">
                  <a:xfrm>
                    <a:off x="1910" y="523"/>
                    <a:ext cx="34" cy="27"/>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8" name="Freeform 32"/>
                  <p:cNvSpPr>
                    <a:spLocks/>
                  </p:cNvSpPr>
                  <p:nvPr/>
                </p:nvSpPr>
                <p:spPr bwMode="ltGray">
                  <a:xfrm>
                    <a:off x="1899" y="466"/>
                    <a:ext cx="40" cy="58"/>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9" name="Freeform 33"/>
                  <p:cNvSpPr>
                    <a:spLocks/>
                  </p:cNvSpPr>
                  <p:nvPr/>
                </p:nvSpPr>
                <p:spPr bwMode="ltGray">
                  <a:xfrm>
                    <a:off x="1909" y="508"/>
                    <a:ext cx="14" cy="17"/>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0" name="Freeform 34"/>
                  <p:cNvSpPr>
                    <a:spLocks/>
                  </p:cNvSpPr>
                  <p:nvPr/>
                </p:nvSpPr>
                <p:spPr bwMode="ltGray">
                  <a:xfrm>
                    <a:off x="1881" y="512"/>
                    <a:ext cx="19" cy="17"/>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1" name="Freeform 35"/>
                  <p:cNvSpPr>
                    <a:spLocks/>
                  </p:cNvSpPr>
                  <p:nvPr/>
                </p:nvSpPr>
                <p:spPr bwMode="ltGray">
                  <a:xfrm>
                    <a:off x="2930" y="489"/>
                    <a:ext cx="299" cy="179"/>
                  </a:xfrm>
                  <a:custGeom>
                    <a:avLst/>
                    <a:gdLst/>
                    <a:ahLst/>
                    <a:cxnLst>
                      <a:cxn ang="0">
                        <a:pos x="21" y="280"/>
                      </a:cxn>
                      <a:cxn ang="0">
                        <a:pos x="24" y="250"/>
                      </a:cxn>
                      <a:cxn ang="0">
                        <a:pos x="22" y="245"/>
                      </a:cxn>
                      <a:cxn ang="0">
                        <a:pos x="16" y="218"/>
                      </a:cxn>
                      <a:cxn ang="0">
                        <a:pos x="4" y="215"/>
                      </a:cxn>
                      <a:cxn ang="0">
                        <a:pos x="0" y="191"/>
                      </a:cxn>
                      <a:cxn ang="0">
                        <a:pos x="12" y="180"/>
                      </a:cxn>
                      <a:cxn ang="0">
                        <a:pos x="6" y="165"/>
                      </a:cxn>
                      <a:cxn ang="0">
                        <a:pos x="2" y="160"/>
                      </a:cxn>
                      <a:cxn ang="0">
                        <a:pos x="28" y="120"/>
                      </a:cxn>
                      <a:cxn ang="0">
                        <a:pos x="44" y="96"/>
                      </a:cxn>
                      <a:cxn ang="0">
                        <a:pos x="42" y="70"/>
                      </a:cxn>
                      <a:cxn ang="0">
                        <a:pos x="24" y="43"/>
                      </a:cxn>
                      <a:cxn ang="0">
                        <a:pos x="20" y="32"/>
                      </a:cxn>
                      <a:cxn ang="0">
                        <a:pos x="26" y="36"/>
                      </a:cxn>
                      <a:cxn ang="0">
                        <a:pos x="48" y="35"/>
                      </a:cxn>
                      <a:cxn ang="0">
                        <a:pos x="64" y="11"/>
                      </a:cxn>
                      <a:cxn ang="0">
                        <a:pos x="82" y="0"/>
                      </a:cxn>
                      <a:cxn ang="0">
                        <a:pos x="88" y="2"/>
                      </a:cxn>
                      <a:cxn ang="0">
                        <a:pos x="92" y="9"/>
                      </a:cxn>
                      <a:cxn ang="0">
                        <a:pos x="98" y="5"/>
                      </a:cxn>
                      <a:cxn ang="0">
                        <a:pos x="110" y="8"/>
                      </a:cxn>
                      <a:cxn ang="0">
                        <a:pos x="116" y="9"/>
                      </a:cxn>
                      <a:cxn ang="0">
                        <a:pos x="141" y="14"/>
                      </a:cxn>
                      <a:cxn ang="0">
                        <a:pos x="155" y="24"/>
                      </a:cxn>
                      <a:cxn ang="0">
                        <a:pos x="167" y="17"/>
                      </a:cxn>
                      <a:cxn ang="0">
                        <a:pos x="173" y="14"/>
                      </a:cxn>
                      <a:cxn ang="0">
                        <a:pos x="195" y="14"/>
                      </a:cxn>
                      <a:cxn ang="0">
                        <a:pos x="211" y="32"/>
                      </a:cxn>
                      <a:cxn ang="0">
                        <a:pos x="231" y="59"/>
                      </a:cxn>
                      <a:cxn ang="0">
                        <a:pos x="245" y="70"/>
                      </a:cxn>
                      <a:cxn ang="0">
                        <a:pos x="257" y="68"/>
                      </a:cxn>
                      <a:cxn ang="0">
                        <a:pos x="270" y="65"/>
                      </a:cxn>
                      <a:cxn ang="0">
                        <a:pos x="290" y="71"/>
                      </a:cxn>
                      <a:cxn ang="0">
                        <a:pos x="300" y="81"/>
                      </a:cxn>
                      <a:cxn ang="0">
                        <a:pos x="308" y="90"/>
                      </a:cxn>
                      <a:cxn ang="0">
                        <a:pos x="318" y="111"/>
                      </a:cxn>
                      <a:cxn ang="0">
                        <a:pos x="322" y="120"/>
                      </a:cxn>
                      <a:cxn ang="0">
                        <a:pos x="324" y="125"/>
                      </a:cxn>
                      <a:cxn ang="0">
                        <a:pos x="310" y="142"/>
                      </a:cxn>
                      <a:cxn ang="0">
                        <a:pos x="322" y="141"/>
                      </a:cxn>
                      <a:cxn ang="0">
                        <a:pos x="342" y="155"/>
                      </a:cxn>
                      <a:cxn ang="0">
                        <a:pos x="364" y="157"/>
                      </a:cxn>
                      <a:cxn ang="0">
                        <a:pos x="380" y="168"/>
                      </a:cxn>
                      <a:cxn ang="0">
                        <a:pos x="382" y="172"/>
                      </a:cxn>
                      <a:cxn ang="0">
                        <a:pos x="382" y="176"/>
                      </a:cxn>
                      <a:cxn ang="0">
                        <a:pos x="394" y="172"/>
                      </a:cxn>
                      <a:cxn ang="0">
                        <a:pos x="400" y="171"/>
                      </a:cxn>
                      <a:cxn ang="0">
                        <a:pos x="439" y="185"/>
                      </a:cxn>
                      <a:cxn ang="0">
                        <a:pos x="447" y="199"/>
                      </a:cxn>
                      <a:cxn ang="0">
                        <a:pos x="465" y="201"/>
                      </a:cxn>
                      <a:cxn ang="0">
                        <a:pos x="471" y="215"/>
                      </a:cxn>
                      <a:cxn ang="0">
                        <a:pos x="451" y="258"/>
                      </a:cxn>
                      <a:cxn ang="0">
                        <a:pos x="435" y="281"/>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a:effectLst/>
                </p:spPr>
                <p:txBody>
                  <a:bodyPr wrap="none" anchor="ctr"/>
                  <a:lstStyle/>
                  <a:p>
                    <a:pPr>
                      <a:defRPr/>
                    </a:pPr>
                    <a:endParaRPr lang="en-US"/>
                  </a:p>
                </p:txBody>
              </p:sp>
              <p:sp>
                <p:nvSpPr>
                  <p:cNvPr id="4132" name="Freeform 36"/>
                  <p:cNvSpPr>
                    <a:spLocks/>
                  </p:cNvSpPr>
                  <p:nvPr/>
                </p:nvSpPr>
                <p:spPr bwMode="ltGray">
                  <a:xfrm>
                    <a:off x="2534" y="242"/>
                    <a:ext cx="420" cy="283"/>
                  </a:xfrm>
                  <a:custGeom>
                    <a:avLst/>
                    <a:gdLst/>
                    <a:ahLst/>
                    <a:cxnLst>
                      <a:cxn ang="0">
                        <a:pos x="406" y="6"/>
                      </a:cxn>
                      <a:cxn ang="0">
                        <a:pos x="502" y="34"/>
                      </a:cxn>
                      <a:cxn ang="0">
                        <a:pos x="550" y="38"/>
                      </a:cxn>
                      <a:cxn ang="0">
                        <a:pos x="578" y="130"/>
                      </a:cxn>
                      <a:cxn ang="0">
                        <a:pos x="586" y="90"/>
                      </a:cxn>
                      <a:cxn ang="0">
                        <a:pos x="606" y="70"/>
                      </a:cxn>
                      <a:cxn ang="0">
                        <a:pos x="642" y="126"/>
                      </a:cxn>
                      <a:cxn ang="0">
                        <a:pos x="682" y="98"/>
                      </a:cxn>
                      <a:cxn ang="0">
                        <a:pos x="706" y="86"/>
                      </a:cxn>
                      <a:cxn ang="0">
                        <a:pos x="762" y="2"/>
                      </a:cxn>
                      <a:cxn ang="0">
                        <a:pos x="798" y="70"/>
                      </a:cxn>
                      <a:cxn ang="0">
                        <a:pos x="798" y="130"/>
                      </a:cxn>
                      <a:cxn ang="0">
                        <a:pos x="790" y="158"/>
                      </a:cxn>
                      <a:cxn ang="0">
                        <a:pos x="766" y="162"/>
                      </a:cxn>
                      <a:cxn ang="0">
                        <a:pos x="762" y="186"/>
                      </a:cxn>
                      <a:cxn ang="0">
                        <a:pos x="802" y="226"/>
                      </a:cxn>
                      <a:cxn ang="0">
                        <a:pos x="786" y="322"/>
                      </a:cxn>
                      <a:cxn ang="0">
                        <a:pos x="830" y="414"/>
                      </a:cxn>
                      <a:cxn ang="0">
                        <a:pos x="854" y="450"/>
                      </a:cxn>
                      <a:cxn ang="0">
                        <a:pos x="830" y="450"/>
                      </a:cxn>
                      <a:cxn ang="0">
                        <a:pos x="746" y="378"/>
                      </a:cxn>
                      <a:cxn ang="0">
                        <a:pos x="678" y="402"/>
                      </a:cxn>
                      <a:cxn ang="0">
                        <a:pos x="590" y="442"/>
                      </a:cxn>
                      <a:cxn ang="0">
                        <a:pos x="642" y="578"/>
                      </a:cxn>
                      <a:cxn ang="0">
                        <a:pos x="710" y="610"/>
                      </a:cxn>
                      <a:cxn ang="0">
                        <a:pos x="738" y="550"/>
                      </a:cxn>
                      <a:cxn ang="0">
                        <a:pos x="774" y="570"/>
                      </a:cxn>
                      <a:cxn ang="0">
                        <a:pos x="766" y="630"/>
                      </a:cxn>
                      <a:cxn ang="0">
                        <a:pos x="802" y="670"/>
                      </a:cxn>
                      <a:cxn ang="0">
                        <a:pos x="838" y="658"/>
                      </a:cxn>
                      <a:cxn ang="0">
                        <a:pos x="922" y="806"/>
                      </a:cxn>
                      <a:cxn ang="0">
                        <a:pos x="942" y="826"/>
                      </a:cxn>
                      <a:cxn ang="0">
                        <a:pos x="874" y="810"/>
                      </a:cxn>
                      <a:cxn ang="0">
                        <a:pos x="830" y="758"/>
                      </a:cxn>
                      <a:cxn ang="0">
                        <a:pos x="778" y="710"/>
                      </a:cxn>
                      <a:cxn ang="0">
                        <a:pos x="702" y="662"/>
                      </a:cxn>
                      <a:cxn ang="0">
                        <a:pos x="614" y="646"/>
                      </a:cxn>
                      <a:cxn ang="0">
                        <a:pos x="506" y="594"/>
                      </a:cxn>
                      <a:cxn ang="0">
                        <a:pos x="462" y="506"/>
                      </a:cxn>
                      <a:cxn ang="0">
                        <a:pos x="430" y="462"/>
                      </a:cxn>
                      <a:cxn ang="0">
                        <a:pos x="382" y="430"/>
                      </a:cxn>
                      <a:cxn ang="0">
                        <a:pos x="342" y="370"/>
                      </a:cxn>
                      <a:cxn ang="0">
                        <a:pos x="354" y="414"/>
                      </a:cxn>
                      <a:cxn ang="0">
                        <a:pos x="418" y="494"/>
                      </a:cxn>
                      <a:cxn ang="0">
                        <a:pos x="422" y="526"/>
                      </a:cxn>
                      <a:cxn ang="0">
                        <a:pos x="394" y="498"/>
                      </a:cxn>
                      <a:cxn ang="0">
                        <a:pos x="354" y="466"/>
                      </a:cxn>
                      <a:cxn ang="0">
                        <a:pos x="314" y="402"/>
                      </a:cxn>
                      <a:cxn ang="0">
                        <a:pos x="266" y="346"/>
                      </a:cxn>
                      <a:cxn ang="0">
                        <a:pos x="210" y="314"/>
                      </a:cxn>
                      <a:cxn ang="0">
                        <a:pos x="154" y="238"/>
                      </a:cxn>
                      <a:cxn ang="0">
                        <a:pos x="66" y="66"/>
                      </a:cxn>
                      <a:cxn ang="0">
                        <a:pos x="34" y="38"/>
                      </a:cxn>
                      <a:cxn ang="0">
                        <a:pos x="46" y="22"/>
                      </a:cxn>
                      <a:cxn ang="0">
                        <a:pos x="102" y="70"/>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3" name="Freeform 37"/>
                  <p:cNvSpPr>
                    <a:spLocks/>
                  </p:cNvSpPr>
                  <p:nvPr/>
                </p:nvSpPr>
                <p:spPr bwMode="ltGray">
                  <a:xfrm>
                    <a:off x="2405" y="445"/>
                    <a:ext cx="15" cy="16"/>
                  </a:xfrm>
                  <a:custGeom>
                    <a:avLst/>
                    <a:gdLst/>
                    <a:ahLst/>
                    <a:cxnLst>
                      <a:cxn ang="0">
                        <a:pos x="6" y="28"/>
                      </a:cxn>
                      <a:cxn ang="0">
                        <a:pos x="10" y="48"/>
                      </a:cxn>
                      <a:cxn ang="0">
                        <a:pos x="6" y="28"/>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4" name="Freeform 38"/>
                  <p:cNvSpPr>
                    <a:spLocks/>
                  </p:cNvSpPr>
                  <p:nvPr/>
                </p:nvSpPr>
                <p:spPr bwMode="ltGray">
                  <a:xfrm>
                    <a:off x="2393" y="439"/>
                    <a:ext cx="16" cy="12"/>
                  </a:xfrm>
                  <a:custGeom>
                    <a:avLst/>
                    <a:gdLst/>
                    <a:ahLst/>
                    <a:cxnLst>
                      <a:cxn ang="0">
                        <a:pos x="0" y="5"/>
                      </a:cxn>
                      <a:cxn ang="0">
                        <a:pos x="12" y="1"/>
                      </a:cxn>
                      <a:cxn ang="0">
                        <a:pos x="36" y="17"/>
                      </a:cxn>
                      <a:cxn ang="0">
                        <a:pos x="8" y="17"/>
                      </a:cxn>
                      <a:cxn ang="0">
                        <a:pos x="0" y="5"/>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5" name="Freeform 39"/>
                  <p:cNvSpPr>
                    <a:spLocks/>
                  </p:cNvSpPr>
                  <p:nvPr/>
                </p:nvSpPr>
                <p:spPr bwMode="ltGray">
                  <a:xfrm>
                    <a:off x="2878" y="406"/>
                    <a:ext cx="73" cy="33"/>
                  </a:xfrm>
                  <a:custGeom>
                    <a:avLst/>
                    <a:gdLst/>
                    <a:ahLst/>
                    <a:cxnLst>
                      <a:cxn ang="0">
                        <a:pos x="0" y="49"/>
                      </a:cxn>
                      <a:cxn ang="0">
                        <a:pos x="28" y="25"/>
                      </a:cxn>
                      <a:cxn ang="0">
                        <a:pos x="56" y="21"/>
                      </a:cxn>
                      <a:cxn ang="0">
                        <a:pos x="80" y="9"/>
                      </a:cxn>
                      <a:cxn ang="0">
                        <a:pos x="64" y="25"/>
                      </a:cxn>
                      <a:cxn ang="0">
                        <a:pos x="124" y="49"/>
                      </a:cxn>
                      <a:cxn ang="0">
                        <a:pos x="160" y="65"/>
                      </a:cxn>
                      <a:cxn ang="0">
                        <a:pos x="116" y="77"/>
                      </a:cxn>
                      <a:cxn ang="0">
                        <a:pos x="88" y="57"/>
                      </a:cxn>
                      <a:cxn ang="0">
                        <a:pos x="76" y="53"/>
                      </a:cxn>
                      <a:cxn ang="0">
                        <a:pos x="24" y="41"/>
                      </a:cxn>
                      <a:cxn ang="0">
                        <a:pos x="0" y="49"/>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6" name="Freeform 40"/>
                  <p:cNvSpPr>
                    <a:spLocks/>
                  </p:cNvSpPr>
                  <p:nvPr/>
                </p:nvSpPr>
                <p:spPr bwMode="ltGray">
                  <a:xfrm>
                    <a:off x="2955" y="433"/>
                    <a:ext cx="59" cy="15"/>
                  </a:xfrm>
                  <a:custGeom>
                    <a:avLst/>
                    <a:gdLst/>
                    <a:ahLst/>
                    <a:cxnLst>
                      <a:cxn ang="0">
                        <a:pos x="0" y="0"/>
                      </a:cxn>
                      <a:cxn ang="0">
                        <a:pos x="52" y="4"/>
                      </a:cxn>
                      <a:cxn ang="0">
                        <a:pos x="88" y="24"/>
                      </a:cxn>
                      <a:cxn ang="0">
                        <a:pos x="112" y="20"/>
                      </a:cxn>
                      <a:cxn ang="0">
                        <a:pos x="108" y="44"/>
                      </a:cxn>
                      <a:cxn ang="0">
                        <a:pos x="64" y="40"/>
                      </a:cxn>
                      <a:cxn ang="0">
                        <a:pos x="0" y="36"/>
                      </a:cxn>
                      <a:cxn ang="0">
                        <a:pos x="28" y="20"/>
                      </a:cxn>
                      <a:cxn ang="0">
                        <a:pos x="0" y="0"/>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7" name="Freeform 41"/>
                  <p:cNvSpPr>
                    <a:spLocks/>
                  </p:cNvSpPr>
                  <p:nvPr/>
                </p:nvSpPr>
                <p:spPr bwMode="ltGray">
                  <a:xfrm>
                    <a:off x="2924" y="441"/>
                    <a:ext cx="24" cy="14"/>
                  </a:xfrm>
                  <a:custGeom>
                    <a:avLst/>
                    <a:gdLst/>
                    <a:ahLst/>
                    <a:cxnLst>
                      <a:cxn ang="0">
                        <a:pos x="17" y="25"/>
                      </a:cxn>
                      <a:cxn ang="0">
                        <a:pos x="37" y="13"/>
                      </a:cxn>
                      <a:cxn ang="0">
                        <a:pos x="17" y="2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8" name="Freeform 42"/>
                  <p:cNvSpPr>
                    <a:spLocks/>
                  </p:cNvSpPr>
                  <p:nvPr/>
                </p:nvSpPr>
                <p:spPr bwMode="ltGray">
                  <a:xfrm>
                    <a:off x="2908" y="398"/>
                    <a:ext cx="16" cy="18"/>
                  </a:xfrm>
                  <a:custGeom>
                    <a:avLst/>
                    <a:gdLst/>
                    <a:ahLst/>
                    <a:cxnLst>
                      <a:cxn ang="0">
                        <a:pos x="19" y="32"/>
                      </a:cxn>
                      <a:cxn ang="0">
                        <a:pos x="19" y="0"/>
                      </a:cxn>
                      <a:cxn ang="0">
                        <a:pos x="19" y="32"/>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9" name="Freeform 43"/>
                  <p:cNvSpPr>
                    <a:spLocks/>
                  </p:cNvSpPr>
                  <p:nvPr/>
                </p:nvSpPr>
                <p:spPr bwMode="ltGray">
                  <a:xfrm>
                    <a:off x="3035" y="452"/>
                    <a:ext cx="19" cy="27"/>
                  </a:xfrm>
                  <a:custGeom>
                    <a:avLst/>
                    <a:gdLst/>
                    <a:ahLst/>
                    <a:cxnLst>
                      <a:cxn ang="0">
                        <a:pos x="4" y="9"/>
                      </a:cxn>
                      <a:cxn ang="0">
                        <a:pos x="20" y="33"/>
                      </a:cxn>
                      <a:cxn ang="0">
                        <a:pos x="24" y="49"/>
                      </a:cxn>
                      <a:cxn ang="0">
                        <a:pos x="36" y="53"/>
                      </a:cxn>
                      <a:cxn ang="0">
                        <a:pos x="24" y="73"/>
                      </a:cxn>
                      <a:cxn ang="0">
                        <a:pos x="0" y="21"/>
                      </a:cxn>
                      <a:cxn ang="0">
                        <a:pos x="4" y="9"/>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0" name="Freeform 44"/>
                  <p:cNvSpPr>
                    <a:spLocks/>
                  </p:cNvSpPr>
                  <p:nvPr/>
                </p:nvSpPr>
                <p:spPr bwMode="ltGray">
                  <a:xfrm>
                    <a:off x="2696" y="247"/>
                    <a:ext cx="205" cy="41"/>
                  </a:xfrm>
                  <a:custGeom>
                    <a:avLst/>
                    <a:gdLst/>
                    <a:ahLst/>
                    <a:cxnLst>
                      <a:cxn ang="0">
                        <a:pos x="220" y="1"/>
                      </a:cxn>
                      <a:cxn ang="0">
                        <a:pos x="231" y="8"/>
                      </a:cxn>
                      <a:cxn ang="0">
                        <a:pos x="235" y="0"/>
                      </a:cxn>
                      <a:cxn ang="0">
                        <a:pos x="265" y="0"/>
                      </a:cxn>
                      <a:cxn ang="0">
                        <a:pos x="287" y="17"/>
                      </a:cxn>
                      <a:cxn ang="0">
                        <a:pos x="319" y="10"/>
                      </a:cxn>
                      <a:cxn ang="0">
                        <a:pos x="314" y="29"/>
                      </a:cxn>
                      <a:cxn ang="0">
                        <a:pos x="298" y="46"/>
                      </a:cxn>
                      <a:cxn ang="0">
                        <a:pos x="295" y="29"/>
                      </a:cxn>
                      <a:cxn ang="0">
                        <a:pos x="287" y="31"/>
                      </a:cxn>
                      <a:cxn ang="0">
                        <a:pos x="279" y="29"/>
                      </a:cxn>
                      <a:cxn ang="0">
                        <a:pos x="263" y="21"/>
                      </a:cxn>
                      <a:cxn ang="0">
                        <a:pos x="228" y="38"/>
                      </a:cxn>
                      <a:cxn ang="0">
                        <a:pos x="201" y="44"/>
                      </a:cxn>
                      <a:cxn ang="0">
                        <a:pos x="212" y="57"/>
                      </a:cxn>
                      <a:cxn ang="0">
                        <a:pos x="188" y="63"/>
                      </a:cxn>
                      <a:cxn ang="0">
                        <a:pos x="169" y="61"/>
                      </a:cxn>
                      <a:cxn ang="0">
                        <a:pos x="177" y="57"/>
                      </a:cxn>
                      <a:cxn ang="0">
                        <a:pos x="171" y="40"/>
                      </a:cxn>
                      <a:cxn ang="0">
                        <a:pos x="169" y="31"/>
                      </a:cxn>
                      <a:cxn ang="0">
                        <a:pos x="158" y="23"/>
                      </a:cxn>
                      <a:cxn ang="0">
                        <a:pos x="142" y="27"/>
                      </a:cxn>
                      <a:cxn ang="0">
                        <a:pos x="134" y="27"/>
                      </a:cxn>
                      <a:cxn ang="0">
                        <a:pos x="123" y="25"/>
                      </a:cxn>
                      <a:cxn ang="0">
                        <a:pos x="83" y="2"/>
                      </a:cxn>
                      <a:cxn ang="0">
                        <a:pos x="59" y="14"/>
                      </a:cxn>
                      <a:cxn ang="0">
                        <a:pos x="1" y="0"/>
                      </a:cxn>
                      <a:cxn ang="0">
                        <a:pos x="220" y="1"/>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a:effectLst/>
                </p:spPr>
                <p:txBody>
                  <a:bodyPr wrap="none" anchor="ctr"/>
                  <a:lstStyle/>
                  <a:p>
                    <a:pPr>
                      <a:defRPr/>
                    </a:pPr>
                    <a:endParaRPr lang="en-US"/>
                  </a:p>
                </p:txBody>
              </p:sp>
              <p:sp>
                <p:nvSpPr>
                  <p:cNvPr id="4141" name="Freeform 45"/>
                  <p:cNvSpPr>
                    <a:spLocks/>
                  </p:cNvSpPr>
                  <p:nvPr/>
                </p:nvSpPr>
                <p:spPr bwMode="ltGray">
                  <a:xfrm>
                    <a:off x="2515" y="246"/>
                    <a:ext cx="190" cy="20"/>
                  </a:xfrm>
                  <a:custGeom>
                    <a:avLst/>
                    <a:gdLst/>
                    <a:ahLst/>
                    <a:cxnLst>
                      <a:cxn ang="0">
                        <a:pos x="105" y="31"/>
                      </a:cxn>
                      <a:cxn ang="0">
                        <a:pos x="30" y="1"/>
                      </a:cxn>
                      <a:cxn ang="0">
                        <a:pos x="285" y="0"/>
                      </a:cxn>
                      <a:cxn ang="0">
                        <a:pos x="296" y="14"/>
                      </a:cxn>
                      <a:cxn ang="0">
                        <a:pos x="264" y="16"/>
                      </a:cxn>
                      <a:cxn ang="0">
                        <a:pos x="105" y="3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a:effectLst/>
                </p:spPr>
                <p:txBody>
                  <a:bodyPr wrap="none" anchor="ctr"/>
                  <a:lstStyle/>
                  <a:p>
                    <a:pPr>
                      <a:defRPr/>
                    </a:pPr>
                    <a:endParaRPr lang="en-US"/>
                  </a:p>
                </p:txBody>
              </p:sp>
              <p:sp>
                <p:nvSpPr>
                  <p:cNvPr id="4142" name="Freeform 46"/>
                  <p:cNvSpPr>
                    <a:spLocks/>
                  </p:cNvSpPr>
                  <p:nvPr/>
                </p:nvSpPr>
                <p:spPr bwMode="ltGray">
                  <a:xfrm>
                    <a:off x="2096" y="275"/>
                    <a:ext cx="18" cy="10"/>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3" name="Freeform 47"/>
                  <p:cNvSpPr>
                    <a:spLocks/>
                  </p:cNvSpPr>
                  <p:nvPr/>
                </p:nvSpPr>
                <p:spPr bwMode="ltGray">
                  <a:xfrm>
                    <a:off x="1606" y="246"/>
                    <a:ext cx="436" cy="152"/>
                  </a:xfrm>
                  <a:custGeom>
                    <a:avLst/>
                    <a:gdLst/>
                    <a:ahLst/>
                    <a:cxnLst>
                      <a:cxn ang="0">
                        <a:pos x="73" y="1"/>
                      </a:cxn>
                      <a:cxn ang="0">
                        <a:pos x="436"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pPr>
                      <a:defRPr/>
                    </a:pPr>
                    <a:endParaRPr lang="en-US"/>
                  </a:p>
                </p:txBody>
              </p:sp>
              <p:sp>
                <p:nvSpPr>
                  <p:cNvPr id="4144" name="Freeform 48"/>
                  <p:cNvSpPr>
                    <a:spLocks/>
                  </p:cNvSpPr>
                  <p:nvPr/>
                </p:nvSpPr>
                <p:spPr bwMode="ltGray">
                  <a:xfrm>
                    <a:off x="2043" y="241"/>
                    <a:ext cx="20" cy="55"/>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5" name="Freeform 49"/>
                  <p:cNvSpPr>
                    <a:spLocks/>
                  </p:cNvSpPr>
                  <p:nvPr/>
                </p:nvSpPr>
                <p:spPr bwMode="ltGray">
                  <a:xfrm>
                    <a:off x="2031" y="287"/>
                    <a:ext cx="59" cy="3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6" name="Freeform 50"/>
                  <p:cNvSpPr>
                    <a:spLocks/>
                  </p:cNvSpPr>
                  <p:nvPr/>
                </p:nvSpPr>
                <p:spPr bwMode="ltGray">
                  <a:xfrm>
                    <a:off x="1968" y="319"/>
                    <a:ext cx="80" cy="72"/>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pPr>
                      <a:defRPr/>
                    </a:pPr>
                    <a:endParaRPr lang="en-US"/>
                  </a:p>
                </p:txBody>
              </p:sp>
              <p:sp>
                <p:nvSpPr>
                  <p:cNvPr id="4147" name="Freeform 51"/>
                  <p:cNvSpPr>
                    <a:spLocks/>
                  </p:cNvSpPr>
                  <p:nvPr/>
                </p:nvSpPr>
                <p:spPr bwMode="ltGray">
                  <a:xfrm>
                    <a:off x="2021" y="340"/>
                    <a:ext cx="6" cy="4"/>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8" name="Freeform 52"/>
                  <p:cNvSpPr>
                    <a:spLocks/>
                  </p:cNvSpPr>
                  <p:nvPr/>
                </p:nvSpPr>
                <p:spPr bwMode="ltGray">
                  <a:xfrm>
                    <a:off x="1573" y="389"/>
                    <a:ext cx="347" cy="189"/>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pPr>
                      <a:defRPr/>
                    </a:pPr>
                    <a:endParaRPr lang="en-US"/>
                  </a:p>
                </p:txBody>
              </p:sp>
              <p:sp>
                <p:nvSpPr>
                  <p:cNvPr id="4149" name="Freeform 53"/>
                  <p:cNvSpPr>
                    <a:spLocks/>
                  </p:cNvSpPr>
                  <p:nvPr/>
                </p:nvSpPr>
                <p:spPr bwMode="ltGray">
                  <a:xfrm>
                    <a:off x="1634" y="519"/>
                    <a:ext cx="19" cy="29"/>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0" name="Freeform 54"/>
                  <p:cNvSpPr>
                    <a:spLocks/>
                  </p:cNvSpPr>
                  <p:nvPr/>
                </p:nvSpPr>
                <p:spPr bwMode="ltGray">
                  <a:xfrm>
                    <a:off x="1900" y="421"/>
                    <a:ext cx="18" cy="24"/>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1" name="Freeform 55"/>
                  <p:cNvSpPr>
                    <a:spLocks/>
                  </p:cNvSpPr>
                  <p:nvPr/>
                </p:nvSpPr>
                <p:spPr bwMode="ltGray">
                  <a:xfrm>
                    <a:off x="1951" y="409"/>
                    <a:ext cx="9" cy="10"/>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2" name="Freeform 56"/>
                  <p:cNvSpPr>
                    <a:spLocks/>
                  </p:cNvSpPr>
                  <p:nvPr/>
                </p:nvSpPr>
                <p:spPr bwMode="ltGray">
                  <a:xfrm>
                    <a:off x="1021" y="314"/>
                    <a:ext cx="433" cy="354"/>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pPr>
                      <a:defRPr/>
                    </a:pPr>
                    <a:endParaRPr lang="en-US"/>
                  </a:p>
                </p:txBody>
              </p:sp>
              <p:sp>
                <p:nvSpPr>
                  <p:cNvPr id="4153" name="Freeform 57"/>
                  <p:cNvSpPr>
                    <a:spLocks/>
                  </p:cNvSpPr>
                  <p:nvPr/>
                </p:nvSpPr>
                <p:spPr bwMode="ltGray">
                  <a:xfrm>
                    <a:off x="1189" y="447"/>
                    <a:ext cx="163" cy="221"/>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pPr>
                      <a:defRPr/>
                    </a:pPr>
                    <a:endParaRPr lang="en-US"/>
                  </a:p>
                </p:txBody>
              </p:sp>
              <p:sp>
                <p:nvSpPr>
                  <p:cNvPr id="4154" name="Freeform 58"/>
                  <p:cNvSpPr>
                    <a:spLocks/>
                  </p:cNvSpPr>
                  <p:nvPr/>
                </p:nvSpPr>
                <p:spPr bwMode="ltGray">
                  <a:xfrm>
                    <a:off x="1476" y="611"/>
                    <a:ext cx="7" cy="12"/>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5" name="Freeform 59"/>
                  <p:cNvSpPr>
                    <a:spLocks/>
                  </p:cNvSpPr>
                  <p:nvPr/>
                </p:nvSpPr>
                <p:spPr bwMode="ltGray">
                  <a:xfrm>
                    <a:off x="1467" y="497"/>
                    <a:ext cx="9" cy="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6" name="Freeform 60"/>
                  <p:cNvSpPr>
                    <a:spLocks/>
                  </p:cNvSpPr>
                  <p:nvPr/>
                </p:nvSpPr>
                <p:spPr bwMode="ltGray">
                  <a:xfrm>
                    <a:off x="1072" y="357"/>
                    <a:ext cx="25" cy="10"/>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7" name="Freeform 61"/>
                  <p:cNvSpPr>
                    <a:spLocks/>
                  </p:cNvSpPr>
                  <p:nvPr/>
                </p:nvSpPr>
                <p:spPr bwMode="ltGray">
                  <a:xfrm>
                    <a:off x="1374" y="265"/>
                    <a:ext cx="295" cy="233"/>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pPr>
                      <a:defRPr/>
                    </a:pPr>
                    <a:endParaRPr lang="en-US"/>
                  </a:p>
                </p:txBody>
              </p:sp>
              <p:sp>
                <p:nvSpPr>
                  <p:cNvPr id="4158" name="Freeform 62"/>
                  <p:cNvSpPr>
                    <a:spLocks/>
                  </p:cNvSpPr>
                  <p:nvPr/>
                </p:nvSpPr>
                <p:spPr bwMode="ltGray">
                  <a:xfrm>
                    <a:off x="1173" y="247"/>
                    <a:ext cx="591" cy="95"/>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pPr>
                      <a:defRPr/>
                    </a:pPr>
                    <a:endParaRPr lang="en-US"/>
                  </a:p>
                </p:txBody>
              </p:sp>
              <p:sp>
                <p:nvSpPr>
                  <p:cNvPr id="4159" name="Freeform 63"/>
                  <p:cNvSpPr>
                    <a:spLocks/>
                  </p:cNvSpPr>
                  <p:nvPr/>
                </p:nvSpPr>
                <p:spPr bwMode="ltGray">
                  <a:xfrm>
                    <a:off x="1293" y="282"/>
                    <a:ext cx="13" cy="10"/>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0" name="Freeform 64"/>
                  <p:cNvSpPr>
                    <a:spLocks/>
                  </p:cNvSpPr>
                  <p:nvPr/>
                </p:nvSpPr>
                <p:spPr bwMode="ltGray">
                  <a:xfrm>
                    <a:off x="1278" y="296"/>
                    <a:ext cx="19" cy="11"/>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1" name="Freeform 65"/>
                  <p:cNvSpPr>
                    <a:spLocks/>
                  </p:cNvSpPr>
                  <p:nvPr/>
                </p:nvSpPr>
                <p:spPr bwMode="ltGray">
                  <a:xfrm>
                    <a:off x="1340" y="337"/>
                    <a:ext cx="32" cy="6"/>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2" name="Freeform 66"/>
                  <p:cNvSpPr>
                    <a:spLocks/>
                  </p:cNvSpPr>
                  <p:nvPr/>
                </p:nvSpPr>
                <p:spPr bwMode="ltGray">
                  <a:xfrm>
                    <a:off x="1395" y="336"/>
                    <a:ext cx="18" cy="15"/>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3" name="Freeform 67"/>
                  <p:cNvSpPr>
                    <a:spLocks/>
                  </p:cNvSpPr>
                  <p:nvPr/>
                </p:nvSpPr>
                <p:spPr bwMode="ltGray">
                  <a:xfrm>
                    <a:off x="1248" y="295"/>
                    <a:ext cx="14" cy="10"/>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pPr>
                      <a:defRPr/>
                    </a:pPr>
                    <a:endParaRPr lang="en-US"/>
                  </a:p>
                </p:txBody>
              </p:sp>
            </p:grpSp>
            <p:grpSp>
              <p:nvGrpSpPr>
                <p:cNvPr id="1085" name="Group 68"/>
                <p:cNvGrpSpPr>
                  <a:grpSpLocks/>
                </p:cNvGrpSpPr>
                <p:nvPr/>
              </p:nvGrpSpPr>
              <p:grpSpPr bwMode="auto">
                <a:xfrm>
                  <a:off x="3709" y="240"/>
                  <a:ext cx="1139" cy="429"/>
                  <a:chOff x="3709" y="240"/>
                  <a:chExt cx="1139" cy="429"/>
                </a:xfrm>
              </p:grpSpPr>
              <p:sp>
                <p:nvSpPr>
                  <p:cNvPr id="4165" name="Freeform 69"/>
                  <p:cNvSpPr>
                    <a:spLocks/>
                  </p:cNvSpPr>
                  <p:nvPr/>
                </p:nvSpPr>
                <p:spPr bwMode="ltGray">
                  <a:xfrm>
                    <a:off x="4808" y="616"/>
                    <a:ext cx="13" cy="1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6" name="Freeform 70"/>
                  <p:cNvSpPr>
                    <a:spLocks/>
                  </p:cNvSpPr>
                  <p:nvPr/>
                </p:nvSpPr>
                <p:spPr bwMode="ltGray">
                  <a:xfrm>
                    <a:off x="4655" y="629"/>
                    <a:ext cx="11" cy="5"/>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7" name="Freeform 71"/>
                  <p:cNvSpPr>
                    <a:spLocks/>
                  </p:cNvSpPr>
                  <p:nvPr/>
                </p:nvSpPr>
                <p:spPr bwMode="ltGray">
                  <a:xfrm>
                    <a:off x="4609" y="635"/>
                    <a:ext cx="28" cy="16"/>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8" name="Freeform 72"/>
                  <p:cNvSpPr>
                    <a:spLocks/>
                  </p:cNvSpPr>
                  <p:nvPr/>
                </p:nvSpPr>
                <p:spPr bwMode="ltGray">
                  <a:xfrm>
                    <a:off x="4580" y="634"/>
                    <a:ext cx="29" cy="16"/>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9" name="Freeform 73"/>
                  <p:cNvSpPr>
                    <a:spLocks/>
                  </p:cNvSpPr>
                  <p:nvPr/>
                </p:nvSpPr>
                <p:spPr bwMode="ltGray">
                  <a:xfrm>
                    <a:off x="4423" y="547"/>
                    <a:ext cx="151" cy="93"/>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0" name="Freeform 74"/>
                  <p:cNvSpPr>
                    <a:spLocks/>
                  </p:cNvSpPr>
                  <p:nvPr/>
                </p:nvSpPr>
                <p:spPr bwMode="ltGray">
                  <a:xfrm>
                    <a:off x="4515" y="541"/>
                    <a:ext cx="67" cy="68"/>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1" name="Freeform 75"/>
                  <p:cNvSpPr>
                    <a:spLocks/>
                  </p:cNvSpPr>
                  <p:nvPr/>
                </p:nvSpPr>
                <p:spPr bwMode="ltGray">
                  <a:xfrm>
                    <a:off x="4580" y="572"/>
                    <a:ext cx="47" cy="13"/>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2" name="Freeform 76"/>
                  <p:cNvSpPr>
                    <a:spLocks/>
                  </p:cNvSpPr>
                  <p:nvPr/>
                </p:nvSpPr>
                <p:spPr bwMode="ltGray">
                  <a:xfrm>
                    <a:off x="4578" y="588"/>
                    <a:ext cx="32" cy="3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3" name="Freeform 77"/>
                  <p:cNvSpPr>
                    <a:spLocks/>
                  </p:cNvSpPr>
                  <p:nvPr/>
                </p:nvSpPr>
                <p:spPr bwMode="ltGray">
                  <a:xfrm>
                    <a:off x="4632" y="569"/>
                    <a:ext cx="16" cy="20"/>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4" name="Freeform 78"/>
                  <p:cNvSpPr>
                    <a:spLocks/>
                  </p:cNvSpPr>
                  <p:nvPr/>
                </p:nvSpPr>
                <p:spPr bwMode="ltGray">
                  <a:xfrm>
                    <a:off x="4636" y="600"/>
                    <a:ext cx="20" cy="10"/>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5" name="Freeform 79"/>
                  <p:cNvSpPr>
                    <a:spLocks/>
                  </p:cNvSpPr>
                  <p:nvPr/>
                </p:nvSpPr>
                <p:spPr bwMode="ltGray">
                  <a:xfrm>
                    <a:off x="4657" y="585"/>
                    <a:ext cx="26" cy="17"/>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6" name="Freeform 80"/>
                  <p:cNvSpPr>
                    <a:spLocks/>
                  </p:cNvSpPr>
                  <p:nvPr/>
                </p:nvSpPr>
                <p:spPr bwMode="ltGray">
                  <a:xfrm>
                    <a:off x="4664" y="593"/>
                    <a:ext cx="122" cy="61"/>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7" name="Freeform 81"/>
                  <p:cNvSpPr>
                    <a:spLocks/>
                  </p:cNvSpPr>
                  <p:nvPr/>
                </p:nvSpPr>
                <p:spPr bwMode="ltGray">
                  <a:xfrm>
                    <a:off x="4770" y="599"/>
                    <a:ext cx="33" cy="26"/>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8" name="Freeform 82"/>
                  <p:cNvSpPr>
                    <a:spLocks/>
                  </p:cNvSpPr>
                  <p:nvPr/>
                </p:nvSpPr>
                <p:spPr bwMode="ltGray">
                  <a:xfrm>
                    <a:off x="4840" y="544"/>
                    <a:ext cx="8" cy="6"/>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9" name="Freeform 83"/>
                  <p:cNvSpPr>
                    <a:spLocks/>
                  </p:cNvSpPr>
                  <p:nvPr/>
                </p:nvSpPr>
                <p:spPr bwMode="ltGray">
                  <a:xfrm>
                    <a:off x="4747" y="494"/>
                    <a:ext cx="8" cy="5"/>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0" name="Freeform 84"/>
                  <p:cNvSpPr>
                    <a:spLocks/>
                  </p:cNvSpPr>
                  <p:nvPr/>
                </p:nvSpPr>
                <p:spPr bwMode="ltGray">
                  <a:xfrm>
                    <a:off x="4676" y="536"/>
                    <a:ext cx="8" cy="5"/>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1" name="Freeform 85"/>
                  <p:cNvSpPr>
                    <a:spLocks/>
                  </p:cNvSpPr>
                  <p:nvPr/>
                </p:nvSpPr>
                <p:spPr bwMode="ltGray">
                  <a:xfrm>
                    <a:off x="4598" y="523"/>
                    <a:ext cx="34" cy="27"/>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2" name="Freeform 86"/>
                  <p:cNvSpPr>
                    <a:spLocks/>
                  </p:cNvSpPr>
                  <p:nvPr/>
                </p:nvSpPr>
                <p:spPr bwMode="ltGray">
                  <a:xfrm>
                    <a:off x="4587" y="466"/>
                    <a:ext cx="40" cy="58"/>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3" name="Freeform 87"/>
                  <p:cNvSpPr>
                    <a:spLocks/>
                  </p:cNvSpPr>
                  <p:nvPr/>
                </p:nvSpPr>
                <p:spPr bwMode="ltGray">
                  <a:xfrm>
                    <a:off x="4597" y="508"/>
                    <a:ext cx="14" cy="17"/>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4" name="Freeform 88"/>
                  <p:cNvSpPr>
                    <a:spLocks/>
                  </p:cNvSpPr>
                  <p:nvPr/>
                </p:nvSpPr>
                <p:spPr bwMode="ltGray">
                  <a:xfrm>
                    <a:off x="4569" y="512"/>
                    <a:ext cx="19" cy="17"/>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5" name="Freeform 89"/>
                  <p:cNvSpPr>
                    <a:spLocks/>
                  </p:cNvSpPr>
                  <p:nvPr/>
                </p:nvSpPr>
                <p:spPr bwMode="ltGray">
                  <a:xfrm>
                    <a:off x="4784" y="275"/>
                    <a:ext cx="18" cy="10"/>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6" name="Freeform 90"/>
                  <p:cNvSpPr>
                    <a:spLocks/>
                  </p:cNvSpPr>
                  <p:nvPr/>
                </p:nvSpPr>
                <p:spPr bwMode="ltGray">
                  <a:xfrm>
                    <a:off x="4293" y="246"/>
                    <a:ext cx="438" cy="152"/>
                  </a:xfrm>
                  <a:custGeom>
                    <a:avLst/>
                    <a:gdLst/>
                    <a:ahLst/>
                    <a:cxnLst>
                      <a:cxn ang="0">
                        <a:pos x="73" y="1"/>
                      </a:cxn>
                      <a:cxn ang="0">
                        <a:pos x="438"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pPr>
                      <a:defRPr/>
                    </a:pPr>
                    <a:endParaRPr lang="en-US"/>
                  </a:p>
                </p:txBody>
              </p:sp>
              <p:sp>
                <p:nvSpPr>
                  <p:cNvPr id="4187" name="Freeform 91"/>
                  <p:cNvSpPr>
                    <a:spLocks/>
                  </p:cNvSpPr>
                  <p:nvPr/>
                </p:nvSpPr>
                <p:spPr bwMode="ltGray">
                  <a:xfrm>
                    <a:off x="4731" y="240"/>
                    <a:ext cx="20" cy="55"/>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8" name="Freeform 92"/>
                  <p:cNvSpPr>
                    <a:spLocks/>
                  </p:cNvSpPr>
                  <p:nvPr/>
                </p:nvSpPr>
                <p:spPr bwMode="ltGray">
                  <a:xfrm>
                    <a:off x="4719" y="287"/>
                    <a:ext cx="59" cy="3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9" name="Freeform 93"/>
                  <p:cNvSpPr>
                    <a:spLocks/>
                  </p:cNvSpPr>
                  <p:nvPr/>
                </p:nvSpPr>
                <p:spPr bwMode="ltGray">
                  <a:xfrm>
                    <a:off x="4656" y="319"/>
                    <a:ext cx="80" cy="72"/>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pPr>
                      <a:defRPr/>
                    </a:pPr>
                    <a:endParaRPr lang="en-US"/>
                  </a:p>
                </p:txBody>
              </p:sp>
              <p:sp>
                <p:nvSpPr>
                  <p:cNvPr id="4190" name="Freeform 94"/>
                  <p:cNvSpPr>
                    <a:spLocks/>
                  </p:cNvSpPr>
                  <p:nvPr/>
                </p:nvSpPr>
                <p:spPr bwMode="ltGray">
                  <a:xfrm>
                    <a:off x="4709" y="340"/>
                    <a:ext cx="6" cy="4"/>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1" name="Freeform 95"/>
                  <p:cNvSpPr>
                    <a:spLocks/>
                  </p:cNvSpPr>
                  <p:nvPr/>
                </p:nvSpPr>
                <p:spPr bwMode="ltGray">
                  <a:xfrm>
                    <a:off x="4261" y="389"/>
                    <a:ext cx="347" cy="189"/>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pPr>
                      <a:defRPr/>
                    </a:pPr>
                    <a:endParaRPr lang="en-US"/>
                  </a:p>
                </p:txBody>
              </p:sp>
              <p:sp>
                <p:nvSpPr>
                  <p:cNvPr id="4192" name="Freeform 96"/>
                  <p:cNvSpPr>
                    <a:spLocks/>
                  </p:cNvSpPr>
                  <p:nvPr/>
                </p:nvSpPr>
                <p:spPr bwMode="ltGray">
                  <a:xfrm>
                    <a:off x="4322" y="519"/>
                    <a:ext cx="19" cy="29"/>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3" name="Freeform 97"/>
                  <p:cNvSpPr>
                    <a:spLocks/>
                  </p:cNvSpPr>
                  <p:nvPr/>
                </p:nvSpPr>
                <p:spPr bwMode="ltGray">
                  <a:xfrm>
                    <a:off x="4588" y="421"/>
                    <a:ext cx="18" cy="24"/>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4" name="Freeform 98"/>
                  <p:cNvSpPr>
                    <a:spLocks/>
                  </p:cNvSpPr>
                  <p:nvPr/>
                </p:nvSpPr>
                <p:spPr bwMode="ltGray">
                  <a:xfrm>
                    <a:off x="4639" y="409"/>
                    <a:ext cx="9" cy="10"/>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5" name="Freeform 99"/>
                  <p:cNvSpPr>
                    <a:spLocks/>
                  </p:cNvSpPr>
                  <p:nvPr/>
                </p:nvSpPr>
                <p:spPr bwMode="ltGray">
                  <a:xfrm>
                    <a:off x="3709" y="315"/>
                    <a:ext cx="433" cy="354"/>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pPr>
                      <a:defRPr/>
                    </a:pPr>
                    <a:endParaRPr lang="en-US"/>
                  </a:p>
                </p:txBody>
              </p:sp>
              <p:sp>
                <p:nvSpPr>
                  <p:cNvPr id="4196" name="Freeform 100"/>
                  <p:cNvSpPr>
                    <a:spLocks/>
                  </p:cNvSpPr>
                  <p:nvPr/>
                </p:nvSpPr>
                <p:spPr bwMode="ltGray">
                  <a:xfrm>
                    <a:off x="3877" y="448"/>
                    <a:ext cx="163" cy="221"/>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pPr>
                      <a:defRPr/>
                    </a:pPr>
                    <a:endParaRPr lang="en-US"/>
                  </a:p>
                </p:txBody>
              </p:sp>
              <p:sp>
                <p:nvSpPr>
                  <p:cNvPr id="4197" name="Freeform 101"/>
                  <p:cNvSpPr>
                    <a:spLocks/>
                  </p:cNvSpPr>
                  <p:nvPr/>
                </p:nvSpPr>
                <p:spPr bwMode="ltGray">
                  <a:xfrm>
                    <a:off x="4164" y="611"/>
                    <a:ext cx="7" cy="12"/>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8" name="Freeform 102"/>
                  <p:cNvSpPr>
                    <a:spLocks/>
                  </p:cNvSpPr>
                  <p:nvPr/>
                </p:nvSpPr>
                <p:spPr bwMode="ltGray">
                  <a:xfrm>
                    <a:off x="4155" y="497"/>
                    <a:ext cx="9" cy="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9" name="Freeform 103"/>
                  <p:cNvSpPr>
                    <a:spLocks/>
                  </p:cNvSpPr>
                  <p:nvPr/>
                </p:nvSpPr>
                <p:spPr bwMode="ltGray">
                  <a:xfrm>
                    <a:off x="3760" y="357"/>
                    <a:ext cx="25" cy="10"/>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0" name="Freeform 104"/>
                  <p:cNvSpPr>
                    <a:spLocks/>
                  </p:cNvSpPr>
                  <p:nvPr/>
                </p:nvSpPr>
                <p:spPr bwMode="ltGray">
                  <a:xfrm>
                    <a:off x="4062" y="265"/>
                    <a:ext cx="295" cy="233"/>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pPr>
                      <a:defRPr/>
                    </a:pPr>
                    <a:endParaRPr lang="en-US"/>
                  </a:p>
                </p:txBody>
              </p:sp>
              <p:sp>
                <p:nvSpPr>
                  <p:cNvPr id="4201" name="Freeform 105"/>
                  <p:cNvSpPr>
                    <a:spLocks/>
                  </p:cNvSpPr>
                  <p:nvPr/>
                </p:nvSpPr>
                <p:spPr bwMode="ltGray">
                  <a:xfrm>
                    <a:off x="3861" y="247"/>
                    <a:ext cx="591" cy="95"/>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pPr>
                      <a:defRPr/>
                    </a:pPr>
                    <a:endParaRPr lang="en-US"/>
                  </a:p>
                </p:txBody>
              </p:sp>
              <p:sp>
                <p:nvSpPr>
                  <p:cNvPr id="4202" name="Freeform 106"/>
                  <p:cNvSpPr>
                    <a:spLocks/>
                  </p:cNvSpPr>
                  <p:nvPr/>
                </p:nvSpPr>
                <p:spPr bwMode="ltGray">
                  <a:xfrm>
                    <a:off x="3981" y="282"/>
                    <a:ext cx="13" cy="10"/>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3" name="Freeform 107"/>
                  <p:cNvSpPr>
                    <a:spLocks/>
                  </p:cNvSpPr>
                  <p:nvPr/>
                </p:nvSpPr>
                <p:spPr bwMode="ltGray">
                  <a:xfrm>
                    <a:off x="3966" y="296"/>
                    <a:ext cx="19" cy="11"/>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4" name="Freeform 108"/>
                  <p:cNvSpPr>
                    <a:spLocks/>
                  </p:cNvSpPr>
                  <p:nvPr/>
                </p:nvSpPr>
                <p:spPr bwMode="ltGray">
                  <a:xfrm>
                    <a:off x="4028" y="337"/>
                    <a:ext cx="32" cy="6"/>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5" name="Freeform 109"/>
                  <p:cNvSpPr>
                    <a:spLocks/>
                  </p:cNvSpPr>
                  <p:nvPr/>
                </p:nvSpPr>
                <p:spPr bwMode="ltGray">
                  <a:xfrm>
                    <a:off x="4083" y="336"/>
                    <a:ext cx="18" cy="15"/>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6" name="Freeform 110"/>
                  <p:cNvSpPr>
                    <a:spLocks/>
                  </p:cNvSpPr>
                  <p:nvPr/>
                </p:nvSpPr>
                <p:spPr bwMode="ltGray">
                  <a:xfrm>
                    <a:off x="3936" y="295"/>
                    <a:ext cx="14" cy="10"/>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pPr>
                      <a:defRPr/>
                    </a:pPr>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4208" name="Line 112"/>
                <p:cNvSpPr>
                  <a:spLocks noChangeShapeType="1"/>
                </p:cNvSpPr>
                <p:nvPr/>
              </p:nvSpPr>
              <p:spPr bwMode="white">
                <a:xfrm>
                  <a:off x="798" y="476"/>
                  <a:ext cx="4702" cy="0"/>
                </a:xfrm>
                <a:prstGeom prst="line">
                  <a:avLst/>
                </a:prstGeom>
                <a:noFill/>
                <a:ln w="9525">
                  <a:solidFill>
                    <a:schemeClr val="folHlink"/>
                  </a:solidFill>
                  <a:round/>
                  <a:headEnd/>
                  <a:tailEnd/>
                </a:ln>
                <a:effectLst/>
              </p:spPr>
              <p:txBody>
                <a:bodyPr wrap="none" anchor="ctr"/>
                <a:lstStyle/>
                <a:p>
                  <a:pPr>
                    <a:defRPr/>
                  </a:pPr>
                  <a:endParaRPr lang="en-US"/>
                </a:p>
              </p:txBody>
            </p:sp>
            <p:sp>
              <p:nvSpPr>
                <p:cNvPr id="4209" name="Line 113"/>
                <p:cNvSpPr>
                  <a:spLocks noChangeShapeType="1"/>
                </p:cNvSpPr>
                <p:nvPr/>
              </p:nvSpPr>
              <p:spPr bwMode="white">
                <a:xfrm>
                  <a:off x="1026"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0" name="Line 114"/>
                <p:cNvSpPr>
                  <a:spLocks noChangeShapeType="1"/>
                </p:cNvSpPr>
                <p:nvPr/>
              </p:nvSpPr>
              <p:spPr bwMode="white">
                <a:xfrm>
                  <a:off x="1254"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1" name="Line 115"/>
                <p:cNvSpPr>
                  <a:spLocks noChangeShapeType="1"/>
                </p:cNvSpPr>
                <p:nvPr/>
              </p:nvSpPr>
              <p:spPr bwMode="white">
                <a:xfrm>
                  <a:off x="1482"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2" name="Line 116"/>
                <p:cNvSpPr>
                  <a:spLocks noChangeShapeType="1"/>
                </p:cNvSpPr>
                <p:nvPr/>
              </p:nvSpPr>
              <p:spPr bwMode="white">
                <a:xfrm>
                  <a:off x="1710"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3" name="Line 117"/>
                <p:cNvSpPr>
                  <a:spLocks noChangeShapeType="1"/>
                </p:cNvSpPr>
                <p:nvPr/>
              </p:nvSpPr>
              <p:spPr bwMode="white">
                <a:xfrm>
                  <a:off x="1938"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4" name="Line 118"/>
                <p:cNvSpPr>
                  <a:spLocks noChangeShapeType="1"/>
                </p:cNvSpPr>
                <p:nvPr/>
              </p:nvSpPr>
              <p:spPr bwMode="white">
                <a:xfrm>
                  <a:off x="2166"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5" name="Line 119"/>
                <p:cNvSpPr>
                  <a:spLocks noChangeShapeType="1"/>
                </p:cNvSpPr>
                <p:nvPr/>
              </p:nvSpPr>
              <p:spPr bwMode="white">
                <a:xfrm>
                  <a:off x="2394"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6" name="Line 120"/>
                <p:cNvSpPr>
                  <a:spLocks noChangeShapeType="1"/>
                </p:cNvSpPr>
                <p:nvPr/>
              </p:nvSpPr>
              <p:spPr bwMode="white">
                <a:xfrm>
                  <a:off x="2622"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7" name="Line 121"/>
                <p:cNvSpPr>
                  <a:spLocks noChangeShapeType="1"/>
                </p:cNvSpPr>
                <p:nvPr/>
              </p:nvSpPr>
              <p:spPr bwMode="white">
                <a:xfrm>
                  <a:off x="2850"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8" name="Line 122"/>
                <p:cNvSpPr>
                  <a:spLocks noChangeShapeType="1"/>
                </p:cNvSpPr>
                <p:nvPr/>
              </p:nvSpPr>
              <p:spPr bwMode="white">
                <a:xfrm>
                  <a:off x="3078"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9" name="Line 123"/>
                <p:cNvSpPr>
                  <a:spLocks noChangeShapeType="1"/>
                </p:cNvSpPr>
                <p:nvPr/>
              </p:nvSpPr>
              <p:spPr bwMode="white">
                <a:xfrm>
                  <a:off x="3306"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0" name="Line 124"/>
                <p:cNvSpPr>
                  <a:spLocks noChangeShapeType="1"/>
                </p:cNvSpPr>
                <p:nvPr/>
              </p:nvSpPr>
              <p:spPr bwMode="white">
                <a:xfrm>
                  <a:off x="3534"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1" name="Line 125"/>
                <p:cNvSpPr>
                  <a:spLocks noChangeShapeType="1"/>
                </p:cNvSpPr>
                <p:nvPr/>
              </p:nvSpPr>
              <p:spPr bwMode="white">
                <a:xfrm>
                  <a:off x="3762"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2" name="Line 126"/>
                <p:cNvSpPr>
                  <a:spLocks noChangeShapeType="1"/>
                </p:cNvSpPr>
                <p:nvPr/>
              </p:nvSpPr>
              <p:spPr bwMode="white">
                <a:xfrm>
                  <a:off x="3990"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3" name="Line 127"/>
                <p:cNvSpPr>
                  <a:spLocks noChangeShapeType="1"/>
                </p:cNvSpPr>
                <p:nvPr/>
              </p:nvSpPr>
              <p:spPr bwMode="white">
                <a:xfrm>
                  <a:off x="4218"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4" name="Line 128"/>
                <p:cNvSpPr>
                  <a:spLocks noChangeShapeType="1"/>
                </p:cNvSpPr>
                <p:nvPr/>
              </p:nvSpPr>
              <p:spPr bwMode="white">
                <a:xfrm>
                  <a:off x="4446"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5" name="Line 129"/>
                <p:cNvSpPr>
                  <a:spLocks noChangeShapeType="1"/>
                </p:cNvSpPr>
                <p:nvPr/>
              </p:nvSpPr>
              <p:spPr bwMode="white">
                <a:xfrm>
                  <a:off x="4674"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6" name="Line 130"/>
                <p:cNvSpPr>
                  <a:spLocks noChangeShapeType="1"/>
                </p:cNvSpPr>
                <p:nvPr/>
              </p:nvSpPr>
              <p:spPr bwMode="white">
                <a:xfrm>
                  <a:off x="4902"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7" name="Line 131"/>
                <p:cNvSpPr>
                  <a:spLocks noChangeShapeType="1"/>
                </p:cNvSpPr>
                <p:nvPr/>
              </p:nvSpPr>
              <p:spPr bwMode="white">
                <a:xfrm>
                  <a:off x="5130"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8" name="Line 132"/>
                <p:cNvSpPr>
                  <a:spLocks noChangeShapeType="1"/>
                </p:cNvSpPr>
                <p:nvPr/>
              </p:nvSpPr>
              <p:spPr bwMode="white">
                <a:xfrm>
                  <a:off x="5358" y="255"/>
                  <a:ext cx="0" cy="418"/>
                </a:xfrm>
                <a:prstGeom prst="line">
                  <a:avLst/>
                </a:prstGeom>
                <a:noFill/>
                <a:ln w="9525">
                  <a:solidFill>
                    <a:schemeClr val="folHlink"/>
                  </a:solidFill>
                  <a:round/>
                  <a:headEnd/>
                  <a:tailEnd/>
                </a:ln>
                <a:effectLst/>
              </p:spPr>
              <p:txBody>
                <a:bodyPr wrap="none" anchor="ctr"/>
                <a:lstStyle/>
                <a:p>
                  <a:pPr>
                    <a:defRPr/>
                  </a:pPr>
                  <a:endParaRPr lang="en-US"/>
                </a:p>
              </p:txBody>
            </p:sp>
          </p:grpSp>
          <p:grpSp>
            <p:nvGrpSpPr>
              <p:cNvPr id="1037" name="Group 133"/>
              <p:cNvGrpSpPr>
                <a:grpSpLocks/>
              </p:cNvGrpSpPr>
              <p:nvPr/>
            </p:nvGrpSpPr>
            <p:grpSpPr bwMode="auto">
              <a:xfrm>
                <a:off x="1208" y="109"/>
                <a:ext cx="3694" cy="423"/>
                <a:chOff x="1034" y="245"/>
                <a:chExt cx="3694" cy="423"/>
              </a:xfrm>
            </p:grpSpPr>
            <p:sp>
              <p:nvSpPr>
                <p:cNvPr id="4230" name="Line 134"/>
                <p:cNvSpPr>
                  <a:spLocks noChangeShapeType="1"/>
                </p:cNvSpPr>
                <p:nvPr/>
              </p:nvSpPr>
              <p:spPr bwMode="ltGray">
                <a:xfrm>
                  <a:off x="2676" y="246"/>
                  <a:ext cx="0" cy="142"/>
                </a:xfrm>
                <a:prstGeom prst="line">
                  <a:avLst/>
                </a:prstGeom>
                <a:noFill/>
                <a:ln w="9525">
                  <a:solidFill>
                    <a:schemeClr val="hlink"/>
                  </a:solidFill>
                  <a:round/>
                  <a:headEnd/>
                  <a:tailEnd/>
                </a:ln>
                <a:effectLst/>
              </p:spPr>
              <p:txBody>
                <a:bodyPr wrap="none" anchor="ctr"/>
                <a:lstStyle/>
                <a:p>
                  <a:pPr>
                    <a:defRPr/>
                  </a:pPr>
                  <a:endParaRPr lang="en-US"/>
                </a:p>
              </p:txBody>
            </p:sp>
            <p:sp>
              <p:nvSpPr>
                <p:cNvPr id="4231" name="Line 135"/>
                <p:cNvSpPr>
                  <a:spLocks noChangeShapeType="1"/>
                </p:cNvSpPr>
                <p:nvPr/>
              </p:nvSpPr>
              <p:spPr bwMode="ltGray">
                <a:xfrm>
                  <a:off x="2798" y="468"/>
                  <a:ext cx="70" cy="0"/>
                </a:xfrm>
                <a:prstGeom prst="line">
                  <a:avLst/>
                </a:prstGeom>
                <a:noFill/>
                <a:ln w="9525">
                  <a:solidFill>
                    <a:schemeClr val="hlink"/>
                  </a:solidFill>
                  <a:round/>
                  <a:headEnd/>
                  <a:tailEnd/>
                </a:ln>
                <a:effectLst/>
              </p:spPr>
              <p:txBody>
                <a:bodyPr wrap="none" anchor="ctr"/>
                <a:lstStyle/>
                <a:p>
                  <a:pPr>
                    <a:defRPr/>
                  </a:pPr>
                  <a:endParaRPr lang="en-US"/>
                </a:p>
              </p:txBody>
            </p:sp>
            <p:sp>
              <p:nvSpPr>
                <p:cNvPr id="4232" name="Line 136"/>
                <p:cNvSpPr>
                  <a:spLocks noChangeShapeType="1"/>
                </p:cNvSpPr>
                <p:nvPr/>
              </p:nvSpPr>
              <p:spPr bwMode="ltGray">
                <a:xfrm>
                  <a:off x="2904" y="486"/>
                  <a:ext cx="0" cy="28"/>
                </a:xfrm>
                <a:prstGeom prst="line">
                  <a:avLst/>
                </a:prstGeom>
                <a:noFill/>
                <a:ln w="9525">
                  <a:solidFill>
                    <a:schemeClr val="hlink"/>
                  </a:solidFill>
                  <a:round/>
                  <a:headEnd/>
                  <a:tailEnd/>
                </a:ln>
                <a:effectLst/>
              </p:spPr>
              <p:txBody>
                <a:bodyPr wrap="none" anchor="ctr"/>
                <a:lstStyle/>
                <a:p>
                  <a:pPr>
                    <a:defRPr/>
                  </a:pPr>
                  <a:endParaRPr lang="en-US"/>
                </a:p>
              </p:txBody>
            </p:sp>
            <p:sp>
              <p:nvSpPr>
                <p:cNvPr id="4233" name="Line 137"/>
                <p:cNvSpPr>
                  <a:spLocks noChangeShapeType="1"/>
                </p:cNvSpPr>
                <p:nvPr/>
              </p:nvSpPr>
              <p:spPr bwMode="ltGray">
                <a:xfrm>
                  <a:off x="3132" y="586"/>
                  <a:ext cx="0" cy="79"/>
                </a:xfrm>
                <a:prstGeom prst="line">
                  <a:avLst/>
                </a:prstGeom>
                <a:noFill/>
                <a:ln w="9525">
                  <a:solidFill>
                    <a:schemeClr val="hlink"/>
                  </a:solidFill>
                  <a:round/>
                  <a:headEnd/>
                  <a:tailEnd/>
                </a:ln>
                <a:effectLst/>
              </p:spPr>
              <p:txBody>
                <a:bodyPr wrap="none" anchor="ctr"/>
                <a:lstStyle/>
                <a:p>
                  <a:pPr>
                    <a:defRPr/>
                  </a:pPr>
                  <a:endParaRPr lang="en-US"/>
                </a:p>
              </p:txBody>
            </p:sp>
            <p:sp>
              <p:nvSpPr>
                <p:cNvPr id="4234" name="Line 138"/>
                <p:cNvSpPr>
                  <a:spLocks noChangeShapeType="1"/>
                </p:cNvSpPr>
                <p:nvPr/>
              </p:nvSpPr>
              <p:spPr bwMode="ltGray">
                <a:xfrm>
                  <a:off x="3816" y="358"/>
                  <a:ext cx="0" cy="180"/>
                </a:xfrm>
                <a:prstGeom prst="line">
                  <a:avLst/>
                </a:prstGeom>
                <a:noFill/>
                <a:ln w="9525">
                  <a:solidFill>
                    <a:schemeClr val="hlink"/>
                  </a:solidFill>
                  <a:round/>
                  <a:headEnd/>
                  <a:tailEnd/>
                </a:ln>
                <a:effectLst/>
              </p:spPr>
              <p:txBody>
                <a:bodyPr wrap="none" anchor="ctr"/>
                <a:lstStyle/>
                <a:p>
                  <a:pPr>
                    <a:defRPr/>
                  </a:pPr>
                  <a:endParaRPr lang="en-US"/>
                </a:p>
              </p:txBody>
            </p:sp>
            <p:sp>
              <p:nvSpPr>
                <p:cNvPr id="4235" name="Line 139"/>
                <p:cNvSpPr>
                  <a:spLocks noChangeShapeType="1"/>
                </p:cNvSpPr>
                <p:nvPr/>
              </p:nvSpPr>
              <p:spPr bwMode="ltGray">
                <a:xfrm>
                  <a:off x="3722" y="468"/>
                  <a:ext cx="348" cy="0"/>
                </a:xfrm>
                <a:prstGeom prst="line">
                  <a:avLst/>
                </a:prstGeom>
                <a:noFill/>
                <a:ln w="9525">
                  <a:solidFill>
                    <a:schemeClr val="hlink"/>
                  </a:solidFill>
                  <a:round/>
                  <a:headEnd/>
                  <a:tailEnd/>
                </a:ln>
                <a:effectLst/>
              </p:spPr>
              <p:txBody>
                <a:bodyPr wrap="none" anchor="ctr"/>
                <a:lstStyle/>
                <a:p>
                  <a:pPr>
                    <a:defRPr/>
                  </a:pPr>
                  <a:endParaRPr lang="en-US"/>
                </a:p>
              </p:txBody>
            </p:sp>
            <p:sp>
              <p:nvSpPr>
                <p:cNvPr id="4236" name="Line 140"/>
                <p:cNvSpPr>
                  <a:spLocks noChangeShapeType="1"/>
                </p:cNvSpPr>
                <p:nvPr/>
              </p:nvSpPr>
              <p:spPr bwMode="ltGray">
                <a:xfrm>
                  <a:off x="4044" y="372"/>
                  <a:ext cx="0" cy="294"/>
                </a:xfrm>
                <a:prstGeom prst="line">
                  <a:avLst/>
                </a:prstGeom>
                <a:noFill/>
                <a:ln w="9525">
                  <a:solidFill>
                    <a:schemeClr val="hlink"/>
                  </a:solidFill>
                  <a:round/>
                  <a:headEnd/>
                  <a:tailEnd/>
                </a:ln>
                <a:effectLst/>
              </p:spPr>
              <p:txBody>
                <a:bodyPr wrap="none" anchor="ctr"/>
                <a:lstStyle/>
                <a:p>
                  <a:pPr>
                    <a:defRPr/>
                  </a:pPr>
                  <a:endParaRPr lang="en-US"/>
                </a:p>
              </p:txBody>
            </p:sp>
            <p:sp>
              <p:nvSpPr>
                <p:cNvPr id="4237" name="Line 141"/>
                <p:cNvSpPr>
                  <a:spLocks noChangeShapeType="1"/>
                </p:cNvSpPr>
                <p:nvPr/>
              </p:nvSpPr>
              <p:spPr bwMode="ltGray">
                <a:xfrm flipV="1">
                  <a:off x="4046" y="248"/>
                  <a:ext cx="0" cy="50"/>
                </a:xfrm>
                <a:prstGeom prst="line">
                  <a:avLst/>
                </a:prstGeom>
                <a:noFill/>
                <a:ln w="9525">
                  <a:solidFill>
                    <a:schemeClr val="hlink"/>
                  </a:solidFill>
                  <a:round/>
                  <a:headEnd/>
                  <a:tailEnd/>
                </a:ln>
                <a:effectLst/>
              </p:spPr>
              <p:txBody>
                <a:bodyPr wrap="none" anchor="ctr"/>
                <a:lstStyle/>
                <a:p>
                  <a:pPr>
                    <a:defRPr/>
                  </a:pPr>
                  <a:endParaRPr lang="en-US"/>
                </a:p>
              </p:txBody>
            </p:sp>
            <p:sp>
              <p:nvSpPr>
                <p:cNvPr id="4238" name="Line 142"/>
                <p:cNvSpPr>
                  <a:spLocks noChangeShapeType="1"/>
                </p:cNvSpPr>
                <p:nvPr/>
              </p:nvSpPr>
              <p:spPr bwMode="ltGray">
                <a:xfrm flipV="1">
                  <a:off x="4272" y="246"/>
                  <a:ext cx="0" cy="182"/>
                </a:xfrm>
                <a:prstGeom prst="line">
                  <a:avLst/>
                </a:prstGeom>
                <a:noFill/>
                <a:ln w="9525">
                  <a:solidFill>
                    <a:schemeClr val="hlink"/>
                  </a:solidFill>
                  <a:round/>
                  <a:headEnd/>
                  <a:tailEnd/>
                </a:ln>
                <a:effectLst/>
              </p:spPr>
              <p:txBody>
                <a:bodyPr wrap="none" anchor="ctr"/>
                <a:lstStyle/>
                <a:p>
                  <a:pPr>
                    <a:defRPr/>
                  </a:pPr>
                  <a:endParaRPr lang="en-US"/>
                </a:p>
              </p:txBody>
            </p:sp>
            <p:sp>
              <p:nvSpPr>
                <p:cNvPr id="4239" name="Line 143"/>
                <p:cNvSpPr>
                  <a:spLocks noChangeShapeType="1"/>
                </p:cNvSpPr>
                <p:nvPr/>
              </p:nvSpPr>
              <p:spPr bwMode="ltGray">
                <a:xfrm flipH="1">
                  <a:off x="4422" y="468"/>
                  <a:ext cx="78" cy="0"/>
                </a:xfrm>
                <a:prstGeom prst="line">
                  <a:avLst/>
                </a:prstGeom>
                <a:noFill/>
                <a:ln w="9525">
                  <a:solidFill>
                    <a:schemeClr val="hlink"/>
                  </a:solidFill>
                  <a:round/>
                  <a:headEnd/>
                  <a:tailEnd/>
                </a:ln>
                <a:effectLst/>
              </p:spPr>
              <p:txBody>
                <a:bodyPr wrap="none" anchor="ctr"/>
                <a:lstStyle/>
                <a:p>
                  <a:pPr>
                    <a:defRPr/>
                  </a:pPr>
                  <a:endParaRPr lang="en-US"/>
                </a:p>
              </p:txBody>
            </p:sp>
            <p:sp>
              <p:nvSpPr>
                <p:cNvPr id="4240" name="Line 144"/>
                <p:cNvSpPr>
                  <a:spLocks noChangeShapeType="1"/>
                </p:cNvSpPr>
                <p:nvPr/>
              </p:nvSpPr>
              <p:spPr bwMode="ltGray">
                <a:xfrm flipH="1">
                  <a:off x="4290" y="468"/>
                  <a:ext cx="62" cy="0"/>
                </a:xfrm>
                <a:prstGeom prst="line">
                  <a:avLst/>
                </a:prstGeom>
                <a:noFill/>
                <a:ln w="9525">
                  <a:solidFill>
                    <a:schemeClr val="hlink"/>
                  </a:solidFill>
                  <a:round/>
                  <a:headEnd/>
                  <a:tailEnd/>
                </a:ln>
                <a:effectLst/>
              </p:spPr>
              <p:txBody>
                <a:bodyPr wrap="none" anchor="ctr"/>
                <a:lstStyle/>
                <a:p>
                  <a:pPr>
                    <a:defRPr/>
                  </a:pPr>
                  <a:endParaRPr lang="en-US"/>
                </a:p>
              </p:txBody>
            </p:sp>
            <p:sp>
              <p:nvSpPr>
                <p:cNvPr id="4241" name="Line 145"/>
                <p:cNvSpPr>
                  <a:spLocks noChangeShapeType="1"/>
                </p:cNvSpPr>
                <p:nvPr/>
              </p:nvSpPr>
              <p:spPr bwMode="ltGray">
                <a:xfrm flipV="1">
                  <a:off x="4500" y="246"/>
                  <a:ext cx="0" cy="270"/>
                </a:xfrm>
                <a:prstGeom prst="line">
                  <a:avLst/>
                </a:prstGeom>
                <a:noFill/>
                <a:ln w="9525">
                  <a:solidFill>
                    <a:schemeClr val="hlink"/>
                  </a:solidFill>
                  <a:round/>
                  <a:headEnd/>
                  <a:tailEnd/>
                </a:ln>
                <a:effectLst/>
              </p:spPr>
              <p:txBody>
                <a:bodyPr wrap="none" anchor="ctr"/>
                <a:lstStyle/>
                <a:p>
                  <a:pPr>
                    <a:defRPr/>
                  </a:pPr>
                  <a:endParaRPr lang="en-US"/>
                </a:p>
              </p:txBody>
            </p:sp>
            <p:sp>
              <p:nvSpPr>
                <p:cNvPr id="4242" name="Line 146"/>
                <p:cNvSpPr>
                  <a:spLocks noChangeShapeType="1"/>
                </p:cNvSpPr>
                <p:nvPr/>
              </p:nvSpPr>
              <p:spPr bwMode="ltGray">
                <a:xfrm>
                  <a:off x="4728" y="606"/>
                  <a:ext cx="0" cy="34"/>
                </a:xfrm>
                <a:prstGeom prst="line">
                  <a:avLst/>
                </a:prstGeom>
                <a:noFill/>
                <a:ln w="9525">
                  <a:solidFill>
                    <a:schemeClr val="hlink"/>
                  </a:solidFill>
                  <a:round/>
                  <a:headEnd/>
                  <a:tailEnd/>
                </a:ln>
                <a:effectLst/>
              </p:spPr>
              <p:txBody>
                <a:bodyPr wrap="none" anchor="ctr"/>
                <a:lstStyle/>
                <a:p>
                  <a:pPr>
                    <a:defRPr/>
                  </a:pPr>
                  <a:endParaRPr lang="en-US"/>
                </a:p>
              </p:txBody>
            </p:sp>
            <p:sp>
              <p:nvSpPr>
                <p:cNvPr id="4243" name="Line 147"/>
                <p:cNvSpPr>
                  <a:spLocks noChangeShapeType="1"/>
                </p:cNvSpPr>
                <p:nvPr/>
              </p:nvSpPr>
              <p:spPr bwMode="ltGray">
                <a:xfrm>
                  <a:off x="1992" y="250"/>
                  <a:ext cx="0" cy="62"/>
                </a:xfrm>
                <a:prstGeom prst="line">
                  <a:avLst/>
                </a:prstGeom>
                <a:noFill/>
                <a:ln w="9525">
                  <a:solidFill>
                    <a:schemeClr val="hlink"/>
                  </a:solidFill>
                  <a:round/>
                  <a:headEnd/>
                  <a:tailEnd/>
                </a:ln>
                <a:effectLst/>
              </p:spPr>
              <p:txBody>
                <a:bodyPr wrap="none" anchor="ctr"/>
                <a:lstStyle/>
                <a:p>
                  <a:pPr>
                    <a:defRPr/>
                  </a:pPr>
                  <a:endParaRPr lang="en-US"/>
                </a:p>
              </p:txBody>
            </p:sp>
            <p:sp>
              <p:nvSpPr>
                <p:cNvPr id="4244" name="Line 148"/>
                <p:cNvSpPr>
                  <a:spLocks noChangeShapeType="1"/>
                </p:cNvSpPr>
                <p:nvPr/>
              </p:nvSpPr>
              <p:spPr bwMode="ltGray">
                <a:xfrm>
                  <a:off x="1764" y="247"/>
                  <a:ext cx="0" cy="337"/>
                </a:xfrm>
                <a:prstGeom prst="line">
                  <a:avLst/>
                </a:prstGeom>
                <a:noFill/>
                <a:ln w="9525">
                  <a:solidFill>
                    <a:schemeClr val="hlink"/>
                  </a:solidFill>
                  <a:round/>
                  <a:headEnd/>
                  <a:tailEnd/>
                </a:ln>
                <a:effectLst/>
              </p:spPr>
              <p:txBody>
                <a:bodyPr wrap="none" anchor="ctr"/>
                <a:lstStyle/>
                <a:p>
                  <a:pPr>
                    <a:defRPr/>
                  </a:pPr>
                  <a:endParaRPr lang="en-US"/>
                </a:p>
              </p:txBody>
            </p:sp>
            <p:sp>
              <p:nvSpPr>
                <p:cNvPr id="4245" name="Line 149"/>
                <p:cNvSpPr>
                  <a:spLocks noChangeShapeType="1"/>
                </p:cNvSpPr>
                <p:nvPr/>
              </p:nvSpPr>
              <p:spPr bwMode="ltGray">
                <a:xfrm flipH="1">
                  <a:off x="1738" y="468"/>
                  <a:ext cx="68" cy="0"/>
                </a:xfrm>
                <a:prstGeom prst="line">
                  <a:avLst/>
                </a:prstGeom>
                <a:noFill/>
                <a:ln w="9525">
                  <a:solidFill>
                    <a:schemeClr val="hlink"/>
                  </a:solidFill>
                  <a:round/>
                  <a:headEnd/>
                  <a:tailEnd/>
                </a:ln>
                <a:effectLst/>
              </p:spPr>
              <p:txBody>
                <a:bodyPr wrap="none" anchor="ctr"/>
                <a:lstStyle/>
                <a:p>
                  <a:pPr>
                    <a:defRPr/>
                  </a:pPr>
                  <a:endParaRPr lang="en-US"/>
                </a:p>
              </p:txBody>
            </p:sp>
            <p:sp>
              <p:nvSpPr>
                <p:cNvPr id="4246" name="Line 150"/>
                <p:cNvSpPr>
                  <a:spLocks noChangeShapeType="1"/>
                </p:cNvSpPr>
                <p:nvPr/>
              </p:nvSpPr>
              <p:spPr bwMode="ltGray">
                <a:xfrm>
                  <a:off x="1604" y="468"/>
                  <a:ext cx="60" cy="0"/>
                </a:xfrm>
                <a:prstGeom prst="line">
                  <a:avLst/>
                </a:prstGeom>
                <a:noFill/>
                <a:ln w="9525">
                  <a:solidFill>
                    <a:schemeClr val="hlink"/>
                  </a:solidFill>
                  <a:round/>
                  <a:headEnd/>
                  <a:tailEnd/>
                </a:ln>
                <a:effectLst/>
              </p:spPr>
              <p:txBody>
                <a:bodyPr wrap="none" anchor="ctr"/>
                <a:lstStyle/>
                <a:p>
                  <a:pPr>
                    <a:defRPr/>
                  </a:pPr>
                  <a:endParaRPr lang="en-US"/>
                </a:p>
              </p:txBody>
            </p:sp>
            <p:sp>
              <p:nvSpPr>
                <p:cNvPr id="4247" name="Line 151"/>
                <p:cNvSpPr>
                  <a:spLocks noChangeShapeType="1"/>
                </p:cNvSpPr>
                <p:nvPr/>
              </p:nvSpPr>
              <p:spPr bwMode="ltGray">
                <a:xfrm flipH="1">
                  <a:off x="1404" y="468"/>
                  <a:ext cx="82" cy="0"/>
                </a:xfrm>
                <a:prstGeom prst="line">
                  <a:avLst/>
                </a:prstGeom>
                <a:noFill/>
                <a:ln w="9525">
                  <a:solidFill>
                    <a:schemeClr val="hlink"/>
                  </a:solidFill>
                  <a:round/>
                  <a:headEnd/>
                  <a:tailEnd/>
                </a:ln>
                <a:effectLst/>
              </p:spPr>
              <p:txBody>
                <a:bodyPr wrap="none" anchor="ctr"/>
                <a:lstStyle/>
                <a:p>
                  <a:pPr>
                    <a:defRPr/>
                  </a:pPr>
                  <a:endParaRPr lang="en-US"/>
                </a:p>
              </p:txBody>
            </p:sp>
            <p:sp>
              <p:nvSpPr>
                <p:cNvPr id="4248" name="Line 152"/>
                <p:cNvSpPr>
                  <a:spLocks noChangeShapeType="1"/>
                </p:cNvSpPr>
                <p:nvPr/>
              </p:nvSpPr>
              <p:spPr bwMode="ltGray">
                <a:xfrm>
                  <a:off x="1034" y="468"/>
                  <a:ext cx="348" cy="0"/>
                </a:xfrm>
                <a:prstGeom prst="line">
                  <a:avLst/>
                </a:prstGeom>
                <a:noFill/>
                <a:ln w="9525">
                  <a:solidFill>
                    <a:schemeClr val="hlink"/>
                  </a:solidFill>
                  <a:round/>
                  <a:headEnd/>
                  <a:tailEnd/>
                </a:ln>
                <a:effectLst/>
              </p:spPr>
              <p:txBody>
                <a:bodyPr wrap="none" anchor="ctr"/>
                <a:lstStyle/>
                <a:p>
                  <a:pPr>
                    <a:defRPr/>
                  </a:pPr>
                  <a:endParaRPr lang="en-US"/>
                </a:p>
              </p:txBody>
            </p:sp>
            <p:sp>
              <p:nvSpPr>
                <p:cNvPr id="4249" name="Line 153"/>
                <p:cNvSpPr>
                  <a:spLocks noChangeShapeType="1"/>
                </p:cNvSpPr>
                <p:nvPr/>
              </p:nvSpPr>
              <p:spPr bwMode="ltGray">
                <a:xfrm>
                  <a:off x="1306" y="370"/>
                  <a:ext cx="0" cy="298"/>
                </a:xfrm>
                <a:prstGeom prst="line">
                  <a:avLst/>
                </a:prstGeom>
                <a:noFill/>
                <a:ln w="9525">
                  <a:solidFill>
                    <a:schemeClr val="hlink"/>
                  </a:solidFill>
                  <a:round/>
                  <a:headEnd/>
                  <a:tailEnd/>
                </a:ln>
                <a:effectLst/>
              </p:spPr>
              <p:txBody>
                <a:bodyPr wrap="none" anchor="ctr"/>
                <a:lstStyle/>
                <a:p>
                  <a:pPr>
                    <a:defRPr/>
                  </a:pPr>
                  <a:endParaRPr lang="en-US"/>
                </a:p>
              </p:txBody>
            </p:sp>
            <p:sp>
              <p:nvSpPr>
                <p:cNvPr id="4250" name="Line 154"/>
                <p:cNvSpPr>
                  <a:spLocks noChangeShapeType="1"/>
                </p:cNvSpPr>
                <p:nvPr/>
              </p:nvSpPr>
              <p:spPr bwMode="ltGray">
                <a:xfrm>
                  <a:off x="1080" y="388"/>
                  <a:ext cx="0" cy="156"/>
                </a:xfrm>
                <a:prstGeom prst="line">
                  <a:avLst/>
                </a:prstGeom>
                <a:noFill/>
                <a:ln w="9525">
                  <a:solidFill>
                    <a:schemeClr val="hlink"/>
                  </a:solidFill>
                  <a:round/>
                  <a:headEnd/>
                  <a:tailEnd/>
                </a:ln>
                <a:effectLst/>
              </p:spPr>
              <p:txBody>
                <a:bodyPr wrap="none" anchor="ctr"/>
                <a:lstStyle/>
                <a:p>
                  <a:pPr>
                    <a:defRPr/>
                  </a:pPr>
                  <a:endParaRPr lang="en-US"/>
                </a:p>
              </p:txBody>
            </p:sp>
            <p:sp>
              <p:nvSpPr>
                <p:cNvPr id="4251" name="Line 155"/>
                <p:cNvSpPr>
                  <a:spLocks noChangeShapeType="1"/>
                </p:cNvSpPr>
                <p:nvPr/>
              </p:nvSpPr>
              <p:spPr bwMode="ltGray">
                <a:xfrm flipH="1" flipV="1">
                  <a:off x="1308" y="245"/>
                  <a:ext cx="0" cy="27"/>
                </a:xfrm>
                <a:prstGeom prst="line">
                  <a:avLst/>
                </a:prstGeom>
                <a:noFill/>
                <a:ln w="9525">
                  <a:solidFill>
                    <a:schemeClr val="hlink"/>
                  </a:solidFill>
                  <a:round/>
                  <a:headEnd/>
                  <a:tailEnd/>
                </a:ln>
                <a:effectLst/>
              </p:spPr>
              <p:txBody>
                <a:bodyPr wrap="none" anchor="ctr"/>
                <a:lstStyle/>
                <a:p>
                  <a:pPr>
                    <a:defRPr/>
                  </a:pPr>
                  <a:endParaRPr lang="en-US"/>
                </a:p>
              </p:txBody>
            </p:sp>
            <p:sp>
              <p:nvSpPr>
                <p:cNvPr id="4252" name="Line 156"/>
                <p:cNvSpPr>
                  <a:spLocks noChangeShapeType="1"/>
                </p:cNvSpPr>
                <p:nvPr/>
              </p:nvSpPr>
              <p:spPr bwMode="ltGray">
                <a:xfrm>
                  <a:off x="1536" y="316"/>
                  <a:ext cx="0" cy="96"/>
                </a:xfrm>
                <a:prstGeom prst="line">
                  <a:avLst/>
                </a:prstGeom>
                <a:noFill/>
                <a:ln w="9525">
                  <a:solidFill>
                    <a:schemeClr val="hlink"/>
                  </a:solidFill>
                  <a:round/>
                  <a:headEnd/>
                  <a:tailEnd/>
                </a:ln>
                <a:effectLst/>
              </p:spPr>
              <p:txBody>
                <a:bodyPr wrap="none" anchor="ctr"/>
                <a:lstStyle/>
                <a:p>
                  <a:pPr>
                    <a:defRPr/>
                  </a:pPr>
                  <a:endParaRPr lang="en-US"/>
                </a:p>
              </p:txBody>
            </p:sp>
            <p:sp>
              <p:nvSpPr>
                <p:cNvPr id="4253" name="Line 157"/>
                <p:cNvSpPr>
                  <a:spLocks noChangeShapeType="1"/>
                </p:cNvSpPr>
                <p:nvPr/>
              </p:nvSpPr>
              <p:spPr bwMode="ltGray">
                <a:xfrm flipV="1">
                  <a:off x="1536" y="247"/>
                  <a:ext cx="0" cy="22"/>
                </a:xfrm>
                <a:prstGeom prst="line">
                  <a:avLst/>
                </a:prstGeom>
                <a:noFill/>
                <a:ln w="9525">
                  <a:solidFill>
                    <a:schemeClr val="hlink"/>
                  </a:solidFill>
                  <a:round/>
                  <a:headEnd/>
                  <a:tailEnd/>
                </a:ln>
                <a:effectLst/>
              </p:spPr>
              <p:txBody>
                <a:bodyPr wrap="none" anchor="ctr"/>
                <a:lstStyle/>
                <a:p>
                  <a:pPr>
                    <a:defRPr/>
                  </a:pPr>
                  <a:endParaRPr lang="en-US"/>
                </a:p>
              </p:txBody>
            </p:sp>
            <p:sp>
              <p:nvSpPr>
                <p:cNvPr id="4254" name="Line 158"/>
                <p:cNvSpPr>
                  <a:spLocks noChangeShapeType="1"/>
                </p:cNvSpPr>
                <p:nvPr/>
              </p:nvSpPr>
              <p:spPr bwMode="ltGray">
                <a:xfrm>
                  <a:off x="4095" y="467"/>
                  <a:ext cx="80" cy="0"/>
                </a:xfrm>
                <a:prstGeom prst="line">
                  <a:avLst/>
                </a:prstGeom>
                <a:noFill/>
                <a:ln w="9525">
                  <a:solidFill>
                    <a:schemeClr val="hlink"/>
                  </a:solidFill>
                  <a:round/>
                  <a:headEnd/>
                  <a:tailEnd/>
                </a:ln>
                <a:effectLst/>
              </p:spPr>
              <p:txBody>
                <a:bodyPr wrap="none" anchor="ctr"/>
                <a:lstStyle/>
                <a:p>
                  <a:pPr>
                    <a:defRPr/>
                  </a:pPr>
                  <a:endParaRPr lang="en-US"/>
                </a:p>
              </p:txBody>
            </p:sp>
          </p:grpSp>
        </p:grpSp>
        <p:pic>
          <p:nvPicPr>
            <p:cNvPr id="1033" name="Picture 159" descr="earth"/>
            <p:cNvPicPr>
              <a:picLocks noChangeAspect="1" noChangeArrowheads="1"/>
            </p:cNvPicPr>
            <p:nvPr userDrawn="1"/>
          </p:nvPicPr>
          <p:blipFill>
            <a:blip r:embed="rId13" cstate="print">
              <a:clrChange>
                <a:clrFrom>
                  <a:srgbClr val="000000"/>
                </a:clrFrom>
                <a:clrTo>
                  <a:srgbClr val="000000">
                    <a:alpha val="0"/>
                  </a:srgbClr>
                </a:clrTo>
              </a:clrChange>
            </a:blip>
            <a:srcRect/>
            <a:stretch>
              <a:fillRect/>
            </a:stretch>
          </p:blipFill>
          <p:spPr bwMode="auto">
            <a:xfrm>
              <a:off x="165" y="55"/>
              <a:ext cx="562" cy="524"/>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859" r:id="rId1"/>
    <p:sldLayoutId id="2147483860" r:id="rId2"/>
    <p:sldLayoutId id="2147483851" r:id="rId3"/>
    <p:sldLayoutId id="2147483852" r:id="rId4"/>
    <p:sldLayoutId id="2147483853" r:id="rId5"/>
    <p:sldLayoutId id="2147483861" r:id="rId6"/>
    <p:sldLayoutId id="2147483854" r:id="rId7"/>
    <p:sldLayoutId id="2147483855" r:id="rId8"/>
    <p:sldLayoutId id="2147483856" r:id="rId9"/>
    <p:sldLayoutId id="2147483857" r:id="rId10"/>
    <p:sldLayoutId id="2147483858" r:id="rId11"/>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667000"/>
            <a:ext cx="6934200" cy="1905000"/>
          </a:xfrm>
        </p:spPr>
        <p:txBody>
          <a:bodyPr/>
          <a:lstStyle/>
          <a:p>
            <a:pPr eaLnBrk="1" fontAlgn="auto" hangingPunct="1">
              <a:spcAft>
                <a:spcPts val="0"/>
              </a:spcAft>
              <a:defRPr/>
            </a:pPr>
            <a:r>
              <a:rPr lang="en-US" dirty="0" smtClean="0">
                <a:solidFill>
                  <a:schemeClr val="tx2">
                    <a:satMod val="130000"/>
                  </a:schemeClr>
                </a:solidFill>
              </a:rPr>
              <a:t>Chapter 2</a:t>
            </a:r>
            <a:br>
              <a:rPr lang="en-US" dirty="0" smtClean="0">
                <a:solidFill>
                  <a:schemeClr val="tx2">
                    <a:satMod val="130000"/>
                  </a:schemeClr>
                </a:solidFill>
              </a:rPr>
            </a:br>
            <a:r>
              <a:rPr lang="en-US" dirty="0" smtClean="0">
                <a:solidFill>
                  <a:schemeClr val="tx2">
                    <a:satMod val="130000"/>
                  </a:schemeClr>
                </a:solidFill>
              </a:rPr>
              <a:t>Mechanics of Futures Markets</a:t>
            </a:r>
            <a:endParaRPr lang="en-US" dirty="0">
              <a:solidFill>
                <a:schemeClr val="tx2">
                  <a:satMod val="130000"/>
                </a:schemeClr>
              </a:solidFill>
            </a:endParaRPr>
          </a:p>
        </p:txBody>
      </p:sp>
      <p:sp>
        <p:nvSpPr>
          <p:cNvPr id="5123" name="Footer Placeholder 4"/>
          <p:cNvSpPr>
            <a:spLocks noGrp="1"/>
          </p:cNvSpPr>
          <p:nvPr>
            <p:ph type="ftr" sz="quarter" idx="11"/>
          </p:nvPr>
        </p:nvSpPr>
        <p:spPr>
          <a:noFill/>
        </p:spPr>
        <p:txBody>
          <a:bodyPr/>
          <a:lstStyle/>
          <a:p>
            <a:r>
              <a:rPr lang="en-US"/>
              <a:t>Options, Futures, and Other Derivatives, 8th  Edition,  Copyright © John C. Hull 2012</a:t>
            </a:r>
          </a:p>
        </p:txBody>
      </p:sp>
      <p:sp>
        <p:nvSpPr>
          <p:cNvPr id="5124" name="Slide Number Placeholder 3"/>
          <p:cNvSpPr>
            <a:spLocks noGrp="1"/>
          </p:cNvSpPr>
          <p:nvPr>
            <p:ph type="sldNum" sz="quarter" idx="12"/>
          </p:nvPr>
        </p:nvSpPr>
        <p:spPr>
          <a:noFill/>
        </p:spPr>
        <p:txBody>
          <a:bodyPr/>
          <a:lstStyle/>
          <a:p>
            <a:fld id="{DE448B41-CFCA-4FE7-A9A4-6640818FADE4}" type="slidenum">
              <a:rPr lang="en-US" smtClean="0"/>
              <a:pPr/>
              <a:t>1</a:t>
            </a:fld>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lIns="90488" tIns="44450" rIns="90488" bIns="44450">
            <a:normAutofit/>
          </a:bodyPr>
          <a:lstStyle/>
          <a:p>
            <a:pPr eaLnBrk="1" fontAlgn="auto" hangingPunct="1">
              <a:spcAft>
                <a:spcPts val="0"/>
              </a:spcAft>
              <a:defRPr/>
            </a:pPr>
            <a:r>
              <a:rPr lang="en-US" dirty="0" smtClean="0">
                <a:solidFill>
                  <a:schemeClr val="tx2">
                    <a:satMod val="130000"/>
                  </a:schemeClr>
                </a:solidFill>
              </a:rPr>
              <a:t>Key </a:t>
            </a:r>
            <a:r>
              <a:rPr lang="en-US" dirty="0">
                <a:solidFill>
                  <a:schemeClr val="tx2">
                    <a:satMod val="130000"/>
                  </a:schemeClr>
                </a:solidFill>
              </a:rPr>
              <a:t>Points About Futures</a:t>
            </a:r>
          </a:p>
        </p:txBody>
      </p:sp>
      <p:sp>
        <p:nvSpPr>
          <p:cNvPr id="14339" name="Rectangle 5"/>
          <p:cNvSpPr>
            <a:spLocks noGrp="1" noChangeArrowheads="1"/>
          </p:cNvSpPr>
          <p:nvPr>
            <p:ph idx="1"/>
          </p:nvPr>
        </p:nvSpPr>
        <p:spPr>
          <a:xfrm>
            <a:off x="838200" y="2133600"/>
            <a:ext cx="6915150" cy="2519363"/>
          </a:xfrm>
        </p:spPr>
        <p:txBody>
          <a:bodyPr lIns="90488" tIns="44450" rIns="90488" bIns="44450"/>
          <a:lstStyle/>
          <a:p>
            <a:pPr eaLnBrk="1" hangingPunct="1">
              <a:lnSpc>
                <a:spcPct val="90000"/>
              </a:lnSpc>
            </a:pPr>
            <a:r>
              <a:rPr lang="en-US" smtClean="0">
                <a:latin typeface="Arial" charset="0"/>
                <a:cs typeface="Arial" charset="0"/>
              </a:rPr>
              <a:t>They are settled daily</a:t>
            </a:r>
          </a:p>
          <a:p>
            <a:pPr eaLnBrk="1" hangingPunct="1">
              <a:lnSpc>
                <a:spcPct val="90000"/>
              </a:lnSpc>
            </a:pPr>
            <a:r>
              <a:rPr lang="en-US" smtClean="0">
                <a:latin typeface="Arial" charset="0"/>
                <a:cs typeface="Arial" charset="0"/>
              </a:rPr>
              <a:t>Closing out a futures position involves entering into an offsetting trade</a:t>
            </a:r>
          </a:p>
          <a:p>
            <a:pPr eaLnBrk="1" hangingPunct="1">
              <a:lnSpc>
                <a:spcPct val="90000"/>
              </a:lnSpc>
            </a:pPr>
            <a:r>
              <a:rPr lang="en-US" smtClean="0">
                <a:latin typeface="Arial" charset="0"/>
                <a:cs typeface="Arial" charset="0"/>
              </a:rPr>
              <a:t>Most contracts are closed out before maturity</a:t>
            </a:r>
          </a:p>
        </p:txBody>
      </p:sp>
      <p:sp>
        <p:nvSpPr>
          <p:cNvPr id="2"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14341" name="Slide Number Placeholder 5"/>
          <p:cNvSpPr>
            <a:spLocks noGrp="1"/>
          </p:cNvSpPr>
          <p:nvPr>
            <p:ph type="sldNum" sz="quarter" idx="12"/>
          </p:nvPr>
        </p:nvSpPr>
        <p:spPr>
          <a:noFill/>
        </p:spPr>
        <p:txBody>
          <a:bodyPr/>
          <a:lstStyle/>
          <a:p>
            <a:fld id="{4BBA0F42-77A4-49BC-B8CA-BA47894C777A}" type="slidenum">
              <a:rPr lang="en-US" altLang="en-US" smtClean="0"/>
              <a:pPr/>
              <a:t>10</a:t>
            </a:fld>
            <a:endParaRPr lang="en-US" altLang="en-US" smtClean="0"/>
          </a:p>
        </p:txBody>
      </p:sp>
      <p:sp>
        <p:nvSpPr>
          <p:cNvPr id="14342"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14343"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atin typeface="Times New Roman"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CA" smtClean="0"/>
              <a:t>Crude Oil Trading on May 26, 2010</a:t>
            </a:r>
            <a:endParaRPr lang="en-US" smtClean="0"/>
          </a:p>
        </p:txBody>
      </p:sp>
      <p:sp>
        <p:nvSpPr>
          <p:cNvPr id="15363" name="Footer Placeholder 2"/>
          <p:cNvSpPr>
            <a:spLocks noGrp="1"/>
          </p:cNvSpPr>
          <p:nvPr>
            <p:ph type="ftr" sz="quarter" idx="11"/>
          </p:nvPr>
        </p:nvSpPr>
        <p:spPr>
          <a:noFill/>
        </p:spPr>
        <p:txBody>
          <a:bodyPr/>
          <a:lstStyle/>
          <a:p>
            <a:r>
              <a:rPr lang="en-US"/>
              <a:t>Options, Futures, and Other Derivatives, 8th  Edition,  Copyright © John C. Hull 2012</a:t>
            </a:r>
          </a:p>
        </p:txBody>
      </p:sp>
      <p:sp>
        <p:nvSpPr>
          <p:cNvPr id="15364" name="Slide Number Placeholder 3"/>
          <p:cNvSpPr>
            <a:spLocks noGrp="1"/>
          </p:cNvSpPr>
          <p:nvPr>
            <p:ph type="sldNum" sz="quarter" idx="12"/>
          </p:nvPr>
        </p:nvSpPr>
        <p:spPr>
          <a:noFill/>
        </p:spPr>
        <p:txBody>
          <a:bodyPr/>
          <a:lstStyle/>
          <a:p>
            <a:fld id="{2D52C9E0-872A-4E6A-91F1-0F5F57A5B4E8}" type="slidenum">
              <a:rPr lang="en-US" smtClean="0"/>
              <a:pPr/>
              <a:t>11</a:t>
            </a:fld>
            <a:endParaRPr lang="en-US" smtClean="0"/>
          </a:p>
        </p:txBody>
      </p:sp>
      <p:graphicFrame>
        <p:nvGraphicFramePr>
          <p:cNvPr id="5" name="Table 4"/>
          <p:cNvGraphicFramePr>
            <a:graphicFrameLocks noGrp="1"/>
          </p:cNvGraphicFramePr>
          <p:nvPr/>
        </p:nvGraphicFramePr>
        <p:xfrm>
          <a:off x="685800" y="2971800"/>
          <a:ext cx="7162800" cy="2225675"/>
        </p:xfrm>
        <a:graphic>
          <a:graphicData uri="http://schemas.openxmlformats.org/drawingml/2006/table">
            <a:tbl>
              <a:tblPr firstRow="1" bandRow="1">
                <a:tableStyleId>{5940675A-B579-460E-94D1-54222C63F5DA}</a:tableStyleId>
              </a:tblPr>
              <a:tblGrid>
                <a:gridCol w="1143000"/>
                <a:gridCol w="762000"/>
                <a:gridCol w="685800"/>
                <a:gridCol w="762000"/>
                <a:gridCol w="762000"/>
                <a:gridCol w="914400"/>
                <a:gridCol w="990600"/>
                <a:gridCol w="1143000"/>
              </a:tblGrid>
              <a:tr h="370840">
                <a:tc>
                  <a:txBody>
                    <a:bodyPr/>
                    <a:lstStyle/>
                    <a:p>
                      <a:endParaRPr lang="en-US" dirty="0"/>
                    </a:p>
                  </a:txBody>
                  <a:tcPr/>
                </a:tc>
                <a:tc>
                  <a:txBody>
                    <a:bodyPr/>
                    <a:lstStyle/>
                    <a:p>
                      <a:r>
                        <a:rPr lang="en-CA" sz="1600" dirty="0" smtClean="0"/>
                        <a:t>Open</a:t>
                      </a:r>
                      <a:endParaRPr lang="en-US" sz="1600" dirty="0"/>
                    </a:p>
                  </a:txBody>
                  <a:tcPr/>
                </a:tc>
                <a:tc>
                  <a:txBody>
                    <a:bodyPr/>
                    <a:lstStyle/>
                    <a:p>
                      <a:r>
                        <a:rPr lang="en-CA" sz="1600" dirty="0" smtClean="0"/>
                        <a:t>High</a:t>
                      </a:r>
                      <a:endParaRPr lang="en-US" sz="1600" dirty="0"/>
                    </a:p>
                  </a:txBody>
                  <a:tcPr/>
                </a:tc>
                <a:tc>
                  <a:txBody>
                    <a:bodyPr/>
                    <a:lstStyle/>
                    <a:p>
                      <a:r>
                        <a:rPr lang="en-CA" sz="1600" dirty="0" smtClean="0"/>
                        <a:t>Low</a:t>
                      </a:r>
                      <a:endParaRPr lang="en-US" sz="1600" dirty="0"/>
                    </a:p>
                  </a:txBody>
                  <a:tcPr/>
                </a:tc>
                <a:tc>
                  <a:txBody>
                    <a:bodyPr/>
                    <a:lstStyle/>
                    <a:p>
                      <a:r>
                        <a:rPr lang="en-CA" sz="1600" dirty="0" smtClean="0"/>
                        <a:t>Settle</a:t>
                      </a:r>
                      <a:endParaRPr lang="en-US" sz="1600" dirty="0"/>
                    </a:p>
                  </a:txBody>
                  <a:tcPr/>
                </a:tc>
                <a:tc>
                  <a:txBody>
                    <a:bodyPr/>
                    <a:lstStyle/>
                    <a:p>
                      <a:r>
                        <a:rPr lang="en-CA" sz="1600" dirty="0" smtClean="0"/>
                        <a:t>Change</a:t>
                      </a:r>
                      <a:endParaRPr lang="en-US" sz="1600" dirty="0"/>
                    </a:p>
                  </a:txBody>
                  <a:tcPr/>
                </a:tc>
                <a:tc>
                  <a:txBody>
                    <a:bodyPr/>
                    <a:lstStyle/>
                    <a:p>
                      <a:r>
                        <a:rPr lang="en-CA" sz="1600" dirty="0" smtClean="0"/>
                        <a:t>Volume</a:t>
                      </a:r>
                      <a:endParaRPr lang="en-US" sz="1600" dirty="0"/>
                    </a:p>
                  </a:txBody>
                  <a:tcPr/>
                </a:tc>
                <a:tc>
                  <a:txBody>
                    <a:bodyPr/>
                    <a:lstStyle/>
                    <a:p>
                      <a:r>
                        <a:rPr lang="en-CA" sz="1600" dirty="0" smtClean="0"/>
                        <a:t>Open </a:t>
                      </a:r>
                      <a:r>
                        <a:rPr lang="en-CA" sz="1600" dirty="0" err="1" smtClean="0"/>
                        <a:t>Int</a:t>
                      </a:r>
                      <a:endParaRPr lang="en-US" sz="1600" dirty="0"/>
                    </a:p>
                  </a:txBody>
                  <a:tcPr/>
                </a:tc>
              </a:tr>
              <a:tr h="370840">
                <a:tc>
                  <a:txBody>
                    <a:bodyPr/>
                    <a:lstStyle/>
                    <a:p>
                      <a:r>
                        <a:rPr lang="en-CA" sz="1600" dirty="0" smtClean="0"/>
                        <a:t>Jul 2010</a:t>
                      </a:r>
                      <a:endParaRPr lang="en-US" sz="1600" dirty="0"/>
                    </a:p>
                  </a:txBody>
                  <a:tcPr/>
                </a:tc>
                <a:tc>
                  <a:txBody>
                    <a:bodyPr/>
                    <a:lstStyle/>
                    <a:p>
                      <a:r>
                        <a:rPr lang="en-CA" sz="1500" dirty="0" smtClean="0"/>
                        <a:t>70.06</a:t>
                      </a:r>
                      <a:endParaRPr lang="en-US" sz="1500" dirty="0"/>
                    </a:p>
                  </a:txBody>
                  <a:tcPr/>
                </a:tc>
                <a:tc>
                  <a:txBody>
                    <a:bodyPr/>
                    <a:lstStyle/>
                    <a:p>
                      <a:r>
                        <a:rPr lang="en-CA" sz="1500" dirty="0" smtClean="0"/>
                        <a:t>71.70</a:t>
                      </a:r>
                      <a:endParaRPr lang="en-US" sz="1500" dirty="0"/>
                    </a:p>
                  </a:txBody>
                  <a:tcPr/>
                </a:tc>
                <a:tc>
                  <a:txBody>
                    <a:bodyPr/>
                    <a:lstStyle/>
                    <a:p>
                      <a:r>
                        <a:rPr lang="en-CA" sz="1500" dirty="0" smtClean="0"/>
                        <a:t>69.21</a:t>
                      </a:r>
                      <a:endParaRPr lang="en-US" sz="1500" dirty="0"/>
                    </a:p>
                  </a:txBody>
                  <a:tcPr/>
                </a:tc>
                <a:tc>
                  <a:txBody>
                    <a:bodyPr/>
                    <a:lstStyle/>
                    <a:p>
                      <a:r>
                        <a:rPr lang="en-CA" sz="1500" dirty="0" smtClean="0"/>
                        <a:t>71.51</a:t>
                      </a:r>
                      <a:endParaRPr lang="en-US" sz="1500" dirty="0"/>
                    </a:p>
                  </a:txBody>
                  <a:tcPr/>
                </a:tc>
                <a:tc>
                  <a:txBody>
                    <a:bodyPr/>
                    <a:lstStyle/>
                    <a:p>
                      <a:r>
                        <a:rPr lang="en-CA" sz="1500" dirty="0" smtClean="0"/>
                        <a:t>2.76</a:t>
                      </a:r>
                      <a:endParaRPr lang="en-US" sz="1500" dirty="0"/>
                    </a:p>
                  </a:txBody>
                  <a:tcPr/>
                </a:tc>
                <a:tc>
                  <a:txBody>
                    <a:bodyPr/>
                    <a:lstStyle/>
                    <a:p>
                      <a:r>
                        <a:rPr lang="en-CA" sz="1500" dirty="0" smtClean="0"/>
                        <a:t>6,315</a:t>
                      </a:r>
                      <a:endParaRPr lang="en-US" sz="1500" dirty="0"/>
                    </a:p>
                  </a:txBody>
                  <a:tcPr/>
                </a:tc>
                <a:tc>
                  <a:txBody>
                    <a:bodyPr/>
                    <a:lstStyle/>
                    <a:p>
                      <a:r>
                        <a:rPr lang="en-CA" sz="1500" dirty="0" smtClean="0"/>
                        <a:t>388,902</a:t>
                      </a:r>
                      <a:endParaRPr lang="en-US" sz="1500" dirty="0"/>
                    </a:p>
                  </a:txBody>
                  <a:tcPr/>
                </a:tc>
              </a:tr>
              <a:tr h="370840">
                <a:tc>
                  <a:txBody>
                    <a:bodyPr/>
                    <a:lstStyle/>
                    <a:p>
                      <a:r>
                        <a:rPr lang="en-CA" sz="1600" dirty="0" smtClean="0"/>
                        <a:t>Aug 2010</a:t>
                      </a:r>
                      <a:endParaRPr lang="en-US" sz="1600" dirty="0"/>
                    </a:p>
                  </a:txBody>
                  <a:tcPr/>
                </a:tc>
                <a:tc>
                  <a:txBody>
                    <a:bodyPr/>
                    <a:lstStyle/>
                    <a:p>
                      <a:r>
                        <a:rPr lang="en-CA" sz="1500" dirty="0" smtClean="0"/>
                        <a:t>71.25</a:t>
                      </a:r>
                      <a:endParaRPr lang="en-US" sz="1500" dirty="0"/>
                    </a:p>
                  </a:txBody>
                  <a:tcPr/>
                </a:tc>
                <a:tc>
                  <a:txBody>
                    <a:bodyPr/>
                    <a:lstStyle/>
                    <a:p>
                      <a:r>
                        <a:rPr lang="en-CA" sz="1500" dirty="0" smtClean="0"/>
                        <a:t>72.77</a:t>
                      </a:r>
                      <a:endParaRPr lang="en-US" sz="1500" dirty="0"/>
                    </a:p>
                  </a:txBody>
                  <a:tcPr/>
                </a:tc>
                <a:tc>
                  <a:txBody>
                    <a:bodyPr/>
                    <a:lstStyle/>
                    <a:p>
                      <a:r>
                        <a:rPr lang="en-CA" sz="1500" dirty="0" smtClean="0"/>
                        <a:t>70.42</a:t>
                      </a:r>
                      <a:endParaRPr lang="en-US" sz="1500" dirty="0"/>
                    </a:p>
                  </a:txBody>
                  <a:tcPr/>
                </a:tc>
                <a:tc>
                  <a:txBody>
                    <a:bodyPr/>
                    <a:lstStyle/>
                    <a:p>
                      <a:r>
                        <a:rPr lang="en-CA" sz="1500" dirty="0" smtClean="0"/>
                        <a:t>72.54</a:t>
                      </a:r>
                      <a:endParaRPr lang="en-US" sz="1500" dirty="0"/>
                    </a:p>
                  </a:txBody>
                  <a:tcPr/>
                </a:tc>
                <a:tc>
                  <a:txBody>
                    <a:bodyPr/>
                    <a:lstStyle/>
                    <a:p>
                      <a:r>
                        <a:rPr lang="en-CA" sz="1500" dirty="0" smtClean="0"/>
                        <a:t>2.44</a:t>
                      </a:r>
                      <a:endParaRPr lang="en-US" sz="1500" dirty="0"/>
                    </a:p>
                  </a:txBody>
                  <a:tcPr/>
                </a:tc>
                <a:tc>
                  <a:txBody>
                    <a:bodyPr/>
                    <a:lstStyle/>
                    <a:p>
                      <a:r>
                        <a:rPr lang="en-CA" sz="1500" dirty="0" smtClean="0"/>
                        <a:t>3,746</a:t>
                      </a:r>
                      <a:endParaRPr lang="en-US" sz="1500" dirty="0"/>
                    </a:p>
                  </a:txBody>
                  <a:tcPr/>
                </a:tc>
                <a:tc>
                  <a:txBody>
                    <a:bodyPr/>
                    <a:lstStyle/>
                    <a:p>
                      <a:r>
                        <a:rPr lang="en-CA" sz="1500" dirty="0" smtClean="0"/>
                        <a:t>115,305</a:t>
                      </a:r>
                      <a:endParaRPr lang="en-US" sz="1500" dirty="0"/>
                    </a:p>
                  </a:txBody>
                  <a:tcPr/>
                </a:tc>
              </a:tr>
              <a:tr h="370840">
                <a:tc>
                  <a:txBody>
                    <a:bodyPr/>
                    <a:lstStyle/>
                    <a:p>
                      <a:r>
                        <a:rPr lang="en-CA" sz="1600" dirty="0" smtClean="0"/>
                        <a:t>Dec 2010</a:t>
                      </a:r>
                      <a:endParaRPr lang="en-US" sz="1600" dirty="0"/>
                    </a:p>
                  </a:txBody>
                  <a:tcPr/>
                </a:tc>
                <a:tc>
                  <a:txBody>
                    <a:bodyPr/>
                    <a:lstStyle/>
                    <a:p>
                      <a:r>
                        <a:rPr lang="en-CA" sz="1500" dirty="0" smtClean="0"/>
                        <a:t>74.00</a:t>
                      </a:r>
                      <a:endParaRPr lang="en-US" sz="1500" dirty="0"/>
                    </a:p>
                  </a:txBody>
                  <a:tcPr/>
                </a:tc>
                <a:tc>
                  <a:txBody>
                    <a:bodyPr/>
                    <a:lstStyle/>
                    <a:p>
                      <a:r>
                        <a:rPr lang="en-CA" sz="1500" dirty="0" smtClean="0"/>
                        <a:t>75.34</a:t>
                      </a:r>
                      <a:endParaRPr lang="en-US" sz="1500" dirty="0"/>
                    </a:p>
                  </a:txBody>
                  <a:tcPr/>
                </a:tc>
                <a:tc>
                  <a:txBody>
                    <a:bodyPr/>
                    <a:lstStyle/>
                    <a:p>
                      <a:r>
                        <a:rPr lang="en-CA" sz="1500" dirty="0" smtClean="0"/>
                        <a:t>73.17</a:t>
                      </a:r>
                      <a:endParaRPr lang="en-US" sz="1500" dirty="0"/>
                    </a:p>
                  </a:txBody>
                  <a:tcPr/>
                </a:tc>
                <a:tc>
                  <a:txBody>
                    <a:bodyPr/>
                    <a:lstStyle/>
                    <a:p>
                      <a:r>
                        <a:rPr lang="en-CA" sz="1500" dirty="0" smtClean="0"/>
                        <a:t>75.23</a:t>
                      </a:r>
                      <a:endParaRPr lang="en-US" sz="1500" dirty="0"/>
                    </a:p>
                  </a:txBody>
                  <a:tcPr/>
                </a:tc>
                <a:tc>
                  <a:txBody>
                    <a:bodyPr/>
                    <a:lstStyle/>
                    <a:p>
                      <a:r>
                        <a:rPr lang="en-CA" sz="1500" dirty="0" smtClean="0"/>
                        <a:t>2.19</a:t>
                      </a:r>
                      <a:endParaRPr lang="en-US" sz="1500" dirty="0"/>
                    </a:p>
                  </a:txBody>
                  <a:tcPr/>
                </a:tc>
                <a:tc>
                  <a:txBody>
                    <a:bodyPr/>
                    <a:lstStyle/>
                    <a:p>
                      <a:r>
                        <a:rPr lang="en-CA" sz="1500" dirty="0" smtClean="0"/>
                        <a:t>5,055</a:t>
                      </a:r>
                      <a:endParaRPr lang="en-US" sz="1500" dirty="0"/>
                    </a:p>
                  </a:txBody>
                  <a:tcPr/>
                </a:tc>
                <a:tc>
                  <a:txBody>
                    <a:bodyPr/>
                    <a:lstStyle/>
                    <a:p>
                      <a:r>
                        <a:rPr lang="en-CA" sz="1500" dirty="0" smtClean="0"/>
                        <a:t>196,033</a:t>
                      </a:r>
                      <a:endParaRPr lang="en-US" sz="1500" dirty="0"/>
                    </a:p>
                  </a:txBody>
                  <a:tcPr/>
                </a:tc>
              </a:tr>
              <a:tr h="370840">
                <a:tc>
                  <a:txBody>
                    <a:bodyPr/>
                    <a:lstStyle/>
                    <a:p>
                      <a:r>
                        <a:rPr lang="en-CA" sz="1600" dirty="0" smtClean="0"/>
                        <a:t>Dec 2011</a:t>
                      </a:r>
                      <a:endParaRPr lang="en-US" sz="1600" dirty="0"/>
                    </a:p>
                  </a:txBody>
                  <a:tcPr/>
                </a:tc>
                <a:tc>
                  <a:txBody>
                    <a:bodyPr/>
                    <a:lstStyle/>
                    <a:p>
                      <a:r>
                        <a:rPr lang="en-CA" sz="1500" dirty="0" smtClean="0"/>
                        <a:t>77.01</a:t>
                      </a:r>
                      <a:endParaRPr lang="en-US" sz="1500" dirty="0"/>
                    </a:p>
                  </a:txBody>
                  <a:tcPr/>
                </a:tc>
                <a:tc>
                  <a:txBody>
                    <a:bodyPr/>
                    <a:lstStyle/>
                    <a:p>
                      <a:r>
                        <a:rPr lang="en-CA" sz="1500" dirty="0" smtClean="0"/>
                        <a:t>78.59</a:t>
                      </a:r>
                      <a:endParaRPr lang="en-US" sz="1500" dirty="0"/>
                    </a:p>
                  </a:txBody>
                  <a:tcPr/>
                </a:tc>
                <a:tc>
                  <a:txBody>
                    <a:bodyPr/>
                    <a:lstStyle/>
                    <a:p>
                      <a:r>
                        <a:rPr lang="en-CA" sz="1500" dirty="0" smtClean="0"/>
                        <a:t>76.51</a:t>
                      </a:r>
                      <a:endParaRPr lang="en-US" sz="1500" dirty="0"/>
                    </a:p>
                  </a:txBody>
                  <a:tcPr/>
                </a:tc>
                <a:tc>
                  <a:txBody>
                    <a:bodyPr/>
                    <a:lstStyle/>
                    <a:p>
                      <a:r>
                        <a:rPr lang="en-CA" sz="1500" dirty="0" smtClean="0"/>
                        <a:t>78.53</a:t>
                      </a:r>
                      <a:endParaRPr lang="en-US" sz="1500" dirty="0"/>
                    </a:p>
                  </a:txBody>
                  <a:tcPr/>
                </a:tc>
                <a:tc>
                  <a:txBody>
                    <a:bodyPr/>
                    <a:lstStyle/>
                    <a:p>
                      <a:r>
                        <a:rPr lang="en-CA" sz="1500" dirty="0" smtClean="0"/>
                        <a:t>2.00</a:t>
                      </a:r>
                      <a:endParaRPr lang="en-US" sz="1500" dirty="0"/>
                    </a:p>
                  </a:txBody>
                  <a:tcPr/>
                </a:tc>
                <a:tc>
                  <a:txBody>
                    <a:bodyPr/>
                    <a:lstStyle/>
                    <a:p>
                      <a:r>
                        <a:rPr lang="en-CA" sz="1500" dirty="0" smtClean="0"/>
                        <a:t>4,175</a:t>
                      </a:r>
                      <a:endParaRPr lang="en-US" sz="1500" dirty="0"/>
                    </a:p>
                  </a:txBody>
                  <a:tcPr/>
                </a:tc>
                <a:tc>
                  <a:txBody>
                    <a:bodyPr/>
                    <a:lstStyle/>
                    <a:p>
                      <a:r>
                        <a:rPr lang="en-CA" sz="1500" dirty="0" smtClean="0"/>
                        <a:t>100,674</a:t>
                      </a:r>
                      <a:endParaRPr lang="en-US" sz="1500" dirty="0"/>
                    </a:p>
                  </a:txBody>
                  <a:tcPr/>
                </a:tc>
              </a:tr>
              <a:tr h="370840">
                <a:tc>
                  <a:txBody>
                    <a:bodyPr/>
                    <a:lstStyle/>
                    <a:p>
                      <a:r>
                        <a:rPr lang="en-CA" sz="1600" dirty="0" smtClean="0"/>
                        <a:t>Dec 2012</a:t>
                      </a:r>
                      <a:endParaRPr lang="en-US" sz="1600" dirty="0"/>
                    </a:p>
                  </a:txBody>
                  <a:tcPr/>
                </a:tc>
                <a:tc>
                  <a:txBody>
                    <a:bodyPr/>
                    <a:lstStyle/>
                    <a:p>
                      <a:r>
                        <a:rPr lang="en-CA" sz="1500" dirty="0" smtClean="0"/>
                        <a:t>78.50</a:t>
                      </a:r>
                      <a:endParaRPr lang="en-US" sz="1500" dirty="0"/>
                    </a:p>
                  </a:txBody>
                  <a:tcPr/>
                </a:tc>
                <a:tc>
                  <a:txBody>
                    <a:bodyPr/>
                    <a:lstStyle/>
                    <a:p>
                      <a:r>
                        <a:rPr lang="en-CA" sz="1500" dirty="0" smtClean="0"/>
                        <a:t>80.21</a:t>
                      </a:r>
                      <a:endParaRPr lang="en-US" sz="1500" dirty="0"/>
                    </a:p>
                  </a:txBody>
                  <a:tcPr/>
                </a:tc>
                <a:tc>
                  <a:txBody>
                    <a:bodyPr/>
                    <a:lstStyle/>
                    <a:p>
                      <a:r>
                        <a:rPr lang="en-CA" sz="1500" dirty="0" smtClean="0"/>
                        <a:t>78.50</a:t>
                      </a:r>
                      <a:endParaRPr lang="en-US" sz="1500" dirty="0"/>
                    </a:p>
                  </a:txBody>
                  <a:tcPr/>
                </a:tc>
                <a:tc>
                  <a:txBody>
                    <a:bodyPr/>
                    <a:lstStyle/>
                    <a:p>
                      <a:r>
                        <a:rPr lang="en-CA" sz="1500" dirty="0" smtClean="0"/>
                        <a:t>80.18</a:t>
                      </a:r>
                      <a:endParaRPr lang="en-US" sz="1500" dirty="0"/>
                    </a:p>
                  </a:txBody>
                  <a:tcPr/>
                </a:tc>
                <a:tc>
                  <a:txBody>
                    <a:bodyPr/>
                    <a:lstStyle/>
                    <a:p>
                      <a:r>
                        <a:rPr lang="en-CA" sz="1500" dirty="0" smtClean="0"/>
                        <a:t>1.86</a:t>
                      </a:r>
                      <a:endParaRPr lang="en-US" sz="1500" dirty="0"/>
                    </a:p>
                  </a:txBody>
                  <a:tcPr/>
                </a:tc>
                <a:tc>
                  <a:txBody>
                    <a:bodyPr/>
                    <a:lstStyle/>
                    <a:p>
                      <a:r>
                        <a:rPr lang="en-CA" sz="1500" dirty="0" smtClean="0"/>
                        <a:t>1,258</a:t>
                      </a:r>
                      <a:endParaRPr lang="en-US" sz="1500" dirty="0"/>
                    </a:p>
                  </a:txBody>
                  <a:tcPr/>
                </a:tc>
                <a:tc>
                  <a:txBody>
                    <a:bodyPr/>
                    <a:lstStyle/>
                    <a:p>
                      <a:r>
                        <a:rPr lang="en-CA" sz="1500" dirty="0" smtClean="0"/>
                        <a:t>  70,126</a:t>
                      </a:r>
                      <a:endParaRPr lang="en-US" sz="15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Collateralization in OTC Markets</a:t>
            </a:r>
          </a:p>
        </p:txBody>
      </p:sp>
      <p:sp>
        <p:nvSpPr>
          <p:cNvPr id="16387" name="Rectangle 3"/>
          <p:cNvSpPr>
            <a:spLocks noGrp="1" noChangeArrowheads="1"/>
          </p:cNvSpPr>
          <p:nvPr>
            <p:ph idx="1"/>
          </p:nvPr>
        </p:nvSpPr>
        <p:spPr>
          <a:xfrm>
            <a:off x="685800" y="2209800"/>
            <a:ext cx="7772400" cy="4052888"/>
          </a:xfrm>
        </p:spPr>
        <p:txBody>
          <a:bodyPr/>
          <a:lstStyle/>
          <a:p>
            <a:pPr eaLnBrk="1" hangingPunct="1"/>
            <a:r>
              <a:rPr lang="en-US" sz="2400" smtClean="0">
                <a:latin typeface="Arial" charset="0"/>
                <a:cs typeface="Arial" charset="0"/>
              </a:rPr>
              <a:t>It is becoming increasingly common for transactions to be collateralized in OTC markets</a:t>
            </a:r>
          </a:p>
          <a:p>
            <a:pPr eaLnBrk="1" hangingPunct="1"/>
            <a:r>
              <a:rPr lang="en-CA" sz="2400" smtClean="0">
                <a:latin typeface="Arial" charset="0"/>
                <a:cs typeface="Arial" charset="0"/>
              </a:rPr>
              <a:t>Consider transactions between companies A and B</a:t>
            </a:r>
          </a:p>
          <a:p>
            <a:pPr eaLnBrk="1" hangingPunct="1"/>
            <a:r>
              <a:rPr lang="en-CA" sz="2400" smtClean="0">
                <a:latin typeface="Arial" charset="0"/>
                <a:cs typeface="Arial" charset="0"/>
              </a:rPr>
              <a:t>These might be be governed by an ISDA Master agreement with a credit support annex (CSA)</a:t>
            </a:r>
          </a:p>
          <a:p>
            <a:pPr eaLnBrk="1" hangingPunct="1"/>
            <a:r>
              <a:rPr lang="en-CA" sz="2400" smtClean="0">
                <a:latin typeface="Arial" charset="0"/>
                <a:cs typeface="Arial" charset="0"/>
              </a:rPr>
              <a:t>The CSA might require A to post collateral with B equal to the value to B of its outstanding transactions with B when this value is positive.</a:t>
            </a:r>
          </a:p>
          <a:p>
            <a:pPr eaLnBrk="1" hangingPunct="1">
              <a:buFontTx/>
              <a:buNone/>
            </a:pPr>
            <a:endParaRPr lang="en-CA" sz="2400" smtClean="0">
              <a:latin typeface="Arial" charset="0"/>
              <a:cs typeface="Arial" charset="0"/>
            </a:endParaRPr>
          </a:p>
        </p:txBody>
      </p:sp>
      <p:sp>
        <p:nvSpPr>
          <p:cNvPr id="16388"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16389" name="Slide Number Placeholder 5"/>
          <p:cNvSpPr>
            <a:spLocks noGrp="1"/>
          </p:cNvSpPr>
          <p:nvPr>
            <p:ph type="sldNum" sz="quarter" idx="12"/>
          </p:nvPr>
        </p:nvSpPr>
        <p:spPr>
          <a:noFill/>
        </p:spPr>
        <p:txBody>
          <a:bodyPr/>
          <a:lstStyle/>
          <a:p>
            <a:fld id="{EF00F495-A482-43E2-B0D3-C84222B5A602}" type="slidenum">
              <a:rPr lang="en-US" altLang="en-US" smtClean="0"/>
              <a:pPr/>
              <a:t>12</a:t>
            </a:fld>
            <a:endParaRPr lang="en-US"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solidFill>
                  <a:schemeClr val="tx2">
                    <a:satMod val="130000"/>
                  </a:schemeClr>
                </a:solidFill>
              </a:rPr>
              <a:t>Collateralization in OTC Markets </a:t>
            </a:r>
            <a:r>
              <a:rPr lang="en-US" sz="2400" dirty="0" smtClean="0">
                <a:solidFill>
                  <a:schemeClr val="tx2">
                    <a:satMod val="130000"/>
                  </a:schemeClr>
                </a:solidFill>
              </a:rPr>
              <a:t>continued</a:t>
            </a:r>
            <a:endParaRPr lang="en-US" sz="2400" dirty="0"/>
          </a:p>
        </p:txBody>
      </p:sp>
      <p:sp>
        <p:nvSpPr>
          <p:cNvPr id="17411" name="Content Placeholder 2"/>
          <p:cNvSpPr>
            <a:spLocks noGrp="1"/>
          </p:cNvSpPr>
          <p:nvPr>
            <p:ph idx="1"/>
          </p:nvPr>
        </p:nvSpPr>
        <p:spPr>
          <a:xfrm>
            <a:off x="685800" y="2362200"/>
            <a:ext cx="7772400" cy="3900488"/>
          </a:xfrm>
        </p:spPr>
        <p:txBody>
          <a:bodyPr/>
          <a:lstStyle/>
          <a:p>
            <a:pPr eaLnBrk="1" hangingPunct="1"/>
            <a:r>
              <a:rPr lang="en-CA" smtClean="0">
                <a:latin typeface="Arial" charset="0"/>
                <a:cs typeface="Arial" charset="0"/>
              </a:rPr>
              <a:t>If A defaults, B is entitled to take possession of the collateral</a:t>
            </a:r>
          </a:p>
          <a:p>
            <a:pPr eaLnBrk="1" hangingPunct="1"/>
            <a:r>
              <a:rPr lang="en-CA" smtClean="0">
                <a:latin typeface="Arial" charset="0"/>
                <a:cs typeface="Arial" charset="0"/>
              </a:rPr>
              <a:t>The transactions are not settled daily and interest is paid on cash collateral</a:t>
            </a:r>
          </a:p>
          <a:p>
            <a:pPr eaLnBrk="1" hangingPunct="1"/>
            <a:r>
              <a:rPr lang="en-CA" smtClean="0">
                <a:latin typeface="Arial" charset="0"/>
                <a:cs typeface="Arial" charset="0"/>
              </a:rPr>
              <a:t>See Business Snapshot 2.2 for how collateralization affected  Long Term Capital Management  when there was a “flight to quality” in 2008. </a:t>
            </a:r>
            <a:endParaRPr lang="en-US" smtClean="0">
              <a:latin typeface="Arial" charset="0"/>
              <a:cs typeface="Arial" charset="0"/>
            </a:endParaRPr>
          </a:p>
        </p:txBody>
      </p:sp>
      <p:sp>
        <p:nvSpPr>
          <p:cNvPr id="17412" name="Footer Placeholder 3"/>
          <p:cNvSpPr>
            <a:spLocks noGrp="1"/>
          </p:cNvSpPr>
          <p:nvPr>
            <p:ph type="ftr" sz="quarter" idx="11"/>
          </p:nvPr>
        </p:nvSpPr>
        <p:spPr>
          <a:noFill/>
        </p:spPr>
        <p:txBody>
          <a:bodyPr/>
          <a:lstStyle/>
          <a:p>
            <a:r>
              <a:rPr lang="en-US"/>
              <a:t>Options, Futures, and Other Derivatives, 8th  Edition,  Copyright © John C. Hull 2012</a:t>
            </a:r>
          </a:p>
        </p:txBody>
      </p:sp>
      <p:sp>
        <p:nvSpPr>
          <p:cNvPr id="17413" name="Slide Number Placeholder 4"/>
          <p:cNvSpPr>
            <a:spLocks noGrp="1"/>
          </p:cNvSpPr>
          <p:nvPr>
            <p:ph type="sldNum" sz="quarter" idx="12"/>
          </p:nvPr>
        </p:nvSpPr>
        <p:spPr>
          <a:noFill/>
        </p:spPr>
        <p:txBody>
          <a:bodyPr/>
          <a:lstStyle/>
          <a:p>
            <a:fld id="{569212E7-1CD5-4054-8A95-B2285D813EBA}" type="slidenum">
              <a:rPr lang="en-US"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CA" smtClean="0"/>
              <a:t>Clearing Houses and OTC Markets</a:t>
            </a:r>
            <a:endParaRPr lang="en-US" smtClean="0"/>
          </a:p>
        </p:txBody>
      </p:sp>
      <p:sp>
        <p:nvSpPr>
          <p:cNvPr id="18435" name="Content Placeholder 4"/>
          <p:cNvSpPr>
            <a:spLocks noGrp="1"/>
          </p:cNvSpPr>
          <p:nvPr>
            <p:ph idx="1"/>
          </p:nvPr>
        </p:nvSpPr>
        <p:spPr>
          <a:xfrm>
            <a:off x="685800" y="2362200"/>
            <a:ext cx="7772400" cy="3900488"/>
          </a:xfrm>
        </p:spPr>
        <p:txBody>
          <a:bodyPr/>
          <a:lstStyle/>
          <a:p>
            <a:pPr eaLnBrk="1" hangingPunct="1"/>
            <a:r>
              <a:rPr lang="en-CA" smtClean="0">
                <a:latin typeface="Arial" charset="0"/>
                <a:cs typeface="Arial" charset="0"/>
              </a:rPr>
              <a:t>Traditionally transactions have been cleared bilaterally in OTC markets</a:t>
            </a:r>
          </a:p>
          <a:p>
            <a:pPr eaLnBrk="1" hangingPunct="1"/>
            <a:r>
              <a:rPr lang="en-CA" smtClean="0">
                <a:latin typeface="Arial" charset="0"/>
                <a:cs typeface="Arial" charset="0"/>
              </a:rPr>
              <a:t>Following the 2007-2009 crisis, the has been a requirement for most standardized OTC derivatives transactions to be cleared centrally though clearing houses.</a:t>
            </a:r>
            <a:endParaRPr lang="en-US" smtClean="0">
              <a:latin typeface="Arial" charset="0"/>
              <a:cs typeface="Arial" charset="0"/>
            </a:endParaRPr>
          </a:p>
        </p:txBody>
      </p:sp>
      <p:sp>
        <p:nvSpPr>
          <p:cNvPr id="18436" name="Footer Placeholder 2"/>
          <p:cNvSpPr>
            <a:spLocks noGrp="1"/>
          </p:cNvSpPr>
          <p:nvPr>
            <p:ph type="ftr" sz="quarter" idx="11"/>
          </p:nvPr>
        </p:nvSpPr>
        <p:spPr>
          <a:noFill/>
        </p:spPr>
        <p:txBody>
          <a:bodyPr/>
          <a:lstStyle/>
          <a:p>
            <a:r>
              <a:rPr lang="en-US"/>
              <a:t>Options, Futures, and Other Derivatives, 8th  Edition,  Copyright © John C. Hull 2012</a:t>
            </a:r>
          </a:p>
        </p:txBody>
      </p:sp>
      <p:sp>
        <p:nvSpPr>
          <p:cNvPr id="18437" name="Slide Number Placeholder 3"/>
          <p:cNvSpPr>
            <a:spLocks noGrp="1"/>
          </p:cNvSpPr>
          <p:nvPr>
            <p:ph type="sldNum" sz="quarter" idx="12"/>
          </p:nvPr>
        </p:nvSpPr>
        <p:spPr>
          <a:noFill/>
        </p:spPr>
        <p:txBody>
          <a:bodyPr/>
          <a:lstStyle/>
          <a:p>
            <a:fld id="{74268D20-DC61-4B13-A077-CA255EC7B261}" type="slidenum">
              <a:rPr lang="en-US" smtClean="0"/>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CA" smtClean="0"/>
              <a:t>Bilateral Clearing vs Central Clearing House </a:t>
            </a:r>
            <a:endParaRPr lang="en-US" smtClean="0"/>
          </a:p>
        </p:txBody>
      </p:sp>
      <p:sp>
        <p:nvSpPr>
          <p:cNvPr id="19459" name="Footer Placeholder 2"/>
          <p:cNvSpPr>
            <a:spLocks noGrp="1"/>
          </p:cNvSpPr>
          <p:nvPr>
            <p:ph type="ftr" sz="quarter" idx="11"/>
          </p:nvPr>
        </p:nvSpPr>
        <p:spPr>
          <a:noFill/>
        </p:spPr>
        <p:txBody>
          <a:bodyPr/>
          <a:lstStyle/>
          <a:p>
            <a:r>
              <a:rPr lang="en-US"/>
              <a:t>Options, Futures, and Other Derivatives, 8th  Edition,  Copyright © John C. Hull 2012</a:t>
            </a:r>
          </a:p>
        </p:txBody>
      </p:sp>
      <p:sp>
        <p:nvSpPr>
          <p:cNvPr id="19460" name="Slide Number Placeholder 3"/>
          <p:cNvSpPr>
            <a:spLocks noGrp="1"/>
          </p:cNvSpPr>
          <p:nvPr>
            <p:ph type="sldNum" sz="quarter" idx="12"/>
          </p:nvPr>
        </p:nvSpPr>
        <p:spPr>
          <a:noFill/>
        </p:spPr>
        <p:txBody>
          <a:bodyPr/>
          <a:lstStyle/>
          <a:p>
            <a:fld id="{34AC853D-6864-4A08-9DA1-45A06F82700B}" type="slidenum">
              <a:rPr lang="en-US" smtClean="0"/>
              <a:pPr/>
              <a:t>15</a:t>
            </a:fld>
            <a:endParaRPr lang="en-US" smtClean="0"/>
          </a:p>
        </p:txBody>
      </p:sp>
      <p:grpSp>
        <p:nvGrpSpPr>
          <p:cNvPr id="19461" name="Group 51"/>
          <p:cNvGrpSpPr>
            <a:grpSpLocks/>
          </p:cNvGrpSpPr>
          <p:nvPr/>
        </p:nvGrpSpPr>
        <p:grpSpPr bwMode="auto">
          <a:xfrm>
            <a:off x="990600" y="3048000"/>
            <a:ext cx="2362200" cy="2057400"/>
            <a:chOff x="2057400" y="3124200"/>
            <a:chExt cx="1676400" cy="1524000"/>
          </a:xfrm>
        </p:grpSpPr>
        <p:sp>
          <p:nvSpPr>
            <p:cNvPr id="19468" name="Octagon 9"/>
            <p:cNvSpPr>
              <a:spLocks noChangeArrowheads="1"/>
            </p:cNvSpPr>
            <p:nvPr/>
          </p:nvSpPr>
          <p:spPr bwMode="auto">
            <a:xfrm>
              <a:off x="2057400" y="3124200"/>
              <a:ext cx="1676400" cy="1524000"/>
            </a:xfrm>
            <a:prstGeom prst="octagon">
              <a:avLst>
                <a:gd name="adj" fmla="val 29287"/>
              </a:avLst>
            </a:prstGeom>
            <a:noFill/>
            <a:ln w="12700" algn="ctr">
              <a:solidFill>
                <a:schemeClr val="tx1"/>
              </a:solidFill>
              <a:round/>
              <a:headEnd/>
              <a:tailEnd/>
            </a:ln>
          </p:spPr>
          <p:txBody>
            <a:bodyPr wrap="none"/>
            <a:lstStyle/>
            <a:p>
              <a:endParaRPr lang="en-US" sz="2400">
                <a:latin typeface="Times New Roman" pitchFamily="18" charset="0"/>
              </a:endParaRPr>
            </a:p>
          </p:txBody>
        </p:sp>
        <p:cxnSp>
          <p:nvCxnSpPr>
            <p:cNvPr id="19469" name="Straight Connector 11"/>
            <p:cNvCxnSpPr>
              <a:cxnSpLocks noChangeShapeType="1"/>
              <a:stCxn id="19468" idx="2"/>
              <a:endCxn id="19468" idx="2"/>
            </p:cNvCxnSpPr>
            <p:nvPr/>
          </p:nvCxnSpPr>
          <p:spPr bwMode="auto">
            <a:xfrm rot="10800000" flipH="1">
              <a:off x="2057400" y="3124200"/>
              <a:ext cx="1230036" cy="446364"/>
            </a:xfrm>
            <a:prstGeom prst="line">
              <a:avLst/>
            </a:prstGeom>
            <a:noFill/>
            <a:ln w="9525" algn="ctr">
              <a:solidFill>
                <a:schemeClr val="tx1"/>
              </a:solidFill>
              <a:round/>
              <a:headEnd/>
              <a:tailEnd/>
            </a:ln>
          </p:spPr>
        </p:cxnSp>
        <p:cxnSp>
          <p:nvCxnSpPr>
            <p:cNvPr id="19470" name="Straight Connector 13"/>
            <p:cNvCxnSpPr>
              <a:cxnSpLocks noChangeShapeType="1"/>
              <a:stCxn id="19468" idx="2"/>
              <a:endCxn id="19468" idx="2"/>
            </p:cNvCxnSpPr>
            <p:nvPr/>
          </p:nvCxnSpPr>
          <p:spPr bwMode="auto">
            <a:xfrm rot="16200000" flipH="1">
              <a:off x="2895600" y="2732364"/>
              <a:ext cx="446364" cy="1230036"/>
            </a:xfrm>
            <a:prstGeom prst="line">
              <a:avLst/>
            </a:prstGeom>
            <a:noFill/>
            <a:ln w="9525" algn="ctr">
              <a:solidFill>
                <a:schemeClr val="tx1"/>
              </a:solidFill>
              <a:round/>
              <a:headEnd/>
              <a:tailEnd/>
            </a:ln>
          </p:spPr>
        </p:cxnSp>
        <p:cxnSp>
          <p:nvCxnSpPr>
            <p:cNvPr id="19471" name="Straight Connector 15"/>
            <p:cNvCxnSpPr>
              <a:cxnSpLocks noChangeShapeType="1"/>
              <a:stCxn id="19468" idx="2"/>
              <a:endCxn id="19468" idx="2"/>
            </p:cNvCxnSpPr>
            <p:nvPr/>
          </p:nvCxnSpPr>
          <p:spPr bwMode="auto">
            <a:xfrm rot="-5400000" flipH="1" flipV="1">
              <a:off x="2133600" y="3048000"/>
              <a:ext cx="1077636" cy="1230036"/>
            </a:xfrm>
            <a:prstGeom prst="line">
              <a:avLst/>
            </a:prstGeom>
            <a:noFill/>
            <a:ln w="9525" algn="ctr">
              <a:solidFill>
                <a:schemeClr val="tx1"/>
              </a:solidFill>
              <a:round/>
              <a:headEnd/>
              <a:tailEnd/>
            </a:ln>
          </p:spPr>
        </p:cxnSp>
        <p:cxnSp>
          <p:nvCxnSpPr>
            <p:cNvPr id="19472" name="Straight Connector 17"/>
            <p:cNvCxnSpPr>
              <a:cxnSpLocks noChangeShapeType="1"/>
              <a:stCxn id="19468" idx="2"/>
              <a:endCxn id="19468" idx="2"/>
            </p:cNvCxnSpPr>
            <p:nvPr/>
          </p:nvCxnSpPr>
          <p:spPr bwMode="auto">
            <a:xfrm rot="10800000" flipH="1">
              <a:off x="2057400" y="3570564"/>
              <a:ext cx="1676400" cy="0"/>
            </a:xfrm>
            <a:prstGeom prst="line">
              <a:avLst/>
            </a:prstGeom>
            <a:noFill/>
            <a:ln w="9525" algn="ctr">
              <a:solidFill>
                <a:schemeClr val="tx1"/>
              </a:solidFill>
              <a:round/>
              <a:headEnd/>
              <a:tailEnd/>
            </a:ln>
          </p:spPr>
        </p:cxnSp>
        <p:cxnSp>
          <p:nvCxnSpPr>
            <p:cNvPr id="19473" name="Straight Connector 19"/>
            <p:cNvCxnSpPr>
              <a:cxnSpLocks noChangeShapeType="1"/>
              <a:stCxn id="19468" idx="2"/>
              <a:endCxn id="19468" idx="2"/>
            </p:cNvCxnSpPr>
            <p:nvPr/>
          </p:nvCxnSpPr>
          <p:spPr bwMode="auto">
            <a:xfrm rot="10800000" flipH="1">
              <a:off x="2057400" y="3570564"/>
              <a:ext cx="1676400" cy="631272"/>
            </a:xfrm>
            <a:prstGeom prst="line">
              <a:avLst/>
            </a:prstGeom>
            <a:noFill/>
            <a:ln w="9525" algn="ctr">
              <a:solidFill>
                <a:schemeClr val="tx1"/>
              </a:solidFill>
              <a:round/>
              <a:headEnd type="oval" w="med" len="med"/>
              <a:tailEnd type="oval" w="med" len="med"/>
            </a:ln>
          </p:spPr>
        </p:cxnSp>
        <p:cxnSp>
          <p:nvCxnSpPr>
            <p:cNvPr id="19474" name="Straight Connector 21"/>
            <p:cNvCxnSpPr>
              <a:cxnSpLocks noChangeShapeType="1"/>
              <a:stCxn id="19468" idx="2"/>
              <a:endCxn id="19468" idx="2"/>
            </p:cNvCxnSpPr>
            <p:nvPr/>
          </p:nvCxnSpPr>
          <p:spPr bwMode="auto">
            <a:xfrm rot="10800000" flipH="1">
              <a:off x="2057400" y="4201836"/>
              <a:ext cx="1676400" cy="0"/>
            </a:xfrm>
            <a:prstGeom prst="line">
              <a:avLst/>
            </a:prstGeom>
            <a:noFill/>
            <a:ln w="9525" algn="ctr">
              <a:solidFill>
                <a:schemeClr val="tx1"/>
              </a:solidFill>
              <a:round/>
              <a:headEnd/>
              <a:tailEnd/>
            </a:ln>
          </p:spPr>
        </p:cxnSp>
        <p:cxnSp>
          <p:nvCxnSpPr>
            <p:cNvPr id="19475" name="Straight Connector 23"/>
            <p:cNvCxnSpPr>
              <a:cxnSpLocks noChangeShapeType="1"/>
              <a:stCxn id="19468" idx="2"/>
              <a:endCxn id="19468" idx="2"/>
            </p:cNvCxnSpPr>
            <p:nvPr/>
          </p:nvCxnSpPr>
          <p:spPr bwMode="auto">
            <a:xfrm rot="5400000" flipH="1" flipV="1">
              <a:off x="2579964" y="3494364"/>
              <a:ext cx="1077636" cy="1230036"/>
            </a:xfrm>
            <a:prstGeom prst="line">
              <a:avLst/>
            </a:prstGeom>
            <a:noFill/>
            <a:ln w="9525" algn="ctr">
              <a:solidFill>
                <a:schemeClr val="tx1"/>
              </a:solidFill>
              <a:round/>
              <a:headEnd/>
              <a:tailEnd/>
            </a:ln>
          </p:spPr>
        </p:cxnSp>
        <p:cxnSp>
          <p:nvCxnSpPr>
            <p:cNvPr id="19476" name="Straight Connector 25"/>
            <p:cNvCxnSpPr>
              <a:cxnSpLocks noChangeShapeType="1"/>
              <a:stCxn id="19468" idx="2"/>
              <a:endCxn id="19468" idx="2"/>
            </p:cNvCxnSpPr>
            <p:nvPr/>
          </p:nvCxnSpPr>
          <p:spPr bwMode="auto">
            <a:xfrm rot="5400000" flipH="1">
              <a:off x="2133600" y="3494364"/>
              <a:ext cx="1524000" cy="783672"/>
            </a:xfrm>
            <a:prstGeom prst="line">
              <a:avLst/>
            </a:prstGeom>
            <a:noFill/>
            <a:ln w="9525" algn="ctr">
              <a:solidFill>
                <a:schemeClr val="tx1"/>
              </a:solidFill>
              <a:round/>
              <a:headEnd type="oval" w="med" len="med"/>
              <a:tailEnd type="oval" w="med" len="med"/>
            </a:ln>
          </p:spPr>
        </p:cxnSp>
        <p:cxnSp>
          <p:nvCxnSpPr>
            <p:cNvPr id="19477" name="Straight Connector 27"/>
            <p:cNvCxnSpPr>
              <a:cxnSpLocks noChangeShapeType="1"/>
              <a:stCxn id="19468" idx="2"/>
              <a:endCxn id="19468" idx="2"/>
            </p:cNvCxnSpPr>
            <p:nvPr/>
          </p:nvCxnSpPr>
          <p:spPr bwMode="auto">
            <a:xfrm rot="5400000" flipH="1" flipV="1">
              <a:off x="2971800" y="3886200"/>
              <a:ext cx="1077636" cy="446364"/>
            </a:xfrm>
            <a:prstGeom prst="line">
              <a:avLst/>
            </a:prstGeom>
            <a:noFill/>
            <a:ln w="9525" algn="ctr">
              <a:solidFill>
                <a:schemeClr val="tx1"/>
              </a:solidFill>
              <a:round/>
              <a:headEnd/>
              <a:tailEnd/>
            </a:ln>
          </p:spPr>
        </p:cxnSp>
        <p:cxnSp>
          <p:nvCxnSpPr>
            <p:cNvPr id="19478" name="Straight Connector 29"/>
            <p:cNvCxnSpPr>
              <a:cxnSpLocks noChangeShapeType="1"/>
              <a:stCxn id="19468" idx="2"/>
              <a:endCxn id="19468" idx="2"/>
            </p:cNvCxnSpPr>
            <p:nvPr/>
          </p:nvCxnSpPr>
          <p:spPr bwMode="auto">
            <a:xfrm rot="5400000" flipH="1">
              <a:off x="2449236" y="3810000"/>
              <a:ext cx="446364" cy="1230036"/>
            </a:xfrm>
            <a:prstGeom prst="line">
              <a:avLst/>
            </a:prstGeom>
            <a:noFill/>
            <a:ln w="9525" algn="ctr">
              <a:solidFill>
                <a:schemeClr val="tx1"/>
              </a:solidFill>
              <a:round/>
              <a:headEnd/>
              <a:tailEnd/>
            </a:ln>
          </p:spPr>
        </p:cxnSp>
        <p:cxnSp>
          <p:nvCxnSpPr>
            <p:cNvPr id="19479" name="Straight Connector 31"/>
            <p:cNvCxnSpPr>
              <a:cxnSpLocks noChangeShapeType="1"/>
              <a:stCxn id="19468" idx="2"/>
              <a:endCxn id="19468" idx="2"/>
            </p:cNvCxnSpPr>
            <p:nvPr/>
          </p:nvCxnSpPr>
          <p:spPr bwMode="auto">
            <a:xfrm rot="5400000" flipH="1">
              <a:off x="2525436" y="3886200"/>
              <a:ext cx="1524000" cy="0"/>
            </a:xfrm>
            <a:prstGeom prst="line">
              <a:avLst/>
            </a:prstGeom>
            <a:noFill/>
            <a:ln w="9525" algn="ctr">
              <a:solidFill>
                <a:schemeClr val="tx1"/>
              </a:solidFill>
              <a:round/>
              <a:headEnd/>
              <a:tailEnd/>
            </a:ln>
          </p:spPr>
        </p:cxnSp>
        <p:cxnSp>
          <p:nvCxnSpPr>
            <p:cNvPr id="19480" name="Straight Connector 34"/>
            <p:cNvCxnSpPr>
              <a:cxnSpLocks noChangeShapeType="1"/>
              <a:stCxn id="19468" idx="2"/>
              <a:endCxn id="19468" idx="2"/>
            </p:cNvCxnSpPr>
            <p:nvPr/>
          </p:nvCxnSpPr>
          <p:spPr bwMode="auto">
            <a:xfrm rot="5400000" flipH="1">
              <a:off x="2133600" y="3494364"/>
              <a:ext cx="1077636" cy="1230036"/>
            </a:xfrm>
            <a:prstGeom prst="line">
              <a:avLst/>
            </a:prstGeom>
            <a:noFill/>
            <a:ln w="9525" algn="ctr">
              <a:solidFill>
                <a:schemeClr val="tx1"/>
              </a:solidFill>
              <a:round/>
              <a:headEnd/>
              <a:tailEnd/>
            </a:ln>
          </p:spPr>
        </p:cxnSp>
        <p:cxnSp>
          <p:nvCxnSpPr>
            <p:cNvPr id="19481" name="Straight Connector 36"/>
            <p:cNvCxnSpPr>
              <a:cxnSpLocks noChangeShapeType="1"/>
              <a:stCxn id="19468" idx="2"/>
              <a:endCxn id="19468" idx="2"/>
            </p:cNvCxnSpPr>
            <p:nvPr/>
          </p:nvCxnSpPr>
          <p:spPr bwMode="auto">
            <a:xfrm rot="5400000" flipH="1" flipV="1">
              <a:off x="2133600" y="3494364"/>
              <a:ext cx="1524000" cy="783672"/>
            </a:xfrm>
            <a:prstGeom prst="line">
              <a:avLst/>
            </a:prstGeom>
            <a:noFill/>
            <a:ln w="9525" algn="ctr">
              <a:solidFill>
                <a:schemeClr val="tx1"/>
              </a:solidFill>
              <a:round/>
              <a:headEnd type="oval" w="med" len="med"/>
              <a:tailEnd type="oval" w="med" len="med"/>
            </a:ln>
          </p:spPr>
        </p:cxnSp>
        <p:cxnSp>
          <p:nvCxnSpPr>
            <p:cNvPr id="19482" name="Straight Connector 38"/>
            <p:cNvCxnSpPr>
              <a:cxnSpLocks noChangeShapeType="1"/>
              <a:stCxn id="19468" idx="2"/>
              <a:endCxn id="19468" idx="2"/>
            </p:cNvCxnSpPr>
            <p:nvPr/>
          </p:nvCxnSpPr>
          <p:spPr bwMode="auto">
            <a:xfrm rot="5400000" flipH="1">
              <a:off x="1741764" y="3886200"/>
              <a:ext cx="1524000" cy="0"/>
            </a:xfrm>
            <a:prstGeom prst="line">
              <a:avLst/>
            </a:prstGeom>
            <a:noFill/>
            <a:ln w="9525" algn="ctr">
              <a:solidFill>
                <a:schemeClr val="tx1"/>
              </a:solidFill>
              <a:round/>
              <a:headEnd/>
              <a:tailEnd/>
            </a:ln>
          </p:spPr>
        </p:cxnSp>
        <p:cxnSp>
          <p:nvCxnSpPr>
            <p:cNvPr id="19483" name="Straight Connector 40"/>
            <p:cNvCxnSpPr>
              <a:cxnSpLocks noChangeShapeType="1"/>
              <a:stCxn id="19468" idx="2"/>
              <a:endCxn id="19468" idx="2"/>
            </p:cNvCxnSpPr>
            <p:nvPr/>
          </p:nvCxnSpPr>
          <p:spPr bwMode="auto">
            <a:xfrm rot="10800000" flipH="1">
              <a:off x="2057400" y="3124200"/>
              <a:ext cx="446364" cy="1077636"/>
            </a:xfrm>
            <a:prstGeom prst="line">
              <a:avLst/>
            </a:prstGeom>
            <a:noFill/>
            <a:ln w="9525" algn="ctr">
              <a:solidFill>
                <a:schemeClr val="tx1"/>
              </a:solidFill>
              <a:round/>
              <a:headEnd/>
              <a:tailEnd/>
            </a:ln>
          </p:spPr>
        </p:cxnSp>
        <p:cxnSp>
          <p:nvCxnSpPr>
            <p:cNvPr id="19484" name="Straight Connector 42"/>
            <p:cNvCxnSpPr>
              <a:cxnSpLocks noChangeShapeType="1"/>
              <a:stCxn id="19468" idx="2"/>
              <a:endCxn id="19468" idx="2"/>
            </p:cNvCxnSpPr>
            <p:nvPr/>
          </p:nvCxnSpPr>
          <p:spPr bwMode="auto">
            <a:xfrm rot="10800000" flipH="1" flipV="1">
              <a:off x="2057400" y="3570564"/>
              <a:ext cx="446364" cy="1077636"/>
            </a:xfrm>
            <a:prstGeom prst="line">
              <a:avLst/>
            </a:prstGeom>
            <a:noFill/>
            <a:ln w="9525" algn="ctr">
              <a:solidFill>
                <a:schemeClr val="tx1"/>
              </a:solidFill>
              <a:round/>
              <a:headEnd/>
              <a:tailEnd/>
            </a:ln>
          </p:spPr>
        </p:cxnSp>
        <p:cxnSp>
          <p:nvCxnSpPr>
            <p:cNvPr id="19485" name="Straight Connector 44"/>
            <p:cNvCxnSpPr>
              <a:cxnSpLocks noChangeShapeType="1"/>
              <a:stCxn id="19468" idx="2"/>
              <a:endCxn id="19468" idx="2"/>
            </p:cNvCxnSpPr>
            <p:nvPr/>
          </p:nvCxnSpPr>
          <p:spPr bwMode="auto">
            <a:xfrm rot="5400000" flipH="1" flipV="1">
              <a:off x="2895600" y="3810000"/>
              <a:ext cx="446364" cy="1230036"/>
            </a:xfrm>
            <a:prstGeom prst="line">
              <a:avLst/>
            </a:prstGeom>
            <a:noFill/>
            <a:ln w="9525" algn="ctr">
              <a:solidFill>
                <a:schemeClr val="tx1"/>
              </a:solidFill>
              <a:round/>
              <a:headEnd/>
              <a:tailEnd/>
            </a:ln>
          </p:spPr>
        </p:cxnSp>
        <p:cxnSp>
          <p:nvCxnSpPr>
            <p:cNvPr id="19486" name="Straight Connector 46"/>
            <p:cNvCxnSpPr>
              <a:cxnSpLocks noChangeShapeType="1"/>
              <a:stCxn id="19468" idx="2"/>
              <a:endCxn id="19468" idx="2"/>
            </p:cNvCxnSpPr>
            <p:nvPr/>
          </p:nvCxnSpPr>
          <p:spPr bwMode="auto">
            <a:xfrm flipH="1" flipV="1">
              <a:off x="3287436" y="3124200"/>
              <a:ext cx="446364" cy="1077636"/>
            </a:xfrm>
            <a:prstGeom prst="line">
              <a:avLst/>
            </a:prstGeom>
            <a:noFill/>
            <a:ln w="9525" algn="ctr">
              <a:solidFill>
                <a:schemeClr val="tx1"/>
              </a:solidFill>
              <a:round/>
              <a:headEnd/>
              <a:tailEnd/>
            </a:ln>
          </p:spPr>
        </p:cxnSp>
        <p:cxnSp>
          <p:nvCxnSpPr>
            <p:cNvPr id="19487" name="Straight Connector 48"/>
            <p:cNvCxnSpPr>
              <a:cxnSpLocks noChangeShapeType="1"/>
              <a:stCxn id="19468" idx="2"/>
              <a:endCxn id="19468" idx="2"/>
            </p:cNvCxnSpPr>
            <p:nvPr/>
          </p:nvCxnSpPr>
          <p:spPr bwMode="auto">
            <a:xfrm rot="10800000" flipH="1" flipV="1">
              <a:off x="2057400" y="3570564"/>
              <a:ext cx="1676400" cy="631272"/>
            </a:xfrm>
            <a:prstGeom prst="line">
              <a:avLst/>
            </a:prstGeom>
            <a:noFill/>
            <a:ln w="9525" algn="ctr">
              <a:solidFill>
                <a:schemeClr val="tx1"/>
              </a:solidFill>
              <a:round/>
              <a:headEnd type="oval" w="med" len="med"/>
              <a:tailEnd type="oval" w="med" len="med"/>
            </a:ln>
          </p:spPr>
        </p:cxnSp>
        <p:cxnSp>
          <p:nvCxnSpPr>
            <p:cNvPr id="19488" name="Straight Connector 50"/>
            <p:cNvCxnSpPr>
              <a:cxnSpLocks noChangeShapeType="1"/>
              <a:stCxn id="19468" idx="2"/>
              <a:endCxn id="19468" idx="2"/>
            </p:cNvCxnSpPr>
            <p:nvPr/>
          </p:nvCxnSpPr>
          <p:spPr bwMode="auto">
            <a:xfrm rot="16200000" flipH="1">
              <a:off x="2579964" y="3048000"/>
              <a:ext cx="1077636" cy="1230036"/>
            </a:xfrm>
            <a:prstGeom prst="line">
              <a:avLst/>
            </a:prstGeom>
            <a:noFill/>
            <a:ln w="9525" algn="ctr">
              <a:solidFill>
                <a:schemeClr val="tx1"/>
              </a:solidFill>
              <a:round/>
              <a:headEnd/>
              <a:tailEnd/>
            </a:ln>
          </p:spPr>
        </p:cxnSp>
      </p:grpSp>
      <p:grpSp>
        <p:nvGrpSpPr>
          <p:cNvPr id="19462" name="Group 61"/>
          <p:cNvGrpSpPr>
            <a:grpSpLocks/>
          </p:cNvGrpSpPr>
          <p:nvPr/>
        </p:nvGrpSpPr>
        <p:grpSpPr bwMode="auto">
          <a:xfrm>
            <a:off x="5334000" y="3124200"/>
            <a:ext cx="2362200" cy="1981200"/>
            <a:chOff x="5638800" y="3124200"/>
            <a:chExt cx="2057400" cy="1752600"/>
          </a:xfrm>
        </p:grpSpPr>
        <p:sp>
          <p:nvSpPr>
            <p:cNvPr id="19463" name="Octagon 52"/>
            <p:cNvSpPr>
              <a:spLocks noChangeArrowheads="1"/>
            </p:cNvSpPr>
            <p:nvPr/>
          </p:nvSpPr>
          <p:spPr bwMode="auto">
            <a:xfrm>
              <a:off x="5638800" y="3124200"/>
              <a:ext cx="2057400" cy="1752600"/>
            </a:xfrm>
            <a:prstGeom prst="octagon">
              <a:avLst>
                <a:gd name="adj" fmla="val 29287"/>
              </a:avLst>
            </a:prstGeom>
            <a:noFill/>
            <a:ln w="12700" algn="ctr">
              <a:noFill/>
              <a:round/>
              <a:headEnd/>
              <a:tailEnd/>
            </a:ln>
          </p:spPr>
          <p:txBody>
            <a:bodyPr wrap="none"/>
            <a:lstStyle/>
            <a:p>
              <a:endParaRPr lang="en-US" sz="2400">
                <a:latin typeface="Times New Roman" pitchFamily="18" charset="0"/>
              </a:endParaRPr>
            </a:p>
          </p:txBody>
        </p:sp>
        <p:cxnSp>
          <p:nvCxnSpPr>
            <p:cNvPr id="19464" name="Straight Connector 54"/>
            <p:cNvCxnSpPr>
              <a:cxnSpLocks noChangeShapeType="1"/>
              <a:stCxn id="19463" idx="2"/>
              <a:endCxn id="19463" idx="2"/>
            </p:cNvCxnSpPr>
            <p:nvPr/>
          </p:nvCxnSpPr>
          <p:spPr bwMode="auto">
            <a:xfrm rot="16200000" flipH="1">
              <a:off x="5791200" y="3485119"/>
              <a:ext cx="1752600" cy="1030762"/>
            </a:xfrm>
            <a:prstGeom prst="line">
              <a:avLst/>
            </a:prstGeom>
            <a:noFill/>
            <a:ln w="9525" algn="ctr">
              <a:solidFill>
                <a:schemeClr val="tx1"/>
              </a:solidFill>
              <a:round/>
              <a:headEnd type="oval" w="med" len="med"/>
              <a:tailEnd type="oval" w="med" len="med"/>
            </a:ln>
          </p:spPr>
        </p:cxnSp>
        <p:cxnSp>
          <p:nvCxnSpPr>
            <p:cNvPr id="19465" name="Straight Connector 56"/>
            <p:cNvCxnSpPr>
              <a:cxnSpLocks noChangeShapeType="1"/>
              <a:stCxn id="19463" idx="2"/>
              <a:endCxn id="19463" idx="2"/>
            </p:cNvCxnSpPr>
            <p:nvPr/>
          </p:nvCxnSpPr>
          <p:spPr bwMode="auto">
            <a:xfrm rot="-5400000" flipH="1" flipV="1">
              <a:off x="5791200" y="3485119"/>
              <a:ext cx="1752600" cy="1030762"/>
            </a:xfrm>
            <a:prstGeom prst="line">
              <a:avLst/>
            </a:prstGeom>
            <a:noFill/>
            <a:ln w="9525" algn="ctr">
              <a:solidFill>
                <a:schemeClr val="tx1"/>
              </a:solidFill>
              <a:round/>
              <a:headEnd type="oval" w="med" len="med"/>
              <a:tailEnd type="oval" w="med" len="med"/>
            </a:ln>
          </p:spPr>
        </p:cxnSp>
        <p:cxnSp>
          <p:nvCxnSpPr>
            <p:cNvPr id="19466" name="Straight Connector 58"/>
            <p:cNvCxnSpPr>
              <a:cxnSpLocks noChangeShapeType="1"/>
              <a:stCxn id="19463" idx="2"/>
              <a:endCxn id="19463" idx="2"/>
            </p:cNvCxnSpPr>
            <p:nvPr/>
          </p:nvCxnSpPr>
          <p:spPr bwMode="auto">
            <a:xfrm rot="10800000" flipH="1" flipV="1">
              <a:off x="5638800" y="3637519"/>
              <a:ext cx="2057400" cy="725962"/>
            </a:xfrm>
            <a:prstGeom prst="line">
              <a:avLst/>
            </a:prstGeom>
            <a:noFill/>
            <a:ln w="9525" algn="ctr">
              <a:solidFill>
                <a:schemeClr val="tx1"/>
              </a:solidFill>
              <a:round/>
              <a:headEnd type="oval" w="med" len="med"/>
              <a:tailEnd type="oval" w="med" len="med"/>
            </a:ln>
          </p:spPr>
        </p:cxnSp>
        <p:cxnSp>
          <p:nvCxnSpPr>
            <p:cNvPr id="19467" name="Straight Connector 60"/>
            <p:cNvCxnSpPr>
              <a:cxnSpLocks noChangeShapeType="1"/>
              <a:stCxn id="19463" idx="2"/>
              <a:endCxn id="19463" idx="2"/>
            </p:cNvCxnSpPr>
            <p:nvPr/>
          </p:nvCxnSpPr>
          <p:spPr bwMode="auto">
            <a:xfrm rot="10800000" flipH="1">
              <a:off x="5638800" y="3637519"/>
              <a:ext cx="2057400" cy="725962"/>
            </a:xfrm>
            <a:prstGeom prst="line">
              <a:avLst/>
            </a:prstGeom>
            <a:noFill/>
            <a:ln w="9525" algn="ctr">
              <a:solidFill>
                <a:schemeClr val="tx1"/>
              </a:solidFill>
              <a:round/>
              <a:headEnd type="oval" w="med" len="med"/>
              <a:tailEnd type="oval" w="med" len="me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Delivery</a:t>
            </a:r>
          </a:p>
        </p:txBody>
      </p:sp>
      <p:sp>
        <p:nvSpPr>
          <p:cNvPr id="20483" name="Rectangle 3"/>
          <p:cNvSpPr>
            <a:spLocks noGrp="1" noChangeArrowheads="1"/>
          </p:cNvSpPr>
          <p:nvPr>
            <p:ph idx="1"/>
          </p:nvPr>
        </p:nvSpPr>
        <p:spPr>
          <a:xfrm>
            <a:off x="533400" y="1981200"/>
            <a:ext cx="8153400" cy="4876800"/>
          </a:xfrm>
        </p:spPr>
        <p:txBody>
          <a:bodyPr/>
          <a:lstStyle/>
          <a:p>
            <a:pPr eaLnBrk="1" hangingPunct="1"/>
            <a:r>
              <a:rPr lang="en-US" smtClean="0">
                <a:latin typeface="Arial" charset="0"/>
                <a:cs typeface="Arial" charset="0"/>
              </a:rPr>
              <a:t>If a futures contract is not closed out before maturity, it is usually settled by delivering the assets underlying the contract. When there are alternatives about what is delivered, where it is delivered, and when it is delivered, the party with the short position chooses.</a:t>
            </a:r>
          </a:p>
          <a:p>
            <a:pPr eaLnBrk="1" hangingPunct="1"/>
            <a:r>
              <a:rPr lang="en-US" smtClean="0">
                <a:latin typeface="Arial" charset="0"/>
                <a:cs typeface="Arial" charset="0"/>
              </a:rPr>
              <a:t> A few contracts (for example, those on stock indices and Eurodollars) are settled in cash </a:t>
            </a:r>
          </a:p>
        </p:txBody>
      </p:sp>
      <p:sp>
        <p:nvSpPr>
          <p:cNvPr id="20484"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20485" name="Slide Number Placeholder 5"/>
          <p:cNvSpPr>
            <a:spLocks noGrp="1"/>
          </p:cNvSpPr>
          <p:nvPr>
            <p:ph type="sldNum" sz="quarter" idx="12"/>
          </p:nvPr>
        </p:nvSpPr>
        <p:spPr>
          <a:noFill/>
        </p:spPr>
        <p:txBody>
          <a:bodyPr/>
          <a:lstStyle/>
          <a:p>
            <a:fld id="{6CAF56EE-8676-47C4-844D-D80905603A30}" type="slidenum">
              <a:rPr lang="en-US" altLang="en-US" smtClean="0"/>
              <a:pPr/>
              <a:t>16</a:t>
            </a:fld>
            <a:endParaRPr lang="en-US"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Questions</a:t>
            </a:r>
          </a:p>
        </p:txBody>
      </p:sp>
      <p:sp>
        <p:nvSpPr>
          <p:cNvPr id="21507" name="Rectangle 5"/>
          <p:cNvSpPr>
            <a:spLocks noGrp="1" noChangeArrowheads="1"/>
          </p:cNvSpPr>
          <p:nvPr>
            <p:ph idx="1"/>
          </p:nvPr>
        </p:nvSpPr>
        <p:spPr>
          <a:xfrm>
            <a:off x="1022350" y="2209800"/>
            <a:ext cx="7180263" cy="3921125"/>
          </a:xfrm>
        </p:spPr>
        <p:txBody>
          <a:bodyPr lIns="90488" tIns="44450" rIns="90488" bIns="44450"/>
          <a:lstStyle/>
          <a:p>
            <a:pPr eaLnBrk="1" hangingPunct="1"/>
            <a:r>
              <a:rPr lang="en-US" smtClean="0">
                <a:latin typeface="Arial" charset="0"/>
                <a:cs typeface="Arial" charset="0"/>
              </a:rPr>
              <a:t>When a new trade is completed what are the possible effects on the open interest?</a:t>
            </a:r>
          </a:p>
          <a:p>
            <a:pPr eaLnBrk="1" hangingPunct="1"/>
            <a:r>
              <a:rPr lang="en-US" smtClean="0">
                <a:latin typeface="Arial" charset="0"/>
                <a:cs typeface="Arial" charset="0"/>
              </a:rPr>
              <a:t>Can the volume of trading in a day be greater than the open interest?</a:t>
            </a:r>
          </a:p>
        </p:txBody>
      </p:sp>
      <p:sp>
        <p:nvSpPr>
          <p:cNvPr id="21508"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21509" name="Slide Number Placeholder 5"/>
          <p:cNvSpPr>
            <a:spLocks noGrp="1"/>
          </p:cNvSpPr>
          <p:nvPr>
            <p:ph type="sldNum" sz="quarter" idx="12"/>
          </p:nvPr>
        </p:nvSpPr>
        <p:spPr>
          <a:noFill/>
        </p:spPr>
        <p:txBody>
          <a:bodyPr/>
          <a:lstStyle/>
          <a:p>
            <a:fld id="{598F292E-533C-40B1-AF74-46B295591B59}" type="slidenum">
              <a:rPr lang="en-US" altLang="en-US" smtClean="0"/>
              <a:pPr/>
              <a:t>17</a:t>
            </a:fld>
            <a:endParaRPr lang="en-US" altLang="en-US" smtClean="0"/>
          </a:p>
        </p:txBody>
      </p:sp>
      <p:sp>
        <p:nvSpPr>
          <p:cNvPr id="2151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2151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atin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838200"/>
            <a:ext cx="8229600" cy="1143000"/>
          </a:xfrm>
        </p:spPr>
        <p:txBody>
          <a:bodyPr/>
          <a:lstStyle/>
          <a:p>
            <a:pPr eaLnBrk="1" hangingPunct="1"/>
            <a:r>
              <a:rPr lang="en-CA" smtClean="0"/>
              <a:t>Types of Orders</a:t>
            </a:r>
            <a:endParaRPr lang="en-US" smtClean="0"/>
          </a:p>
        </p:txBody>
      </p:sp>
      <p:sp>
        <p:nvSpPr>
          <p:cNvPr id="22531" name="Content Placeholder 2"/>
          <p:cNvSpPr>
            <a:spLocks noGrp="1"/>
          </p:cNvSpPr>
          <p:nvPr>
            <p:ph sz="half" idx="2"/>
          </p:nvPr>
        </p:nvSpPr>
        <p:spPr/>
        <p:txBody>
          <a:bodyPr/>
          <a:lstStyle/>
          <a:p>
            <a:pPr eaLnBrk="1" hangingPunct="1"/>
            <a:r>
              <a:rPr lang="en-CA" sz="2800" smtClean="0"/>
              <a:t>Limit </a:t>
            </a:r>
          </a:p>
          <a:p>
            <a:pPr eaLnBrk="1" hangingPunct="1"/>
            <a:r>
              <a:rPr lang="en-CA" sz="2800" smtClean="0"/>
              <a:t>Stop-loss</a:t>
            </a:r>
          </a:p>
          <a:p>
            <a:pPr eaLnBrk="1" hangingPunct="1"/>
            <a:r>
              <a:rPr lang="en-CA" sz="2800" smtClean="0"/>
              <a:t>Stop-limit</a:t>
            </a:r>
          </a:p>
          <a:p>
            <a:pPr eaLnBrk="1" hangingPunct="1"/>
            <a:r>
              <a:rPr lang="en-CA" sz="2800" smtClean="0"/>
              <a:t>Market-if touched</a:t>
            </a:r>
          </a:p>
          <a:p>
            <a:pPr eaLnBrk="1" hangingPunct="1"/>
            <a:endParaRPr lang="en-US" smtClean="0"/>
          </a:p>
        </p:txBody>
      </p:sp>
      <p:sp>
        <p:nvSpPr>
          <p:cNvPr id="22532" name="Content Placeholder 7"/>
          <p:cNvSpPr>
            <a:spLocks noGrp="1"/>
          </p:cNvSpPr>
          <p:nvPr>
            <p:ph sz="quarter" idx="4"/>
          </p:nvPr>
        </p:nvSpPr>
        <p:spPr/>
        <p:txBody>
          <a:bodyPr/>
          <a:lstStyle/>
          <a:p>
            <a:pPr eaLnBrk="1" hangingPunct="1"/>
            <a:r>
              <a:rPr lang="en-CA" sz="2800" smtClean="0"/>
              <a:t>Discretionary</a:t>
            </a:r>
          </a:p>
          <a:p>
            <a:pPr eaLnBrk="1" hangingPunct="1"/>
            <a:r>
              <a:rPr lang="en-CA" sz="2800" smtClean="0"/>
              <a:t>Time of day</a:t>
            </a:r>
          </a:p>
          <a:p>
            <a:pPr eaLnBrk="1" hangingPunct="1"/>
            <a:r>
              <a:rPr lang="en-CA" sz="2800" smtClean="0"/>
              <a:t>Open</a:t>
            </a:r>
          </a:p>
          <a:p>
            <a:pPr eaLnBrk="1" hangingPunct="1"/>
            <a:r>
              <a:rPr lang="en-CA" sz="2800" smtClean="0"/>
              <a:t>Fill or kill</a:t>
            </a:r>
          </a:p>
          <a:p>
            <a:pPr eaLnBrk="1" hangingPunct="1"/>
            <a:endParaRPr lang="en-US" smtClean="0"/>
          </a:p>
        </p:txBody>
      </p:sp>
      <p:sp>
        <p:nvSpPr>
          <p:cNvPr id="22533" name="Footer Placeholder 3"/>
          <p:cNvSpPr>
            <a:spLocks noGrp="1"/>
          </p:cNvSpPr>
          <p:nvPr>
            <p:ph type="ftr" sz="quarter" idx="11"/>
          </p:nvPr>
        </p:nvSpPr>
        <p:spPr>
          <a:noFill/>
        </p:spPr>
        <p:txBody>
          <a:bodyPr/>
          <a:lstStyle/>
          <a:p>
            <a:r>
              <a:rPr lang="en-US"/>
              <a:t>Options, Futures, and Other Derivatives, 8th  Edition,  Copyright © John C. Hull 2012</a:t>
            </a:r>
          </a:p>
        </p:txBody>
      </p:sp>
      <p:sp>
        <p:nvSpPr>
          <p:cNvPr id="22534" name="Slide Number Placeholder 4"/>
          <p:cNvSpPr>
            <a:spLocks noGrp="1"/>
          </p:cNvSpPr>
          <p:nvPr>
            <p:ph type="sldNum" sz="quarter" idx="12"/>
          </p:nvPr>
        </p:nvSpPr>
        <p:spPr>
          <a:noFill/>
        </p:spPr>
        <p:txBody>
          <a:bodyPr/>
          <a:lstStyle/>
          <a:p>
            <a:fld id="{32454F29-61DB-4B3E-A058-94045E078695}" type="slidenum">
              <a:rPr lang="en-US" smtClean="0"/>
              <a:pPr/>
              <a:t>18</a:t>
            </a:fld>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Regulation of Futures</a:t>
            </a:r>
          </a:p>
        </p:txBody>
      </p:sp>
      <p:sp>
        <p:nvSpPr>
          <p:cNvPr id="23555" name="Rectangle 5"/>
          <p:cNvSpPr>
            <a:spLocks noGrp="1" noChangeArrowheads="1"/>
          </p:cNvSpPr>
          <p:nvPr>
            <p:ph idx="1"/>
          </p:nvPr>
        </p:nvSpPr>
        <p:spPr>
          <a:xfrm>
            <a:off x="762000" y="2438400"/>
            <a:ext cx="7015163" cy="3394075"/>
          </a:xfrm>
        </p:spPr>
        <p:txBody>
          <a:bodyPr lIns="90488" tIns="44450" rIns="90488" bIns="44450"/>
          <a:lstStyle/>
          <a:p>
            <a:pPr eaLnBrk="1" hangingPunct="1"/>
            <a:r>
              <a:rPr lang="en-CA" smtClean="0">
                <a:latin typeface="Arial" charset="0"/>
                <a:cs typeface="Arial" charset="0"/>
              </a:rPr>
              <a:t>In the US, the regulation of futures markets is primarily the responsibility of the Commodity Futures and Trading Commission (CFTC)</a:t>
            </a:r>
          </a:p>
          <a:p>
            <a:pPr eaLnBrk="1" hangingPunct="1"/>
            <a:r>
              <a:rPr lang="en-CA" smtClean="0">
                <a:latin typeface="Arial" charset="0"/>
                <a:cs typeface="Arial" charset="0"/>
              </a:rPr>
              <a:t>Regulators try to protect the public interest and prevent questionable trading practices</a:t>
            </a:r>
            <a:endParaRPr lang="en-US" smtClean="0">
              <a:latin typeface="Arial" charset="0"/>
              <a:cs typeface="Arial" charset="0"/>
            </a:endParaRPr>
          </a:p>
          <a:p>
            <a:pPr eaLnBrk="1" hangingPunct="1"/>
            <a:endParaRPr lang="en-US" smtClean="0">
              <a:latin typeface="Arial" charset="0"/>
              <a:cs typeface="Arial" charset="0"/>
            </a:endParaRPr>
          </a:p>
          <a:p>
            <a:pPr eaLnBrk="1" hangingPunct="1">
              <a:buFontTx/>
              <a:buNone/>
            </a:pPr>
            <a:endParaRPr lang="en-US" smtClean="0">
              <a:latin typeface="Arial" charset="0"/>
              <a:cs typeface="Arial" charset="0"/>
            </a:endParaRPr>
          </a:p>
        </p:txBody>
      </p:sp>
      <p:sp>
        <p:nvSpPr>
          <p:cNvPr id="23556"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23557" name="Slide Number Placeholder 5"/>
          <p:cNvSpPr>
            <a:spLocks noGrp="1"/>
          </p:cNvSpPr>
          <p:nvPr>
            <p:ph type="sldNum" sz="quarter" idx="12"/>
          </p:nvPr>
        </p:nvSpPr>
        <p:spPr>
          <a:noFill/>
        </p:spPr>
        <p:txBody>
          <a:bodyPr/>
          <a:lstStyle/>
          <a:p>
            <a:fld id="{F45B649D-1190-4D83-B4E3-5B603724F70F}" type="slidenum">
              <a:rPr lang="en-US" altLang="en-US" smtClean="0"/>
              <a:pPr/>
              <a:t>19</a:t>
            </a:fld>
            <a:endParaRPr lang="en-US" altLang="en-US" smtClean="0"/>
          </a:p>
        </p:txBody>
      </p:sp>
      <p:sp>
        <p:nvSpPr>
          <p:cNvPr id="2355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2355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atin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Futures Contracts</a:t>
            </a:r>
          </a:p>
        </p:txBody>
      </p:sp>
      <p:sp>
        <p:nvSpPr>
          <p:cNvPr id="6147" name="Rectangle 5"/>
          <p:cNvSpPr>
            <a:spLocks noGrp="1" noChangeArrowheads="1"/>
          </p:cNvSpPr>
          <p:nvPr>
            <p:ph idx="1"/>
          </p:nvPr>
        </p:nvSpPr>
        <p:spPr>
          <a:xfrm>
            <a:off x="1295400" y="2057400"/>
            <a:ext cx="7848600" cy="4038600"/>
          </a:xfrm>
        </p:spPr>
        <p:txBody>
          <a:bodyPr lIns="90488" tIns="44450" rIns="90488" bIns="44450"/>
          <a:lstStyle/>
          <a:p>
            <a:pPr eaLnBrk="1" hangingPunct="1"/>
            <a:r>
              <a:rPr lang="en-US" smtClean="0">
                <a:latin typeface="Arial" charset="0"/>
                <a:cs typeface="Arial" charset="0"/>
              </a:rPr>
              <a:t>Available on a wide range of assets</a:t>
            </a:r>
          </a:p>
          <a:p>
            <a:pPr eaLnBrk="1" hangingPunct="1"/>
            <a:r>
              <a:rPr lang="en-US" smtClean="0">
                <a:latin typeface="Arial" charset="0"/>
                <a:cs typeface="Arial" charset="0"/>
              </a:rPr>
              <a:t>Exchange traded</a:t>
            </a:r>
          </a:p>
          <a:p>
            <a:pPr eaLnBrk="1" hangingPunct="1"/>
            <a:r>
              <a:rPr lang="en-US" smtClean="0">
                <a:latin typeface="Arial" charset="0"/>
                <a:cs typeface="Arial" charset="0"/>
              </a:rPr>
              <a:t>Specifications need to be defined:</a:t>
            </a:r>
          </a:p>
          <a:p>
            <a:pPr lvl="1" eaLnBrk="1" hangingPunct="1"/>
            <a:r>
              <a:rPr lang="en-US" smtClean="0">
                <a:latin typeface="Arial" charset="0"/>
                <a:cs typeface="Arial" charset="0"/>
              </a:rPr>
              <a:t>What can be delivered,</a:t>
            </a:r>
          </a:p>
          <a:p>
            <a:pPr lvl="1" eaLnBrk="1" hangingPunct="1"/>
            <a:r>
              <a:rPr lang="en-US" smtClean="0">
                <a:latin typeface="Arial" charset="0"/>
                <a:cs typeface="Arial" charset="0"/>
              </a:rPr>
              <a:t>Where it can be delivered, &amp; </a:t>
            </a:r>
          </a:p>
          <a:p>
            <a:pPr lvl="1" eaLnBrk="1" hangingPunct="1"/>
            <a:r>
              <a:rPr lang="en-US" smtClean="0">
                <a:latin typeface="Arial" charset="0"/>
                <a:cs typeface="Arial" charset="0"/>
              </a:rPr>
              <a:t>When it can be delivered</a:t>
            </a:r>
          </a:p>
          <a:p>
            <a:pPr eaLnBrk="1" hangingPunct="1"/>
            <a:r>
              <a:rPr lang="en-US" smtClean="0">
                <a:latin typeface="Arial" charset="0"/>
                <a:cs typeface="Arial" charset="0"/>
              </a:rPr>
              <a:t>Settled daily</a:t>
            </a:r>
          </a:p>
        </p:txBody>
      </p:sp>
      <p:sp>
        <p:nvSpPr>
          <p:cNvPr id="2"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6149" name="Slide Number Placeholder 5"/>
          <p:cNvSpPr>
            <a:spLocks noGrp="1"/>
          </p:cNvSpPr>
          <p:nvPr>
            <p:ph type="sldNum" sz="quarter" idx="12"/>
          </p:nvPr>
        </p:nvSpPr>
        <p:spPr>
          <a:noFill/>
        </p:spPr>
        <p:txBody>
          <a:bodyPr/>
          <a:lstStyle/>
          <a:p>
            <a:fld id="{6F646A51-0EE1-4E2C-806B-C30D93184F69}" type="slidenum">
              <a:rPr lang="en-US" altLang="en-US" smtClean="0"/>
              <a:pPr/>
              <a:t>2</a:t>
            </a:fld>
            <a:endParaRPr lang="en-US" altLang="en-US" smtClean="0"/>
          </a:p>
        </p:txBody>
      </p:sp>
      <p:sp>
        <p:nvSpPr>
          <p:cNvPr id="615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615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atin typeface="Times New Roman"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1295400" y="685800"/>
            <a:ext cx="7239000" cy="1066800"/>
          </a:xfrm>
        </p:spPr>
        <p:txBody>
          <a:bodyPr lIns="90488" tIns="44450" rIns="90488" bIns="44450"/>
          <a:lstStyle/>
          <a:p>
            <a:pPr eaLnBrk="1" fontAlgn="auto" hangingPunct="1">
              <a:spcAft>
                <a:spcPts val="0"/>
              </a:spcAft>
              <a:defRPr/>
            </a:pPr>
            <a:r>
              <a:rPr lang="en-US" dirty="0">
                <a:solidFill>
                  <a:schemeClr val="tx2">
                    <a:satMod val="130000"/>
                  </a:schemeClr>
                </a:solidFill>
              </a:rPr>
              <a:t>Accounting &amp; Tax</a:t>
            </a:r>
          </a:p>
        </p:txBody>
      </p:sp>
      <p:sp>
        <p:nvSpPr>
          <p:cNvPr id="24579" name="Rectangle 5"/>
          <p:cNvSpPr>
            <a:spLocks noGrp="1" noChangeArrowheads="1"/>
          </p:cNvSpPr>
          <p:nvPr>
            <p:ph idx="1"/>
          </p:nvPr>
        </p:nvSpPr>
        <p:spPr>
          <a:xfrm>
            <a:off x="533400" y="1905000"/>
            <a:ext cx="7848600" cy="3894138"/>
          </a:xfrm>
        </p:spPr>
        <p:txBody>
          <a:bodyPr lIns="90488" tIns="44450" rIns="90488" bIns="44450"/>
          <a:lstStyle/>
          <a:p>
            <a:pPr eaLnBrk="1" hangingPunct="1">
              <a:lnSpc>
                <a:spcPct val="90000"/>
              </a:lnSpc>
            </a:pPr>
            <a:r>
              <a:rPr lang="en-US" smtClean="0">
                <a:latin typeface="Arial" charset="0"/>
                <a:cs typeface="Arial" charset="0"/>
              </a:rPr>
              <a:t>Ideally hedging  profits (losses) should be recognized at the same time as the losses (profits) on the item being hedged</a:t>
            </a:r>
          </a:p>
          <a:p>
            <a:pPr eaLnBrk="1" hangingPunct="1">
              <a:lnSpc>
                <a:spcPct val="90000"/>
              </a:lnSpc>
            </a:pPr>
            <a:r>
              <a:rPr lang="en-US" smtClean="0">
                <a:latin typeface="Arial" charset="0"/>
                <a:cs typeface="Arial" charset="0"/>
              </a:rPr>
              <a:t>Ideally profits and losses from speculation should be recognized on a mark-to-market basis</a:t>
            </a:r>
          </a:p>
          <a:p>
            <a:pPr eaLnBrk="1" hangingPunct="1">
              <a:lnSpc>
                <a:spcPct val="90000"/>
              </a:lnSpc>
            </a:pPr>
            <a:r>
              <a:rPr lang="en-US" smtClean="0">
                <a:latin typeface="Arial" charset="0"/>
                <a:cs typeface="Arial" charset="0"/>
              </a:rPr>
              <a:t>Roughly speaking, this is what the accounting and tax treatment of futures in the U.S. and many other countries attempt to achieve</a:t>
            </a:r>
          </a:p>
        </p:txBody>
      </p:sp>
      <p:sp>
        <p:nvSpPr>
          <p:cNvPr id="24580"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24581" name="Slide Number Placeholder 5"/>
          <p:cNvSpPr>
            <a:spLocks noGrp="1"/>
          </p:cNvSpPr>
          <p:nvPr>
            <p:ph type="sldNum" sz="quarter" idx="12"/>
          </p:nvPr>
        </p:nvSpPr>
        <p:spPr>
          <a:noFill/>
        </p:spPr>
        <p:txBody>
          <a:bodyPr/>
          <a:lstStyle/>
          <a:p>
            <a:fld id="{D615A224-D874-4EE3-B90A-C5799AEAE4ED}" type="slidenum">
              <a:rPr lang="en-US" altLang="en-US" smtClean="0"/>
              <a:pPr/>
              <a:t>20</a:t>
            </a:fld>
            <a:endParaRPr lang="en-US" altLang="en-US" smtClean="0"/>
          </a:p>
        </p:txBody>
      </p:sp>
      <p:sp>
        <p:nvSpPr>
          <p:cNvPr id="24582"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24583"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atin typeface="Times New Roman"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xfrm>
            <a:off x="246063" y="762000"/>
            <a:ext cx="7772400" cy="990600"/>
          </a:xfrm>
        </p:spPr>
        <p:txBody>
          <a:bodyPr lIns="90488" tIns="44450" rIns="90488" bIns="44450">
            <a:normAutofit fontScale="90000"/>
          </a:bodyPr>
          <a:lstStyle/>
          <a:p>
            <a:pPr eaLnBrk="1" fontAlgn="auto" hangingPunct="1">
              <a:spcAft>
                <a:spcPts val="0"/>
              </a:spcAft>
              <a:defRPr/>
            </a:pPr>
            <a:r>
              <a:rPr lang="en-US" sz="3200" dirty="0">
                <a:solidFill>
                  <a:schemeClr val="tx2">
                    <a:satMod val="130000"/>
                  </a:schemeClr>
                </a:solidFill>
              </a:rPr>
              <a:t>Forward Contracts </a:t>
            </a:r>
            <a:r>
              <a:rPr lang="en-US" sz="3200" dirty="0" err="1">
                <a:solidFill>
                  <a:schemeClr val="tx2">
                    <a:satMod val="130000"/>
                  </a:schemeClr>
                </a:solidFill>
              </a:rPr>
              <a:t>vs</a:t>
            </a:r>
            <a:r>
              <a:rPr lang="en-US" sz="3200" dirty="0">
                <a:solidFill>
                  <a:schemeClr val="tx2">
                    <a:satMod val="130000"/>
                  </a:schemeClr>
                </a:solidFill>
              </a:rPr>
              <a:t> Futures </a:t>
            </a:r>
            <a:r>
              <a:rPr lang="en-US" sz="3200" dirty="0" smtClean="0">
                <a:solidFill>
                  <a:schemeClr val="tx2">
                    <a:satMod val="130000"/>
                  </a:schemeClr>
                </a:solidFill>
              </a:rPr>
              <a:t>Contracts (Table 2.3, page 41) </a:t>
            </a:r>
            <a:endParaRPr lang="en-US" sz="3200" dirty="0">
              <a:solidFill>
                <a:schemeClr val="tx2">
                  <a:satMod val="130000"/>
                </a:schemeClr>
              </a:solidFill>
            </a:endParaRPr>
          </a:p>
        </p:txBody>
      </p:sp>
      <p:sp>
        <p:nvSpPr>
          <p:cNvPr id="25603"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25604" name="Slide Number Placeholder 5"/>
          <p:cNvSpPr>
            <a:spLocks noGrp="1"/>
          </p:cNvSpPr>
          <p:nvPr>
            <p:ph type="sldNum" sz="quarter" idx="12"/>
          </p:nvPr>
        </p:nvSpPr>
        <p:spPr>
          <a:noFill/>
        </p:spPr>
        <p:txBody>
          <a:bodyPr/>
          <a:lstStyle/>
          <a:p>
            <a:fld id="{719A7F01-D0D1-422C-A31A-1786DC66C59E}" type="slidenum">
              <a:rPr lang="en-US" altLang="en-US" smtClean="0"/>
              <a:pPr/>
              <a:t>21</a:t>
            </a:fld>
            <a:endParaRPr lang="en-US" altLang="en-US" smtClean="0"/>
          </a:p>
        </p:txBody>
      </p:sp>
      <p:sp>
        <p:nvSpPr>
          <p:cNvPr id="2560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2560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25607" name="Rectangle 18"/>
          <p:cNvSpPr>
            <a:spLocks noChangeArrowheads="1"/>
          </p:cNvSpPr>
          <p:nvPr/>
        </p:nvSpPr>
        <p:spPr bwMode="auto">
          <a:xfrm>
            <a:off x="5310188" y="4695825"/>
            <a:ext cx="3228975"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Contract usually closed out</a:t>
            </a:r>
          </a:p>
        </p:txBody>
      </p:sp>
      <p:grpSp>
        <p:nvGrpSpPr>
          <p:cNvPr id="25608" name="Group 34"/>
          <p:cNvGrpSpPr>
            <a:grpSpLocks/>
          </p:cNvGrpSpPr>
          <p:nvPr/>
        </p:nvGrpSpPr>
        <p:grpSpPr bwMode="auto">
          <a:xfrm>
            <a:off x="1371600" y="2057400"/>
            <a:ext cx="6940550" cy="3908425"/>
            <a:chOff x="968375" y="1905000"/>
            <a:chExt cx="7343775" cy="4060825"/>
          </a:xfrm>
        </p:grpSpPr>
        <p:sp>
          <p:nvSpPr>
            <p:cNvPr id="25609" name="Rectangle 14"/>
            <p:cNvSpPr>
              <a:spLocks noChangeArrowheads="1"/>
            </p:cNvSpPr>
            <p:nvPr/>
          </p:nvSpPr>
          <p:spPr bwMode="auto">
            <a:xfrm>
              <a:off x="6429375" y="5830888"/>
              <a:ext cx="12700" cy="4762"/>
            </a:xfrm>
            <a:prstGeom prst="rect">
              <a:avLst/>
            </a:prstGeom>
            <a:solidFill>
              <a:srgbClr val="808080"/>
            </a:solidFill>
            <a:ln w="12700">
              <a:noFill/>
              <a:miter lim="800000"/>
              <a:headEnd/>
              <a:tailEnd/>
            </a:ln>
          </p:spPr>
          <p:txBody>
            <a:bodyPr wrap="none" anchor="ctr"/>
            <a:lstStyle/>
            <a:p>
              <a:endParaRPr lang="en-US">
                <a:latin typeface="Times New Roman" pitchFamily="18" charset="0"/>
              </a:endParaRPr>
            </a:p>
          </p:txBody>
        </p:sp>
        <p:sp>
          <p:nvSpPr>
            <p:cNvPr id="25610" name="Rectangle 5"/>
            <p:cNvSpPr>
              <a:spLocks noChangeArrowheads="1"/>
            </p:cNvSpPr>
            <p:nvPr/>
          </p:nvSpPr>
          <p:spPr bwMode="auto">
            <a:xfrm>
              <a:off x="968375" y="2557463"/>
              <a:ext cx="4016375"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Private contract between 2 parties</a:t>
              </a:r>
            </a:p>
          </p:txBody>
        </p:sp>
        <p:sp>
          <p:nvSpPr>
            <p:cNvPr id="25611" name="Rectangle 6"/>
            <p:cNvSpPr>
              <a:spLocks noChangeArrowheads="1"/>
            </p:cNvSpPr>
            <p:nvPr/>
          </p:nvSpPr>
          <p:spPr bwMode="auto">
            <a:xfrm>
              <a:off x="5824538" y="2557463"/>
              <a:ext cx="2100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Exchange traded</a:t>
              </a:r>
            </a:p>
          </p:txBody>
        </p:sp>
        <p:sp>
          <p:nvSpPr>
            <p:cNvPr id="25612" name="Rectangle 7"/>
            <p:cNvSpPr>
              <a:spLocks noChangeArrowheads="1"/>
            </p:cNvSpPr>
            <p:nvPr/>
          </p:nvSpPr>
          <p:spPr bwMode="auto">
            <a:xfrm>
              <a:off x="1563688" y="3090863"/>
              <a:ext cx="269081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Non-standard contract</a:t>
              </a:r>
            </a:p>
          </p:txBody>
        </p:sp>
        <p:sp>
          <p:nvSpPr>
            <p:cNvPr id="25613" name="Rectangle 8"/>
            <p:cNvSpPr>
              <a:spLocks noChangeArrowheads="1"/>
            </p:cNvSpPr>
            <p:nvPr/>
          </p:nvSpPr>
          <p:spPr bwMode="auto">
            <a:xfrm>
              <a:off x="5732463" y="3090863"/>
              <a:ext cx="218281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Standard contract</a:t>
              </a:r>
            </a:p>
          </p:txBody>
        </p:sp>
        <p:sp>
          <p:nvSpPr>
            <p:cNvPr id="25614" name="Rectangle 9"/>
            <p:cNvSpPr>
              <a:spLocks noChangeArrowheads="1"/>
            </p:cNvSpPr>
            <p:nvPr/>
          </p:nvSpPr>
          <p:spPr bwMode="auto">
            <a:xfrm>
              <a:off x="1111250" y="3625850"/>
              <a:ext cx="3810000"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Usually 1 specified delivery date</a:t>
              </a:r>
            </a:p>
          </p:txBody>
        </p:sp>
        <p:sp>
          <p:nvSpPr>
            <p:cNvPr id="25615" name="Rectangle 10"/>
            <p:cNvSpPr>
              <a:spLocks noChangeArrowheads="1"/>
            </p:cNvSpPr>
            <p:nvPr/>
          </p:nvSpPr>
          <p:spPr bwMode="auto">
            <a:xfrm>
              <a:off x="5464175" y="3625850"/>
              <a:ext cx="2847975"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Range of delivery dates</a:t>
              </a:r>
            </a:p>
          </p:txBody>
        </p:sp>
        <p:sp>
          <p:nvSpPr>
            <p:cNvPr id="25616" name="Rectangle 11"/>
            <p:cNvSpPr>
              <a:spLocks noChangeArrowheads="1"/>
            </p:cNvSpPr>
            <p:nvPr/>
          </p:nvSpPr>
          <p:spPr bwMode="auto">
            <a:xfrm>
              <a:off x="1792288" y="4160838"/>
              <a:ext cx="2998787"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Settled at end of contract</a:t>
              </a:r>
            </a:p>
          </p:txBody>
        </p:sp>
        <p:sp>
          <p:nvSpPr>
            <p:cNvPr id="25617" name="Rectangle 12"/>
            <p:cNvSpPr>
              <a:spLocks noChangeArrowheads="1"/>
            </p:cNvSpPr>
            <p:nvPr/>
          </p:nvSpPr>
          <p:spPr bwMode="auto">
            <a:xfrm>
              <a:off x="6037263" y="4160838"/>
              <a:ext cx="1565275"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Settled daily</a:t>
              </a:r>
            </a:p>
          </p:txBody>
        </p:sp>
        <p:sp>
          <p:nvSpPr>
            <p:cNvPr id="25618" name="Rectangle 13"/>
            <p:cNvSpPr>
              <a:spLocks noChangeArrowheads="1"/>
            </p:cNvSpPr>
            <p:nvPr/>
          </p:nvSpPr>
          <p:spPr bwMode="auto">
            <a:xfrm>
              <a:off x="1066800" y="5943600"/>
              <a:ext cx="3629025" cy="4763"/>
            </a:xfrm>
            <a:prstGeom prst="rect">
              <a:avLst/>
            </a:prstGeom>
            <a:solidFill>
              <a:srgbClr val="808080"/>
            </a:solidFill>
            <a:ln w="25400">
              <a:solidFill>
                <a:schemeClr val="tx1"/>
              </a:solidFill>
              <a:miter lim="800000"/>
              <a:headEnd/>
              <a:tailEnd/>
            </a:ln>
          </p:spPr>
          <p:txBody>
            <a:bodyPr wrap="none" anchor="ctr"/>
            <a:lstStyle/>
            <a:p>
              <a:endParaRPr lang="en-US">
                <a:latin typeface="Times New Roman" pitchFamily="18" charset="0"/>
              </a:endParaRPr>
            </a:p>
          </p:txBody>
        </p:sp>
        <p:sp>
          <p:nvSpPr>
            <p:cNvPr id="25619" name="Rectangle 15"/>
            <p:cNvSpPr>
              <a:spLocks noChangeArrowheads="1"/>
            </p:cNvSpPr>
            <p:nvPr/>
          </p:nvSpPr>
          <p:spPr bwMode="auto">
            <a:xfrm>
              <a:off x="4648200" y="5943600"/>
              <a:ext cx="3473450" cy="4763"/>
            </a:xfrm>
            <a:prstGeom prst="rect">
              <a:avLst/>
            </a:prstGeom>
            <a:solidFill>
              <a:srgbClr val="808080"/>
            </a:solidFill>
            <a:ln w="25400">
              <a:solidFill>
                <a:schemeClr val="tx1"/>
              </a:solidFill>
              <a:miter lim="800000"/>
              <a:headEnd/>
              <a:tailEnd/>
            </a:ln>
          </p:spPr>
          <p:txBody>
            <a:bodyPr wrap="none" anchor="ctr"/>
            <a:lstStyle/>
            <a:p>
              <a:endParaRPr lang="en-US">
                <a:latin typeface="Times New Roman" pitchFamily="18" charset="0"/>
              </a:endParaRPr>
            </a:p>
          </p:txBody>
        </p:sp>
        <p:sp>
          <p:nvSpPr>
            <p:cNvPr id="25620" name="Rectangle 16"/>
            <p:cNvSpPr>
              <a:spLocks noChangeArrowheads="1"/>
            </p:cNvSpPr>
            <p:nvPr/>
          </p:nvSpPr>
          <p:spPr bwMode="auto">
            <a:xfrm>
              <a:off x="1636713" y="4695825"/>
              <a:ext cx="253841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Delivery or final cash</a:t>
              </a:r>
            </a:p>
          </p:txBody>
        </p:sp>
        <p:sp>
          <p:nvSpPr>
            <p:cNvPr id="25621" name="Rectangle 17"/>
            <p:cNvSpPr>
              <a:spLocks noChangeArrowheads="1"/>
            </p:cNvSpPr>
            <p:nvPr/>
          </p:nvSpPr>
          <p:spPr bwMode="auto">
            <a:xfrm>
              <a:off x="1566863" y="4992688"/>
              <a:ext cx="3030537"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settlement usually occurs</a:t>
              </a:r>
            </a:p>
          </p:txBody>
        </p:sp>
        <p:sp>
          <p:nvSpPr>
            <p:cNvPr id="25622" name="Rectangle 19"/>
            <p:cNvSpPr>
              <a:spLocks noChangeArrowheads="1"/>
            </p:cNvSpPr>
            <p:nvPr/>
          </p:nvSpPr>
          <p:spPr bwMode="auto">
            <a:xfrm>
              <a:off x="5791200" y="4992688"/>
              <a:ext cx="1941513"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Times New Roman" pitchFamily="18" charset="0"/>
                </a:rPr>
                <a:t>prior to maturity</a:t>
              </a:r>
            </a:p>
          </p:txBody>
        </p:sp>
        <p:sp>
          <p:nvSpPr>
            <p:cNvPr id="25623" name="Rectangle 20"/>
            <p:cNvSpPr>
              <a:spLocks noChangeArrowheads="1"/>
            </p:cNvSpPr>
            <p:nvPr/>
          </p:nvSpPr>
          <p:spPr bwMode="auto">
            <a:xfrm>
              <a:off x="1025525" y="1905000"/>
              <a:ext cx="3629025" cy="4763"/>
            </a:xfrm>
            <a:prstGeom prst="rect">
              <a:avLst/>
            </a:prstGeom>
            <a:solidFill>
              <a:srgbClr val="808080"/>
            </a:solidFill>
            <a:ln w="25400">
              <a:solidFill>
                <a:schemeClr val="tx1"/>
              </a:solidFill>
              <a:miter lim="800000"/>
              <a:headEnd/>
              <a:tailEnd/>
            </a:ln>
          </p:spPr>
          <p:txBody>
            <a:bodyPr wrap="none" anchor="ctr"/>
            <a:lstStyle/>
            <a:p>
              <a:endParaRPr lang="en-US">
                <a:latin typeface="Times New Roman" pitchFamily="18" charset="0"/>
              </a:endParaRPr>
            </a:p>
          </p:txBody>
        </p:sp>
        <p:sp>
          <p:nvSpPr>
            <p:cNvPr id="25624" name="Rectangle 21"/>
            <p:cNvSpPr>
              <a:spLocks noChangeArrowheads="1"/>
            </p:cNvSpPr>
            <p:nvPr/>
          </p:nvSpPr>
          <p:spPr bwMode="auto">
            <a:xfrm>
              <a:off x="6429375" y="1905000"/>
              <a:ext cx="12700" cy="4763"/>
            </a:xfrm>
            <a:prstGeom prst="rect">
              <a:avLst/>
            </a:prstGeom>
            <a:solidFill>
              <a:srgbClr val="808080"/>
            </a:solidFill>
            <a:ln w="12700">
              <a:noFill/>
              <a:miter lim="800000"/>
              <a:headEnd/>
              <a:tailEnd/>
            </a:ln>
          </p:spPr>
          <p:txBody>
            <a:bodyPr wrap="none" anchor="ctr"/>
            <a:lstStyle/>
            <a:p>
              <a:endParaRPr lang="en-US">
                <a:latin typeface="Times New Roman" pitchFamily="18" charset="0"/>
              </a:endParaRPr>
            </a:p>
          </p:txBody>
        </p:sp>
        <p:sp>
          <p:nvSpPr>
            <p:cNvPr id="25625" name="Rectangle 22"/>
            <p:cNvSpPr>
              <a:spLocks noChangeArrowheads="1"/>
            </p:cNvSpPr>
            <p:nvPr/>
          </p:nvSpPr>
          <p:spPr bwMode="auto">
            <a:xfrm>
              <a:off x="4699000" y="1905000"/>
              <a:ext cx="3473450" cy="4763"/>
            </a:xfrm>
            <a:prstGeom prst="rect">
              <a:avLst/>
            </a:prstGeom>
            <a:solidFill>
              <a:srgbClr val="808080"/>
            </a:solidFill>
            <a:ln w="25400">
              <a:solidFill>
                <a:schemeClr val="tx1"/>
              </a:solidFill>
              <a:miter lim="800000"/>
              <a:headEnd/>
              <a:tailEnd/>
            </a:ln>
          </p:spPr>
          <p:txBody>
            <a:bodyPr wrap="none" anchor="ctr"/>
            <a:lstStyle/>
            <a:p>
              <a:endParaRPr lang="en-US">
                <a:latin typeface="Times New Roman" pitchFamily="18" charset="0"/>
              </a:endParaRPr>
            </a:p>
          </p:txBody>
        </p:sp>
        <p:sp>
          <p:nvSpPr>
            <p:cNvPr id="25626" name="Rectangle 23"/>
            <p:cNvSpPr>
              <a:spLocks noChangeArrowheads="1"/>
            </p:cNvSpPr>
            <p:nvPr/>
          </p:nvSpPr>
          <p:spPr bwMode="auto">
            <a:xfrm>
              <a:off x="2052638" y="2105025"/>
              <a:ext cx="1679575" cy="393700"/>
            </a:xfrm>
            <a:prstGeom prst="rect">
              <a:avLst/>
            </a:prstGeom>
            <a:noFill/>
            <a:ln w="12700">
              <a:noFill/>
              <a:miter lim="800000"/>
              <a:headEnd/>
              <a:tailEnd/>
            </a:ln>
          </p:spPr>
          <p:txBody>
            <a:bodyPr wrap="none" lIns="90488" tIns="44450" rIns="90488" bIns="44450">
              <a:spAutoFit/>
            </a:bodyPr>
            <a:lstStyle/>
            <a:p>
              <a:pPr eaLnBrk="0" hangingPunct="0"/>
              <a:r>
                <a:rPr lang="en-US" sz="2000" b="1">
                  <a:latin typeface="Times New Roman" pitchFamily="18" charset="0"/>
                </a:rPr>
                <a:t>FORWARDS</a:t>
              </a:r>
            </a:p>
          </p:txBody>
        </p:sp>
        <p:sp>
          <p:nvSpPr>
            <p:cNvPr id="25627" name="Rectangle 24"/>
            <p:cNvSpPr>
              <a:spLocks noChangeArrowheads="1"/>
            </p:cNvSpPr>
            <p:nvPr/>
          </p:nvSpPr>
          <p:spPr bwMode="auto">
            <a:xfrm>
              <a:off x="6089650" y="2105025"/>
              <a:ext cx="1384300" cy="393700"/>
            </a:xfrm>
            <a:prstGeom prst="rect">
              <a:avLst/>
            </a:prstGeom>
            <a:noFill/>
            <a:ln w="12700">
              <a:noFill/>
              <a:miter lim="800000"/>
              <a:headEnd/>
              <a:tailEnd/>
            </a:ln>
          </p:spPr>
          <p:txBody>
            <a:bodyPr wrap="none" lIns="90488" tIns="44450" rIns="90488" bIns="44450">
              <a:spAutoFit/>
            </a:bodyPr>
            <a:lstStyle/>
            <a:p>
              <a:pPr eaLnBrk="0" hangingPunct="0"/>
              <a:r>
                <a:rPr lang="en-US" sz="2000" b="1">
                  <a:latin typeface="Times New Roman" pitchFamily="18" charset="0"/>
                </a:rPr>
                <a:t>FUTURES</a:t>
              </a:r>
            </a:p>
          </p:txBody>
        </p:sp>
        <p:sp>
          <p:nvSpPr>
            <p:cNvPr id="25628" name="Rectangle 25"/>
            <p:cNvSpPr>
              <a:spLocks noChangeArrowheads="1"/>
            </p:cNvSpPr>
            <p:nvPr/>
          </p:nvSpPr>
          <p:spPr bwMode="auto">
            <a:xfrm>
              <a:off x="1019175" y="2497138"/>
              <a:ext cx="3641725" cy="12700"/>
            </a:xfrm>
            <a:prstGeom prst="rect">
              <a:avLst/>
            </a:prstGeom>
            <a:solidFill>
              <a:srgbClr val="808080"/>
            </a:solidFill>
            <a:ln w="12700">
              <a:solidFill>
                <a:schemeClr val="tx1"/>
              </a:solidFill>
              <a:miter lim="800000"/>
              <a:headEnd/>
              <a:tailEnd/>
            </a:ln>
          </p:spPr>
          <p:txBody>
            <a:bodyPr wrap="none" anchor="ctr"/>
            <a:lstStyle/>
            <a:p>
              <a:endParaRPr lang="en-US">
                <a:latin typeface="Times New Roman" pitchFamily="18" charset="0"/>
              </a:endParaRPr>
            </a:p>
          </p:txBody>
        </p:sp>
        <p:sp>
          <p:nvSpPr>
            <p:cNvPr id="25629" name="Rectangle 26"/>
            <p:cNvSpPr>
              <a:spLocks noChangeArrowheads="1"/>
            </p:cNvSpPr>
            <p:nvPr/>
          </p:nvSpPr>
          <p:spPr bwMode="auto">
            <a:xfrm>
              <a:off x="6435725" y="2490788"/>
              <a:ext cx="25400" cy="25400"/>
            </a:xfrm>
            <a:prstGeom prst="rect">
              <a:avLst/>
            </a:prstGeom>
            <a:solidFill>
              <a:srgbClr val="808080"/>
            </a:solidFill>
            <a:ln w="12700">
              <a:noFill/>
              <a:miter lim="800000"/>
              <a:headEnd/>
              <a:tailEnd/>
            </a:ln>
          </p:spPr>
          <p:txBody>
            <a:bodyPr wrap="none" anchor="ctr"/>
            <a:lstStyle/>
            <a:p>
              <a:endParaRPr lang="en-US">
                <a:latin typeface="Times New Roman" pitchFamily="18" charset="0"/>
              </a:endParaRPr>
            </a:p>
          </p:txBody>
        </p:sp>
        <p:sp>
          <p:nvSpPr>
            <p:cNvPr id="25630" name="Rectangle 27"/>
            <p:cNvSpPr>
              <a:spLocks noChangeArrowheads="1"/>
            </p:cNvSpPr>
            <p:nvPr/>
          </p:nvSpPr>
          <p:spPr bwMode="auto">
            <a:xfrm>
              <a:off x="4687888" y="2497138"/>
              <a:ext cx="3497262" cy="12700"/>
            </a:xfrm>
            <a:prstGeom prst="rect">
              <a:avLst/>
            </a:prstGeom>
            <a:solidFill>
              <a:srgbClr val="808080"/>
            </a:solidFill>
            <a:ln w="12700">
              <a:solidFill>
                <a:schemeClr val="tx1"/>
              </a:solidFill>
              <a:miter lim="800000"/>
              <a:headEnd/>
              <a:tailEnd/>
            </a:ln>
          </p:spPr>
          <p:txBody>
            <a:bodyPr wrap="none" anchor="ctr"/>
            <a:lstStyle/>
            <a:p>
              <a:endParaRPr lang="en-US">
                <a:latin typeface="Times New Roman" pitchFamily="18" charset="0"/>
              </a:endParaRPr>
            </a:p>
          </p:txBody>
        </p:sp>
        <p:sp>
          <p:nvSpPr>
            <p:cNvPr id="25631" name="Text Box 30"/>
            <p:cNvSpPr txBox="1">
              <a:spLocks noChangeArrowheads="1"/>
            </p:cNvSpPr>
            <p:nvPr/>
          </p:nvSpPr>
          <p:spPr bwMode="auto">
            <a:xfrm>
              <a:off x="2057400" y="5486400"/>
              <a:ext cx="2209800" cy="366713"/>
            </a:xfrm>
            <a:prstGeom prst="rect">
              <a:avLst/>
            </a:prstGeom>
            <a:noFill/>
            <a:ln w="12700">
              <a:noFill/>
              <a:miter lim="800000"/>
              <a:headEnd type="none" w="sm" len="sm"/>
              <a:tailEnd type="none" w="sm" len="sm"/>
            </a:ln>
          </p:spPr>
          <p:txBody>
            <a:bodyPr lIns="92075" tIns="46038" rIns="92075" bIns="46038">
              <a:spAutoFit/>
            </a:bodyPr>
            <a:lstStyle/>
            <a:p>
              <a:pPr>
                <a:spcBef>
                  <a:spcPct val="50000"/>
                </a:spcBef>
              </a:pPr>
              <a:r>
                <a:rPr lang="en-CA">
                  <a:latin typeface="Times New Roman" pitchFamily="18" charset="0"/>
                </a:rPr>
                <a:t>Some credit risk</a:t>
              </a:r>
            </a:p>
          </p:txBody>
        </p:sp>
        <p:sp>
          <p:nvSpPr>
            <p:cNvPr id="25632" name="Text Box 31"/>
            <p:cNvSpPr txBox="1">
              <a:spLocks noChangeArrowheads="1"/>
            </p:cNvSpPr>
            <p:nvPr/>
          </p:nvSpPr>
          <p:spPr bwMode="auto">
            <a:xfrm>
              <a:off x="5638800" y="5562600"/>
              <a:ext cx="2667000" cy="366713"/>
            </a:xfrm>
            <a:prstGeom prst="rect">
              <a:avLst/>
            </a:prstGeom>
            <a:noFill/>
            <a:ln w="12700">
              <a:noFill/>
              <a:miter lim="800000"/>
              <a:headEnd type="none" w="sm" len="sm"/>
              <a:tailEnd type="none" w="sm" len="sm"/>
            </a:ln>
          </p:spPr>
          <p:txBody>
            <a:bodyPr lIns="92075" tIns="46038" rIns="92075" bIns="46038">
              <a:spAutoFit/>
            </a:bodyPr>
            <a:lstStyle/>
            <a:p>
              <a:pPr>
                <a:spcBef>
                  <a:spcPct val="50000"/>
                </a:spcBef>
              </a:pPr>
              <a:r>
                <a:rPr lang="en-CA">
                  <a:latin typeface="Times New Roman" pitchFamily="18" charset="0"/>
                </a:rPr>
                <a:t>Virtually no credit risk</a:t>
              </a:r>
            </a:p>
          </p:txBody>
        </p:sp>
        <p:sp>
          <p:nvSpPr>
            <p:cNvPr id="25633" name="Text Box 46"/>
            <p:cNvSpPr txBox="1">
              <a:spLocks noChangeArrowheads="1"/>
            </p:cNvSpPr>
            <p:nvPr/>
          </p:nvSpPr>
          <p:spPr bwMode="auto">
            <a:xfrm>
              <a:off x="5851525" y="5599113"/>
              <a:ext cx="184150" cy="366712"/>
            </a:xfrm>
            <a:prstGeom prst="rect">
              <a:avLst/>
            </a:prstGeom>
            <a:noFill/>
            <a:ln w="12700">
              <a:noFill/>
              <a:miter lim="800000"/>
              <a:headEnd type="none" w="sm" len="sm"/>
              <a:tailEnd type="none" w="sm" len="sm"/>
            </a:ln>
          </p:spPr>
          <p:txBody>
            <a:bodyPr wrap="none" lIns="92075" tIns="46038" rIns="92075" bIns="46038">
              <a:spAutoFit/>
            </a:bodyPr>
            <a:lstStyle/>
            <a:p>
              <a:endParaRPr lang="en-CA">
                <a:latin typeface="Times New Roman" pitchFamily="18" charset="0"/>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p:cNvSpPr>
            <a:spLocks noGrp="1" noChangeArrowheads="1"/>
          </p:cNvSpPr>
          <p:nvPr>
            <p:ph type="title"/>
          </p:nvPr>
        </p:nvSpPr>
        <p:spPr>
          <a:xfrm>
            <a:off x="1295400" y="685800"/>
            <a:ext cx="7162800" cy="1219200"/>
          </a:xfrm>
        </p:spPr>
        <p:txBody>
          <a:bodyPr lIns="90488" tIns="44450" rIns="90488" bIns="44450"/>
          <a:lstStyle/>
          <a:p>
            <a:pPr eaLnBrk="1" fontAlgn="auto" hangingPunct="1">
              <a:spcAft>
                <a:spcPts val="0"/>
              </a:spcAft>
              <a:defRPr/>
            </a:pPr>
            <a:r>
              <a:rPr lang="en-US" dirty="0">
                <a:solidFill>
                  <a:schemeClr val="tx2">
                    <a:satMod val="130000"/>
                  </a:schemeClr>
                </a:solidFill>
              </a:rPr>
              <a:t>Foreign Exchange Quotes</a:t>
            </a:r>
          </a:p>
        </p:txBody>
      </p:sp>
      <p:sp>
        <p:nvSpPr>
          <p:cNvPr id="26627" name="Rectangle 5"/>
          <p:cNvSpPr>
            <a:spLocks noGrp="1" noChangeArrowheads="1"/>
          </p:cNvSpPr>
          <p:nvPr>
            <p:ph idx="1"/>
          </p:nvPr>
        </p:nvSpPr>
        <p:spPr>
          <a:xfrm>
            <a:off x="457200" y="2133600"/>
            <a:ext cx="8439150" cy="4100513"/>
          </a:xfrm>
        </p:spPr>
        <p:txBody>
          <a:bodyPr lIns="90488" tIns="44450" rIns="90488" bIns="44450"/>
          <a:lstStyle/>
          <a:p>
            <a:pPr eaLnBrk="1" hangingPunct="1"/>
            <a:r>
              <a:rPr lang="en-US" smtClean="0">
                <a:latin typeface="Arial" charset="0"/>
                <a:cs typeface="Arial" charset="0"/>
              </a:rPr>
              <a:t>Futures exchange rates are quoted as the number of USD per unit of the foreign currency</a:t>
            </a:r>
          </a:p>
          <a:p>
            <a:pPr eaLnBrk="1" hangingPunct="1"/>
            <a:r>
              <a:rPr lang="en-US" smtClean="0">
                <a:latin typeface="Arial" charset="0"/>
                <a:cs typeface="Arial" charset="0"/>
              </a:rPr>
              <a:t>Forward exchange rates are quoted in the same way as spot exchange rates. This means that GBP, EUR, AUD, and NZD are quoted as USD per unit of foreign currency. Other currencies (e.g., CAD and JPY) are quoted as units of the foreign currency per USD.</a:t>
            </a:r>
          </a:p>
        </p:txBody>
      </p:sp>
      <p:sp>
        <p:nvSpPr>
          <p:cNvPr id="26628"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26629" name="Slide Number Placeholder 5"/>
          <p:cNvSpPr>
            <a:spLocks noGrp="1"/>
          </p:cNvSpPr>
          <p:nvPr>
            <p:ph type="sldNum" sz="quarter" idx="12"/>
          </p:nvPr>
        </p:nvSpPr>
        <p:spPr>
          <a:noFill/>
        </p:spPr>
        <p:txBody>
          <a:bodyPr/>
          <a:lstStyle/>
          <a:p>
            <a:fld id="{186CFBF6-5818-40CE-84BA-D928877B80A8}" type="slidenum">
              <a:rPr lang="en-US" altLang="en-US" smtClean="0"/>
              <a:pPr/>
              <a:t>22</a:t>
            </a:fld>
            <a:endParaRPr lang="en-US" altLang="en-US" smtClean="0"/>
          </a:p>
        </p:txBody>
      </p:sp>
      <p:sp>
        <p:nvSpPr>
          <p:cNvPr id="2663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2663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atin typeface="Times New Roman"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6063" y="930275"/>
            <a:ext cx="8135937" cy="1143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Convergence of Futures to </a:t>
            </a:r>
            <a:r>
              <a:rPr lang="en-US" dirty="0" smtClean="0">
                <a:solidFill>
                  <a:schemeClr val="tx2">
                    <a:satMod val="130000"/>
                  </a:schemeClr>
                </a:solidFill>
              </a:rPr>
              <a:t>Spot </a:t>
            </a:r>
            <a:r>
              <a:rPr lang="en-US" sz="2200" dirty="0" smtClean="0">
                <a:solidFill>
                  <a:schemeClr val="tx2">
                    <a:satMod val="130000"/>
                  </a:schemeClr>
                </a:solidFill>
              </a:rPr>
              <a:t>(Figure</a:t>
            </a:r>
            <a:r>
              <a:rPr lang="en-US" dirty="0" smtClean="0">
                <a:solidFill>
                  <a:schemeClr val="tx2">
                    <a:satMod val="130000"/>
                  </a:schemeClr>
                </a:solidFill>
              </a:rPr>
              <a:t> </a:t>
            </a:r>
            <a:r>
              <a:rPr lang="en-US" sz="2200" dirty="0">
                <a:solidFill>
                  <a:schemeClr val="tx2">
                    <a:satMod val="130000"/>
                  </a:schemeClr>
                </a:solidFill>
              </a:rPr>
              <a:t>2.1, page 26)</a:t>
            </a:r>
            <a:endParaRPr lang="en-US" dirty="0">
              <a:solidFill>
                <a:schemeClr val="tx2">
                  <a:satMod val="130000"/>
                </a:schemeClr>
              </a:solidFill>
            </a:endParaRPr>
          </a:p>
        </p:txBody>
      </p:sp>
      <p:sp>
        <p:nvSpPr>
          <p:cNvPr id="7171" name="Rectangle 3"/>
          <p:cNvSpPr>
            <a:spLocks noGrp="1" noChangeArrowheads="1"/>
          </p:cNvSpPr>
          <p:nvPr>
            <p:ph idx="1"/>
          </p:nvPr>
        </p:nvSpPr>
        <p:spPr>
          <a:xfrm>
            <a:off x="4267200" y="1447800"/>
            <a:ext cx="4667250" cy="4800600"/>
          </a:xfrm>
        </p:spPr>
        <p:txBody>
          <a:bodyPr lIns="92075" tIns="46038" rIns="92075" bIns="46038"/>
          <a:lstStyle/>
          <a:p>
            <a:pPr eaLnBrk="1" hangingPunct="1">
              <a:buFont typeface="Wingdings" pitchFamily="2" charset="2"/>
              <a:buNone/>
            </a:pPr>
            <a:r>
              <a:rPr lang="en-US" smtClean="0">
                <a:latin typeface="Arial" charset="0"/>
                <a:cs typeface="Arial" charset="0"/>
              </a:rPr>
              <a:t> </a:t>
            </a:r>
          </a:p>
        </p:txBody>
      </p:sp>
      <p:sp>
        <p:nvSpPr>
          <p:cNvPr id="7172"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7173" name="Slide Number Placeholder 5"/>
          <p:cNvSpPr>
            <a:spLocks noGrp="1"/>
          </p:cNvSpPr>
          <p:nvPr>
            <p:ph type="sldNum" sz="quarter" idx="12"/>
          </p:nvPr>
        </p:nvSpPr>
        <p:spPr>
          <a:noFill/>
        </p:spPr>
        <p:txBody>
          <a:bodyPr/>
          <a:lstStyle/>
          <a:p>
            <a:fld id="{8A2074CC-35B1-4C0C-B20B-CB21A6346E11}" type="slidenum">
              <a:rPr lang="en-US" altLang="en-US" smtClean="0"/>
              <a:pPr/>
              <a:t>3</a:t>
            </a:fld>
            <a:endParaRPr lang="en-US" altLang="en-US" smtClean="0"/>
          </a:p>
        </p:txBody>
      </p:sp>
      <p:grpSp>
        <p:nvGrpSpPr>
          <p:cNvPr id="7174" name="Group 38"/>
          <p:cNvGrpSpPr>
            <a:grpSpLocks/>
          </p:cNvGrpSpPr>
          <p:nvPr/>
        </p:nvGrpSpPr>
        <p:grpSpPr bwMode="auto">
          <a:xfrm>
            <a:off x="1905000" y="2552700"/>
            <a:ext cx="6324600" cy="2857500"/>
            <a:chOff x="781050" y="2552700"/>
            <a:chExt cx="7705725" cy="3603625"/>
          </a:xfrm>
        </p:grpSpPr>
        <p:sp>
          <p:nvSpPr>
            <p:cNvPr id="7175" name="Line 4"/>
            <p:cNvSpPr>
              <a:spLocks noChangeShapeType="1"/>
            </p:cNvSpPr>
            <p:nvPr/>
          </p:nvSpPr>
          <p:spPr bwMode="auto">
            <a:xfrm>
              <a:off x="781050" y="2552700"/>
              <a:ext cx="0" cy="3048000"/>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7176" name="Line 5"/>
            <p:cNvSpPr>
              <a:spLocks noChangeShapeType="1"/>
            </p:cNvSpPr>
            <p:nvPr/>
          </p:nvSpPr>
          <p:spPr bwMode="auto">
            <a:xfrm>
              <a:off x="781050" y="5600700"/>
              <a:ext cx="3352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7177" name="Rectangle 6"/>
            <p:cNvSpPr>
              <a:spLocks noChangeArrowheads="1"/>
            </p:cNvSpPr>
            <p:nvPr/>
          </p:nvSpPr>
          <p:spPr bwMode="auto">
            <a:xfrm>
              <a:off x="3508375" y="5195888"/>
              <a:ext cx="692150" cy="366712"/>
            </a:xfrm>
            <a:prstGeom prst="rect">
              <a:avLst/>
            </a:prstGeom>
            <a:noFill/>
            <a:ln w="9525">
              <a:noFill/>
              <a:miter lim="800000"/>
              <a:headEnd/>
              <a:tailEnd/>
            </a:ln>
          </p:spPr>
          <p:txBody>
            <a:bodyPr wrap="none" lIns="92075" tIns="46038" rIns="92075" bIns="46038">
              <a:spAutoFit/>
            </a:bodyPr>
            <a:lstStyle/>
            <a:p>
              <a:pPr eaLnBrk="0" hangingPunct="0"/>
              <a:r>
                <a:rPr lang="en-US">
                  <a:latin typeface="Times New Roman" pitchFamily="18" charset="0"/>
                </a:rPr>
                <a:t>Time</a:t>
              </a:r>
            </a:p>
          </p:txBody>
        </p:sp>
        <p:grpSp>
          <p:nvGrpSpPr>
            <p:cNvPr id="7178" name="Group 7"/>
            <p:cNvGrpSpPr>
              <a:grpSpLocks/>
            </p:cNvGrpSpPr>
            <p:nvPr/>
          </p:nvGrpSpPr>
          <p:grpSpPr bwMode="auto">
            <a:xfrm>
              <a:off x="992188" y="3240088"/>
              <a:ext cx="2644775" cy="1566862"/>
              <a:chOff x="625" y="2041"/>
              <a:chExt cx="1666" cy="987"/>
            </a:xfrm>
          </p:grpSpPr>
          <p:grpSp>
            <p:nvGrpSpPr>
              <p:cNvPr id="7198" name="Group 8"/>
              <p:cNvGrpSpPr>
                <a:grpSpLocks/>
              </p:cNvGrpSpPr>
              <p:nvPr/>
            </p:nvGrpSpPr>
            <p:grpSpPr bwMode="auto">
              <a:xfrm>
                <a:off x="766" y="2041"/>
                <a:ext cx="1521" cy="680"/>
                <a:chOff x="766" y="2041"/>
                <a:chExt cx="1521" cy="680"/>
              </a:xfrm>
            </p:grpSpPr>
            <p:sp>
              <p:nvSpPr>
                <p:cNvPr id="7204" name="Arc 9"/>
                <p:cNvSpPr>
                  <a:spLocks/>
                </p:cNvSpPr>
                <p:nvPr/>
              </p:nvSpPr>
              <p:spPr bwMode="auto">
                <a:xfrm rot="-2820000">
                  <a:off x="766" y="2041"/>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7205" name="Arc 10"/>
                <p:cNvSpPr>
                  <a:spLocks/>
                </p:cNvSpPr>
                <p:nvPr/>
              </p:nvSpPr>
              <p:spPr bwMode="auto">
                <a:xfrm rot="2820000">
                  <a:off x="1759" y="219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7206" name="Line 11"/>
                <p:cNvSpPr>
                  <a:spLocks noChangeShapeType="1"/>
                </p:cNvSpPr>
                <p:nvPr/>
              </p:nvSpPr>
              <p:spPr bwMode="auto">
                <a:xfrm>
                  <a:off x="1579" y="2364"/>
                  <a:ext cx="75" cy="78"/>
                </a:xfrm>
                <a:prstGeom prst="line">
                  <a:avLst/>
                </a:prstGeom>
                <a:noFill/>
                <a:ln w="25400">
                  <a:solidFill>
                    <a:schemeClr val="tx1"/>
                  </a:solidFill>
                  <a:round/>
                  <a:headEnd type="none" w="sm" len="sm"/>
                  <a:tailEnd type="none" w="sm" len="sm"/>
                </a:ln>
              </p:spPr>
              <p:txBody>
                <a:bodyPr wrap="none" anchor="ctr"/>
                <a:lstStyle/>
                <a:p>
                  <a:endParaRPr lang="en-US"/>
                </a:p>
              </p:txBody>
            </p:sp>
          </p:grpSp>
          <p:grpSp>
            <p:nvGrpSpPr>
              <p:cNvPr id="7199" name="Group 12"/>
              <p:cNvGrpSpPr>
                <a:grpSpLocks/>
              </p:cNvGrpSpPr>
              <p:nvPr/>
            </p:nvGrpSpPr>
            <p:grpSpPr bwMode="auto">
              <a:xfrm>
                <a:off x="778" y="2283"/>
                <a:ext cx="1513" cy="745"/>
                <a:chOff x="778" y="2283"/>
                <a:chExt cx="1513" cy="745"/>
              </a:xfrm>
            </p:grpSpPr>
            <p:sp>
              <p:nvSpPr>
                <p:cNvPr id="7201" name="Arc 13"/>
                <p:cNvSpPr>
                  <a:spLocks/>
                </p:cNvSpPr>
                <p:nvPr/>
              </p:nvSpPr>
              <p:spPr bwMode="auto">
                <a:xfrm rot="-3660000">
                  <a:off x="778" y="2356"/>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7202" name="Arc 14"/>
                <p:cNvSpPr>
                  <a:spLocks/>
                </p:cNvSpPr>
                <p:nvPr/>
              </p:nvSpPr>
              <p:spPr bwMode="auto">
                <a:xfrm rot="1980000">
                  <a:off x="1763" y="228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7203" name="Line 15"/>
                <p:cNvSpPr>
                  <a:spLocks noChangeShapeType="1"/>
                </p:cNvSpPr>
                <p:nvPr/>
              </p:nvSpPr>
              <p:spPr bwMode="auto">
                <a:xfrm>
                  <a:off x="1573" y="2563"/>
                  <a:ext cx="92" cy="58"/>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7200" name="Line 16"/>
              <p:cNvSpPr>
                <a:spLocks noChangeShapeType="1"/>
              </p:cNvSpPr>
              <p:nvPr/>
            </p:nvSpPr>
            <p:spPr bwMode="auto">
              <a:xfrm flipH="1">
                <a:off x="625" y="2826"/>
                <a:ext cx="39" cy="63"/>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7179" name="Line 17"/>
            <p:cNvSpPr>
              <a:spLocks noChangeShapeType="1"/>
            </p:cNvSpPr>
            <p:nvPr/>
          </p:nvSpPr>
          <p:spPr bwMode="auto">
            <a:xfrm>
              <a:off x="5067300" y="2552700"/>
              <a:ext cx="0" cy="3048000"/>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7180" name="Line 18"/>
            <p:cNvSpPr>
              <a:spLocks noChangeShapeType="1"/>
            </p:cNvSpPr>
            <p:nvPr/>
          </p:nvSpPr>
          <p:spPr bwMode="auto">
            <a:xfrm>
              <a:off x="5067300" y="5600700"/>
              <a:ext cx="3352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7181" name="Rectangle 19"/>
            <p:cNvSpPr>
              <a:spLocks noChangeArrowheads="1"/>
            </p:cNvSpPr>
            <p:nvPr/>
          </p:nvSpPr>
          <p:spPr bwMode="auto">
            <a:xfrm>
              <a:off x="7794625" y="5195888"/>
              <a:ext cx="692150" cy="366712"/>
            </a:xfrm>
            <a:prstGeom prst="rect">
              <a:avLst/>
            </a:prstGeom>
            <a:noFill/>
            <a:ln w="9525">
              <a:noFill/>
              <a:miter lim="800000"/>
              <a:headEnd/>
              <a:tailEnd/>
            </a:ln>
          </p:spPr>
          <p:txBody>
            <a:bodyPr wrap="none" lIns="92075" tIns="46038" rIns="92075" bIns="46038">
              <a:spAutoFit/>
            </a:bodyPr>
            <a:lstStyle/>
            <a:p>
              <a:pPr eaLnBrk="0" hangingPunct="0"/>
              <a:r>
                <a:rPr lang="en-US">
                  <a:latin typeface="Times New Roman" pitchFamily="18" charset="0"/>
                </a:rPr>
                <a:t>Time</a:t>
              </a:r>
            </a:p>
          </p:txBody>
        </p:sp>
        <p:grpSp>
          <p:nvGrpSpPr>
            <p:cNvPr id="7182" name="Group 20"/>
            <p:cNvGrpSpPr>
              <a:grpSpLocks/>
            </p:cNvGrpSpPr>
            <p:nvPr/>
          </p:nvGrpSpPr>
          <p:grpSpPr bwMode="auto">
            <a:xfrm>
              <a:off x="5319713" y="3240088"/>
              <a:ext cx="2644775" cy="1566862"/>
              <a:chOff x="3351" y="2041"/>
              <a:chExt cx="1666" cy="987"/>
            </a:xfrm>
          </p:grpSpPr>
          <p:grpSp>
            <p:nvGrpSpPr>
              <p:cNvPr id="7189" name="Group 21"/>
              <p:cNvGrpSpPr>
                <a:grpSpLocks/>
              </p:cNvGrpSpPr>
              <p:nvPr/>
            </p:nvGrpSpPr>
            <p:grpSpPr bwMode="auto">
              <a:xfrm>
                <a:off x="3492" y="2041"/>
                <a:ext cx="1521" cy="680"/>
                <a:chOff x="3492" y="2041"/>
                <a:chExt cx="1521" cy="680"/>
              </a:xfrm>
            </p:grpSpPr>
            <p:sp>
              <p:nvSpPr>
                <p:cNvPr id="7195" name="Arc 22"/>
                <p:cNvSpPr>
                  <a:spLocks/>
                </p:cNvSpPr>
                <p:nvPr/>
              </p:nvSpPr>
              <p:spPr bwMode="auto">
                <a:xfrm rot="-2820000">
                  <a:off x="3492" y="2041"/>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7196" name="Arc 23"/>
                <p:cNvSpPr>
                  <a:spLocks/>
                </p:cNvSpPr>
                <p:nvPr/>
              </p:nvSpPr>
              <p:spPr bwMode="auto">
                <a:xfrm rot="2820000">
                  <a:off x="4485" y="219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7197" name="Line 24"/>
                <p:cNvSpPr>
                  <a:spLocks noChangeShapeType="1"/>
                </p:cNvSpPr>
                <p:nvPr/>
              </p:nvSpPr>
              <p:spPr bwMode="auto">
                <a:xfrm>
                  <a:off x="4305" y="2364"/>
                  <a:ext cx="75" cy="78"/>
                </a:xfrm>
                <a:prstGeom prst="line">
                  <a:avLst/>
                </a:prstGeom>
                <a:noFill/>
                <a:ln w="25400">
                  <a:solidFill>
                    <a:schemeClr val="tx1"/>
                  </a:solidFill>
                  <a:round/>
                  <a:headEnd type="none" w="sm" len="sm"/>
                  <a:tailEnd type="none" w="sm" len="sm"/>
                </a:ln>
              </p:spPr>
              <p:txBody>
                <a:bodyPr wrap="none" anchor="ctr"/>
                <a:lstStyle/>
                <a:p>
                  <a:endParaRPr lang="en-US"/>
                </a:p>
              </p:txBody>
            </p:sp>
          </p:grpSp>
          <p:grpSp>
            <p:nvGrpSpPr>
              <p:cNvPr id="7190" name="Group 25"/>
              <p:cNvGrpSpPr>
                <a:grpSpLocks/>
              </p:cNvGrpSpPr>
              <p:nvPr/>
            </p:nvGrpSpPr>
            <p:grpSpPr bwMode="auto">
              <a:xfrm>
                <a:off x="3504" y="2283"/>
                <a:ext cx="1513" cy="745"/>
                <a:chOff x="3504" y="2283"/>
                <a:chExt cx="1513" cy="745"/>
              </a:xfrm>
            </p:grpSpPr>
            <p:sp>
              <p:nvSpPr>
                <p:cNvPr id="7192" name="Arc 26"/>
                <p:cNvSpPr>
                  <a:spLocks/>
                </p:cNvSpPr>
                <p:nvPr/>
              </p:nvSpPr>
              <p:spPr bwMode="auto">
                <a:xfrm rot="-3660000">
                  <a:off x="3504" y="2356"/>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7193" name="Arc 27"/>
                <p:cNvSpPr>
                  <a:spLocks/>
                </p:cNvSpPr>
                <p:nvPr/>
              </p:nvSpPr>
              <p:spPr bwMode="auto">
                <a:xfrm rot="1980000">
                  <a:off x="4489" y="228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7194" name="Line 28"/>
                <p:cNvSpPr>
                  <a:spLocks noChangeShapeType="1"/>
                </p:cNvSpPr>
                <p:nvPr/>
              </p:nvSpPr>
              <p:spPr bwMode="auto">
                <a:xfrm>
                  <a:off x="4299" y="2563"/>
                  <a:ext cx="92" cy="58"/>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7191" name="Line 29"/>
              <p:cNvSpPr>
                <a:spLocks noChangeShapeType="1"/>
              </p:cNvSpPr>
              <p:nvPr/>
            </p:nvSpPr>
            <p:spPr bwMode="auto">
              <a:xfrm flipH="1">
                <a:off x="3351" y="2826"/>
                <a:ext cx="39" cy="63"/>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7183" name="Rectangle 30"/>
            <p:cNvSpPr>
              <a:spLocks noChangeArrowheads="1"/>
            </p:cNvSpPr>
            <p:nvPr/>
          </p:nvSpPr>
          <p:spPr bwMode="auto">
            <a:xfrm>
              <a:off x="2327275" y="5699125"/>
              <a:ext cx="557213"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(a)</a:t>
              </a:r>
            </a:p>
          </p:txBody>
        </p:sp>
        <p:sp>
          <p:nvSpPr>
            <p:cNvPr id="7184" name="Rectangle 31"/>
            <p:cNvSpPr>
              <a:spLocks noChangeArrowheads="1"/>
            </p:cNvSpPr>
            <p:nvPr/>
          </p:nvSpPr>
          <p:spPr bwMode="auto">
            <a:xfrm>
              <a:off x="6613525" y="5699125"/>
              <a:ext cx="557213"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(b)</a:t>
              </a:r>
            </a:p>
          </p:txBody>
        </p:sp>
        <p:sp>
          <p:nvSpPr>
            <p:cNvPr id="7185" name="Rectangle 32"/>
            <p:cNvSpPr>
              <a:spLocks noChangeArrowheads="1"/>
            </p:cNvSpPr>
            <p:nvPr/>
          </p:nvSpPr>
          <p:spPr bwMode="auto">
            <a:xfrm>
              <a:off x="2736850" y="3298825"/>
              <a:ext cx="978482" cy="738277"/>
            </a:xfrm>
            <a:prstGeom prst="rect">
              <a:avLst/>
            </a:prstGeom>
            <a:noFill/>
            <a:ln w="9525">
              <a:noFill/>
              <a:miter lim="800000"/>
              <a:headEnd/>
              <a:tailEnd/>
            </a:ln>
          </p:spPr>
          <p:txBody>
            <a:bodyPr wrap="none" lIns="92075" tIns="46038" rIns="92075" bIns="46038">
              <a:spAutoFit/>
            </a:bodyPr>
            <a:lstStyle/>
            <a:p>
              <a:pPr algn="ctr" eaLnBrk="0" hangingPunct="0"/>
              <a:r>
                <a:rPr lang="en-US" sz="1600">
                  <a:latin typeface="Times New Roman" pitchFamily="18" charset="0"/>
                </a:rPr>
                <a:t>Futures</a:t>
              </a:r>
            </a:p>
            <a:p>
              <a:pPr algn="ctr" eaLnBrk="0" hangingPunct="0"/>
              <a:r>
                <a:rPr lang="en-US" sz="1600">
                  <a:latin typeface="Times New Roman" pitchFamily="18" charset="0"/>
                </a:rPr>
                <a:t>Price</a:t>
              </a:r>
            </a:p>
          </p:txBody>
        </p:sp>
        <p:sp>
          <p:nvSpPr>
            <p:cNvPr id="7186" name="Rectangle 33"/>
            <p:cNvSpPr>
              <a:spLocks noChangeArrowheads="1"/>
            </p:cNvSpPr>
            <p:nvPr/>
          </p:nvSpPr>
          <p:spPr bwMode="auto">
            <a:xfrm>
              <a:off x="5827713" y="3994151"/>
              <a:ext cx="978482" cy="738277"/>
            </a:xfrm>
            <a:prstGeom prst="rect">
              <a:avLst/>
            </a:prstGeom>
            <a:noFill/>
            <a:ln w="9525">
              <a:noFill/>
              <a:miter lim="800000"/>
              <a:headEnd/>
              <a:tailEnd/>
            </a:ln>
          </p:spPr>
          <p:txBody>
            <a:bodyPr wrap="none" lIns="92075" tIns="46038" rIns="92075" bIns="46038">
              <a:spAutoFit/>
            </a:bodyPr>
            <a:lstStyle/>
            <a:p>
              <a:pPr algn="ctr" eaLnBrk="0" hangingPunct="0"/>
              <a:r>
                <a:rPr lang="en-US" sz="1600">
                  <a:latin typeface="Times New Roman" pitchFamily="18" charset="0"/>
                </a:rPr>
                <a:t>Futures</a:t>
              </a:r>
            </a:p>
            <a:p>
              <a:pPr algn="ctr" eaLnBrk="0" hangingPunct="0"/>
              <a:r>
                <a:rPr lang="en-US" sz="1600">
                  <a:latin typeface="Times New Roman" pitchFamily="18" charset="0"/>
                </a:rPr>
                <a:t>Price</a:t>
              </a:r>
            </a:p>
          </p:txBody>
        </p:sp>
        <p:sp>
          <p:nvSpPr>
            <p:cNvPr id="7187" name="Rectangle 34"/>
            <p:cNvSpPr>
              <a:spLocks noChangeArrowheads="1"/>
            </p:cNvSpPr>
            <p:nvPr/>
          </p:nvSpPr>
          <p:spPr bwMode="auto">
            <a:xfrm>
              <a:off x="1260475" y="4098925"/>
              <a:ext cx="1263626" cy="427764"/>
            </a:xfrm>
            <a:prstGeom prst="rect">
              <a:avLst/>
            </a:prstGeom>
            <a:noFill/>
            <a:ln w="9525">
              <a:noFill/>
              <a:miter lim="800000"/>
              <a:headEnd/>
              <a:tailEnd/>
            </a:ln>
          </p:spPr>
          <p:txBody>
            <a:bodyPr wrap="none" lIns="92075" tIns="46038" rIns="92075" bIns="46038">
              <a:spAutoFit/>
            </a:bodyPr>
            <a:lstStyle/>
            <a:p>
              <a:pPr algn="ctr" eaLnBrk="0" hangingPunct="0"/>
              <a:r>
                <a:rPr lang="en-US" sz="1600">
                  <a:latin typeface="Times New Roman" pitchFamily="18" charset="0"/>
                </a:rPr>
                <a:t>Spot Price</a:t>
              </a:r>
            </a:p>
          </p:txBody>
        </p:sp>
        <p:sp>
          <p:nvSpPr>
            <p:cNvPr id="7188" name="Rectangle 35"/>
            <p:cNvSpPr>
              <a:spLocks noChangeArrowheads="1"/>
            </p:cNvSpPr>
            <p:nvPr/>
          </p:nvSpPr>
          <p:spPr bwMode="auto">
            <a:xfrm>
              <a:off x="6819900" y="3498850"/>
              <a:ext cx="1263626" cy="427764"/>
            </a:xfrm>
            <a:prstGeom prst="rect">
              <a:avLst/>
            </a:prstGeom>
            <a:noFill/>
            <a:ln w="9525">
              <a:noFill/>
              <a:miter lim="800000"/>
              <a:headEnd/>
              <a:tailEnd/>
            </a:ln>
          </p:spPr>
          <p:txBody>
            <a:bodyPr wrap="none" lIns="92075" tIns="46038" rIns="92075" bIns="46038">
              <a:spAutoFit/>
            </a:bodyPr>
            <a:lstStyle/>
            <a:p>
              <a:pPr algn="ctr" eaLnBrk="0" hangingPunct="0"/>
              <a:r>
                <a:rPr lang="en-US" sz="1600">
                  <a:latin typeface="Times New Roman" pitchFamily="18" charset="0"/>
                </a:rPr>
                <a:t>Spot Price</a:t>
              </a: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Margins</a:t>
            </a:r>
          </a:p>
        </p:txBody>
      </p:sp>
      <p:sp>
        <p:nvSpPr>
          <p:cNvPr id="8195" name="Rectangle 3"/>
          <p:cNvSpPr>
            <a:spLocks noGrp="1" noChangeArrowheads="1"/>
          </p:cNvSpPr>
          <p:nvPr>
            <p:ph idx="1"/>
          </p:nvPr>
        </p:nvSpPr>
        <p:spPr/>
        <p:txBody>
          <a:bodyPr/>
          <a:lstStyle/>
          <a:p>
            <a:pPr eaLnBrk="1" hangingPunct="1"/>
            <a:r>
              <a:rPr lang="en-US" smtClean="0">
                <a:latin typeface="Arial" charset="0"/>
                <a:cs typeface="Arial" charset="0"/>
              </a:rPr>
              <a:t>A margin is cash or marketable securities deposited by an investor with his or her broker</a:t>
            </a:r>
          </a:p>
          <a:p>
            <a:pPr eaLnBrk="1" hangingPunct="1"/>
            <a:r>
              <a:rPr lang="en-US" smtClean="0">
                <a:latin typeface="Arial" charset="0"/>
                <a:cs typeface="Arial" charset="0"/>
              </a:rPr>
              <a:t>The balance in the margin account is adjusted to reflect daily settlement</a:t>
            </a:r>
          </a:p>
          <a:p>
            <a:pPr eaLnBrk="1" hangingPunct="1"/>
            <a:r>
              <a:rPr lang="en-US" smtClean="0">
                <a:latin typeface="Arial" charset="0"/>
                <a:cs typeface="Arial" charset="0"/>
              </a:rPr>
              <a:t>Margins minimize the possibility of a loss through a default on a contract</a:t>
            </a:r>
          </a:p>
        </p:txBody>
      </p:sp>
      <p:sp>
        <p:nvSpPr>
          <p:cNvPr id="8196"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8197" name="Slide Number Placeholder 5"/>
          <p:cNvSpPr>
            <a:spLocks noGrp="1"/>
          </p:cNvSpPr>
          <p:nvPr>
            <p:ph type="sldNum" sz="quarter" idx="12"/>
          </p:nvPr>
        </p:nvSpPr>
        <p:spPr>
          <a:noFill/>
        </p:spPr>
        <p:txBody>
          <a:bodyPr/>
          <a:lstStyle/>
          <a:p>
            <a:fld id="{E783F0E1-4C79-4CC1-9D6C-FBAE433965FA}" type="slidenum">
              <a:rPr lang="en-US" altLang="en-US" smtClean="0"/>
              <a:pPr/>
              <a:t>4</a:t>
            </a:fld>
            <a:endParaRPr lang="en-US"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Example of a Futures Trade </a:t>
            </a:r>
            <a:r>
              <a:rPr lang="en-US" sz="2200" dirty="0">
                <a:solidFill>
                  <a:schemeClr val="tx2">
                    <a:satMod val="130000"/>
                  </a:schemeClr>
                </a:solidFill>
              </a:rPr>
              <a:t>(page </a:t>
            </a:r>
            <a:r>
              <a:rPr lang="en-US" sz="2200" dirty="0" smtClean="0">
                <a:solidFill>
                  <a:schemeClr val="tx2">
                    <a:satMod val="130000"/>
                  </a:schemeClr>
                </a:solidFill>
              </a:rPr>
              <a:t>27-29)</a:t>
            </a:r>
            <a:endParaRPr lang="en-US" sz="2200" dirty="0">
              <a:solidFill>
                <a:schemeClr val="tx2">
                  <a:satMod val="130000"/>
                </a:schemeClr>
              </a:solidFill>
            </a:endParaRPr>
          </a:p>
        </p:txBody>
      </p:sp>
      <p:sp>
        <p:nvSpPr>
          <p:cNvPr id="9219" name="Rectangle 5"/>
          <p:cNvSpPr>
            <a:spLocks noGrp="1" noChangeArrowheads="1"/>
          </p:cNvSpPr>
          <p:nvPr>
            <p:ph idx="1"/>
          </p:nvPr>
        </p:nvSpPr>
        <p:spPr>
          <a:xfrm>
            <a:off x="990600" y="2209800"/>
            <a:ext cx="7162800" cy="3595688"/>
          </a:xfrm>
        </p:spPr>
        <p:txBody>
          <a:bodyPr lIns="90488" tIns="44450" rIns="90488" bIns="44450"/>
          <a:lstStyle/>
          <a:p>
            <a:pPr eaLnBrk="1" hangingPunct="1"/>
            <a:r>
              <a:rPr lang="en-US" smtClean="0">
                <a:latin typeface="Arial" charset="0"/>
                <a:cs typeface="Arial" charset="0"/>
              </a:rPr>
              <a:t>An investor takes a long position in 2 December gold futures contracts on June 5</a:t>
            </a:r>
          </a:p>
          <a:p>
            <a:pPr lvl="1" eaLnBrk="1" hangingPunct="1"/>
            <a:r>
              <a:rPr lang="en-US" smtClean="0">
                <a:latin typeface="Arial" charset="0"/>
                <a:cs typeface="Arial" charset="0"/>
              </a:rPr>
              <a:t>contract size is 100 oz.</a:t>
            </a:r>
          </a:p>
          <a:p>
            <a:pPr lvl="1" eaLnBrk="1" hangingPunct="1"/>
            <a:r>
              <a:rPr lang="en-US" smtClean="0">
                <a:latin typeface="Arial" charset="0"/>
                <a:cs typeface="Arial" charset="0"/>
              </a:rPr>
              <a:t>futures price is US$1250</a:t>
            </a:r>
          </a:p>
          <a:p>
            <a:pPr lvl="1" eaLnBrk="1" hangingPunct="1"/>
            <a:r>
              <a:rPr lang="en-US" smtClean="0">
                <a:latin typeface="Arial" charset="0"/>
                <a:cs typeface="Arial" charset="0"/>
              </a:rPr>
              <a:t>initial margin requirement is US$6,000/contract (US$12,000 in total)</a:t>
            </a:r>
          </a:p>
          <a:p>
            <a:pPr lvl="1" eaLnBrk="1" hangingPunct="1"/>
            <a:r>
              <a:rPr lang="en-US" smtClean="0">
                <a:latin typeface="Arial" charset="0"/>
                <a:cs typeface="Arial" charset="0"/>
              </a:rPr>
              <a:t>maintenance margin is US$4,500/contract (US$9,000 in total)</a:t>
            </a:r>
          </a:p>
        </p:txBody>
      </p:sp>
      <p:sp>
        <p:nvSpPr>
          <p:cNvPr id="9220"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9221" name="Slide Number Placeholder 5"/>
          <p:cNvSpPr>
            <a:spLocks noGrp="1"/>
          </p:cNvSpPr>
          <p:nvPr>
            <p:ph type="sldNum" sz="quarter" idx="12"/>
          </p:nvPr>
        </p:nvSpPr>
        <p:spPr>
          <a:noFill/>
        </p:spPr>
        <p:txBody>
          <a:bodyPr/>
          <a:lstStyle/>
          <a:p>
            <a:fld id="{100E6E08-A2E7-41AE-965F-560B2793B038}" type="slidenum">
              <a:rPr lang="en-US" altLang="en-US" smtClean="0"/>
              <a:pPr/>
              <a:t>5</a:t>
            </a:fld>
            <a:endParaRPr lang="en-US" altLang="en-US" smtClean="0"/>
          </a:p>
        </p:txBody>
      </p:sp>
      <p:sp>
        <p:nvSpPr>
          <p:cNvPr id="9222"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9223"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atin typeface="Times New Roman"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CA" smtClean="0"/>
              <a:t>A Possible Outcome </a:t>
            </a:r>
            <a:r>
              <a:rPr lang="en-CA" sz="2000" smtClean="0"/>
              <a:t>(Table 2.1, page 28)</a:t>
            </a:r>
            <a:endParaRPr lang="en-US" sz="2000" smtClean="0"/>
          </a:p>
        </p:txBody>
      </p:sp>
      <p:sp>
        <p:nvSpPr>
          <p:cNvPr id="10243" name="Footer Placeholder 2"/>
          <p:cNvSpPr>
            <a:spLocks noGrp="1"/>
          </p:cNvSpPr>
          <p:nvPr>
            <p:ph type="ftr" sz="quarter" idx="11"/>
          </p:nvPr>
        </p:nvSpPr>
        <p:spPr>
          <a:noFill/>
        </p:spPr>
        <p:txBody>
          <a:bodyPr/>
          <a:lstStyle/>
          <a:p>
            <a:r>
              <a:rPr lang="en-US"/>
              <a:t>Options, Futures, and Other Derivatives, 8th  Edition,  Copyright © John C. Hull 2012</a:t>
            </a:r>
          </a:p>
        </p:txBody>
      </p:sp>
      <p:sp>
        <p:nvSpPr>
          <p:cNvPr id="10244" name="Slide Number Placeholder 3"/>
          <p:cNvSpPr>
            <a:spLocks noGrp="1"/>
          </p:cNvSpPr>
          <p:nvPr>
            <p:ph type="sldNum" sz="quarter" idx="12"/>
          </p:nvPr>
        </p:nvSpPr>
        <p:spPr>
          <a:noFill/>
        </p:spPr>
        <p:txBody>
          <a:bodyPr/>
          <a:lstStyle/>
          <a:p>
            <a:fld id="{5C2568C2-2DE2-4D5B-9A7C-4D7CAC2D5489}" type="slidenum">
              <a:rPr lang="en-US" smtClean="0"/>
              <a:pPr/>
              <a:t>6</a:t>
            </a:fld>
            <a:endParaRPr lang="en-US" smtClean="0"/>
          </a:p>
        </p:txBody>
      </p:sp>
      <p:graphicFrame>
        <p:nvGraphicFramePr>
          <p:cNvPr id="5" name="Table 4"/>
          <p:cNvGraphicFramePr>
            <a:graphicFrameLocks noGrp="1"/>
          </p:cNvGraphicFramePr>
          <p:nvPr/>
        </p:nvGraphicFramePr>
        <p:xfrm>
          <a:off x="990600" y="2133600"/>
          <a:ext cx="7239000" cy="3931920"/>
        </p:xfrm>
        <a:graphic>
          <a:graphicData uri="http://schemas.openxmlformats.org/drawingml/2006/table">
            <a:tbl>
              <a:tblPr firstRow="1" bandRow="1">
                <a:tableStyleId>{5940675A-B579-460E-94D1-54222C63F5DA}</a:tableStyleId>
              </a:tblPr>
              <a:tblGrid>
                <a:gridCol w="609600"/>
                <a:gridCol w="1066800"/>
                <a:gridCol w="1066800"/>
                <a:gridCol w="1066800"/>
                <a:gridCol w="1066800"/>
                <a:gridCol w="1371600"/>
                <a:gridCol w="990600"/>
              </a:tblGrid>
              <a:tr h="365760">
                <a:tc>
                  <a:txBody>
                    <a:bodyPr/>
                    <a:lstStyle/>
                    <a:p>
                      <a:pPr algn="ctr"/>
                      <a:r>
                        <a:rPr lang="en-CA" dirty="0" smtClean="0"/>
                        <a:t>Day</a:t>
                      </a:r>
                      <a:endParaRPr lang="en-US" dirty="0"/>
                    </a:p>
                  </a:txBody>
                  <a:tcPr/>
                </a:tc>
                <a:tc>
                  <a:txBody>
                    <a:bodyPr/>
                    <a:lstStyle/>
                    <a:p>
                      <a:pPr algn="ctr"/>
                      <a:r>
                        <a:rPr lang="en-CA" dirty="0" smtClean="0"/>
                        <a:t>Trade</a:t>
                      </a:r>
                      <a:r>
                        <a:rPr lang="en-CA" baseline="0" dirty="0" smtClean="0"/>
                        <a:t> Price ($)</a:t>
                      </a:r>
                      <a:endParaRPr lang="en-US" dirty="0"/>
                    </a:p>
                  </a:txBody>
                  <a:tcPr/>
                </a:tc>
                <a:tc>
                  <a:txBody>
                    <a:bodyPr/>
                    <a:lstStyle/>
                    <a:p>
                      <a:pPr algn="ctr"/>
                      <a:r>
                        <a:rPr lang="en-CA" dirty="0" smtClean="0"/>
                        <a:t>Settle</a:t>
                      </a:r>
                      <a:r>
                        <a:rPr lang="en-CA" baseline="0" dirty="0" smtClean="0"/>
                        <a:t> </a:t>
                      </a:r>
                      <a:r>
                        <a:rPr lang="en-CA" dirty="0" smtClean="0"/>
                        <a:t>Price</a:t>
                      </a:r>
                      <a:r>
                        <a:rPr lang="en-CA" baseline="0" dirty="0" smtClean="0"/>
                        <a:t> </a:t>
                      </a:r>
                      <a:r>
                        <a:rPr lang="en-CA" dirty="0" smtClean="0"/>
                        <a:t>($)</a:t>
                      </a:r>
                      <a:endParaRPr lang="en-US" dirty="0"/>
                    </a:p>
                  </a:txBody>
                  <a:tcPr/>
                </a:tc>
                <a:tc>
                  <a:txBody>
                    <a:bodyPr/>
                    <a:lstStyle/>
                    <a:p>
                      <a:pPr algn="ctr"/>
                      <a:r>
                        <a:rPr lang="en-CA" dirty="0" smtClean="0"/>
                        <a:t>Daily Gain ($)</a:t>
                      </a:r>
                      <a:endParaRPr lang="en-US" dirty="0"/>
                    </a:p>
                  </a:txBody>
                  <a:tcPr/>
                </a:tc>
                <a:tc>
                  <a:txBody>
                    <a:bodyPr/>
                    <a:lstStyle/>
                    <a:p>
                      <a:pPr algn="ctr"/>
                      <a:r>
                        <a:rPr lang="en-CA" dirty="0" err="1" smtClean="0"/>
                        <a:t>Cumul</a:t>
                      </a:r>
                      <a:r>
                        <a:rPr lang="en-CA" dirty="0" smtClean="0"/>
                        <a:t>. Gain</a:t>
                      </a:r>
                      <a:r>
                        <a:rPr lang="en-CA" baseline="0" dirty="0" smtClean="0"/>
                        <a:t> ($)</a:t>
                      </a:r>
                      <a:endParaRPr lang="en-US" dirty="0"/>
                    </a:p>
                  </a:txBody>
                  <a:tcPr/>
                </a:tc>
                <a:tc>
                  <a:txBody>
                    <a:bodyPr/>
                    <a:lstStyle/>
                    <a:p>
                      <a:pPr algn="ctr"/>
                      <a:r>
                        <a:rPr lang="en-CA" dirty="0" smtClean="0"/>
                        <a:t>Margin Balance</a:t>
                      </a:r>
                      <a:r>
                        <a:rPr lang="en-CA" baseline="0" dirty="0" smtClean="0"/>
                        <a:t> </a:t>
                      </a:r>
                      <a:r>
                        <a:rPr lang="en-CA" dirty="0" smtClean="0"/>
                        <a:t>($)</a:t>
                      </a:r>
                      <a:endParaRPr lang="en-US" dirty="0"/>
                    </a:p>
                  </a:txBody>
                  <a:tcPr/>
                </a:tc>
                <a:tc>
                  <a:txBody>
                    <a:bodyPr/>
                    <a:lstStyle/>
                    <a:p>
                      <a:pPr algn="ctr"/>
                      <a:r>
                        <a:rPr lang="en-CA" dirty="0" smtClean="0"/>
                        <a:t>Margin Call ($)</a:t>
                      </a:r>
                      <a:endParaRPr lang="en-US" dirty="0"/>
                    </a:p>
                  </a:txBody>
                  <a:tcPr/>
                </a:tc>
              </a:tr>
              <a:tr h="365760">
                <a:tc>
                  <a:txBody>
                    <a:bodyPr/>
                    <a:lstStyle/>
                    <a:p>
                      <a:r>
                        <a:rPr lang="en-CA" sz="1600" dirty="0" smtClean="0"/>
                        <a:t>1</a:t>
                      </a:r>
                      <a:endParaRPr lang="en-US" sz="1600" dirty="0"/>
                    </a:p>
                  </a:txBody>
                  <a:tcPr/>
                </a:tc>
                <a:tc>
                  <a:txBody>
                    <a:bodyPr/>
                    <a:lstStyle/>
                    <a:p>
                      <a:pPr algn="r"/>
                      <a:r>
                        <a:rPr lang="en-CA" sz="1600" dirty="0" smtClean="0"/>
                        <a:t>1,250.00</a:t>
                      </a:r>
                      <a:endParaRPr lang="en-US" sz="1600" dirty="0"/>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pPr algn="ctr"/>
                      <a:r>
                        <a:rPr lang="en-CA" sz="1600" dirty="0" smtClean="0"/>
                        <a:t>12,000</a:t>
                      </a:r>
                      <a:endParaRPr lang="en-US" sz="1600" dirty="0"/>
                    </a:p>
                  </a:txBody>
                  <a:tcPr/>
                </a:tc>
                <a:tc>
                  <a:txBody>
                    <a:bodyPr/>
                    <a:lstStyle/>
                    <a:p>
                      <a:endParaRPr lang="en-US" sz="1600" dirty="0"/>
                    </a:p>
                  </a:txBody>
                  <a:tcPr/>
                </a:tc>
              </a:tr>
              <a:tr h="365760">
                <a:tc>
                  <a:txBody>
                    <a:bodyPr/>
                    <a:lstStyle/>
                    <a:p>
                      <a:r>
                        <a:rPr lang="en-CA" sz="1600" dirty="0" smtClean="0"/>
                        <a:t>1</a:t>
                      </a:r>
                      <a:endParaRPr lang="en-US" sz="1600" dirty="0"/>
                    </a:p>
                  </a:txBody>
                  <a:tcPr/>
                </a:tc>
                <a:tc>
                  <a:txBody>
                    <a:bodyPr/>
                    <a:lstStyle/>
                    <a:p>
                      <a:pPr algn="r"/>
                      <a:endParaRPr lang="en-US" sz="1600" dirty="0"/>
                    </a:p>
                  </a:txBody>
                  <a:tcPr/>
                </a:tc>
                <a:tc>
                  <a:txBody>
                    <a:bodyPr/>
                    <a:lstStyle/>
                    <a:p>
                      <a:r>
                        <a:rPr lang="en-CA" sz="1600" dirty="0" smtClean="0"/>
                        <a:t>1,241.00</a:t>
                      </a:r>
                      <a:endParaRPr lang="en-US" sz="1600" dirty="0"/>
                    </a:p>
                  </a:txBody>
                  <a:tcPr/>
                </a:tc>
                <a:tc>
                  <a:txBody>
                    <a:bodyPr/>
                    <a:lstStyle/>
                    <a:p>
                      <a:r>
                        <a:rPr lang="en-US" sz="1600" dirty="0" smtClean="0"/>
                        <a:t>−1,800</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− 1,800</a:t>
                      </a:r>
                    </a:p>
                  </a:txBody>
                  <a:tcPr/>
                </a:tc>
                <a:tc>
                  <a:txBody>
                    <a:bodyPr/>
                    <a:lstStyle/>
                    <a:p>
                      <a:pPr algn="ctr"/>
                      <a:r>
                        <a:rPr lang="en-CA" sz="1600" dirty="0" smtClean="0"/>
                        <a:t>10,200</a:t>
                      </a:r>
                      <a:endParaRPr lang="en-US" sz="1600" dirty="0"/>
                    </a:p>
                  </a:txBody>
                  <a:tcPr/>
                </a:tc>
                <a:tc>
                  <a:txBody>
                    <a:bodyPr/>
                    <a:lstStyle/>
                    <a:p>
                      <a:endParaRPr lang="en-US" sz="1600"/>
                    </a:p>
                  </a:txBody>
                  <a:tcPr/>
                </a:tc>
              </a:tr>
              <a:tr h="365760">
                <a:tc>
                  <a:txBody>
                    <a:bodyPr/>
                    <a:lstStyle/>
                    <a:p>
                      <a:r>
                        <a:rPr lang="en-CA" sz="1600" dirty="0" smtClean="0"/>
                        <a:t>2</a:t>
                      </a:r>
                      <a:endParaRPr lang="en-US" sz="1600" dirty="0"/>
                    </a:p>
                  </a:txBody>
                  <a:tcPr/>
                </a:tc>
                <a:tc>
                  <a:txBody>
                    <a:bodyPr/>
                    <a:lstStyle/>
                    <a:p>
                      <a:pPr algn="r"/>
                      <a:endParaRPr lang="en-US" sz="1600" dirty="0"/>
                    </a:p>
                  </a:txBody>
                  <a:tcPr/>
                </a:tc>
                <a:tc>
                  <a:txBody>
                    <a:bodyPr/>
                    <a:lstStyle/>
                    <a:p>
                      <a:r>
                        <a:rPr lang="en-CA" sz="1600" dirty="0" smtClean="0"/>
                        <a:t>1,238.30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−540</a:t>
                      </a:r>
                    </a:p>
                  </a:txBody>
                  <a:tcPr/>
                </a:tc>
                <a:tc>
                  <a:txBody>
                    <a:bodyPr/>
                    <a:lstStyle/>
                    <a:p>
                      <a:pPr algn="ctr"/>
                      <a:r>
                        <a:rPr lang="en-CA" sz="1600" dirty="0" smtClean="0"/>
                        <a:t> </a:t>
                      </a:r>
                      <a:r>
                        <a:rPr lang="en-US" sz="1600" dirty="0" smtClean="0"/>
                        <a:t>−</a:t>
                      </a:r>
                      <a:r>
                        <a:rPr lang="en-CA" sz="1600" dirty="0" smtClean="0"/>
                        <a:t>2,340</a:t>
                      </a:r>
                      <a:endParaRPr lang="en-US" sz="1600" dirty="0"/>
                    </a:p>
                  </a:txBody>
                  <a:tcPr/>
                </a:tc>
                <a:tc>
                  <a:txBody>
                    <a:bodyPr/>
                    <a:lstStyle/>
                    <a:p>
                      <a:pPr algn="ctr"/>
                      <a:r>
                        <a:rPr lang="en-CA" sz="1600" dirty="0" smtClean="0"/>
                        <a:t>  9,660</a:t>
                      </a:r>
                      <a:endParaRPr lang="en-US" sz="1600" dirty="0"/>
                    </a:p>
                  </a:txBody>
                  <a:tcPr/>
                </a:tc>
                <a:tc>
                  <a:txBody>
                    <a:bodyPr/>
                    <a:lstStyle/>
                    <a:p>
                      <a:endParaRPr lang="en-US" sz="1600" dirty="0"/>
                    </a:p>
                  </a:txBody>
                  <a:tcPr/>
                </a:tc>
              </a:tr>
              <a:tr h="365760">
                <a:tc>
                  <a:txBody>
                    <a:bodyPr/>
                    <a:lstStyle/>
                    <a:p>
                      <a:pPr algn="ctr"/>
                      <a:r>
                        <a:rPr lang="en-CA" dirty="0" smtClean="0"/>
                        <a:t>…..</a:t>
                      </a:r>
                      <a:endParaRPr lang="en-US" dirty="0"/>
                    </a:p>
                  </a:txBody>
                  <a:tcPr/>
                </a:tc>
                <a:tc>
                  <a:txBody>
                    <a:bodyPr/>
                    <a:lstStyle/>
                    <a:p>
                      <a:pPr algn="r"/>
                      <a:endParaRPr lang="en-US" sz="1600" dirty="0"/>
                    </a:p>
                  </a:txBody>
                  <a:tcPr/>
                </a:tc>
                <a:tc>
                  <a:txBody>
                    <a:bodyPr/>
                    <a:lstStyle/>
                    <a:p>
                      <a:pPr algn="ctr"/>
                      <a:r>
                        <a:rPr lang="en-CA" sz="1600" dirty="0" smtClean="0"/>
                        <a:t>…..</a:t>
                      </a:r>
                      <a:endParaRPr lang="en-US" sz="1600" dirty="0"/>
                    </a:p>
                  </a:txBody>
                  <a:tcPr/>
                </a:tc>
                <a:tc>
                  <a:txBody>
                    <a:bodyPr/>
                    <a:lstStyle/>
                    <a:p>
                      <a:pPr algn="ctr"/>
                      <a:r>
                        <a:rPr lang="en-CA" sz="1600" dirty="0" smtClean="0"/>
                        <a:t>…..</a:t>
                      </a:r>
                      <a:endParaRPr lang="en-US" sz="1600" dirty="0"/>
                    </a:p>
                  </a:txBody>
                  <a:tcPr/>
                </a:tc>
                <a:tc>
                  <a:txBody>
                    <a:bodyPr/>
                    <a:lstStyle/>
                    <a:p>
                      <a:pPr algn="ctr"/>
                      <a:r>
                        <a:rPr lang="en-CA" sz="1600" dirty="0" smtClean="0"/>
                        <a:t>…..</a:t>
                      </a:r>
                      <a:endParaRPr lang="en-US" sz="1600" dirty="0"/>
                    </a:p>
                  </a:txBody>
                  <a:tcPr/>
                </a:tc>
                <a:tc>
                  <a:txBody>
                    <a:bodyPr/>
                    <a:lstStyle/>
                    <a:p>
                      <a:pPr algn="ctr"/>
                      <a:r>
                        <a:rPr lang="en-CA" sz="1600" dirty="0" smtClean="0"/>
                        <a:t>……</a:t>
                      </a:r>
                      <a:endParaRPr lang="en-US" sz="1600" dirty="0"/>
                    </a:p>
                  </a:txBody>
                  <a:tcPr/>
                </a:tc>
                <a:tc>
                  <a:txBody>
                    <a:bodyPr/>
                    <a:lstStyle/>
                    <a:p>
                      <a:endParaRPr lang="en-US" sz="1600" dirty="0"/>
                    </a:p>
                  </a:txBody>
                  <a:tcPr/>
                </a:tc>
              </a:tr>
              <a:tr h="365760">
                <a:tc>
                  <a:txBody>
                    <a:bodyPr/>
                    <a:lstStyle/>
                    <a:p>
                      <a:r>
                        <a:rPr lang="en-CA" sz="1600" dirty="0" smtClean="0"/>
                        <a:t>6</a:t>
                      </a:r>
                      <a:endParaRPr lang="en-US" sz="1600" dirty="0"/>
                    </a:p>
                  </a:txBody>
                  <a:tcPr/>
                </a:tc>
                <a:tc>
                  <a:txBody>
                    <a:bodyPr/>
                    <a:lstStyle/>
                    <a:p>
                      <a:pPr algn="r"/>
                      <a:endParaRPr lang="en-US" sz="1600" dirty="0"/>
                    </a:p>
                  </a:txBody>
                  <a:tcPr/>
                </a:tc>
                <a:tc>
                  <a:txBody>
                    <a:bodyPr/>
                    <a:lstStyle/>
                    <a:p>
                      <a:r>
                        <a:rPr lang="en-CA" sz="1600" dirty="0" smtClean="0"/>
                        <a:t>1,236.20</a:t>
                      </a:r>
                      <a:endParaRPr lang="en-US" sz="1600" dirty="0"/>
                    </a:p>
                  </a:txBody>
                  <a:tcPr/>
                </a:tc>
                <a:tc>
                  <a:txBody>
                    <a:bodyPr/>
                    <a:lstStyle/>
                    <a:p>
                      <a:r>
                        <a:rPr lang="en-US" sz="1600" dirty="0" smtClean="0"/>
                        <a:t>  −</a:t>
                      </a:r>
                      <a:r>
                        <a:rPr lang="en-CA" sz="1600" dirty="0" smtClean="0"/>
                        <a:t>780</a:t>
                      </a:r>
                      <a:endParaRPr lang="en-US" sz="1600" dirty="0"/>
                    </a:p>
                  </a:txBody>
                  <a:tcPr/>
                </a:tc>
                <a:tc>
                  <a:txBody>
                    <a:bodyPr/>
                    <a:lstStyle/>
                    <a:p>
                      <a:pPr algn="ctr"/>
                      <a:r>
                        <a:rPr lang="en-US" sz="1600" dirty="0" smtClean="0"/>
                        <a:t> −2,760</a:t>
                      </a:r>
                      <a:endParaRPr lang="en-US" sz="1600" dirty="0"/>
                    </a:p>
                  </a:txBody>
                  <a:tcPr/>
                </a:tc>
                <a:tc>
                  <a:txBody>
                    <a:bodyPr/>
                    <a:lstStyle/>
                    <a:p>
                      <a:pPr algn="ctr"/>
                      <a:r>
                        <a:rPr lang="en-CA" sz="1600" dirty="0" smtClean="0"/>
                        <a:t>  9,240</a:t>
                      </a:r>
                      <a:endParaRPr lang="en-US" sz="1600" dirty="0"/>
                    </a:p>
                  </a:txBody>
                  <a:tcPr/>
                </a:tc>
                <a:tc>
                  <a:txBody>
                    <a:bodyPr/>
                    <a:lstStyle/>
                    <a:p>
                      <a:endParaRPr lang="en-US" sz="1600" dirty="0"/>
                    </a:p>
                  </a:txBody>
                  <a:tcPr/>
                </a:tc>
              </a:tr>
              <a:tr h="365760">
                <a:tc>
                  <a:txBody>
                    <a:bodyPr/>
                    <a:lstStyle/>
                    <a:p>
                      <a:r>
                        <a:rPr lang="en-CA" sz="1600" dirty="0" smtClean="0"/>
                        <a:t>7</a:t>
                      </a:r>
                      <a:endParaRPr lang="en-US" sz="1600" dirty="0"/>
                    </a:p>
                  </a:txBody>
                  <a:tcPr/>
                </a:tc>
                <a:tc>
                  <a:txBody>
                    <a:bodyPr/>
                    <a:lstStyle/>
                    <a:p>
                      <a:pPr algn="r"/>
                      <a:endParaRPr lang="en-US" sz="1600" dirty="0"/>
                    </a:p>
                  </a:txBody>
                  <a:tcPr/>
                </a:tc>
                <a:tc>
                  <a:txBody>
                    <a:bodyPr/>
                    <a:lstStyle/>
                    <a:p>
                      <a:r>
                        <a:rPr lang="en-CA" sz="1600" dirty="0" smtClean="0"/>
                        <a:t>1,229.90</a:t>
                      </a:r>
                      <a:endParaRPr lang="en-US" sz="1600" dirty="0"/>
                    </a:p>
                  </a:txBody>
                  <a:tcPr/>
                </a:tc>
                <a:tc>
                  <a:txBody>
                    <a:bodyPr/>
                    <a:lstStyle/>
                    <a:p>
                      <a:r>
                        <a:rPr lang="en-US" sz="1600" dirty="0" smtClean="0"/>
                        <a:t>−</a:t>
                      </a:r>
                      <a:r>
                        <a:rPr lang="en-CA" sz="1600" dirty="0" smtClean="0"/>
                        <a:t>1,260</a:t>
                      </a:r>
                      <a:endParaRPr lang="en-US" sz="1600" dirty="0"/>
                    </a:p>
                  </a:txBody>
                  <a:tcPr/>
                </a:tc>
                <a:tc>
                  <a:txBody>
                    <a:bodyPr/>
                    <a:lstStyle/>
                    <a:p>
                      <a:pPr algn="ctr"/>
                      <a:r>
                        <a:rPr lang="en-CA" sz="1600" dirty="0" smtClean="0"/>
                        <a:t> </a:t>
                      </a:r>
                      <a:r>
                        <a:rPr lang="en-US" sz="1600" dirty="0" smtClean="0"/>
                        <a:t>−</a:t>
                      </a:r>
                      <a:r>
                        <a:rPr lang="en-CA" sz="1600" dirty="0" smtClean="0"/>
                        <a:t>4,020</a:t>
                      </a:r>
                      <a:endParaRPr lang="en-US" sz="1600" dirty="0"/>
                    </a:p>
                  </a:txBody>
                  <a:tcPr/>
                </a:tc>
                <a:tc>
                  <a:txBody>
                    <a:bodyPr/>
                    <a:lstStyle/>
                    <a:p>
                      <a:pPr algn="ctr"/>
                      <a:r>
                        <a:rPr lang="en-CA" sz="1600" dirty="0" smtClean="0"/>
                        <a:t>  7,980</a:t>
                      </a:r>
                      <a:endParaRPr lang="en-US" sz="1600" dirty="0"/>
                    </a:p>
                  </a:txBody>
                  <a:tcPr/>
                </a:tc>
                <a:tc>
                  <a:txBody>
                    <a:bodyPr/>
                    <a:lstStyle/>
                    <a:p>
                      <a:r>
                        <a:rPr lang="en-CA" sz="1600" dirty="0" smtClean="0"/>
                        <a:t>4,020</a:t>
                      </a:r>
                      <a:endParaRPr lang="en-US" sz="1600" dirty="0"/>
                    </a:p>
                  </a:txBody>
                  <a:tcPr/>
                </a:tc>
              </a:tr>
              <a:tr h="365760">
                <a:tc>
                  <a:txBody>
                    <a:bodyPr/>
                    <a:lstStyle/>
                    <a:p>
                      <a:r>
                        <a:rPr lang="en-CA" sz="1600" dirty="0" smtClean="0"/>
                        <a:t>8</a:t>
                      </a:r>
                      <a:endParaRPr lang="en-US" sz="1600" dirty="0"/>
                    </a:p>
                  </a:txBody>
                  <a:tcPr/>
                </a:tc>
                <a:tc>
                  <a:txBody>
                    <a:bodyPr/>
                    <a:lstStyle/>
                    <a:p>
                      <a:pPr algn="r"/>
                      <a:endParaRPr lang="en-US" sz="1600" dirty="0"/>
                    </a:p>
                  </a:txBody>
                  <a:tcPr/>
                </a:tc>
                <a:tc>
                  <a:txBody>
                    <a:bodyPr/>
                    <a:lstStyle/>
                    <a:p>
                      <a:r>
                        <a:rPr lang="en-CA" sz="1600" dirty="0" smtClean="0"/>
                        <a:t>1,230.80</a:t>
                      </a:r>
                      <a:endParaRPr lang="en-US" sz="1600" dirty="0"/>
                    </a:p>
                  </a:txBody>
                  <a:tcPr/>
                </a:tc>
                <a:tc>
                  <a:txBody>
                    <a:bodyPr/>
                    <a:lstStyle/>
                    <a:p>
                      <a:r>
                        <a:rPr lang="en-CA" sz="1600" dirty="0" smtClean="0"/>
                        <a:t>     180</a:t>
                      </a:r>
                      <a:endParaRPr lang="en-US" sz="1600" dirty="0"/>
                    </a:p>
                  </a:txBody>
                  <a:tcPr/>
                </a:tc>
                <a:tc>
                  <a:txBody>
                    <a:bodyPr/>
                    <a:lstStyle/>
                    <a:p>
                      <a:pPr algn="ctr"/>
                      <a:r>
                        <a:rPr lang="en-US" sz="1600" dirty="0" smtClean="0"/>
                        <a:t> −3,840</a:t>
                      </a:r>
                      <a:endParaRPr lang="en-US" sz="1600" dirty="0"/>
                    </a:p>
                  </a:txBody>
                  <a:tcPr/>
                </a:tc>
                <a:tc>
                  <a:txBody>
                    <a:bodyPr/>
                    <a:lstStyle/>
                    <a:p>
                      <a:pPr algn="ctr"/>
                      <a:r>
                        <a:rPr lang="en-CA" sz="1600" dirty="0" smtClean="0"/>
                        <a:t>12,180</a:t>
                      </a:r>
                      <a:endParaRPr lang="en-US" sz="1600" dirty="0"/>
                    </a:p>
                  </a:txBody>
                  <a:tcPr/>
                </a:tc>
                <a:tc>
                  <a:txBody>
                    <a:bodyPr/>
                    <a:lstStyle/>
                    <a:p>
                      <a:endParaRPr lang="en-US" sz="1600" dirty="0"/>
                    </a:p>
                  </a:txBody>
                  <a:tcPr/>
                </a:tc>
              </a:tr>
              <a:tr h="365760">
                <a:tc>
                  <a:txBody>
                    <a:bodyPr/>
                    <a:lstStyle/>
                    <a:p>
                      <a:pPr algn="ctr"/>
                      <a:r>
                        <a:rPr lang="en-CA" sz="1600" dirty="0" smtClean="0"/>
                        <a:t>…..</a:t>
                      </a:r>
                      <a:endParaRPr lang="en-US" sz="1600" dirty="0"/>
                    </a:p>
                  </a:txBody>
                  <a:tcPr/>
                </a:tc>
                <a:tc>
                  <a:txBody>
                    <a:bodyPr/>
                    <a:lstStyle/>
                    <a:p>
                      <a:pPr algn="r"/>
                      <a:endParaRPr lang="en-US" sz="1600" dirty="0"/>
                    </a:p>
                  </a:txBody>
                  <a:tcPr/>
                </a:tc>
                <a:tc>
                  <a:txBody>
                    <a:bodyPr/>
                    <a:lstStyle/>
                    <a:p>
                      <a:pPr algn="ctr"/>
                      <a:r>
                        <a:rPr lang="en-CA" sz="1600" dirty="0" smtClean="0"/>
                        <a:t>…..</a:t>
                      </a:r>
                      <a:endParaRPr lang="en-US" sz="1600" dirty="0"/>
                    </a:p>
                  </a:txBody>
                  <a:tcPr/>
                </a:tc>
                <a:tc>
                  <a:txBody>
                    <a:bodyPr/>
                    <a:lstStyle/>
                    <a:p>
                      <a:pPr algn="ctr"/>
                      <a:r>
                        <a:rPr lang="en-CA" sz="1600" dirty="0" smtClean="0"/>
                        <a:t>…..</a:t>
                      </a:r>
                      <a:endParaRPr lang="en-US" sz="1600" dirty="0"/>
                    </a:p>
                  </a:txBody>
                  <a:tcPr/>
                </a:tc>
                <a:tc>
                  <a:txBody>
                    <a:bodyPr/>
                    <a:lstStyle/>
                    <a:p>
                      <a:pPr algn="ctr"/>
                      <a:r>
                        <a:rPr lang="en-CA" sz="1600" dirty="0" smtClean="0"/>
                        <a:t>…..</a:t>
                      </a:r>
                      <a:endParaRPr lang="en-US" sz="1600" dirty="0"/>
                    </a:p>
                  </a:txBody>
                  <a:tcPr/>
                </a:tc>
                <a:tc>
                  <a:txBody>
                    <a:bodyPr/>
                    <a:lstStyle/>
                    <a:p>
                      <a:pPr algn="ctr"/>
                      <a:r>
                        <a:rPr lang="en-CA" sz="1600" dirty="0" smtClean="0"/>
                        <a:t>……</a:t>
                      </a:r>
                      <a:endParaRPr lang="en-US" sz="1600" dirty="0"/>
                    </a:p>
                  </a:txBody>
                  <a:tcPr/>
                </a:tc>
                <a:tc>
                  <a:txBody>
                    <a:bodyPr/>
                    <a:lstStyle/>
                    <a:p>
                      <a:pPr algn="ctr"/>
                      <a:endParaRPr lang="en-US" sz="1600" dirty="0"/>
                    </a:p>
                  </a:txBody>
                  <a:tcPr/>
                </a:tc>
              </a:tr>
              <a:tr h="365760">
                <a:tc>
                  <a:txBody>
                    <a:bodyPr/>
                    <a:lstStyle/>
                    <a:p>
                      <a:r>
                        <a:rPr lang="en-CA" sz="1600" dirty="0" smtClean="0"/>
                        <a:t>16</a:t>
                      </a:r>
                      <a:endParaRPr lang="en-US" sz="1600" dirty="0"/>
                    </a:p>
                  </a:txBody>
                  <a:tcPr/>
                </a:tc>
                <a:tc>
                  <a:txBody>
                    <a:bodyPr/>
                    <a:lstStyle/>
                    <a:p>
                      <a:pPr algn="r"/>
                      <a:r>
                        <a:rPr lang="en-CA" sz="1600" dirty="0" smtClean="0"/>
                        <a:t>1,226.90</a:t>
                      </a:r>
                      <a:endParaRPr lang="en-US" sz="1600" dirty="0"/>
                    </a:p>
                  </a:txBody>
                  <a:tcPr/>
                </a:tc>
                <a:tc>
                  <a:txBody>
                    <a:bodyPr/>
                    <a:lstStyle/>
                    <a:p>
                      <a:endParaRPr lang="en-US" sz="1600" dirty="0"/>
                    </a:p>
                  </a:txBody>
                  <a:tcPr/>
                </a:tc>
                <a:tc>
                  <a:txBody>
                    <a:bodyPr/>
                    <a:lstStyle/>
                    <a:p>
                      <a:r>
                        <a:rPr lang="en-CA" sz="1600" dirty="0" smtClean="0"/>
                        <a:t>     780</a:t>
                      </a:r>
                      <a:endParaRPr lang="en-US" sz="1600" dirty="0"/>
                    </a:p>
                  </a:txBody>
                  <a:tcPr/>
                </a:tc>
                <a:tc>
                  <a:txBody>
                    <a:bodyPr/>
                    <a:lstStyle/>
                    <a:p>
                      <a:pPr algn="ctr"/>
                      <a:r>
                        <a:rPr lang="en-US" sz="1600" dirty="0" smtClean="0"/>
                        <a:t> −4,620</a:t>
                      </a:r>
                      <a:endParaRPr lang="en-US" sz="1600" dirty="0"/>
                    </a:p>
                  </a:txBody>
                  <a:tcPr/>
                </a:tc>
                <a:tc>
                  <a:txBody>
                    <a:bodyPr/>
                    <a:lstStyle/>
                    <a:p>
                      <a:pPr algn="ctr"/>
                      <a:r>
                        <a:rPr lang="en-CA" sz="1600" dirty="0" smtClean="0"/>
                        <a:t>15,180</a:t>
                      </a:r>
                      <a:endParaRPr lang="en-US" sz="1600" dirty="0"/>
                    </a:p>
                  </a:txBody>
                  <a:tcPr/>
                </a:tc>
                <a:tc>
                  <a:txBody>
                    <a:bodyPr/>
                    <a:lstStyle/>
                    <a:p>
                      <a:endParaRPr lang="en-US" sz="16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CA" sz="3600" smtClean="0"/>
              <a:t>Margin Cash Flows When Futures Price Increases</a:t>
            </a:r>
            <a:endParaRPr lang="en-US" sz="3600" smtClean="0"/>
          </a:p>
        </p:txBody>
      </p:sp>
      <p:sp>
        <p:nvSpPr>
          <p:cNvPr id="11267" name="Footer Placeholder 2"/>
          <p:cNvSpPr>
            <a:spLocks noGrp="1"/>
          </p:cNvSpPr>
          <p:nvPr>
            <p:ph type="ftr" sz="quarter" idx="11"/>
          </p:nvPr>
        </p:nvSpPr>
        <p:spPr>
          <a:noFill/>
        </p:spPr>
        <p:txBody>
          <a:bodyPr/>
          <a:lstStyle/>
          <a:p>
            <a:r>
              <a:rPr lang="en-US"/>
              <a:t>Options, Futures, and Other Derivatives, 8th  Edition,  Copyright © John C. Hull 2012</a:t>
            </a:r>
          </a:p>
        </p:txBody>
      </p:sp>
      <p:sp>
        <p:nvSpPr>
          <p:cNvPr id="11268" name="Slide Number Placeholder 3"/>
          <p:cNvSpPr>
            <a:spLocks noGrp="1"/>
          </p:cNvSpPr>
          <p:nvPr>
            <p:ph type="sldNum" sz="quarter" idx="12"/>
          </p:nvPr>
        </p:nvSpPr>
        <p:spPr>
          <a:noFill/>
        </p:spPr>
        <p:txBody>
          <a:bodyPr/>
          <a:lstStyle/>
          <a:p>
            <a:fld id="{E4001B01-8ADB-4C40-8153-0D1686EBB228}" type="slidenum">
              <a:rPr lang="en-US" smtClean="0"/>
              <a:pPr/>
              <a:t>7</a:t>
            </a:fld>
            <a:endParaRPr lang="en-US" smtClean="0"/>
          </a:p>
        </p:txBody>
      </p:sp>
      <p:grpSp>
        <p:nvGrpSpPr>
          <p:cNvPr id="11269" name="Group 5"/>
          <p:cNvGrpSpPr>
            <a:grpSpLocks/>
          </p:cNvGrpSpPr>
          <p:nvPr/>
        </p:nvGrpSpPr>
        <p:grpSpPr bwMode="auto">
          <a:xfrm>
            <a:off x="1676400" y="2133600"/>
            <a:ext cx="5715000" cy="3810000"/>
            <a:chOff x="1219198" y="2057400"/>
            <a:chExt cx="5943602" cy="4114800"/>
          </a:xfrm>
        </p:grpSpPr>
        <p:grpSp>
          <p:nvGrpSpPr>
            <p:cNvPr id="11271" name="Group 17"/>
            <p:cNvGrpSpPr>
              <a:grpSpLocks/>
            </p:cNvGrpSpPr>
            <p:nvPr/>
          </p:nvGrpSpPr>
          <p:grpSpPr bwMode="auto">
            <a:xfrm>
              <a:off x="1219198" y="2057400"/>
              <a:ext cx="4190996" cy="4114800"/>
              <a:chOff x="3505200" y="2057400"/>
              <a:chExt cx="4038600" cy="4114800"/>
            </a:xfrm>
          </p:grpSpPr>
          <p:sp>
            <p:nvSpPr>
              <p:cNvPr id="11277" name="Up Arrow 13"/>
              <p:cNvSpPr>
                <a:spLocks noChangeArrowheads="1"/>
              </p:cNvSpPr>
              <p:nvPr/>
            </p:nvSpPr>
            <p:spPr bwMode="auto">
              <a:xfrm rot="10800000">
                <a:off x="4268865" y="5020056"/>
                <a:ext cx="381832" cy="576072"/>
              </a:xfrm>
              <a:prstGeom prst="upArrow">
                <a:avLst>
                  <a:gd name="adj1" fmla="val 50000"/>
                  <a:gd name="adj2" fmla="val 49997"/>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1278" name="Up Arrow 14"/>
              <p:cNvSpPr>
                <a:spLocks noChangeArrowheads="1"/>
              </p:cNvSpPr>
              <p:nvPr/>
            </p:nvSpPr>
            <p:spPr bwMode="auto">
              <a:xfrm rot="10800000">
                <a:off x="4268865" y="3703320"/>
                <a:ext cx="381000" cy="762000"/>
              </a:xfrm>
              <a:prstGeom prst="upArrow">
                <a:avLst>
                  <a:gd name="adj1" fmla="val 50000"/>
                  <a:gd name="adj2" fmla="val 50000"/>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1279" name="Up Arrow 15"/>
              <p:cNvSpPr>
                <a:spLocks noChangeArrowheads="1"/>
              </p:cNvSpPr>
              <p:nvPr/>
            </p:nvSpPr>
            <p:spPr bwMode="auto">
              <a:xfrm rot="-8248144">
                <a:off x="4439646" y="2314266"/>
                <a:ext cx="376129" cy="850325"/>
              </a:xfrm>
              <a:prstGeom prst="upArrow">
                <a:avLst>
                  <a:gd name="adj1" fmla="val 50000"/>
                  <a:gd name="adj2" fmla="val 49998"/>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1280" name="Rectangle 16"/>
              <p:cNvSpPr>
                <a:spLocks noChangeArrowheads="1"/>
              </p:cNvSpPr>
              <p:nvPr/>
            </p:nvSpPr>
            <p:spPr bwMode="auto">
              <a:xfrm>
                <a:off x="3505200" y="5638800"/>
                <a:ext cx="1835727" cy="533400"/>
              </a:xfrm>
              <a:prstGeom prst="rect">
                <a:avLst/>
              </a:prstGeom>
              <a:solidFill>
                <a:schemeClr val="accent1"/>
              </a:solidFill>
              <a:ln w="9525" algn="ctr">
                <a:solidFill>
                  <a:schemeClr val="tx1"/>
                </a:solidFill>
                <a:round/>
                <a:headEnd/>
                <a:tailEnd/>
              </a:ln>
            </p:spPr>
            <p:txBody>
              <a:bodyPr wrap="none"/>
              <a:lstStyle/>
              <a:p>
                <a:pPr algn="ctr"/>
                <a:r>
                  <a:rPr lang="en-CA" sz="1600"/>
                  <a:t>Long Trader</a:t>
                </a:r>
                <a:endParaRPr lang="en-US" sz="1600"/>
              </a:p>
            </p:txBody>
          </p:sp>
          <p:sp>
            <p:nvSpPr>
              <p:cNvPr id="11281" name="Flowchart: Process 17"/>
              <p:cNvSpPr>
                <a:spLocks noChangeArrowheads="1"/>
              </p:cNvSpPr>
              <p:nvPr/>
            </p:nvSpPr>
            <p:spPr bwMode="auto">
              <a:xfrm>
                <a:off x="3505200" y="4495800"/>
                <a:ext cx="1828800" cy="533400"/>
              </a:xfrm>
              <a:prstGeom prst="flowChartProcess">
                <a:avLst/>
              </a:prstGeom>
              <a:solidFill>
                <a:schemeClr val="accent1"/>
              </a:solidFill>
              <a:ln w="9525" algn="ctr">
                <a:solidFill>
                  <a:schemeClr val="tx1"/>
                </a:solidFill>
                <a:round/>
                <a:headEnd/>
                <a:tailEnd/>
              </a:ln>
            </p:spPr>
            <p:txBody>
              <a:bodyPr wrap="none"/>
              <a:lstStyle/>
              <a:p>
                <a:pPr algn="ctr"/>
                <a:r>
                  <a:rPr lang="en-CA" sz="1600">
                    <a:cs typeface="Arial" charset="0"/>
                  </a:rPr>
                  <a:t>Broker</a:t>
                </a:r>
                <a:endParaRPr lang="en-US" sz="1600">
                  <a:cs typeface="Arial" charset="0"/>
                </a:endParaRPr>
              </a:p>
            </p:txBody>
          </p:sp>
          <p:sp>
            <p:nvSpPr>
              <p:cNvPr id="11282" name="Flowchart: Process 18"/>
              <p:cNvSpPr>
                <a:spLocks noChangeArrowheads="1"/>
              </p:cNvSpPr>
              <p:nvPr/>
            </p:nvSpPr>
            <p:spPr bwMode="auto">
              <a:xfrm>
                <a:off x="3505200" y="3124200"/>
                <a:ext cx="1828800" cy="609600"/>
              </a:xfrm>
              <a:prstGeom prst="flowChartProcess">
                <a:avLst/>
              </a:prstGeom>
              <a:solidFill>
                <a:schemeClr val="accent1"/>
              </a:solidFill>
              <a:ln w="9525" algn="ctr">
                <a:solidFill>
                  <a:schemeClr val="tx1"/>
                </a:solidFill>
                <a:round/>
                <a:headEnd/>
                <a:tailEnd/>
              </a:ln>
            </p:spPr>
            <p:txBody>
              <a:bodyPr wrap="none"/>
              <a:lstStyle/>
              <a:p>
                <a:r>
                  <a:rPr lang="en-CA" sz="1600">
                    <a:cs typeface="Arial" charset="0"/>
                  </a:rPr>
                  <a:t>Clearing House</a:t>
                </a:r>
              </a:p>
              <a:p>
                <a:r>
                  <a:rPr lang="en-CA" sz="1600">
                    <a:cs typeface="Arial" charset="0"/>
                  </a:rPr>
                  <a:t>Member </a:t>
                </a:r>
              </a:p>
              <a:p>
                <a:r>
                  <a:rPr lang="en-CA" sz="1600">
                    <a:latin typeface="Times New Roman" pitchFamily="18" charset="0"/>
                  </a:rPr>
                  <a:t> </a:t>
                </a:r>
                <a:endParaRPr lang="en-US" sz="1600">
                  <a:latin typeface="Times New Roman" pitchFamily="18" charset="0"/>
                </a:endParaRPr>
              </a:p>
            </p:txBody>
          </p:sp>
          <p:sp>
            <p:nvSpPr>
              <p:cNvPr id="11283" name="Flowchart: Process 19"/>
              <p:cNvSpPr>
                <a:spLocks noChangeArrowheads="1"/>
              </p:cNvSpPr>
              <p:nvPr/>
            </p:nvSpPr>
            <p:spPr bwMode="auto">
              <a:xfrm>
                <a:off x="4953000" y="2057400"/>
                <a:ext cx="2590800" cy="457200"/>
              </a:xfrm>
              <a:prstGeom prst="flowChartProcess">
                <a:avLst/>
              </a:prstGeom>
              <a:solidFill>
                <a:schemeClr val="accent1"/>
              </a:solidFill>
              <a:ln w="9525" algn="ctr">
                <a:solidFill>
                  <a:schemeClr val="tx1"/>
                </a:solidFill>
                <a:round/>
                <a:headEnd/>
                <a:tailEnd/>
              </a:ln>
            </p:spPr>
            <p:txBody>
              <a:bodyPr wrap="none"/>
              <a:lstStyle/>
              <a:p>
                <a:pPr algn="ctr"/>
                <a:r>
                  <a:rPr lang="en-CA" sz="2000">
                    <a:cs typeface="Arial" charset="0"/>
                  </a:rPr>
                  <a:t>Clearing House</a:t>
                </a:r>
                <a:endParaRPr lang="en-US" sz="2000">
                  <a:cs typeface="Arial" charset="0"/>
                </a:endParaRPr>
              </a:p>
            </p:txBody>
          </p:sp>
        </p:grpSp>
        <p:sp>
          <p:nvSpPr>
            <p:cNvPr id="11272" name="Flowchart: Process 7"/>
            <p:cNvSpPr>
              <a:spLocks noChangeArrowheads="1"/>
            </p:cNvSpPr>
            <p:nvPr/>
          </p:nvSpPr>
          <p:spPr bwMode="auto">
            <a:xfrm>
              <a:off x="5181600" y="3124200"/>
              <a:ext cx="1981200" cy="609600"/>
            </a:xfrm>
            <a:prstGeom prst="flowChartProcess">
              <a:avLst/>
            </a:prstGeom>
            <a:solidFill>
              <a:schemeClr val="accent1"/>
            </a:solidFill>
            <a:ln w="9525" algn="ctr">
              <a:solidFill>
                <a:schemeClr val="tx1"/>
              </a:solidFill>
              <a:round/>
              <a:headEnd/>
              <a:tailEnd/>
            </a:ln>
          </p:spPr>
          <p:txBody>
            <a:bodyPr wrap="none"/>
            <a:lstStyle/>
            <a:p>
              <a:r>
                <a:rPr lang="en-CA" sz="1600">
                  <a:cs typeface="Arial" charset="0"/>
                </a:rPr>
                <a:t>Clearing House</a:t>
              </a:r>
            </a:p>
            <a:p>
              <a:r>
                <a:rPr lang="en-CA" sz="1600">
                  <a:cs typeface="Arial" charset="0"/>
                </a:rPr>
                <a:t>Member </a:t>
              </a:r>
            </a:p>
            <a:p>
              <a:r>
                <a:rPr lang="en-CA" sz="1600">
                  <a:latin typeface="Times New Roman" pitchFamily="18" charset="0"/>
                </a:rPr>
                <a:t> </a:t>
              </a:r>
              <a:endParaRPr lang="en-US" sz="1600">
                <a:latin typeface="Times New Roman" pitchFamily="18" charset="0"/>
              </a:endParaRPr>
            </a:p>
          </p:txBody>
        </p:sp>
        <p:sp>
          <p:nvSpPr>
            <p:cNvPr id="11273" name="Flowchart: Process 8"/>
            <p:cNvSpPr>
              <a:spLocks noChangeArrowheads="1"/>
            </p:cNvSpPr>
            <p:nvPr/>
          </p:nvSpPr>
          <p:spPr bwMode="auto">
            <a:xfrm>
              <a:off x="5181600" y="4495800"/>
              <a:ext cx="1897811" cy="533400"/>
            </a:xfrm>
            <a:prstGeom prst="flowChartProcess">
              <a:avLst/>
            </a:prstGeom>
            <a:solidFill>
              <a:schemeClr val="accent1"/>
            </a:solidFill>
            <a:ln w="9525" algn="ctr">
              <a:solidFill>
                <a:schemeClr val="tx1"/>
              </a:solidFill>
              <a:round/>
              <a:headEnd/>
              <a:tailEnd/>
            </a:ln>
          </p:spPr>
          <p:txBody>
            <a:bodyPr wrap="none"/>
            <a:lstStyle/>
            <a:p>
              <a:pPr algn="ctr"/>
              <a:r>
                <a:rPr lang="en-CA" sz="1600">
                  <a:cs typeface="Arial" charset="0"/>
                </a:rPr>
                <a:t>Broker</a:t>
              </a:r>
              <a:endParaRPr lang="en-US" sz="1600">
                <a:cs typeface="Arial" charset="0"/>
              </a:endParaRPr>
            </a:p>
          </p:txBody>
        </p:sp>
        <p:sp>
          <p:nvSpPr>
            <p:cNvPr id="11274" name="Up Arrow 10"/>
            <p:cNvSpPr>
              <a:spLocks noChangeArrowheads="1"/>
            </p:cNvSpPr>
            <p:nvPr/>
          </p:nvSpPr>
          <p:spPr bwMode="auto">
            <a:xfrm rot="-2840689">
              <a:off x="5573595" y="2373863"/>
              <a:ext cx="405335" cy="818833"/>
            </a:xfrm>
            <a:prstGeom prst="upArrow">
              <a:avLst>
                <a:gd name="adj1" fmla="val 50000"/>
                <a:gd name="adj2" fmla="val 49998"/>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1275" name="Up Arrow 11"/>
            <p:cNvSpPr>
              <a:spLocks noChangeArrowheads="1"/>
            </p:cNvSpPr>
            <p:nvPr/>
          </p:nvSpPr>
          <p:spPr bwMode="auto">
            <a:xfrm>
              <a:off x="6024421" y="3733799"/>
              <a:ext cx="405335" cy="762739"/>
            </a:xfrm>
            <a:prstGeom prst="upArrow">
              <a:avLst>
                <a:gd name="adj1" fmla="val 50000"/>
                <a:gd name="adj2" fmla="val 49997"/>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1276" name="Up Arrow 12"/>
            <p:cNvSpPr>
              <a:spLocks noChangeArrowheads="1"/>
            </p:cNvSpPr>
            <p:nvPr/>
          </p:nvSpPr>
          <p:spPr bwMode="auto">
            <a:xfrm>
              <a:off x="6019799" y="5029199"/>
              <a:ext cx="405335" cy="649225"/>
            </a:xfrm>
            <a:prstGeom prst="upArrow">
              <a:avLst>
                <a:gd name="adj1" fmla="val 50000"/>
                <a:gd name="adj2" fmla="val 50001"/>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grpSp>
      <p:sp>
        <p:nvSpPr>
          <p:cNvPr id="11270" name="Rectangle 20"/>
          <p:cNvSpPr>
            <a:spLocks noChangeArrowheads="1"/>
          </p:cNvSpPr>
          <p:nvPr/>
        </p:nvSpPr>
        <p:spPr bwMode="auto">
          <a:xfrm>
            <a:off x="5559425" y="5449888"/>
            <a:ext cx="1758950" cy="423862"/>
          </a:xfrm>
          <a:prstGeom prst="rect">
            <a:avLst/>
          </a:prstGeom>
          <a:solidFill>
            <a:schemeClr val="accent1"/>
          </a:solidFill>
          <a:ln w="9525" algn="ctr">
            <a:solidFill>
              <a:schemeClr val="tx1"/>
            </a:solidFill>
            <a:round/>
            <a:headEnd/>
            <a:tailEnd/>
          </a:ln>
        </p:spPr>
        <p:txBody>
          <a:bodyPr wrap="none"/>
          <a:lstStyle/>
          <a:p>
            <a:pPr algn="ctr"/>
            <a:r>
              <a:rPr lang="en-CA" sz="1600"/>
              <a:t>Short Trader</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04800" y="1143000"/>
            <a:ext cx="8364538" cy="609600"/>
          </a:xfrm>
        </p:spPr>
        <p:txBody>
          <a:bodyPr/>
          <a:lstStyle/>
          <a:p>
            <a:pPr eaLnBrk="1" hangingPunct="1"/>
            <a:r>
              <a:rPr lang="en-CA" sz="3600" smtClean="0"/>
              <a:t>Margin Cash Flows When Futures Price Decreases</a:t>
            </a:r>
            <a:endParaRPr lang="en-US" sz="3600" smtClean="0"/>
          </a:p>
        </p:txBody>
      </p:sp>
      <p:sp>
        <p:nvSpPr>
          <p:cNvPr id="12291" name="Footer Placeholder 2"/>
          <p:cNvSpPr>
            <a:spLocks noGrp="1"/>
          </p:cNvSpPr>
          <p:nvPr>
            <p:ph type="ftr" sz="quarter" idx="11"/>
          </p:nvPr>
        </p:nvSpPr>
        <p:spPr>
          <a:noFill/>
        </p:spPr>
        <p:txBody>
          <a:bodyPr/>
          <a:lstStyle/>
          <a:p>
            <a:r>
              <a:rPr lang="en-US"/>
              <a:t>Options, Futures, and Other Derivatives, 8th  Edition,  Copyright © John C. Hull 2012</a:t>
            </a:r>
          </a:p>
        </p:txBody>
      </p:sp>
      <p:sp>
        <p:nvSpPr>
          <p:cNvPr id="12292" name="Slide Number Placeholder 3"/>
          <p:cNvSpPr>
            <a:spLocks noGrp="1"/>
          </p:cNvSpPr>
          <p:nvPr>
            <p:ph type="sldNum" sz="quarter" idx="12"/>
          </p:nvPr>
        </p:nvSpPr>
        <p:spPr>
          <a:noFill/>
        </p:spPr>
        <p:txBody>
          <a:bodyPr/>
          <a:lstStyle/>
          <a:p>
            <a:fld id="{D701A40A-B860-4605-9E6B-2F2B3CC53E53}" type="slidenum">
              <a:rPr lang="en-US" smtClean="0"/>
              <a:pPr/>
              <a:t>8</a:t>
            </a:fld>
            <a:endParaRPr lang="en-US" smtClean="0"/>
          </a:p>
        </p:txBody>
      </p:sp>
      <p:grpSp>
        <p:nvGrpSpPr>
          <p:cNvPr id="12293" name="Group 26"/>
          <p:cNvGrpSpPr>
            <a:grpSpLocks/>
          </p:cNvGrpSpPr>
          <p:nvPr/>
        </p:nvGrpSpPr>
        <p:grpSpPr bwMode="auto">
          <a:xfrm>
            <a:off x="1676400" y="2133600"/>
            <a:ext cx="5715000" cy="3810000"/>
            <a:chOff x="1219200" y="2057400"/>
            <a:chExt cx="5943600" cy="4114800"/>
          </a:xfrm>
        </p:grpSpPr>
        <p:grpSp>
          <p:nvGrpSpPr>
            <p:cNvPr id="12294" name="Group 17"/>
            <p:cNvGrpSpPr>
              <a:grpSpLocks/>
            </p:cNvGrpSpPr>
            <p:nvPr/>
          </p:nvGrpSpPr>
          <p:grpSpPr bwMode="auto">
            <a:xfrm>
              <a:off x="1219200" y="2057400"/>
              <a:ext cx="4191000" cy="4114800"/>
              <a:chOff x="3505200" y="2057400"/>
              <a:chExt cx="4038600" cy="4114800"/>
            </a:xfrm>
          </p:grpSpPr>
          <p:sp>
            <p:nvSpPr>
              <p:cNvPr id="12301" name="Up Arrow 4"/>
              <p:cNvSpPr>
                <a:spLocks noChangeArrowheads="1"/>
              </p:cNvSpPr>
              <p:nvPr/>
            </p:nvSpPr>
            <p:spPr bwMode="auto">
              <a:xfrm>
                <a:off x="4343400" y="5029200"/>
                <a:ext cx="381000" cy="758654"/>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2302" name="Up Arrow 5"/>
              <p:cNvSpPr>
                <a:spLocks noChangeArrowheads="1"/>
              </p:cNvSpPr>
              <p:nvPr/>
            </p:nvSpPr>
            <p:spPr bwMode="auto">
              <a:xfrm>
                <a:off x="4343400" y="3733800"/>
                <a:ext cx="381000" cy="762000"/>
              </a:xfrm>
              <a:prstGeom prst="upArrow">
                <a:avLst>
                  <a:gd name="adj1" fmla="val 50000"/>
                  <a:gd name="adj2" fmla="val 50000"/>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2303" name="Up Arrow 9"/>
              <p:cNvSpPr>
                <a:spLocks noChangeArrowheads="1"/>
              </p:cNvSpPr>
              <p:nvPr/>
            </p:nvSpPr>
            <p:spPr bwMode="auto">
              <a:xfrm rot="2774871">
                <a:off x="4425043" y="2344900"/>
                <a:ext cx="405335" cy="789057"/>
              </a:xfrm>
              <a:prstGeom prst="upArrow">
                <a:avLst>
                  <a:gd name="adj1" fmla="val 50000"/>
                  <a:gd name="adj2" fmla="val 50001"/>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2304" name="Rectangle 10"/>
              <p:cNvSpPr>
                <a:spLocks noChangeArrowheads="1"/>
              </p:cNvSpPr>
              <p:nvPr/>
            </p:nvSpPr>
            <p:spPr bwMode="auto">
              <a:xfrm>
                <a:off x="3505200" y="5638800"/>
                <a:ext cx="1835727" cy="533400"/>
              </a:xfrm>
              <a:prstGeom prst="rect">
                <a:avLst/>
              </a:prstGeom>
              <a:solidFill>
                <a:schemeClr val="accent1"/>
              </a:solidFill>
              <a:ln w="9525" algn="ctr">
                <a:solidFill>
                  <a:schemeClr val="tx1"/>
                </a:solidFill>
                <a:round/>
                <a:headEnd/>
                <a:tailEnd/>
              </a:ln>
            </p:spPr>
            <p:txBody>
              <a:bodyPr wrap="none"/>
              <a:lstStyle/>
              <a:p>
                <a:pPr algn="ctr"/>
                <a:r>
                  <a:rPr lang="en-CA" sz="1600"/>
                  <a:t>Long Trader</a:t>
                </a:r>
                <a:endParaRPr lang="en-US" sz="1600"/>
              </a:p>
            </p:txBody>
          </p:sp>
          <p:sp>
            <p:nvSpPr>
              <p:cNvPr id="12305" name="Flowchart: Process 14"/>
              <p:cNvSpPr>
                <a:spLocks noChangeArrowheads="1"/>
              </p:cNvSpPr>
              <p:nvPr/>
            </p:nvSpPr>
            <p:spPr bwMode="auto">
              <a:xfrm>
                <a:off x="3505200" y="4495800"/>
                <a:ext cx="1828800" cy="533400"/>
              </a:xfrm>
              <a:prstGeom prst="flowChartProcess">
                <a:avLst/>
              </a:prstGeom>
              <a:solidFill>
                <a:schemeClr val="accent1"/>
              </a:solidFill>
              <a:ln w="9525" algn="ctr">
                <a:solidFill>
                  <a:schemeClr val="tx1"/>
                </a:solidFill>
                <a:round/>
                <a:headEnd/>
                <a:tailEnd/>
              </a:ln>
            </p:spPr>
            <p:txBody>
              <a:bodyPr wrap="none"/>
              <a:lstStyle/>
              <a:p>
                <a:pPr algn="ctr"/>
                <a:r>
                  <a:rPr lang="en-CA" sz="1600">
                    <a:cs typeface="Arial" charset="0"/>
                  </a:rPr>
                  <a:t>Broker</a:t>
                </a:r>
                <a:endParaRPr lang="en-US" sz="1600">
                  <a:cs typeface="Arial" charset="0"/>
                </a:endParaRPr>
              </a:p>
            </p:txBody>
          </p:sp>
          <p:sp>
            <p:nvSpPr>
              <p:cNvPr id="12306" name="Flowchart: Process 15"/>
              <p:cNvSpPr>
                <a:spLocks noChangeArrowheads="1"/>
              </p:cNvSpPr>
              <p:nvPr/>
            </p:nvSpPr>
            <p:spPr bwMode="auto">
              <a:xfrm>
                <a:off x="3505200" y="3124200"/>
                <a:ext cx="1828800" cy="609600"/>
              </a:xfrm>
              <a:prstGeom prst="flowChartProcess">
                <a:avLst/>
              </a:prstGeom>
              <a:solidFill>
                <a:schemeClr val="accent1"/>
              </a:solidFill>
              <a:ln w="9525" algn="ctr">
                <a:solidFill>
                  <a:schemeClr val="tx1"/>
                </a:solidFill>
                <a:round/>
                <a:headEnd/>
                <a:tailEnd/>
              </a:ln>
            </p:spPr>
            <p:txBody>
              <a:bodyPr wrap="none"/>
              <a:lstStyle/>
              <a:p>
                <a:r>
                  <a:rPr lang="en-CA" sz="1600">
                    <a:cs typeface="Arial" charset="0"/>
                  </a:rPr>
                  <a:t>Clearing House</a:t>
                </a:r>
              </a:p>
              <a:p>
                <a:r>
                  <a:rPr lang="en-CA" sz="1600">
                    <a:cs typeface="Arial" charset="0"/>
                  </a:rPr>
                  <a:t>Member </a:t>
                </a:r>
              </a:p>
              <a:p>
                <a:r>
                  <a:rPr lang="en-CA" sz="1600">
                    <a:latin typeface="Times New Roman" pitchFamily="18" charset="0"/>
                  </a:rPr>
                  <a:t> </a:t>
                </a:r>
                <a:endParaRPr lang="en-US" sz="1600">
                  <a:latin typeface="Times New Roman" pitchFamily="18" charset="0"/>
                </a:endParaRPr>
              </a:p>
            </p:txBody>
          </p:sp>
          <p:sp>
            <p:nvSpPr>
              <p:cNvPr id="12307" name="Flowchart: Process 16"/>
              <p:cNvSpPr>
                <a:spLocks noChangeArrowheads="1"/>
              </p:cNvSpPr>
              <p:nvPr/>
            </p:nvSpPr>
            <p:spPr bwMode="auto">
              <a:xfrm>
                <a:off x="4953000" y="2057400"/>
                <a:ext cx="2590800" cy="457200"/>
              </a:xfrm>
              <a:prstGeom prst="flowChartProcess">
                <a:avLst/>
              </a:prstGeom>
              <a:solidFill>
                <a:schemeClr val="accent1"/>
              </a:solidFill>
              <a:ln w="9525" algn="ctr">
                <a:solidFill>
                  <a:schemeClr val="tx1"/>
                </a:solidFill>
                <a:round/>
                <a:headEnd/>
                <a:tailEnd/>
              </a:ln>
            </p:spPr>
            <p:txBody>
              <a:bodyPr wrap="none"/>
              <a:lstStyle/>
              <a:p>
                <a:pPr algn="ctr"/>
                <a:r>
                  <a:rPr lang="en-CA" sz="2000">
                    <a:cs typeface="Arial" charset="0"/>
                  </a:rPr>
                  <a:t>Clearing House</a:t>
                </a:r>
                <a:endParaRPr lang="en-US" sz="2000">
                  <a:cs typeface="Arial" charset="0"/>
                </a:endParaRPr>
              </a:p>
            </p:txBody>
          </p:sp>
        </p:grpSp>
        <p:sp>
          <p:nvSpPr>
            <p:cNvPr id="12295" name="Flowchart: Process 19"/>
            <p:cNvSpPr>
              <a:spLocks noChangeArrowheads="1"/>
            </p:cNvSpPr>
            <p:nvPr/>
          </p:nvSpPr>
          <p:spPr bwMode="auto">
            <a:xfrm>
              <a:off x="5181600" y="3124200"/>
              <a:ext cx="1981200" cy="609600"/>
            </a:xfrm>
            <a:prstGeom prst="flowChartProcess">
              <a:avLst/>
            </a:prstGeom>
            <a:solidFill>
              <a:schemeClr val="accent1"/>
            </a:solidFill>
            <a:ln w="9525" algn="ctr">
              <a:solidFill>
                <a:schemeClr val="tx1"/>
              </a:solidFill>
              <a:round/>
              <a:headEnd/>
              <a:tailEnd/>
            </a:ln>
          </p:spPr>
          <p:txBody>
            <a:bodyPr wrap="none"/>
            <a:lstStyle/>
            <a:p>
              <a:r>
                <a:rPr lang="en-CA" sz="1600">
                  <a:cs typeface="Arial" charset="0"/>
                </a:rPr>
                <a:t>Clearing House</a:t>
              </a:r>
            </a:p>
            <a:p>
              <a:r>
                <a:rPr lang="en-CA" sz="1600">
                  <a:cs typeface="Arial" charset="0"/>
                </a:rPr>
                <a:t>Member </a:t>
              </a:r>
            </a:p>
            <a:p>
              <a:r>
                <a:rPr lang="en-CA" sz="1600">
                  <a:latin typeface="Times New Roman" pitchFamily="18" charset="0"/>
                </a:rPr>
                <a:t> </a:t>
              </a:r>
              <a:endParaRPr lang="en-US" sz="1600">
                <a:latin typeface="Times New Roman" pitchFamily="18" charset="0"/>
              </a:endParaRPr>
            </a:p>
          </p:txBody>
        </p:sp>
        <p:sp>
          <p:nvSpPr>
            <p:cNvPr id="12296" name="Flowchart: Process 20"/>
            <p:cNvSpPr>
              <a:spLocks noChangeArrowheads="1"/>
            </p:cNvSpPr>
            <p:nvPr/>
          </p:nvSpPr>
          <p:spPr bwMode="auto">
            <a:xfrm>
              <a:off x="5181600" y="4495800"/>
              <a:ext cx="1897811" cy="533400"/>
            </a:xfrm>
            <a:prstGeom prst="flowChartProcess">
              <a:avLst/>
            </a:prstGeom>
            <a:solidFill>
              <a:schemeClr val="accent1"/>
            </a:solidFill>
            <a:ln w="9525" algn="ctr">
              <a:solidFill>
                <a:schemeClr val="tx1"/>
              </a:solidFill>
              <a:round/>
              <a:headEnd/>
              <a:tailEnd/>
            </a:ln>
          </p:spPr>
          <p:txBody>
            <a:bodyPr wrap="none"/>
            <a:lstStyle/>
            <a:p>
              <a:pPr algn="ctr"/>
              <a:r>
                <a:rPr lang="en-CA" sz="1600">
                  <a:cs typeface="Arial" charset="0"/>
                </a:rPr>
                <a:t>Broker</a:t>
              </a:r>
              <a:endParaRPr lang="en-US" sz="1600">
                <a:cs typeface="Arial" charset="0"/>
              </a:endParaRPr>
            </a:p>
          </p:txBody>
        </p:sp>
        <p:sp>
          <p:nvSpPr>
            <p:cNvPr id="12297" name="Rectangle 22"/>
            <p:cNvSpPr>
              <a:spLocks noChangeArrowheads="1"/>
            </p:cNvSpPr>
            <p:nvPr/>
          </p:nvSpPr>
          <p:spPr bwMode="auto">
            <a:xfrm>
              <a:off x="5257800" y="5638800"/>
              <a:ext cx="1828800" cy="457200"/>
            </a:xfrm>
            <a:prstGeom prst="rect">
              <a:avLst/>
            </a:prstGeom>
            <a:solidFill>
              <a:schemeClr val="accent1"/>
            </a:solidFill>
            <a:ln w="9525" algn="ctr">
              <a:solidFill>
                <a:schemeClr val="tx1"/>
              </a:solidFill>
              <a:round/>
              <a:headEnd/>
              <a:tailEnd/>
            </a:ln>
          </p:spPr>
          <p:txBody>
            <a:bodyPr wrap="none"/>
            <a:lstStyle/>
            <a:p>
              <a:pPr algn="ctr"/>
              <a:r>
                <a:rPr lang="en-CA" sz="1600"/>
                <a:t>Short Trader</a:t>
              </a:r>
              <a:endParaRPr lang="en-US" sz="1600"/>
            </a:p>
          </p:txBody>
        </p:sp>
        <p:sp>
          <p:nvSpPr>
            <p:cNvPr id="12298" name="Up Arrow 23"/>
            <p:cNvSpPr>
              <a:spLocks noChangeArrowheads="1"/>
            </p:cNvSpPr>
            <p:nvPr/>
          </p:nvSpPr>
          <p:spPr bwMode="auto">
            <a:xfrm rot="7850718">
              <a:off x="5573595" y="2373863"/>
              <a:ext cx="405335" cy="818833"/>
            </a:xfrm>
            <a:prstGeom prst="upArrow">
              <a:avLst>
                <a:gd name="adj1" fmla="val 50000"/>
                <a:gd name="adj2" fmla="val 49998"/>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2299" name="Up Arrow 24"/>
            <p:cNvSpPr>
              <a:spLocks noChangeArrowheads="1"/>
            </p:cNvSpPr>
            <p:nvPr/>
          </p:nvSpPr>
          <p:spPr bwMode="auto">
            <a:xfrm rot="10800000">
              <a:off x="6024421" y="3733799"/>
              <a:ext cx="405335" cy="762739"/>
            </a:xfrm>
            <a:prstGeom prst="upArrow">
              <a:avLst>
                <a:gd name="adj1" fmla="val 50000"/>
                <a:gd name="adj2" fmla="val 49997"/>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sp>
          <p:nvSpPr>
            <p:cNvPr id="12300" name="Up Arrow 25"/>
            <p:cNvSpPr>
              <a:spLocks noChangeArrowheads="1"/>
            </p:cNvSpPr>
            <p:nvPr/>
          </p:nvSpPr>
          <p:spPr bwMode="auto">
            <a:xfrm rot="10800000">
              <a:off x="6019799" y="5029199"/>
              <a:ext cx="405335" cy="590233"/>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p>
              <a:endParaRPr lang="en-US" sz="2400">
                <a:latin typeface="Times New Roman"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Some Terminology</a:t>
            </a:r>
          </a:p>
        </p:txBody>
      </p:sp>
      <p:sp>
        <p:nvSpPr>
          <p:cNvPr id="13315" name="Rectangle 5"/>
          <p:cNvSpPr>
            <a:spLocks noGrp="1" noChangeArrowheads="1"/>
          </p:cNvSpPr>
          <p:nvPr>
            <p:ph idx="1"/>
          </p:nvPr>
        </p:nvSpPr>
        <p:spPr>
          <a:xfrm>
            <a:off x="457200" y="2133600"/>
            <a:ext cx="8229600" cy="3997325"/>
          </a:xfrm>
        </p:spPr>
        <p:txBody>
          <a:bodyPr lIns="90488" tIns="44450" rIns="90488" bIns="44450"/>
          <a:lstStyle/>
          <a:p>
            <a:pPr eaLnBrk="1" hangingPunct="1"/>
            <a:r>
              <a:rPr lang="en-US" smtClean="0">
                <a:latin typeface="Arial" charset="0"/>
                <a:cs typeface="Arial" charset="0"/>
              </a:rPr>
              <a:t>Open interest:  the total number of contracts outstanding </a:t>
            </a:r>
          </a:p>
          <a:p>
            <a:pPr lvl="1" eaLnBrk="1" hangingPunct="1"/>
            <a:r>
              <a:rPr lang="en-US" smtClean="0">
                <a:latin typeface="Arial" charset="0"/>
                <a:cs typeface="Arial" charset="0"/>
              </a:rPr>
              <a:t>equal to number of long positions or number of short positions</a:t>
            </a:r>
          </a:p>
          <a:p>
            <a:pPr eaLnBrk="1" hangingPunct="1"/>
            <a:r>
              <a:rPr lang="en-US" smtClean="0">
                <a:latin typeface="Arial" charset="0"/>
                <a:cs typeface="Arial" charset="0"/>
              </a:rPr>
              <a:t>Settlement price:  the price just before the final bell each day </a:t>
            </a:r>
          </a:p>
          <a:p>
            <a:pPr lvl="1" eaLnBrk="1" hangingPunct="1"/>
            <a:r>
              <a:rPr lang="en-US" smtClean="0">
                <a:latin typeface="Arial" charset="0"/>
                <a:cs typeface="Arial" charset="0"/>
              </a:rPr>
              <a:t>used for the daily settlement process</a:t>
            </a:r>
          </a:p>
          <a:p>
            <a:pPr eaLnBrk="1" hangingPunct="1"/>
            <a:r>
              <a:rPr lang="en-US" smtClean="0">
                <a:latin typeface="Arial" charset="0"/>
                <a:cs typeface="Arial" charset="0"/>
              </a:rPr>
              <a:t>Volume of trading:  the number of trades in one day</a:t>
            </a:r>
          </a:p>
        </p:txBody>
      </p:sp>
      <p:sp>
        <p:nvSpPr>
          <p:cNvPr id="13316" name="Footer Placeholder 4"/>
          <p:cNvSpPr>
            <a:spLocks noGrp="1"/>
          </p:cNvSpPr>
          <p:nvPr>
            <p:ph type="ftr" sz="quarter" idx="11"/>
          </p:nvPr>
        </p:nvSpPr>
        <p:spPr>
          <a:noFill/>
        </p:spPr>
        <p:txBody>
          <a:bodyPr/>
          <a:lstStyle/>
          <a:p>
            <a:r>
              <a:rPr lang="en-US" altLang="en-US"/>
              <a:t>Options, Futures, and Other Derivatives, 8th  Edition,  Copyright © John C. Hull 2012</a:t>
            </a:r>
          </a:p>
        </p:txBody>
      </p:sp>
      <p:sp>
        <p:nvSpPr>
          <p:cNvPr id="13317" name="Slide Number Placeholder 5"/>
          <p:cNvSpPr>
            <a:spLocks noGrp="1"/>
          </p:cNvSpPr>
          <p:nvPr>
            <p:ph type="sldNum" sz="quarter" idx="12"/>
          </p:nvPr>
        </p:nvSpPr>
        <p:spPr>
          <a:noFill/>
        </p:spPr>
        <p:txBody>
          <a:bodyPr/>
          <a:lstStyle/>
          <a:p>
            <a:fld id="{B9F957E4-E217-4F8A-A34E-36792FBBCF8C}" type="slidenum">
              <a:rPr lang="en-US" altLang="en-US" smtClean="0"/>
              <a:pPr/>
              <a:t>9</a:t>
            </a:fld>
            <a:endParaRPr lang="en-US" altLang="en-US" smtClean="0"/>
          </a:p>
        </p:txBody>
      </p:sp>
      <p:sp>
        <p:nvSpPr>
          <p:cNvPr id="1331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atin typeface="Times New Roman" pitchFamily="18" charset="0"/>
            </a:endParaRPr>
          </a:p>
        </p:txBody>
      </p:sp>
      <p:sp>
        <p:nvSpPr>
          <p:cNvPr id="1331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atin typeface="Times New Roman" pitchFamily="18" charset="0"/>
            </a:endParaRPr>
          </a:p>
        </p:txBody>
      </p:sp>
    </p:spTree>
  </p:cSld>
  <p:clrMapOvr>
    <a:masterClrMapping/>
  </p:clrMapOvr>
  <p:transition/>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Ch01HullOFOD8thlEdition</Template>
  <TotalTime>454</TotalTime>
  <Words>1398</Words>
  <Application>Microsoft Office PowerPoint</Application>
  <PresentationFormat>On-screen Show (4:3)</PresentationFormat>
  <Paragraphs>275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Tahoma</vt:lpstr>
      <vt:lpstr>Calibri</vt:lpstr>
      <vt:lpstr>Wingdings</vt:lpstr>
      <vt:lpstr>Global</vt:lpstr>
      <vt:lpstr>Chapter 2 Mechanics of Futures Markets</vt:lpstr>
      <vt:lpstr>Futures Contracts</vt:lpstr>
      <vt:lpstr>Convergence of Futures to Spot (Figure 2.1, page 26)</vt:lpstr>
      <vt:lpstr>Margins</vt:lpstr>
      <vt:lpstr>Example of a Futures Trade (page 27-29)</vt:lpstr>
      <vt:lpstr>A Possible Outcome (Table 2.1, page 28)</vt:lpstr>
      <vt:lpstr>Margin Cash Flows When Futures Price Increases</vt:lpstr>
      <vt:lpstr>Margin Cash Flows When Futures Price Decreases</vt:lpstr>
      <vt:lpstr>Some Terminology</vt:lpstr>
      <vt:lpstr>Key Points About Futures</vt:lpstr>
      <vt:lpstr>Crude Oil Trading on May 26, 2010</vt:lpstr>
      <vt:lpstr>Collateralization in OTC Markets</vt:lpstr>
      <vt:lpstr>Collateralization in OTC Markets continued</vt:lpstr>
      <vt:lpstr>Clearing Houses and OTC Markets</vt:lpstr>
      <vt:lpstr>Bilateral Clearing vs Central Clearing House </vt:lpstr>
      <vt:lpstr>Delivery</vt:lpstr>
      <vt:lpstr>Questions</vt:lpstr>
      <vt:lpstr>Types of Orders</vt:lpstr>
      <vt:lpstr>Regulation of Futures</vt:lpstr>
      <vt:lpstr>Accounting &amp; Tax</vt:lpstr>
      <vt:lpstr>Forward Contracts vs Futures Contracts (Table 2.3, page 41) </vt:lpstr>
      <vt:lpstr>Foreign Exchange Quotes</vt:lpstr>
    </vt:vector>
  </TitlesOfParts>
  <Company>Joseph L. Rotman School of Management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Mechanics of Futures Markets</dc:title>
  <dc:subject>Options, Futures, and Other Derivatives, 78e</dc:subject>
  <dc:creator>John C. Hull</dc:creator>
  <cp:keywords>Chapter 2</cp:keywords>
  <dc:description>Copyright 2011 by John C. Hull. All Rights Reserved. Published 2011</dc:description>
  <cp:lastModifiedBy>Hull</cp:lastModifiedBy>
  <cp:revision>35</cp:revision>
  <dcterms:created xsi:type="dcterms:W3CDTF">2008-05-29T16:38:10Z</dcterms:created>
  <dcterms:modified xsi:type="dcterms:W3CDTF">2011-05-16T01:55:46Z</dcterms:modified>
</cp:coreProperties>
</file>