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tin.burette@gmail.com" initials="t" lastIdx="1" clrIdx="0">
    <p:extLst>
      <p:ext uri="{19B8F6BF-5375-455C-9EA6-DF929625EA0E}">
        <p15:presenceInfo xmlns:p15="http://schemas.microsoft.com/office/powerpoint/2012/main" userId="d03b2301f629af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94D997-4E63-4D3E-833C-483B52B1D06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F12F766D-7D76-45AD-95D2-1F21F15E7C94}">
      <dgm:prSet phldrT="[Texte]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fr-FR" dirty="0"/>
            <a:t>Peu connu du grand public</a:t>
          </a:r>
        </a:p>
      </dgm:t>
    </dgm:pt>
    <dgm:pt modelId="{B443D31A-1F98-4407-BD14-7ABE26DAAD8F}" type="parTrans" cxnId="{23DB1B6D-1984-4DF3-9508-DF51DB22BC6C}">
      <dgm:prSet/>
      <dgm:spPr/>
      <dgm:t>
        <a:bodyPr/>
        <a:lstStyle/>
        <a:p>
          <a:endParaRPr lang="fr-FR"/>
        </a:p>
      </dgm:t>
    </dgm:pt>
    <dgm:pt modelId="{810561F7-052F-4253-890E-9DBF7632BDEB}" type="sibTrans" cxnId="{23DB1B6D-1984-4DF3-9508-DF51DB22BC6C}">
      <dgm:prSet/>
      <dgm:spPr/>
      <dgm:t>
        <a:bodyPr/>
        <a:lstStyle/>
        <a:p>
          <a:endParaRPr lang="fr-FR"/>
        </a:p>
      </dgm:t>
    </dgm:pt>
    <dgm:pt modelId="{54B4B55C-881A-4759-A520-5F205A43A1B3}">
      <dgm:prSet phldrT="[Texte]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fr-FR" dirty="0"/>
            <a:t>En pleine expansion</a:t>
          </a:r>
        </a:p>
      </dgm:t>
    </dgm:pt>
    <dgm:pt modelId="{CC44B5B5-E89C-4E42-A824-1510651DC135}" type="parTrans" cxnId="{2D0B5A96-D19C-4C41-AD81-08402DE61F1B}">
      <dgm:prSet/>
      <dgm:spPr/>
      <dgm:t>
        <a:bodyPr/>
        <a:lstStyle/>
        <a:p>
          <a:endParaRPr lang="fr-FR"/>
        </a:p>
      </dgm:t>
    </dgm:pt>
    <dgm:pt modelId="{B90E81AA-9E56-40EB-959C-52C109251B12}" type="sibTrans" cxnId="{2D0B5A96-D19C-4C41-AD81-08402DE61F1B}">
      <dgm:prSet/>
      <dgm:spPr/>
      <dgm:t>
        <a:bodyPr/>
        <a:lstStyle/>
        <a:p>
          <a:endParaRPr lang="fr-FR"/>
        </a:p>
      </dgm:t>
    </dgm:pt>
    <dgm:pt modelId="{3A78B1AF-D67E-4451-A9AB-5AA6EFEC6735}">
      <dgm:prSet phldrT="[Texte]"/>
      <dgm:spPr/>
      <dgm:t>
        <a:bodyPr/>
        <a:lstStyle/>
        <a:p>
          <a:r>
            <a:rPr lang="fr-FR" dirty="0"/>
            <a:t>Attention à la perte de sociabilité</a:t>
          </a:r>
        </a:p>
      </dgm:t>
    </dgm:pt>
    <dgm:pt modelId="{85DEF311-8619-479E-B406-05573F1B6DCD}" type="parTrans" cxnId="{266D2DC3-0ACB-456A-928A-290EA45395A9}">
      <dgm:prSet/>
      <dgm:spPr/>
      <dgm:t>
        <a:bodyPr/>
        <a:lstStyle/>
        <a:p>
          <a:endParaRPr lang="fr-FR"/>
        </a:p>
      </dgm:t>
    </dgm:pt>
    <dgm:pt modelId="{FDC34521-A4CA-4643-A150-5197DC51F768}" type="sibTrans" cxnId="{266D2DC3-0ACB-456A-928A-290EA45395A9}">
      <dgm:prSet/>
      <dgm:spPr/>
      <dgm:t>
        <a:bodyPr/>
        <a:lstStyle/>
        <a:p>
          <a:endParaRPr lang="fr-FR"/>
        </a:p>
      </dgm:t>
    </dgm:pt>
    <dgm:pt modelId="{D3F48382-7E9A-426C-85E7-2C8A35305303}" type="pres">
      <dgm:prSet presAssocID="{3394D997-4E63-4D3E-833C-483B52B1D064}" presName="Name0" presStyleCnt="0">
        <dgm:presLayoutVars>
          <dgm:chMax val="7"/>
          <dgm:chPref val="7"/>
          <dgm:dir/>
        </dgm:presLayoutVars>
      </dgm:prSet>
      <dgm:spPr/>
    </dgm:pt>
    <dgm:pt modelId="{C9F1679B-EF3E-42DE-9495-6993287476FB}" type="pres">
      <dgm:prSet presAssocID="{3394D997-4E63-4D3E-833C-483B52B1D064}" presName="Name1" presStyleCnt="0"/>
      <dgm:spPr/>
    </dgm:pt>
    <dgm:pt modelId="{899F3675-03C7-41C3-9B76-02B93F27B346}" type="pres">
      <dgm:prSet presAssocID="{3394D997-4E63-4D3E-833C-483B52B1D064}" presName="cycle" presStyleCnt="0"/>
      <dgm:spPr/>
    </dgm:pt>
    <dgm:pt modelId="{682BB6CD-E29C-437D-ABC8-A9EEBDB847E9}" type="pres">
      <dgm:prSet presAssocID="{3394D997-4E63-4D3E-833C-483B52B1D064}" presName="srcNode" presStyleLbl="node1" presStyleIdx="0" presStyleCnt="3"/>
      <dgm:spPr/>
    </dgm:pt>
    <dgm:pt modelId="{E55A65E4-B09D-415B-AB5D-8A6022E10B65}" type="pres">
      <dgm:prSet presAssocID="{3394D997-4E63-4D3E-833C-483B52B1D064}" presName="conn" presStyleLbl="parChTrans1D2" presStyleIdx="0" presStyleCnt="1"/>
      <dgm:spPr/>
    </dgm:pt>
    <dgm:pt modelId="{C3BFD7D4-B5F3-4ECC-B863-E9B4A496BA02}" type="pres">
      <dgm:prSet presAssocID="{3394D997-4E63-4D3E-833C-483B52B1D064}" presName="extraNode" presStyleLbl="node1" presStyleIdx="0" presStyleCnt="3"/>
      <dgm:spPr/>
    </dgm:pt>
    <dgm:pt modelId="{F15CCA3F-B777-48C2-BA0E-F40716713AFD}" type="pres">
      <dgm:prSet presAssocID="{3394D997-4E63-4D3E-833C-483B52B1D064}" presName="dstNode" presStyleLbl="node1" presStyleIdx="0" presStyleCnt="3"/>
      <dgm:spPr/>
    </dgm:pt>
    <dgm:pt modelId="{5289AA3F-FF8D-4D6E-B865-5B83E5D176F2}" type="pres">
      <dgm:prSet presAssocID="{F12F766D-7D76-45AD-95D2-1F21F15E7C94}" presName="text_1" presStyleLbl="node1" presStyleIdx="0" presStyleCnt="3">
        <dgm:presLayoutVars>
          <dgm:bulletEnabled val="1"/>
        </dgm:presLayoutVars>
      </dgm:prSet>
      <dgm:spPr/>
    </dgm:pt>
    <dgm:pt modelId="{71C79422-29B3-4E48-840A-8DE85E78DAF9}" type="pres">
      <dgm:prSet presAssocID="{F12F766D-7D76-45AD-95D2-1F21F15E7C94}" presName="accent_1" presStyleCnt="0"/>
      <dgm:spPr/>
    </dgm:pt>
    <dgm:pt modelId="{A73D64CD-749A-45DB-985E-A266C68A51EE}" type="pres">
      <dgm:prSet presAssocID="{F12F766D-7D76-45AD-95D2-1F21F15E7C94}" presName="accentRepeatNode" presStyleLbl="solidFgAcc1" presStyleIdx="0" presStyleCnt="3"/>
      <dgm:spPr/>
    </dgm:pt>
    <dgm:pt modelId="{9894A190-1908-4AC3-9895-2EFC509356E9}" type="pres">
      <dgm:prSet presAssocID="{54B4B55C-881A-4759-A520-5F205A43A1B3}" presName="text_2" presStyleLbl="node1" presStyleIdx="1" presStyleCnt="3">
        <dgm:presLayoutVars>
          <dgm:bulletEnabled val="1"/>
        </dgm:presLayoutVars>
      </dgm:prSet>
      <dgm:spPr/>
    </dgm:pt>
    <dgm:pt modelId="{0BF9A6F2-2637-4BB3-819C-868067577EF6}" type="pres">
      <dgm:prSet presAssocID="{54B4B55C-881A-4759-A520-5F205A43A1B3}" presName="accent_2" presStyleCnt="0"/>
      <dgm:spPr/>
    </dgm:pt>
    <dgm:pt modelId="{94646490-5387-47F4-BA7A-8C7990E523C6}" type="pres">
      <dgm:prSet presAssocID="{54B4B55C-881A-4759-A520-5F205A43A1B3}" presName="accentRepeatNode" presStyleLbl="solidFgAcc1" presStyleIdx="1" presStyleCnt="3"/>
      <dgm:spPr/>
    </dgm:pt>
    <dgm:pt modelId="{D0F4481F-65E7-4016-9555-489842D8625C}" type="pres">
      <dgm:prSet presAssocID="{3A78B1AF-D67E-4451-A9AB-5AA6EFEC6735}" presName="text_3" presStyleLbl="node1" presStyleIdx="2" presStyleCnt="3">
        <dgm:presLayoutVars>
          <dgm:bulletEnabled val="1"/>
        </dgm:presLayoutVars>
      </dgm:prSet>
      <dgm:spPr/>
    </dgm:pt>
    <dgm:pt modelId="{026B947A-546A-433E-88B6-FE8F1B04CCB9}" type="pres">
      <dgm:prSet presAssocID="{3A78B1AF-D67E-4451-A9AB-5AA6EFEC6735}" presName="accent_3" presStyleCnt="0"/>
      <dgm:spPr/>
    </dgm:pt>
    <dgm:pt modelId="{E76101DA-0BF3-4F32-8604-E0B31A6409ED}" type="pres">
      <dgm:prSet presAssocID="{3A78B1AF-D67E-4451-A9AB-5AA6EFEC6735}" presName="accentRepeatNode" presStyleLbl="solidFgAcc1" presStyleIdx="2" presStyleCnt="3"/>
      <dgm:spPr/>
    </dgm:pt>
  </dgm:ptLst>
  <dgm:cxnLst>
    <dgm:cxn modelId="{EED0014A-A6C0-40BB-A4FB-434559B89122}" type="presOf" srcId="{810561F7-052F-4253-890E-9DBF7632BDEB}" destId="{E55A65E4-B09D-415B-AB5D-8A6022E10B65}" srcOrd="0" destOrd="0" presId="urn:microsoft.com/office/officeart/2008/layout/VerticalCurvedList"/>
    <dgm:cxn modelId="{23DB1B6D-1984-4DF3-9508-DF51DB22BC6C}" srcId="{3394D997-4E63-4D3E-833C-483B52B1D064}" destId="{F12F766D-7D76-45AD-95D2-1F21F15E7C94}" srcOrd="0" destOrd="0" parTransId="{B443D31A-1F98-4407-BD14-7ABE26DAAD8F}" sibTransId="{810561F7-052F-4253-890E-9DBF7632BDEB}"/>
    <dgm:cxn modelId="{86E6C383-6DC5-4217-B389-172CA733940F}" type="presOf" srcId="{3394D997-4E63-4D3E-833C-483B52B1D064}" destId="{D3F48382-7E9A-426C-85E7-2C8A35305303}" srcOrd="0" destOrd="0" presId="urn:microsoft.com/office/officeart/2008/layout/VerticalCurvedList"/>
    <dgm:cxn modelId="{2D0B5A96-D19C-4C41-AD81-08402DE61F1B}" srcId="{3394D997-4E63-4D3E-833C-483B52B1D064}" destId="{54B4B55C-881A-4759-A520-5F205A43A1B3}" srcOrd="1" destOrd="0" parTransId="{CC44B5B5-E89C-4E42-A824-1510651DC135}" sibTransId="{B90E81AA-9E56-40EB-959C-52C109251B12}"/>
    <dgm:cxn modelId="{266D2DC3-0ACB-456A-928A-290EA45395A9}" srcId="{3394D997-4E63-4D3E-833C-483B52B1D064}" destId="{3A78B1AF-D67E-4451-A9AB-5AA6EFEC6735}" srcOrd="2" destOrd="0" parTransId="{85DEF311-8619-479E-B406-05573F1B6DCD}" sibTransId="{FDC34521-A4CA-4643-A150-5197DC51F768}"/>
    <dgm:cxn modelId="{BD26AFCC-CD70-4E14-A1A3-040B4F026C7B}" type="presOf" srcId="{3A78B1AF-D67E-4451-A9AB-5AA6EFEC6735}" destId="{D0F4481F-65E7-4016-9555-489842D8625C}" srcOrd="0" destOrd="0" presId="urn:microsoft.com/office/officeart/2008/layout/VerticalCurvedList"/>
    <dgm:cxn modelId="{35202FE6-776F-4A69-B4B8-0F5A833A9700}" type="presOf" srcId="{54B4B55C-881A-4759-A520-5F205A43A1B3}" destId="{9894A190-1908-4AC3-9895-2EFC509356E9}" srcOrd="0" destOrd="0" presId="urn:microsoft.com/office/officeart/2008/layout/VerticalCurvedList"/>
    <dgm:cxn modelId="{115460E6-9E41-497D-8B7C-3635F3BDC418}" type="presOf" srcId="{F12F766D-7D76-45AD-95D2-1F21F15E7C94}" destId="{5289AA3F-FF8D-4D6E-B865-5B83E5D176F2}" srcOrd="0" destOrd="0" presId="urn:microsoft.com/office/officeart/2008/layout/VerticalCurvedList"/>
    <dgm:cxn modelId="{5FCE890E-C6BD-4DE7-ACFC-9D10E0AFB46F}" type="presParOf" srcId="{D3F48382-7E9A-426C-85E7-2C8A35305303}" destId="{C9F1679B-EF3E-42DE-9495-6993287476FB}" srcOrd="0" destOrd="0" presId="urn:microsoft.com/office/officeart/2008/layout/VerticalCurvedList"/>
    <dgm:cxn modelId="{32D3B22E-4261-4DE1-BE0E-395AF05EA12D}" type="presParOf" srcId="{C9F1679B-EF3E-42DE-9495-6993287476FB}" destId="{899F3675-03C7-41C3-9B76-02B93F27B346}" srcOrd="0" destOrd="0" presId="urn:microsoft.com/office/officeart/2008/layout/VerticalCurvedList"/>
    <dgm:cxn modelId="{ED07C1A1-6F4E-4019-B87A-377F4CEBD9B3}" type="presParOf" srcId="{899F3675-03C7-41C3-9B76-02B93F27B346}" destId="{682BB6CD-E29C-437D-ABC8-A9EEBDB847E9}" srcOrd="0" destOrd="0" presId="urn:microsoft.com/office/officeart/2008/layout/VerticalCurvedList"/>
    <dgm:cxn modelId="{EB035DA5-AE6D-4B1B-BF75-D78533E4AE22}" type="presParOf" srcId="{899F3675-03C7-41C3-9B76-02B93F27B346}" destId="{E55A65E4-B09D-415B-AB5D-8A6022E10B65}" srcOrd="1" destOrd="0" presId="urn:microsoft.com/office/officeart/2008/layout/VerticalCurvedList"/>
    <dgm:cxn modelId="{EBD84D7E-07DB-4207-A3BB-3EBFA1DE531F}" type="presParOf" srcId="{899F3675-03C7-41C3-9B76-02B93F27B346}" destId="{C3BFD7D4-B5F3-4ECC-B863-E9B4A496BA02}" srcOrd="2" destOrd="0" presId="urn:microsoft.com/office/officeart/2008/layout/VerticalCurvedList"/>
    <dgm:cxn modelId="{16621393-CB9A-4E49-A9AC-93E82D88F15D}" type="presParOf" srcId="{899F3675-03C7-41C3-9B76-02B93F27B346}" destId="{F15CCA3F-B777-48C2-BA0E-F40716713AFD}" srcOrd="3" destOrd="0" presId="urn:microsoft.com/office/officeart/2008/layout/VerticalCurvedList"/>
    <dgm:cxn modelId="{78FF9DD8-B6B1-42F3-BD54-6A86E892F2E9}" type="presParOf" srcId="{C9F1679B-EF3E-42DE-9495-6993287476FB}" destId="{5289AA3F-FF8D-4D6E-B865-5B83E5D176F2}" srcOrd="1" destOrd="0" presId="urn:microsoft.com/office/officeart/2008/layout/VerticalCurvedList"/>
    <dgm:cxn modelId="{E4994BF7-4C40-466E-A829-25E34540ACDD}" type="presParOf" srcId="{C9F1679B-EF3E-42DE-9495-6993287476FB}" destId="{71C79422-29B3-4E48-840A-8DE85E78DAF9}" srcOrd="2" destOrd="0" presId="urn:microsoft.com/office/officeart/2008/layout/VerticalCurvedList"/>
    <dgm:cxn modelId="{47E5239A-F34E-4271-BA04-897F30CD8600}" type="presParOf" srcId="{71C79422-29B3-4E48-840A-8DE85E78DAF9}" destId="{A73D64CD-749A-45DB-985E-A266C68A51EE}" srcOrd="0" destOrd="0" presId="urn:microsoft.com/office/officeart/2008/layout/VerticalCurvedList"/>
    <dgm:cxn modelId="{2A3ED564-0081-4CE7-A546-3F1467CE831E}" type="presParOf" srcId="{C9F1679B-EF3E-42DE-9495-6993287476FB}" destId="{9894A190-1908-4AC3-9895-2EFC509356E9}" srcOrd="3" destOrd="0" presId="urn:microsoft.com/office/officeart/2008/layout/VerticalCurvedList"/>
    <dgm:cxn modelId="{AB33CAD1-411E-4088-A15F-E3455B52D229}" type="presParOf" srcId="{C9F1679B-EF3E-42DE-9495-6993287476FB}" destId="{0BF9A6F2-2637-4BB3-819C-868067577EF6}" srcOrd="4" destOrd="0" presId="urn:microsoft.com/office/officeart/2008/layout/VerticalCurvedList"/>
    <dgm:cxn modelId="{8EECCEDE-F974-4285-85CC-A464E01EE305}" type="presParOf" srcId="{0BF9A6F2-2637-4BB3-819C-868067577EF6}" destId="{94646490-5387-47F4-BA7A-8C7990E523C6}" srcOrd="0" destOrd="0" presId="urn:microsoft.com/office/officeart/2008/layout/VerticalCurvedList"/>
    <dgm:cxn modelId="{D3156C1C-6233-4794-A70A-9F4F18BD44A0}" type="presParOf" srcId="{C9F1679B-EF3E-42DE-9495-6993287476FB}" destId="{D0F4481F-65E7-4016-9555-489842D8625C}" srcOrd="5" destOrd="0" presId="urn:microsoft.com/office/officeart/2008/layout/VerticalCurvedList"/>
    <dgm:cxn modelId="{8D20AA37-53B8-4B03-8CB5-5627A23700AE}" type="presParOf" srcId="{C9F1679B-EF3E-42DE-9495-6993287476FB}" destId="{026B947A-546A-433E-88B6-FE8F1B04CCB9}" srcOrd="6" destOrd="0" presId="urn:microsoft.com/office/officeart/2008/layout/VerticalCurvedList"/>
    <dgm:cxn modelId="{22D8C504-5D29-49C3-A1E5-CCCA7C0748A7}" type="presParOf" srcId="{026B947A-546A-433E-88B6-FE8F1B04CCB9}" destId="{E76101DA-0BF3-4F32-8604-E0B31A6409E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A65E4-B09D-415B-AB5D-8A6022E10B65}">
      <dsp:nvSpPr>
        <dsp:cNvPr id="0" name=""/>
        <dsp:cNvSpPr/>
      </dsp:nvSpPr>
      <dsp:spPr>
        <a:xfrm>
          <a:off x="-5447459" y="-834197"/>
          <a:ext cx="6486987" cy="6486987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9AA3F-FF8D-4D6E-B865-5B83E5D176F2}">
      <dsp:nvSpPr>
        <dsp:cNvPr id="0" name=""/>
        <dsp:cNvSpPr/>
      </dsp:nvSpPr>
      <dsp:spPr>
        <a:xfrm>
          <a:off x="668820" y="481859"/>
          <a:ext cx="6938657" cy="963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4951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3500" kern="1200" dirty="0"/>
            <a:t>Peu connu du grand public</a:t>
          </a:r>
        </a:p>
      </dsp:txBody>
      <dsp:txXfrm>
        <a:off x="668820" y="481859"/>
        <a:ext cx="6938657" cy="963718"/>
      </dsp:txXfrm>
    </dsp:sp>
    <dsp:sp modelId="{A73D64CD-749A-45DB-985E-A266C68A51EE}">
      <dsp:nvSpPr>
        <dsp:cNvPr id="0" name=""/>
        <dsp:cNvSpPr/>
      </dsp:nvSpPr>
      <dsp:spPr>
        <a:xfrm>
          <a:off x="66496" y="361394"/>
          <a:ext cx="1204648" cy="1204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4A190-1908-4AC3-9895-2EFC509356E9}">
      <dsp:nvSpPr>
        <dsp:cNvPr id="0" name=""/>
        <dsp:cNvSpPr/>
      </dsp:nvSpPr>
      <dsp:spPr>
        <a:xfrm>
          <a:off x="1019132" y="1927436"/>
          <a:ext cx="6588346" cy="963718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4951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3500" kern="1200" dirty="0"/>
            <a:t>En pleine expansion</a:t>
          </a:r>
        </a:p>
      </dsp:txBody>
      <dsp:txXfrm>
        <a:off x="1019132" y="1927436"/>
        <a:ext cx="6588346" cy="963718"/>
      </dsp:txXfrm>
    </dsp:sp>
    <dsp:sp modelId="{94646490-5387-47F4-BA7A-8C7990E523C6}">
      <dsp:nvSpPr>
        <dsp:cNvPr id="0" name=""/>
        <dsp:cNvSpPr/>
      </dsp:nvSpPr>
      <dsp:spPr>
        <a:xfrm>
          <a:off x="416808" y="1806972"/>
          <a:ext cx="1204648" cy="1204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4481F-65E7-4016-9555-489842D8625C}">
      <dsp:nvSpPr>
        <dsp:cNvPr id="0" name=""/>
        <dsp:cNvSpPr/>
      </dsp:nvSpPr>
      <dsp:spPr>
        <a:xfrm>
          <a:off x="668820" y="3373014"/>
          <a:ext cx="6938657" cy="963718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4951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Attention à la perte de sociabilité</a:t>
          </a:r>
        </a:p>
      </dsp:txBody>
      <dsp:txXfrm>
        <a:off x="668820" y="3373014"/>
        <a:ext cx="6938657" cy="963718"/>
      </dsp:txXfrm>
    </dsp:sp>
    <dsp:sp modelId="{E76101DA-0BF3-4F32-8604-E0B31A6409ED}">
      <dsp:nvSpPr>
        <dsp:cNvPr id="0" name=""/>
        <dsp:cNvSpPr/>
      </dsp:nvSpPr>
      <dsp:spPr>
        <a:xfrm>
          <a:off x="66496" y="3252549"/>
          <a:ext cx="1204648" cy="1204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BCCE7-2B82-4D8E-8B82-2502FF716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0179CD-47E6-49CE-8FE7-57A952B4A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F3A430-C7C6-4FB6-BB11-51DC5277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60BB-DB2D-44AD-977B-18A5E1FA8CAB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FC1A7A-9BE1-4A51-84BB-A47FBC2A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29F9BE-02EE-4675-A2E2-49E1D389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B353-B47E-44DA-81C8-C35B355A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50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8C5F1-EAC9-4E08-A5C6-BA0436B8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AF136E-A07D-4FB4-904E-4EA7E8D17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C7A101-A004-44CD-9DD5-6DBB2DCE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60BB-DB2D-44AD-977B-18A5E1FA8CAB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112DC5-1C12-4A77-9053-E92304AC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A79C32-BBB3-43E4-97FA-101080CA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B353-B47E-44DA-81C8-C35B355A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15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9C75B3-36D1-4BBC-B3AB-5B6E1370A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85BE66-8C68-4BF5-866D-3CF115557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E35733-4CAC-476C-98BA-585E19A2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60BB-DB2D-44AD-977B-18A5E1FA8CAB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9DBE25-55C3-45C8-B289-87E3828F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DF081F-080D-4C29-B480-FEBB09B6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B353-B47E-44DA-81C8-C35B355A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03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97371-5F4F-4CEC-AB7A-B869CF6E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664EA8-F08C-4204-B18E-80AAFA4AA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A0A8C0-A20D-43B6-B4C2-01D4153C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60BB-DB2D-44AD-977B-18A5E1FA8CAB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6B3ED9-D69C-4CA1-93E8-7CCCA2DC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E3E712-70DA-4ACC-AB3E-19BEABD9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B353-B47E-44DA-81C8-C35B355A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50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26856-EC8F-4928-9FF9-1A87C9A0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2479B0-571C-438E-A7ED-769DC3B89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AC6ED8-3090-4303-9A5B-5653A757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60BB-DB2D-44AD-977B-18A5E1FA8CAB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1F2919-4B30-4B05-88CA-48482F7A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7DE731-DF41-478D-B4DD-592B4CAD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B353-B47E-44DA-81C8-C35B355A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09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71B5E-3EFF-4711-8E86-300F2094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AD2D06-5AF6-45FB-8573-48C56EE0E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0E525A-E13F-4F64-9393-FC2F0E8C8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121EF2-C638-4107-A9AB-BF12CC97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60BB-DB2D-44AD-977B-18A5E1FA8CAB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F30489-9114-4BAF-A020-155BBF3E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A2B2F1-9FF9-4B36-BB0A-8E5A7BBF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B353-B47E-44DA-81C8-C35B355A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45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22994-6ADB-4896-B9E6-8E50A9F4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67BA4E-3718-4B13-8B7D-F115074EA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749987-A522-4408-B9E6-FBF653ADD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F8A6F8-F87F-4E70-BD12-CE020D785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8FDD7EF-93B6-49AB-AE36-A1584D9FB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40F5329-DA65-4189-B7F1-5D03C6E7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60BB-DB2D-44AD-977B-18A5E1FA8CAB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BEF2D99-716F-44C2-9841-D51BDC77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D909DF8-877B-4B78-A757-80365784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B353-B47E-44DA-81C8-C35B355A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77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6BD27-2CF2-4596-BFF6-5DA557CB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4BBD19-C54D-4570-927D-5EA768E2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60BB-DB2D-44AD-977B-18A5E1FA8CAB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1EF6FD-E2F1-4EB6-9664-8326E3E2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88868F-AD92-463A-899A-D9FA1301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B353-B47E-44DA-81C8-C35B355A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48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2AC7D4-D866-4966-98A1-DD02D638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60BB-DB2D-44AD-977B-18A5E1FA8CAB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A48402-37D1-45ED-9C11-DD919359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B195C8-96DB-4867-BDB7-5DE8630A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B353-B47E-44DA-81C8-C35B355A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29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A4D05F-BD11-43D5-B82A-0DA73E75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1E04B2-5838-40C2-91F9-F968633F1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EA5695-C0C7-4434-9EEF-E469A791A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1319D-E7F1-44A5-9CAB-5D23DF35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60BB-DB2D-44AD-977B-18A5E1FA8CAB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9571BF-DE44-478A-B55B-DD41AF77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A438D1-0FCC-4672-B12A-BFE7C063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B353-B47E-44DA-81C8-C35B355A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76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1047F-82F9-4029-B22E-CA738E103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B1CC2EC-6B5F-4F47-A202-BA4A476D7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053498-A4E5-437A-B695-EB0EC9A5C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15C99F-DC63-45F0-B185-2307E479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60BB-DB2D-44AD-977B-18A5E1FA8CAB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2A89ED-9021-480D-82D4-58EFC76D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9F3677-6ED4-4D33-9E80-371D06DD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B353-B47E-44DA-81C8-C35B355A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85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E848EDC-77D7-4B41-ADDC-AA529DA4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D9CC1D-2465-4565-B75A-6FEB3374A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08F7B9-4836-4EBA-B83E-8870C03F2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060BB-DB2D-44AD-977B-18A5E1FA8CAB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8D01AB-385D-4178-9CEA-EE00DC5B8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54691F-D8DA-423E-BD8A-0B3826951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3B353-B47E-44DA-81C8-C35B355A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42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FB32FB31-1173-4BE5-BCCA-FD16B59E2D9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-1" y="5261166"/>
            <a:ext cx="6269363" cy="12971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fr-FR" sz="1800" dirty="0"/>
              <a:t>Licence Informatique L1 2018/2019</a:t>
            </a:r>
            <a:br>
              <a:rPr lang="fr-FR" sz="1800" dirty="0"/>
            </a:br>
            <a:r>
              <a:rPr lang="fr-FR" sz="1800" dirty="0"/>
              <a:t>Groupe S2A4A</a:t>
            </a:r>
            <a:br>
              <a:rPr lang="fr-FR" sz="1050" dirty="0"/>
            </a:br>
            <a:br>
              <a:rPr lang="fr-FR" sz="1050" dirty="0"/>
            </a:br>
            <a:r>
              <a:rPr lang="fr-FR" sz="1800" dirty="0"/>
              <a:t>Projet effectué à l’Université de Reims Champagne Ardenne</a:t>
            </a:r>
            <a:br>
              <a:rPr lang="fr-FR" sz="1800" dirty="0"/>
            </a:br>
            <a:r>
              <a:rPr lang="fr-FR" sz="1800" dirty="0"/>
              <a:t>Sous la direction de Mme Annie LIARD</a:t>
            </a:r>
            <a:br>
              <a:rPr lang="fr-FR" sz="1800" dirty="0"/>
            </a:br>
            <a:br>
              <a:rPr lang="fr-FR" sz="1050" dirty="0"/>
            </a:br>
            <a:endParaRPr kumimoji="0" lang="fr-FR" altLang="fr-FR" sz="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B226C9-EBFE-4EEE-8128-26E6F2F54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9718"/>
            <a:ext cx="6269363" cy="3376931"/>
          </a:xfrm>
        </p:spPr>
        <p:txBody>
          <a:bodyPr anchor="b">
            <a:normAutofit/>
          </a:bodyPr>
          <a:lstStyle/>
          <a:p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PPRO 0201</a:t>
            </a:r>
          </a:p>
          <a:p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Découverte du métier de</a:t>
            </a:r>
          </a:p>
          <a:p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Développeur D’applications Mobiles</a:t>
            </a:r>
            <a:endParaRPr lang="fr-FR" sz="2800" b="1" dirty="0">
              <a:solidFill>
                <a:srgbClr val="000000"/>
              </a:solidFill>
            </a:endParaRPr>
          </a:p>
        </p:txBody>
      </p:sp>
      <p:sp>
        <p:nvSpPr>
          <p:cNvPr id="18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E0B69F0-9B37-4231-B255-A35C2687F7B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70" y="2617786"/>
            <a:ext cx="4141760" cy="2536828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131FFEA5-91D3-4D33-B6FE-33B7CD12D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9560" y="5614455"/>
            <a:ext cx="2556080" cy="7837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dirty="0"/>
              <a:t>ETTOUATI Thibault</a:t>
            </a:r>
          </a:p>
          <a:p>
            <a:pPr algn="l"/>
            <a:r>
              <a:rPr lang="fr-FR" sz="1800" dirty="0"/>
              <a:t>BURETTE Quentin</a:t>
            </a:r>
          </a:p>
          <a:p>
            <a:pPr algn="l"/>
            <a:r>
              <a:rPr lang="fr-FR" sz="1800" dirty="0"/>
              <a:t>DUPONT Corentin</a:t>
            </a:r>
            <a:br>
              <a:rPr lang="fr-FR" sz="2400" dirty="0"/>
            </a:br>
            <a:br>
              <a:rPr lang="fr-FR" sz="1200" dirty="0"/>
            </a:br>
            <a:endParaRPr lang="fr-FR" altLang="fr-FR" sz="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48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65180-08A5-482A-B94A-020A0255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rgbClr val="7030A0"/>
                </a:solidFill>
              </a:rPr>
              <a:t>Introduction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D37C39-9AF7-43B6-A3C8-A190A4C5C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91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b="1" dirty="0"/>
              <a:t> Pourquoi avoir choisi ce métier 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>
                <a:cs typeface="Times New Roman"/>
              </a:rPr>
              <a:t>Domaine spécifique et original de l’informatique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>
                <a:cs typeface="Times New Roman"/>
              </a:rPr>
              <a:t>Intérêt particulier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>
                <a:cs typeface="Times New Roman"/>
              </a:rPr>
              <a:t>Temps passé sur smartphone supérieur &gt; Temps passé sur ordinateur</a:t>
            </a:r>
            <a:endParaRPr lang="fr-FR" sz="2000" b="1" dirty="0"/>
          </a:p>
          <a:p>
            <a:endParaRPr lang="fr-FR" sz="24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6515A29-BDB1-448E-B2DB-F717A742BD14}"/>
              </a:ext>
            </a:extLst>
          </p:cNvPr>
          <p:cNvSpPr txBox="1">
            <a:spLocks/>
          </p:cNvSpPr>
          <p:nvPr/>
        </p:nvSpPr>
        <p:spPr>
          <a:xfrm>
            <a:off x="838200" y="3362324"/>
            <a:ext cx="10515600" cy="3038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400" b="1" dirty="0"/>
              <a:t> Les questions que nous nous posions 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/>
              <a:t>En quoi consiste concrètement le métier 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/>
              <a:t>Formations nécessaires ? Qualités nécessaires 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/>
              <a:t>Situation socio-économique / démographique 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/>
              <a:t>Evolutions de carrière possibles 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/>
              <a:t>Amplitudes horaires 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/>
              <a:t>Honoraires moyens ?</a:t>
            </a:r>
            <a:endParaRPr lang="fr-FR" sz="2400" dirty="0"/>
          </a:p>
          <a:p>
            <a:pPr lvl="1"/>
            <a:endParaRPr lang="fr-FR" b="1" dirty="0"/>
          </a:p>
          <a:p>
            <a:endParaRPr lang="fr-FR" sz="2400" dirty="0"/>
          </a:p>
        </p:txBody>
      </p:sp>
      <p:pic>
        <p:nvPicPr>
          <p:cNvPr id="1026" name="Picture 2" descr="RÃ©sultat de recherche d'images pour &quot;dÃ©veloppeur application mobile&quot;">
            <a:extLst>
              <a:ext uri="{FF2B5EF4-FFF2-40B4-BE49-F238E27FC236}">
                <a16:creationId xmlns:a16="http://schemas.microsoft.com/office/drawing/2014/main" id="{20AD00AF-1C70-4AEB-85D5-5EB668CC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775" y="1027906"/>
            <a:ext cx="2700000" cy="17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application mobile&quot;">
            <a:extLst>
              <a:ext uri="{FF2B5EF4-FFF2-40B4-BE49-F238E27FC236}">
                <a16:creationId xmlns:a16="http://schemas.microsoft.com/office/drawing/2014/main" id="{6EDDCD52-F0F0-4A26-AF6E-F8BBE5BB3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775" y="4172467"/>
            <a:ext cx="2700000" cy="175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70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65180-08A5-482A-B94A-020A0255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48975" cy="1325563"/>
          </a:xfrm>
        </p:spPr>
        <p:txBody>
          <a:bodyPr/>
          <a:lstStyle/>
          <a:p>
            <a:r>
              <a:rPr lang="fr-FR" b="1" dirty="0">
                <a:solidFill>
                  <a:srgbClr val="7030A0"/>
                </a:solidFill>
              </a:rPr>
              <a:t>Le Métier : Développeur d’Applications Mobiles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D37C39-9AF7-43B6-A3C8-A190A4C5C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91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b="1" dirty="0"/>
              <a:t> Définition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/>
              <a:t>Chargé de la </a:t>
            </a:r>
            <a:r>
              <a:rPr lang="fr-FR" sz="2000" b="1" dirty="0"/>
              <a:t>réalisation technique </a:t>
            </a:r>
            <a:r>
              <a:rPr lang="fr-FR" sz="2000" dirty="0"/>
              <a:t>d'une application sur mobile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/>
              <a:t>Basée sur un cahier des charges précis défini par le client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/>
              <a:t>Conçoit des </a:t>
            </a:r>
            <a:r>
              <a:rPr lang="fr-FR" sz="2000" b="1" dirty="0"/>
              <a:t>programmes</a:t>
            </a:r>
            <a:r>
              <a:rPr lang="fr-FR" sz="2000" dirty="0"/>
              <a:t> informatiques en conséquence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6515A29-BDB1-448E-B2DB-F717A742BD14}"/>
              </a:ext>
            </a:extLst>
          </p:cNvPr>
          <p:cNvSpPr txBox="1">
            <a:spLocks/>
          </p:cNvSpPr>
          <p:nvPr/>
        </p:nvSpPr>
        <p:spPr>
          <a:xfrm>
            <a:off x="838200" y="3362324"/>
            <a:ext cx="10515600" cy="3038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400" b="1" dirty="0"/>
              <a:t> Le principe 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/>
              <a:t>En fonction de la demande, il </a:t>
            </a:r>
            <a:r>
              <a:rPr lang="fr-FR" sz="2000" b="1" dirty="0"/>
              <a:t>crée une application </a:t>
            </a:r>
            <a:r>
              <a:rPr lang="fr-FR" sz="2000" dirty="0"/>
              <a:t>adaptée aux besoins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/>
              <a:t>Il possède de solides </a:t>
            </a:r>
            <a:r>
              <a:rPr lang="fr-FR" sz="2000" b="1" dirty="0"/>
              <a:t>connaissances</a:t>
            </a:r>
            <a:r>
              <a:rPr lang="fr-FR" sz="2000" dirty="0"/>
              <a:t> en mathématiques et en informatique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/>
              <a:t>Il choisit les logiciels et codes spécifiques pour construire son application</a:t>
            </a:r>
            <a:endParaRPr lang="fr-F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/>
              <a:t>Il travaille généralement </a:t>
            </a:r>
            <a:r>
              <a:rPr lang="fr-FR" sz="2000" b="1" dirty="0"/>
              <a:t>en équipe</a:t>
            </a:r>
            <a:endParaRPr lang="fr-FR" b="1" dirty="0"/>
          </a:p>
          <a:p>
            <a:endParaRPr lang="fr-FR" sz="2400" dirty="0"/>
          </a:p>
        </p:txBody>
      </p:sp>
      <p:pic>
        <p:nvPicPr>
          <p:cNvPr id="2050" name="Picture 2" descr="Image associÃ©e">
            <a:extLst>
              <a:ext uri="{FF2B5EF4-FFF2-40B4-BE49-F238E27FC236}">
                <a16:creationId xmlns:a16="http://schemas.microsoft.com/office/drawing/2014/main" id="{1E309E31-3293-4B62-94A9-F85D5932D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174" y="1984725"/>
            <a:ext cx="3060000" cy="15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49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65180-08A5-482A-B94A-020A0255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950" cy="1325563"/>
          </a:xfrm>
        </p:spPr>
        <p:txBody>
          <a:bodyPr/>
          <a:lstStyle/>
          <a:p>
            <a:r>
              <a:rPr lang="fr-FR" b="1" dirty="0">
                <a:solidFill>
                  <a:srgbClr val="7030A0"/>
                </a:solidFill>
              </a:rPr>
              <a:t>Formation, qualités requises</a:t>
            </a:r>
            <a:endParaRPr lang="fr-FR" dirty="0"/>
          </a:p>
        </p:txBody>
      </p:sp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90354AB3-5206-4EEF-A2AE-617B459F9F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7565732"/>
              </p:ext>
            </p:extLst>
          </p:nvPr>
        </p:nvGraphicFramePr>
        <p:xfrm>
          <a:off x="1416000" y="1719000"/>
          <a:ext cx="9360000" cy="30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0">
                  <a:extLst>
                    <a:ext uri="{9D8B030D-6E8A-4147-A177-3AD203B41FA5}">
                      <a16:colId xmlns:a16="http://schemas.microsoft.com/office/drawing/2014/main" val="1614262931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val="140525599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dirty="0"/>
                        <a:t>Formations nécessaires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400" b="1" dirty="0"/>
                        <a:t>Qualités nécessaires </a:t>
                      </a:r>
                      <a:endParaRPr lang="fr-F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795890"/>
                  </a:ext>
                </a:extLst>
              </a:tr>
              <a:tr h="2340000">
                <a:tc>
                  <a:txBody>
                    <a:bodyPr/>
                    <a:lstStyle/>
                    <a:p>
                      <a:pPr marL="800100" lvl="1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fr-FR" sz="2000" dirty="0"/>
                        <a:t>DUT (3 ans)</a:t>
                      </a:r>
                    </a:p>
                    <a:p>
                      <a:pPr marL="800100" lvl="1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fr-FR" sz="2000" dirty="0"/>
                        <a:t>Master (5 ans)</a:t>
                      </a:r>
                    </a:p>
                    <a:p>
                      <a:pPr marL="800100" lvl="1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fr-FR" sz="2000" dirty="0"/>
                        <a:t>Alternance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00100" lvl="1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fr-FR" sz="2000" dirty="0"/>
                        <a:t>Passion / Curiosité</a:t>
                      </a:r>
                    </a:p>
                    <a:p>
                      <a:pPr marL="800100" lvl="1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fr-FR" sz="2000" dirty="0"/>
                        <a:t>Adaptabilité / Réactivité</a:t>
                      </a:r>
                    </a:p>
                    <a:p>
                      <a:pPr marL="800100" lvl="1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fr-FR" sz="2000" dirty="0"/>
                        <a:t>Concentration / Méthodologie</a:t>
                      </a:r>
                    </a:p>
                    <a:p>
                      <a:pPr marL="800100" lvl="1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fr-FR" sz="2000" dirty="0"/>
                        <a:t>Efficacité</a:t>
                      </a:r>
                    </a:p>
                    <a:p>
                      <a:pPr marL="800100" lvl="1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fr-FR" sz="2000" dirty="0"/>
                        <a:t>Esprit d’équipe 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507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58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5D1187-01AF-4DE6-8478-EE634F4A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Avantages &amp; Inconvénients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F30F7A3-AA6D-47D1-A014-AB33BB09BF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852552"/>
              </p:ext>
            </p:extLst>
          </p:nvPr>
        </p:nvGraphicFramePr>
        <p:xfrm>
          <a:off x="1416000" y="2138672"/>
          <a:ext cx="9360000" cy="22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0">
                  <a:extLst>
                    <a:ext uri="{9D8B030D-6E8A-4147-A177-3AD203B41FA5}">
                      <a16:colId xmlns:a16="http://schemas.microsoft.com/office/drawing/2014/main" val="1614262931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val="140525599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400" dirty="0"/>
                        <a:t>Avantages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400" dirty="0"/>
                        <a:t>Inconvénients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795890"/>
                  </a:ext>
                </a:extLst>
              </a:tr>
              <a:tr h="1512000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fr-FR" sz="2000" dirty="0"/>
                        <a:t>Résultats visibles rapidement 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fr-FR" sz="2000" dirty="0"/>
                        <a:t>Satisfaction personnelle 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fr-FR" sz="2000" dirty="0"/>
                        <a:t>Liberté de création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fr-FR" sz="2000" dirty="0"/>
                        <a:t>100% du temps devant un ordinateur (maux de tête … )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fr-FR" sz="2000" dirty="0"/>
                        <a:t>Peu de vie sociale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507125"/>
                  </a:ext>
                </a:extLst>
              </a:tr>
            </a:tbl>
          </a:graphicData>
        </a:graphic>
      </p:graphicFrame>
      <p:pic>
        <p:nvPicPr>
          <p:cNvPr id="3074" name="Picture 2" descr="RÃ©sultat de recherche d'images pour &quot;maux de tÃªte&quot;">
            <a:extLst>
              <a:ext uri="{FF2B5EF4-FFF2-40B4-BE49-F238E27FC236}">
                <a16:creationId xmlns:a16="http://schemas.microsoft.com/office/drawing/2014/main" id="{FE8206A4-FB9E-4C1B-AE87-6D040CBFC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00" y="505287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05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16C9C8-3450-4335-A030-337F8F5E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85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Type d’Exercice &amp; Evolution Possible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E10EF81E-055C-4B4A-920C-C948F35BB7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497640"/>
              </p:ext>
            </p:extLst>
          </p:nvPr>
        </p:nvGraphicFramePr>
        <p:xfrm>
          <a:off x="1416000" y="2042502"/>
          <a:ext cx="9360000" cy="27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0">
                  <a:extLst>
                    <a:ext uri="{9D8B030D-6E8A-4147-A177-3AD203B41FA5}">
                      <a16:colId xmlns:a16="http://schemas.microsoft.com/office/drawing/2014/main" val="1064203062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val="232912071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400" dirty="0"/>
                        <a:t>Type d’Exercice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400" dirty="0"/>
                        <a:t>Evolution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25485"/>
                  </a:ext>
                </a:extLst>
              </a:tr>
              <a:tr h="1980000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fr-FR" sz="2000" dirty="0"/>
                        <a:t>Salarié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fr-FR" sz="2000" dirty="0"/>
                        <a:t>Indépendant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fr-FR" sz="2000" dirty="0"/>
                        <a:t>Employé (Entreprise, Association)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fr-FR" sz="2000" dirty="0"/>
                        <a:t>Télétravail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fr-FR" sz="2000" dirty="0"/>
                        <a:t>Développeur informatique pur 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fr-FR" sz="2000" dirty="0"/>
                        <a:t>Chef de Projet 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fr-FR" sz="2000" dirty="0"/>
                        <a:t>Directeur des Services Informatiques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827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51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5D1187-01AF-4DE6-8478-EE634F4A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Honoraires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F30F7A3-AA6D-47D1-A014-AB33BB09BF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746480"/>
              </p:ext>
            </p:extLst>
          </p:nvPr>
        </p:nvGraphicFramePr>
        <p:xfrm>
          <a:off x="1416000" y="1690688"/>
          <a:ext cx="9360000" cy="16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0">
                  <a:extLst>
                    <a:ext uri="{9D8B030D-6E8A-4147-A177-3AD203B41FA5}">
                      <a16:colId xmlns:a16="http://schemas.microsoft.com/office/drawing/2014/main" val="1614262931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val="140525599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400" dirty="0"/>
                        <a:t>Débutant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400" dirty="0"/>
                        <a:t>Confirmé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795890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fr-FR" sz="2000" b="1" dirty="0"/>
                        <a:t>Province</a:t>
                      </a:r>
                      <a:r>
                        <a:rPr lang="fr-FR" sz="2000" dirty="0"/>
                        <a:t> </a:t>
                      </a:r>
                      <a:r>
                        <a:rPr lang="fr-FR" sz="2000" b="1" dirty="0"/>
                        <a:t>:</a:t>
                      </a:r>
                      <a:r>
                        <a:rPr lang="fr-FR" sz="2000" dirty="0"/>
                        <a:t> 25 000€ à 30 000€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fr-FR" sz="2000" b="1" dirty="0"/>
                        <a:t>Paris : </a:t>
                      </a:r>
                      <a:r>
                        <a:rPr lang="fr-FR" sz="2000" dirty="0"/>
                        <a:t>30 000€ à 35 000€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fr-FR" sz="2000" b="1" dirty="0"/>
                        <a:t>Province : </a:t>
                      </a:r>
                      <a:r>
                        <a:rPr lang="fr-FR" sz="2000" dirty="0"/>
                        <a:t>42 000€ 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fr-FR" sz="2000" b="1" dirty="0"/>
                        <a:t>Paris : </a:t>
                      </a:r>
                      <a:r>
                        <a:rPr lang="fr-FR" sz="2000" dirty="0"/>
                        <a:t>48 000€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507125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B5E1880E-86E9-4B44-8AED-6D48B8033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293470"/>
              </p:ext>
            </p:extLst>
          </p:nvPr>
        </p:nvGraphicFramePr>
        <p:xfrm>
          <a:off x="3756000" y="3705069"/>
          <a:ext cx="4680000" cy="12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0">
                  <a:extLst>
                    <a:ext uri="{9D8B030D-6E8A-4147-A177-3AD203B41FA5}">
                      <a16:colId xmlns:a16="http://schemas.microsoft.com/office/drawing/2014/main" val="160038191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Sénior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61596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fr-FR" sz="2000" dirty="0"/>
                        <a:t>60 000€ /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953670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3822DD03-58D8-44BE-88D1-87386990EFD7}"/>
              </a:ext>
            </a:extLst>
          </p:cNvPr>
          <p:cNvSpPr txBox="1"/>
          <p:nvPr/>
        </p:nvSpPr>
        <p:spPr>
          <a:xfrm>
            <a:off x="838200" y="5502497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/>
              <a:t>Volume horaire en moyenne d’environ </a:t>
            </a:r>
            <a:r>
              <a:rPr lang="fr-FR" sz="2400" b="1" dirty="0">
                <a:solidFill>
                  <a:srgbClr val="FF0000"/>
                </a:solidFill>
              </a:rPr>
              <a:t>40h par semaine.</a:t>
            </a:r>
          </a:p>
        </p:txBody>
      </p:sp>
      <p:pic>
        <p:nvPicPr>
          <p:cNvPr id="4098" name="Picture 2" descr="RÃ©sultat de recherche d'images pour &quot;horloge dessin&quot;">
            <a:extLst>
              <a:ext uri="{FF2B5EF4-FFF2-40B4-BE49-F238E27FC236}">
                <a16:creationId xmlns:a16="http://schemas.microsoft.com/office/drawing/2014/main" id="{F7280131-57E9-4248-9953-0E722AFAC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7" t="16241" r="20197" b="16837"/>
          <a:stretch/>
        </p:blipFill>
        <p:spPr bwMode="auto">
          <a:xfrm>
            <a:off x="9518700" y="5070547"/>
            <a:ext cx="12573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58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16C9C8-3450-4335-A030-337F8F5E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Conclusion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4E33A68D-7957-4E32-A93B-DE57940358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893096"/>
              </p:ext>
            </p:extLst>
          </p:nvPr>
        </p:nvGraphicFramePr>
        <p:xfrm>
          <a:off x="2259012" y="1467909"/>
          <a:ext cx="7673975" cy="481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0484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</TotalTime>
  <Words>283</Words>
  <Application>Microsoft Office PowerPoint</Application>
  <PresentationFormat>Grand écran</PresentationFormat>
  <Paragraphs>75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Thème Office</vt:lpstr>
      <vt:lpstr>Licence Informatique L1 2018/2019 Groupe S2A4A  Projet effectué à l’Université de Reims Champagne Ardenne Sous la direction de Mme Annie LIARD  </vt:lpstr>
      <vt:lpstr>Introduction</vt:lpstr>
      <vt:lpstr>Le Métier : Développeur d’Applications Mobiles</vt:lpstr>
      <vt:lpstr>Formation, qualités requises</vt:lpstr>
      <vt:lpstr>Avantages &amp; Inconvénients</vt:lpstr>
      <vt:lpstr>Type d’Exercice &amp; Evolution Possible</vt:lpstr>
      <vt:lpstr>Honoraires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Licence Informatique L1 2018/2019 Groupe S2A4A  Projet effectué à l’Université de Reims Champagne Ardenne Sous la direction de Mme Annie LIARD  </dc:title>
  <dc:creator>Thibault ETTOUATI</dc:creator>
  <cp:lastModifiedBy>Thibault ETTOUATI</cp:lastModifiedBy>
  <cp:revision>21</cp:revision>
  <dcterms:created xsi:type="dcterms:W3CDTF">2019-04-18T13:27:23Z</dcterms:created>
  <dcterms:modified xsi:type="dcterms:W3CDTF">2019-04-28T15:20:24Z</dcterms:modified>
</cp:coreProperties>
</file>