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0" r:id="rId3"/>
    <p:sldId id="269" r:id="rId4"/>
    <p:sldId id="286" r:id="rId5"/>
    <p:sldId id="267" r:id="rId6"/>
    <p:sldId id="282" r:id="rId7"/>
    <p:sldId id="283" r:id="rId8"/>
    <p:sldId id="266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36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72B0-2B03-4E66-A284-E3E40868067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9AFBF-B3B4-4B92-81E3-812BF788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A)Shows *</a:t>
            </a:r>
            <a:r>
              <a:rPr lang="en-US" dirty="0" err="1" smtClean="0">
                <a:solidFill>
                  <a:srgbClr val="FF0000"/>
                </a:solidFill>
              </a:rPr>
              <a:t>microcapillary</a:t>
            </a:r>
            <a:r>
              <a:rPr lang="en-US" baseline="0" dirty="0" smtClean="0">
                <a:solidFill>
                  <a:srgbClr val="FF0000"/>
                </a:solidFill>
              </a:rPr>
              <a:t> tubes* from a bird with low *hematocrit* (left) and higher hematocrit (right)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B)A bird that has died from an acute infection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9AFBF-B3B4-4B92-81E3-812BF788B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C6E2-DC9A-4583-86B0-39F9327315D5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B064-7AA8-462C-AED7-5A7E0D1D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252135" y="881559"/>
            <a:ext cx="3796239" cy="2167528"/>
            <a:chOff x="2252135" y="881559"/>
            <a:chExt cx="3796239" cy="2167528"/>
          </a:xfrm>
        </p:grpSpPr>
        <p:sp>
          <p:nvSpPr>
            <p:cNvPr id="4" name="TextBox 3"/>
            <p:cNvSpPr txBox="1"/>
            <p:nvPr/>
          </p:nvSpPr>
          <p:spPr>
            <a:xfrm>
              <a:off x="2252135" y="1253529"/>
              <a:ext cx="1541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Predator</a:t>
              </a:r>
              <a:endParaRPr lang="en-US" sz="28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30943" y="1238103"/>
              <a:ext cx="1017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Bird</a:t>
              </a:r>
              <a:endParaRPr lang="en-US" sz="28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815367" y="1398426"/>
              <a:ext cx="112153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16960" y="2525867"/>
              <a:ext cx="1846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Parasite</a:t>
              </a:r>
              <a:endParaRPr lang="en-US" sz="28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5328934" y="1794610"/>
              <a:ext cx="266995" cy="88098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284003" y="1754070"/>
              <a:ext cx="407293" cy="940223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50950" y="881559"/>
              <a:ext cx="386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6175" y="1922079"/>
              <a:ext cx="386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</a:t>
              </a:r>
              <a:endParaRPr 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7801" y="2051240"/>
              <a:ext cx="386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28703" y="1666600"/>
              <a:ext cx="1068408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07822" y="1603579"/>
              <a:ext cx="386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083347" y="1755026"/>
              <a:ext cx="266995" cy="880989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37760" y="1781115"/>
              <a:ext cx="3863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+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2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Disease Ecology: Acute infection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Impacts of acute avian malaria infection</a:t>
            </a:r>
          </a:p>
          <a:p>
            <a:pPr lvl="1"/>
            <a:r>
              <a:rPr lang="en-US" dirty="0" smtClean="0"/>
              <a:t>Acute phase – intense, fairly short</a:t>
            </a:r>
          </a:p>
          <a:p>
            <a:pPr lvl="2"/>
            <a:r>
              <a:rPr lang="en-US" dirty="0" smtClean="0"/>
              <a:t>During acute phase malaria can kill birds directly due to physiological effects</a:t>
            </a:r>
          </a:p>
          <a:p>
            <a:pPr lvl="2"/>
            <a:r>
              <a:rPr lang="en-US" dirty="0" smtClean="0"/>
              <a:t>Can also make it harder for birds to forage and </a:t>
            </a:r>
            <a:r>
              <a:rPr lang="en-US" smtClean="0"/>
              <a:t>evade predators.</a:t>
            </a:r>
            <a:endParaRPr lang="en-US" dirty="0" smtClean="0"/>
          </a:p>
          <a:p>
            <a:pPr lvl="1"/>
            <a:r>
              <a:rPr lang="en-US" dirty="0" smtClean="0"/>
              <a:t>Physiological impacts during acute phase</a:t>
            </a:r>
          </a:p>
          <a:p>
            <a:pPr lvl="2"/>
            <a:r>
              <a:rPr lang="en-US" dirty="0" err="1" smtClean="0"/>
              <a:t>Parasitemia</a:t>
            </a:r>
            <a:endParaRPr lang="en-US" dirty="0" smtClean="0"/>
          </a:p>
          <a:p>
            <a:pPr lvl="2"/>
            <a:r>
              <a:rPr lang="en-US" dirty="0" smtClean="0"/>
              <a:t>Oxygen use</a:t>
            </a:r>
          </a:p>
          <a:p>
            <a:pPr lvl="2"/>
            <a:r>
              <a:rPr lang="en-US" dirty="0" smtClean="0"/>
              <a:t>Body temperature</a:t>
            </a:r>
          </a:p>
          <a:p>
            <a:pPr lvl="1"/>
            <a:r>
              <a:rPr lang="en-US" dirty="0" smtClean="0"/>
              <a:t>Survival rates during acute phase</a:t>
            </a:r>
          </a:p>
          <a:p>
            <a:pPr lvl="2"/>
            <a:r>
              <a:rPr lang="en-US" dirty="0" smtClean="0"/>
              <a:t>Mortality due to direct effects of malaria can be 20-40% </a:t>
            </a:r>
          </a:p>
          <a:p>
            <a:pPr lvl="2"/>
            <a:r>
              <a:rPr lang="en-US" dirty="0" smtClean="0"/>
              <a:t>Males vs. females</a:t>
            </a:r>
          </a:p>
        </p:txBody>
      </p:sp>
    </p:spTree>
    <p:extLst>
      <p:ext uri="{BB962C8B-B14F-4D97-AF65-F5344CB8AC3E}">
        <p14:creationId xmlns:p14="http://schemas.microsoft.com/office/powerpoint/2010/main" val="220605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139" b="2992"/>
          <a:stretch/>
        </p:blipFill>
        <p:spPr>
          <a:xfrm>
            <a:off x="4904508" y="0"/>
            <a:ext cx="7056275" cy="6857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6125" b="75695"/>
          <a:stretch/>
        </p:blipFill>
        <p:spPr>
          <a:xfrm>
            <a:off x="0" y="181914"/>
            <a:ext cx="5053263" cy="10734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57671"/>
            <a:ext cx="4566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A)Shows *</a:t>
            </a:r>
            <a:r>
              <a:rPr lang="en-US" dirty="0" err="1">
                <a:solidFill>
                  <a:srgbClr val="FF0000"/>
                </a:solidFill>
              </a:rPr>
              <a:t>microcapillary</a:t>
            </a:r>
            <a:r>
              <a:rPr lang="en-US" dirty="0">
                <a:solidFill>
                  <a:srgbClr val="FF0000"/>
                </a:solidFill>
              </a:rPr>
              <a:t> tubes* from a bird with low *hematocrit* (left) and higher hematocrit (right)</a:t>
            </a:r>
          </a:p>
          <a:p>
            <a:r>
              <a:rPr lang="en-US" dirty="0">
                <a:solidFill>
                  <a:srgbClr val="FF0000"/>
                </a:solidFill>
              </a:rPr>
              <a:t>B)A bird that has died from an acute infection</a:t>
            </a:r>
          </a:p>
        </p:txBody>
      </p:sp>
    </p:spTree>
    <p:extLst>
      <p:ext uri="{BB962C8B-B14F-4D97-AF65-F5344CB8AC3E}">
        <p14:creationId xmlns:p14="http://schemas.microsoft.com/office/powerpoint/2010/main" val="26360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3287" y="569382"/>
            <a:ext cx="92466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 smtClean="0"/>
              <a:t>“In wild animals, the cost of disease is most apparent during </a:t>
            </a:r>
            <a:r>
              <a:rPr lang="en-US" sz="3200" b="1" dirty="0" smtClean="0"/>
              <a:t>acute infection</a:t>
            </a:r>
            <a:r>
              <a:rPr lang="en-US" sz="3200" dirty="0" smtClean="0"/>
              <a:t>, when the host shows sickness behaviors and becomes inefficient in avoiding predators, finding food, and defending territory.  After surviving the acute phase, either the </a:t>
            </a:r>
            <a:r>
              <a:rPr lang="en-US" sz="3200" b="1" dirty="0" smtClean="0"/>
              <a:t>infection is cleared </a:t>
            </a:r>
            <a:r>
              <a:rPr lang="en-US" sz="3200" dirty="0" smtClean="0"/>
              <a:t>or it may become </a:t>
            </a:r>
            <a:r>
              <a:rPr lang="en-US" sz="3200" b="1" dirty="0" smtClean="0"/>
              <a:t>chronic</a:t>
            </a:r>
            <a:r>
              <a:rPr lang="en-US" sz="3200" dirty="0" smtClean="0"/>
              <a:t>, often without apparent clinical signs.” (</a:t>
            </a:r>
            <a:r>
              <a:rPr lang="en-US" sz="3200" dirty="0" err="1" smtClean="0"/>
              <a:t>Asghar</a:t>
            </a:r>
            <a:r>
              <a:rPr lang="en-US" sz="3200" dirty="0" smtClean="0"/>
              <a:t> et al 2015 Science </a:t>
            </a:r>
          </a:p>
          <a:p>
            <a:r>
              <a:rPr lang="en-US" sz="3200" dirty="0" smtClean="0"/>
              <a:t>“Hidden costs of infection: chronic malaria accelerates telomere degradation &amp; senescence in wild birds”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479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2105"/>
          <a:stretch/>
        </p:blipFill>
        <p:spPr>
          <a:xfrm>
            <a:off x="6275289" y="1"/>
            <a:ext cx="5916711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394"/>
          <a:stretch/>
        </p:blipFill>
        <p:spPr>
          <a:xfrm>
            <a:off x="0" y="0"/>
            <a:ext cx="6489658" cy="1778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77895"/>
          <a:stretch/>
        </p:blipFill>
        <p:spPr>
          <a:xfrm>
            <a:off x="-1" y="1913022"/>
            <a:ext cx="4899433" cy="16115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2221" y="167616"/>
            <a:ext cx="4813105" cy="2791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" y="5253644"/>
            <a:ext cx="4139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*Acute phase of malaria, lasting about 25 days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*Physiological rates (oxygen, temperature) impact strongly for about 2 weeks before recovery)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6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53" y="0"/>
            <a:ext cx="5515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394"/>
          <a:stretch/>
        </p:blipFill>
        <p:spPr>
          <a:xfrm>
            <a:off x="0" y="1"/>
            <a:ext cx="5149516" cy="14115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84748" y="15906"/>
            <a:ext cx="1540515" cy="3280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53" y="0"/>
            <a:ext cx="55158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394"/>
          <a:stretch/>
        </p:blipFill>
        <p:spPr>
          <a:xfrm>
            <a:off x="0" y="1"/>
            <a:ext cx="5149516" cy="14115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84748" y="15906"/>
            <a:ext cx="1540515" cy="3280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8" y="2526631"/>
            <a:ext cx="5385980" cy="2426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" y="5253644"/>
            <a:ext cx="4139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*Acute phase of malaria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*”Crisis” period is when birds are being most impacted by parasite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*Unlike humans, birds’ body temperatures </a:t>
            </a:r>
            <a:r>
              <a:rPr lang="en-US" i="1" dirty="0" smtClean="0">
                <a:solidFill>
                  <a:srgbClr val="FF0000"/>
                </a:solidFill>
              </a:rPr>
              <a:t>decline</a:t>
            </a:r>
            <a:r>
              <a:rPr lang="en-US" dirty="0" smtClean="0">
                <a:solidFill>
                  <a:srgbClr val="FF0000"/>
                </a:solidFill>
              </a:rPr>
              <a:t> while sick with malaria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1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56" y="78954"/>
            <a:ext cx="6477144" cy="6779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4093"/>
          <a:stretch/>
        </p:blipFill>
        <p:spPr>
          <a:xfrm>
            <a:off x="172003" y="78955"/>
            <a:ext cx="5991225" cy="813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" y="5253644"/>
            <a:ext cx="413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*Acute phase of malaria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*</a:t>
            </a:r>
            <a:r>
              <a:rPr lang="en-US" dirty="0" err="1" smtClean="0">
                <a:solidFill>
                  <a:srgbClr val="FF0000"/>
                </a:solidFill>
              </a:rPr>
              <a:t>Parasitemia</a:t>
            </a:r>
            <a:r>
              <a:rPr lang="en-US" dirty="0" smtClean="0">
                <a:solidFill>
                  <a:srgbClr val="FF0000"/>
                </a:solidFill>
              </a:rPr>
              <a:t> increases steadily after infected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7227" y="1714792"/>
            <a:ext cx="1328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Parasitemia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6032" y="3505963"/>
            <a:ext cx="839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Deaths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69728" y="892592"/>
            <a:ext cx="3771866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Birds </a:t>
            </a:r>
            <a:r>
              <a:rPr lang="en-US" sz="1600" i="1" dirty="0" smtClean="0">
                <a:solidFill>
                  <a:srgbClr val="FF0000"/>
                </a:solidFill>
              </a:rPr>
              <a:t>die</a:t>
            </a:r>
            <a:r>
              <a:rPr lang="en-US" sz="1600" dirty="0" smtClean="0">
                <a:solidFill>
                  <a:srgbClr val="FF0000"/>
                </a:solidFill>
              </a:rPr>
              <a:t> when </a:t>
            </a:r>
            <a:r>
              <a:rPr lang="en-US" sz="1600" dirty="0" err="1" smtClean="0">
                <a:solidFill>
                  <a:srgbClr val="FF0000"/>
                </a:solidFill>
              </a:rPr>
              <a:t>Parasitemia</a:t>
            </a:r>
            <a:r>
              <a:rPr lang="en-US" sz="1600" dirty="0" smtClean="0">
                <a:solidFill>
                  <a:srgbClr val="FF0000"/>
                </a:solidFill>
              </a:rPr>
              <a:t> reaches it peak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329353" y="2123317"/>
            <a:ext cx="356338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These birds “cleared” the parasite from their system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294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85" y="-1"/>
            <a:ext cx="5226667" cy="6956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4093"/>
          <a:stretch/>
        </p:blipFill>
        <p:spPr>
          <a:xfrm>
            <a:off x="172003" y="78955"/>
            <a:ext cx="5991225" cy="813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003" y="2294313"/>
            <a:ext cx="4139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*”Survivor function” = “survivorship curve” showing how survival rate changes during acute phase of infection.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*2 curves shown – one for males, one for females.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*Males have lower survival rates.  While </a:t>
            </a:r>
            <a:r>
              <a:rPr lang="en-US" dirty="0" smtClean="0">
                <a:solidFill>
                  <a:srgbClr val="FF0000"/>
                </a:solidFill>
              </a:rPr>
              <a:t>females have </a:t>
            </a:r>
            <a:r>
              <a:rPr lang="en-US" dirty="0" smtClean="0">
                <a:solidFill>
                  <a:srgbClr val="FF0000"/>
                </a:solidFill>
              </a:rPr>
              <a:t>almost an 0.8 survivorship (80%) males are closer to 0.6 (60%).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*Males are thought to have lower survival rates due to the negative impacts of testosterone on the immune system.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6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398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Key concepts in Disease Ecology: Acute infection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26</cp:revision>
  <dcterms:created xsi:type="dcterms:W3CDTF">2017-09-28T00:29:20Z</dcterms:created>
  <dcterms:modified xsi:type="dcterms:W3CDTF">2017-10-30T03:59:27Z</dcterms:modified>
</cp:coreProperties>
</file>