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2" r:id="rId2"/>
    <p:sldId id="270" r:id="rId3"/>
    <p:sldId id="288" r:id="rId4"/>
    <p:sldId id="261" r:id="rId5"/>
    <p:sldId id="309" r:id="rId6"/>
    <p:sldId id="310" r:id="rId7"/>
    <p:sldId id="311" r:id="rId8"/>
    <p:sldId id="312" r:id="rId9"/>
    <p:sldId id="281" r:id="rId10"/>
    <p:sldId id="289" r:id="rId11"/>
    <p:sldId id="271" r:id="rId12"/>
    <p:sldId id="278" r:id="rId13"/>
    <p:sldId id="285" r:id="rId14"/>
    <p:sldId id="280" r:id="rId15"/>
    <p:sldId id="282" r:id="rId16"/>
    <p:sldId id="284" r:id="rId17"/>
    <p:sldId id="286" r:id="rId18"/>
    <p:sldId id="287" r:id="rId19"/>
    <p:sldId id="283" r:id="rId20"/>
    <p:sldId id="291" r:id="rId21"/>
    <p:sldId id="292" r:id="rId22"/>
    <p:sldId id="296" r:id="rId23"/>
    <p:sldId id="300" r:id="rId24"/>
    <p:sldId id="290" r:id="rId25"/>
    <p:sldId id="297" r:id="rId26"/>
    <p:sldId id="298" r:id="rId27"/>
    <p:sldId id="293" r:id="rId28"/>
    <p:sldId id="294" r:id="rId29"/>
    <p:sldId id="295" r:id="rId30"/>
    <p:sldId id="314" r:id="rId31"/>
    <p:sldId id="313" r:id="rId32"/>
    <p:sldId id="302" r:id="rId33"/>
    <p:sldId id="303" r:id="rId34"/>
    <p:sldId id="304" r:id="rId35"/>
    <p:sldId id="305" r:id="rId36"/>
    <p:sldId id="306" r:id="rId37"/>
    <p:sldId id="315" r:id="rId38"/>
    <p:sldId id="316" r:id="rId39"/>
    <p:sldId id="317" r:id="rId40"/>
    <p:sldId id="318" r:id="rId41"/>
    <p:sldId id="307" r:id="rId42"/>
    <p:sldId id="308" r:id="rId43"/>
    <p:sldId id="319" r:id="rId44"/>
    <p:sldId id="320" r:id="rId45"/>
    <p:sldId id="321" r:id="rId46"/>
    <p:sldId id="322" r:id="rId47"/>
    <p:sldId id="323" r:id="rId48"/>
    <p:sldId id="30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D99A-45F8-4C87-9CCA-E87833F13C95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10FF-2459-4544-B2B6-471D9622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T-test vs. Chi-squared test vs. Likelihood ratio test (LRT)</a:t>
            </a:r>
          </a:p>
          <a:p>
            <a:r>
              <a:rPr lang="en-US" dirty="0" smtClean="0"/>
              <a:t>stats.stackexchange.com/questions/144603/why-do-my-p-values-differ-between-logistic-regression-output-chi-squared-test?rq=1</a:t>
            </a:r>
          </a:p>
          <a:p>
            <a:endParaRPr lang="en-US" dirty="0" smtClean="0"/>
          </a:p>
          <a:p>
            <a:r>
              <a:rPr lang="en-US" dirty="0" smtClean="0"/>
              <a:t>stats.idre.ucla.edu/other/</a:t>
            </a:r>
            <a:r>
              <a:rPr lang="en-US" dirty="0" err="1" smtClean="0"/>
              <a:t>mult-pkg</a:t>
            </a:r>
            <a:r>
              <a:rPr lang="en-US" dirty="0" smtClean="0"/>
              <a:t>/</a:t>
            </a:r>
            <a:r>
              <a:rPr lang="en-US" dirty="0" err="1" smtClean="0"/>
              <a:t>faq</a:t>
            </a:r>
            <a:r>
              <a:rPr lang="en-US" dirty="0" smtClean="0"/>
              <a:t>/general/faqhow-are-the-likelihood-ratio-wald-and-lagrange-multiplier-score-tests-different-andor-similar/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508E5-5B77-4BB8-904F-E07E698C50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70558/diagnostic-plots-for-count-regress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crash course in non-normal data and generalized linear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00" y="-180307"/>
            <a:ext cx="10515600" cy="1325563"/>
          </a:xfrm>
        </p:spPr>
        <p:txBody>
          <a:bodyPr/>
          <a:lstStyle/>
          <a:p>
            <a:r>
              <a:rPr lang="en-US" dirty="0" smtClean="0"/>
              <a:t>Marble burying assay</a:t>
            </a:r>
            <a:endParaRPr lang="en-US" dirty="0"/>
          </a:p>
        </p:txBody>
      </p:sp>
      <p:pic>
        <p:nvPicPr>
          <p:cNvPr id="4" name="Picture 2" descr="Image result for rat marble burying ass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8" y="2186217"/>
            <a:ext cx="3143227" cy="241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00" y="1318370"/>
            <a:ext cx="7225604" cy="55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Continuous data:</a:t>
            </a:r>
            <a:br>
              <a:rPr lang="en-US" dirty="0" smtClean="0"/>
            </a:br>
            <a:r>
              <a:rPr lang="en-US" dirty="0" smtClean="0"/>
              <a:t>Distribution of female rat mass (</a:t>
            </a:r>
            <a:r>
              <a:rPr lang="en-US" dirty="0" err="1" smtClean="0"/>
              <a:t>Lazic</a:t>
            </a:r>
            <a:r>
              <a:rPr lang="en-US" dirty="0" smtClean="0"/>
              <a:t> 2015)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11" y="1505466"/>
            <a:ext cx="4966268" cy="5352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853" y="2438400"/>
            <a:ext cx="101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</a:t>
            </a:r>
            <a:r>
              <a:rPr lang="en-US" dirty="0" smtClean="0"/>
              <a:t> = 19.71</a:t>
            </a:r>
          </a:p>
          <a:p>
            <a:endParaRPr lang="en-US" dirty="0"/>
          </a:p>
          <a:p>
            <a:r>
              <a:rPr lang="en-US" b="1" dirty="0" smtClean="0"/>
              <a:t>SD</a:t>
            </a:r>
            <a:r>
              <a:rPr lang="en-US" dirty="0" smtClean="0"/>
              <a:t> = 1.24</a:t>
            </a:r>
            <a:endParaRPr lang="en-US" dirty="0"/>
          </a:p>
        </p:txBody>
      </p:sp>
      <p:pic>
        <p:nvPicPr>
          <p:cNvPr id="3075" name="Picture 3" descr="Image result for rat on 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248" y="2504023"/>
            <a:ext cx="3442368" cy="2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1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data w/ normal distribution:</a:t>
            </a:r>
            <a:br>
              <a:rPr lang="en-US" dirty="0" smtClean="0"/>
            </a:br>
            <a:r>
              <a:rPr lang="en-US" dirty="0" smtClean="0"/>
              <a:t>Distribution of female rat mass </a:t>
            </a:r>
            <a:r>
              <a:rPr lang="en-US" dirty="0" err="1" smtClean="0"/>
              <a:t>Lazic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853" y="2438400"/>
            <a:ext cx="101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</a:t>
            </a:r>
            <a:r>
              <a:rPr lang="en-US" dirty="0" smtClean="0"/>
              <a:t> = 19.71</a:t>
            </a:r>
          </a:p>
          <a:p>
            <a:endParaRPr lang="en-US" dirty="0"/>
          </a:p>
          <a:p>
            <a:r>
              <a:rPr lang="en-US" b="1" dirty="0" smtClean="0"/>
              <a:t>SD</a:t>
            </a:r>
            <a:r>
              <a:rPr lang="en-US" dirty="0" smtClean="0"/>
              <a:t> = 1.24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59" y="1690688"/>
            <a:ext cx="7617588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0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Continuous data w/ normal distribution:</a:t>
            </a:r>
            <a:br>
              <a:rPr lang="en-US" dirty="0" smtClean="0"/>
            </a:br>
            <a:r>
              <a:rPr lang="en-US" dirty="0" smtClean="0"/>
              <a:t>Distribution of female rat mass </a:t>
            </a:r>
            <a:r>
              <a:rPr lang="en-US" dirty="0" err="1" smtClean="0"/>
              <a:t>Lazic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09425"/>
            <a:ext cx="43794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distribution is a </a:t>
            </a:r>
            <a:r>
              <a:rPr lang="en-US" b="1" dirty="0" smtClean="0"/>
              <a:t>continuous distribution</a:t>
            </a:r>
            <a:r>
              <a:rPr lang="en-US" dirty="0" smtClean="0"/>
              <a:t> that extends to infinity in both direction!</a:t>
            </a:r>
          </a:p>
          <a:p>
            <a:endParaRPr lang="en-US" dirty="0"/>
          </a:p>
          <a:p>
            <a:r>
              <a:rPr lang="en-US" dirty="0" smtClean="0"/>
              <a:t>Not a problem for this data set, but can be when values are near zero: results in nonsensical confidence intervals/ predictions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ontinuous data: log transformation can fix this problem.</a:t>
            </a:r>
          </a:p>
          <a:p>
            <a:endParaRPr lang="en-US" dirty="0"/>
          </a:p>
          <a:p>
            <a:r>
              <a:rPr lang="en-US" dirty="0" smtClean="0"/>
              <a:t>Count data: counts of zero are common, so analyzing count data w/ a linear model (regression, ANOVA, </a:t>
            </a:r>
            <a:r>
              <a:rPr lang="en-US" dirty="0" err="1" smtClean="0"/>
              <a:t>etc</a:t>
            </a:r>
            <a:r>
              <a:rPr lang="en-US" dirty="0" smtClean="0"/>
              <a:t>; anything w/ lm() will always have this problem.</a:t>
            </a:r>
          </a:p>
          <a:p>
            <a:endParaRPr lang="en-US" dirty="0"/>
          </a:p>
          <a:p>
            <a:r>
              <a:rPr lang="en-US" dirty="0" smtClean="0"/>
              <a:t>Proportion data / %: frequently near 0% or 100%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4" y="1690688"/>
            <a:ext cx="7668127" cy="53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3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03" y="1111058"/>
            <a:ext cx="6208317" cy="49528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03" y="4090559"/>
            <a:ext cx="176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have negative counts</a:t>
            </a:r>
          </a:p>
          <a:p>
            <a:r>
              <a:rPr lang="en-US" dirty="0" smtClean="0"/>
              <a:t>Cannot be less than 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54898" y="5085349"/>
            <a:ext cx="209934" cy="770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239127" y="5342022"/>
            <a:ext cx="208400" cy="721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3713" y="6085013"/>
            <a:ext cx="140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= 2.7</a:t>
            </a:r>
          </a:p>
          <a:p>
            <a:r>
              <a:rPr lang="en-US" dirty="0" smtClean="0"/>
              <a:t>Not discrete!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0272" y="5854459"/>
            <a:ext cx="2803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discrete:</a:t>
            </a:r>
          </a:p>
          <a:p>
            <a:r>
              <a:rPr lang="en-US" dirty="0" smtClean="0"/>
              <a:t>Takes on only integer values</a:t>
            </a:r>
          </a:p>
          <a:p>
            <a:r>
              <a:rPr lang="en-US" dirty="0" smtClean="0"/>
              <a:t>(no 0.5, 0.75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2194" y="4690723"/>
            <a:ext cx="863248" cy="223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rat marble burying as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33" y="2195986"/>
            <a:ext cx="3034148" cy="227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4186" y="446877"/>
            <a:ext cx="2493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Normal distribution</a:t>
            </a:r>
          </a:p>
          <a:p>
            <a:r>
              <a:rPr lang="en-US" sz="2200" dirty="0" smtClean="0"/>
              <a:t>Mean = 2.7</a:t>
            </a:r>
          </a:p>
          <a:p>
            <a:r>
              <a:rPr lang="en-US" sz="2200" dirty="0" smtClean="0"/>
              <a:t>SD = 2.8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8.3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75399" y="463788"/>
            <a:ext cx="251094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Poisson distribution</a:t>
            </a:r>
          </a:p>
          <a:p>
            <a:r>
              <a:rPr lang="en-US" sz="2200" dirty="0" smtClean="0"/>
              <a:t>Mean = 2.7</a:t>
            </a:r>
          </a:p>
          <a:p>
            <a:endParaRPr lang="en-US" sz="2200" dirty="0" smtClean="0"/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2.7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normal distribution w/ count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7" y="1719476"/>
            <a:ext cx="6441046" cy="513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6523" y="1690688"/>
            <a:ext cx="2493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Normal distribution</a:t>
            </a:r>
          </a:p>
          <a:p>
            <a:r>
              <a:rPr lang="en-US" sz="2200" dirty="0" smtClean="0"/>
              <a:t>Mean = 2.7</a:t>
            </a:r>
          </a:p>
          <a:p>
            <a:r>
              <a:rPr lang="en-US" sz="2200" dirty="0" smtClean="0"/>
              <a:t>SD = 2.8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8.3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9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normal distribution w/ count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6523" y="1690688"/>
            <a:ext cx="2493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Normal distribution</a:t>
            </a:r>
          </a:p>
          <a:p>
            <a:r>
              <a:rPr lang="en-US" sz="2200" dirty="0" smtClean="0"/>
              <a:t>Mean = 2.7</a:t>
            </a:r>
          </a:p>
          <a:p>
            <a:r>
              <a:rPr lang="en-US" sz="2200" dirty="0" smtClean="0"/>
              <a:t>SD = 2.8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8.3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2" y="1690687"/>
            <a:ext cx="8811107" cy="45817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026568" y="1690688"/>
            <a:ext cx="0" cy="342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7" y="1690688"/>
            <a:ext cx="7898625" cy="477428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277979" y="1860884"/>
            <a:ext cx="1219200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993" y="1392675"/>
            <a:ext cx="20580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Poor fit to data due to “</a:t>
            </a:r>
            <a:r>
              <a:rPr lang="en-US" sz="2200" b="1" dirty="0" smtClean="0"/>
              <a:t>over-dispersion</a:t>
            </a:r>
            <a:r>
              <a:rPr lang="en-US" sz="2200" dirty="0" smtClean="0"/>
              <a:t>”</a:t>
            </a:r>
          </a:p>
          <a:p>
            <a:r>
              <a:rPr lang="en-US" sz="2200" dirty="0" smtClean="0"/>
              <a:t>*common in count data</a:t>
            </a:r>
          </a:p>
          <a:p>
            <a:r>
              <a:rPr lang="en-US" sz="2200" dirty="0" smtClean="0"/>
              <a:t>*we aren’t using any info on experiment as predictors – this would help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12047" y="5269831"/>
            <a:ext cx="1138990" cy="7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477" y="5459625"/>
            <a:ext cx="1925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Bounded by zero-good!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784129" y="3390255"/>
            <a:ext cx="1792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Trails off at end nicely</a:t>
            </a:r>
            <a:endParaRPr lang="en-US" sz="2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227285" y="4308703"/>
            <a:ext cx="556844" cy="5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2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37" y="1638036"/>
            <a:ext cx="7885357" cy="4591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12"/>
            <a:ext cx="10515600" cy="1325563"/>
          </a:xfrm>
        </p:spPr>
        <p:txBody>
          <a:bodyPr/>
          <a:lstStyle/>
          <a:p>
            <a:r>
              <a:rPr lang="en-US" dirty="0" smtClean="0"/>
              <a:t>Negative binomial distribution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77979" y="1860884"/>
            <a:ext cx="1219200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993" y="1392675"/>
            <a:ext cx="20580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Negative binomial distribution fits data</a:t>
            </a:r>
          </a:p>
          <a:p>
            <a:r>
              <a:rPr lang="en-US" sz="2200" dirty="0" smtClean="0"/>
              <a:t>nicely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3854" y="1003319"/>
            <a:ext cx="3064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Poisson just has 1 parameter (lambda = mean = </a:t>
            </a:r>
            <a:r>
              <a:rPr lang="en-US" sz="2400" dirty="0" err="1" smtClean="0"/>
              <a:t>var</a:t>
            </a:r>
            <a:r>
              <a:rPr lang="en-US" sz="2400" dirty="0" smtClean="0"/>
              <a:t>) – not vary flexible</a:t>
            </a:r>
          </a:p>
          <a:p>
            <a:endParaRPr lang="en-US" sz="2400" dirty="0"/>
          </a:p>
          <a:p>
            <a:r>
              <a:rPr lang="en-US" sz="2400" dirty="0" err="1" smtClean="0"/>
              <a:t>Negbin</a:t>
            </a:r>
            <a:r>
              <a:rPr lang="en-US" sz="2400" dirty="0" smtClean="0"/>
              <a:t> has “</a:t>
            </a:r>
            <a:r>
              <a:rPr lang="en-US" sz="2400" b="1" dirty="0" smtClean="0"/>
              <a:t>shape parameter</a:t>
            </a:r>
            <a:r>
              <a:rPr lang="en-US" sz="2400" dirty="0" smtClean="0"/>
              <a:t>” theta)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78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03369" y="577515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8045" y="391776"/>
            <a:ext cx="12502923" cy="6749655"/>
            <a:chOff x="646196" y="1925288"/>
            <a:chExt cx="11470390" cy="6192239"/>
          </a:xfrm>
        </p:grpSpPr>
        <p:grpSp>
          <p:nvGrpSpPr>
            <p:cNvPr id="19" name="Group 18"/>
            <p:cNvGrpSpPr/>
            <p:nvPr/>
          </p:nvGrpSpPr>
          <p:grpSpPr>
            <a:xfrm>
              <a:off x="3717507" y="1925288"/>
              <a:ext cx="8399079" cy="3865912"/>
              <a:chOff x="942222" y="1220229"/>
              <a:chExt cx="6415087" cy="295272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42222" y="1734553"/>
                <a:ext cx="4276725" cy="2438400"/>
                <a:chOff x="942222" y="1734553"/>
                <a:chExt cx="4276725" cy="243840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2222" y="1734553"/>
                  <a:ext cx="3152775" cy="5334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2222" y="2267953"/>
                  <a:ext cx="4276725" cy="1905000"/>
                </a:xfrm>
                <a:prstGeom prst="rect">
                  <a:avLst/>
                </a:prstGeom>
              </p:spPr>
            </p:pic>
          </p:grpSp>
          <p:cxnSp>
            <p:nvCxnSpPr>
              <p:cNvPr id="7" name="Straight Arrow Connector 6"/>
              <p:cNvCxnSpPr/>
              <p:nvPr/>
            </p:nvCxnSpPr>
            <p:spPr>
              <a:xfrm flipH="1">
                <a:off x="3080585" y="1734553"/>
                <a:ext cx="1306930" cy="270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471610" y="1220229"/>
                <a:ext cx="24652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Family:</a:t>
                </a:r>
              </a:p>
              <a:p>
                <a:r>
                  <a:rPr lang="en-US" dirty="0" smtClean="0"/>
                  <a:t>Type of regression / distribution of the residuals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4094997" y="2001253"/>
                <a:ext cx="1263066" cy="48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401927" y="1951738"/>
                <a:ext cx="1955382" cy="2199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Link function</a:t>
                </a:r>
                <a:r>
                  <a:rPr lang="en-US" dirty="0" smtClean="0"/>
                  <a:t>; usually omitted, i.e. </a:t>
                </a:r>
              </a:p>
              <a:p>
                <a:r>
                  <a:rPr lang="en-US" dirty="0" smtClean="0"/>
                  <a:t>“…,family = </a:t>
                </a:r>
                <a:r>
                  <a:rPr lang="en-US" dirty="0" err="1" smtClean="0"/>
                  <a:t>poisson</a:t>
                </a:r>
                <a:r>
                  <a:rPr lang="en-US" dirty="0" smtClean="0"/>
                  <a:t>)”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Note: no R^2; tricky to define for </a:t>
                </a:r>
                <a:r>
                  <a:rPr lang="en-US" dirty="0" err="1"/>
                  <a:t>mos</a:t>
                </a:r>
                <a:r>
                  <a:rPr lang="en-US" dirty="0"/>
                  <a:t> GLMs</a:t>
                </a:r>
              </a:p>
              <a:p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35243" y="2419649"/>
              <a:ext cx="2439401" cy="715072"/>
              <a:chOff x="1397412" y="1842134"/>
              <a:chExt cx="2197021" cy="71507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2781802" y="2251071"/>
                <a:ext cx="812631" cy="3061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397412" y="1842134"/>
                <a:ext cx="1497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Parameter estimates</a:t>
                </a:r>
                <a:endParaRPr lang="en-US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46196" y="3204480"/>
              <a:ext cx="3028448" cy="4913047"/>
              <a:chOff x="987951" y="1842134"/>
              <a:chExt cx="2606482" cy="491304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3169261" y="2263940"/>
                <a:ext cx="425172" cy="293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987951" y="1842134"/>
                <a:ext cx="2181311" cy="4913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Indications of fit; Used for significance test and investigating </a:t>
                </a:r>
                <a:r>
                  <a:rPr lang="en-US" b="1" dirty="0" err="1" smtClean="0"/>
                  <a:t>overdispersion</a:t>
                </a:r>
                <a:r>
                  <a:rPr lang="en-US" b="1" dirty="0" smtClean="0"/>
                  <a:t>.  </a:t>
                </a:r>
                <a:endParaRPr lang="en-US" dirty="0"/>
              </a:p>
              <a:p>
                <a:r>
                  <a:rPr lang="en-US" dirty="0" smtClean="0"/>
                  <a:t>Better models have great difference between Null and Residual Deviance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Dispersion parameter: </a:t>
                </a:r>
                <a:endParaRPr lang="en-US" dirty="0" smtClean="0"/>
              </a:p>
              <a:p>
                <a:r>
                  <a:rPr lang="en-US" dirty="0" smtClean="0"/>
                  <a:t>Poisson regression assumes there is no </a:t>
                </a:r>
                <a:r>
                  <a:rPr lang="en-US" dirty="0" err="1" smtClean="0"/>
                  <a:t>overdispersion</a:t>
                </a:r>
                <a:r>
                  <a:rPr lang="en-US" dirty="0" smtClean="0"/>
                  <a:t>.  Can estimate by diving </a:t>
                </a:r>
                <a:r>
                  <a:rPr lang="en-US" dirty="0" err="1" smtClean="0"/>
                  <a:t>Resid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devianceby</a:t>
                </a:r>
                <a:r>
                  <a:rPr lang="en-US" dirty="0" smtClean="0"/>
                  <a:t> df ; this parameter is allowed to vary with quasi-poison and negative binomial models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82" y="4605687"/>
            <a:ext cx="2728993" cy="225231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9789" y="0"/>
            <a:ext cx="241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Poission</a:t>
            </a:r>
            <a:r>
              <a:rPr lang="en-US" sz="2800" b="1" dirty="0" smtClean="0"/>
              <a:t> GLM </a:t>
            </a:r>
            <a:endParaRPr lang="en-US" sz="28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867354" y="3236154"/>
            <a:ext cx="538475" cy="22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5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371" y="56030"/>
            <a:ext cx="7248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Approaches to applied bio/eco statistics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68592" y="633921"/>
            <a:ext cx="39887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Old school</a:t>
            </a:r>
          </a:p>
          <a:p>
            <a:pPr algn="ctr"/>
            <a:r>
              <a:rPr lang="en-US" sz="2800" b="1" dirty="0" smtClean="0"/>
              <a:t>“statistical tests”</a:t>
            </a:r>
          </a:p>
          <a:p>
            <a:pPr algn="ctr"/>
            <a:r>
              <a:rPr lang="en-US" b="1" dirty="0"/>
              <a:t>1970s(?)-early </a:t>
            </a:r>
            <a:r>
              <a:rPr lang="en-US" b="1" dirty="0" smtClean="0"/>
              <a:t>2000s</a:t>
            </a:r>
          </a:p>
          <a:p>
            <a:pPr algn="ctr"/>
            <a:r>
              <a:rPr lang="en-US" b="1" dirty="0" err="1" smtClean="0"/>
              <a:t>Zar</a:t>
            </a:r>
            <a:r>
              <a:rPr lang="en-US" b="1" dirty="0" smtClean="0"/>
              <a:t> </a:t>
            </a:r>
            <a:r>
              <a:rPr lang="en-US" b="1" i="1" dirty="0" err="1" smtClean="0"/>
              <a:t>Biostatistical</a:t>
            </a:r>
            <a:r>
              <a:rPr lang="en-US" b="1" i="1" dirty="0" smtClean="0"/>
              <a:t> Analysis</a:t>
            </a:r>
          </a:p>
          <a:p>
            <a:pPr algn="ctr"/>
            <a:r>
              <a:rPr lang="en-US" b="1" dirty="0" err="1" smtClean="0"/>
              <a:t>Sokal</a:t>
            </a:r>
            <a:r>
              <a:rPr lang="en-US" b="1" dirty="0" smtClean="0"/>
              <a:t> &amp; </a:t>
            </a:r>
            <a:r>
              <a:rPr lang="en-US" b="1" dirty="0" err="1" smtClean="0"/>
              <a:t>Rohlf</a:t>
            </a:r>
            <a:r>
              <a:rPr lang="en-US" b="1" dirty="0" smtClean="0"/>
              <a:t> </a:t>
            </a:r>
            <a:r>
              <a:rPr lang="en-US" b="1" i="1" dirty="0" smtClean="0"/>
              <a:t>Biometry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720172" y="573880"/>
            <a:ext cx="40914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New-</a:t>
            </a:r>
            <a:r>
              <a:rPr lang="en-US" sz="2800" b="1" dirty="0" err="1" smtClean="0"/>
              <a:t>ish</a:t>
            </a:r>
            <a:r>
              <a:rPr lang="en-US" sz="2800" b="1" dirty="0" smtClean="0"/>
              <a:t> school</a:t>
            </a:r>
          </a:p>
          <a:p>
            <a:pPr algn="ctr"/>
            <a:r>
              <a:rPr lang="en-US" sz="2800" b="1" dirty="0" smtClean="0"/>
              <a:t>“statistical models 1.0” </a:t>
            </a:r>
          </a:p>
          <a:p>
            <a:pPr algn="ctr"/>
            <a:r>
              <a:rPr lang="en-US" b="1" dirty="0" smtClean="0"/>
              <a:t>late- 1990s-present</a:t>
            </a:r>
          </a:p>
          <a:p>
            <a:pPr algn="ctr"/>
            <a:r>
              <a:rPr lang="en-US" b="1" dirty="0" err="1" smtClean="0"/>
              <a:t>Gotelli</a:t>
            </a:r>
            <a:r>
              <a:rPr lang="en-US" b="1" dirty="0" smtClean="0"/>
              <a:t> &amp; Ellison </a:t>
            </a:r>
            <a:r>
              <a:rPr lang="en-US" b="1" i="1" dirty="0" smtClean="0"/>
              <a:t>Primer of Eco. Stats.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73319" y="566039"/>
            <a:ext cx="36269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Frontier school</a:t>
            </a:r>
          </a:p>
          <a:p>
            <a:pPr algn="ctr"/>
            <a:r>
              <a:rPr lang="en-US" sz="2800" b="1" dirty="0" smtClean="0"/>
              <a:t>“statistical models 2.0”</a:t>
            </a:r>
          </a:p>
          <a:p>
            <a:pPr algn="ctr"/>
            <a:r>
              <a:rPr lang="en-US" b="1" dirty="0" smtClean="0"/>
              <a:t>Mid-2000s-present</a:t>
            </a:r>
          </a:p>
          <a:p>
            <a:pPr algn="ctr"/>
            <a:r>
              <a:rPr lang="en-US" b="1" dirty="0" err="1" smtClean="0"/>
              <a:t>Gelman</a:t>
            </a:r>
            <a:r>
              <a:rPr lang="en-US" b="1" dirty="0" smtClean="0"/>
              <a:t> &amp; Hill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69522" y="3134931"/>
            <a:ext cx="1739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  <a:r>
              <a:rPr lang="en-US" b="1" u="sng" dirty="0" smtClean="0"/>
              <a:t> </a:t>
            </a:r>
            <a:endParaRPr lang="en-US" dirty="0"/>
          </a:p>
          <a:p>
            <a:pPr algn="ctr"/>
            <a:r>
              <a:rPr lang="en-US" dirty="0" smtClean="0"/>
              <a:t>As old school, but “everything is a special case of regression…”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17817" y="6144861"/>
            <a:ext cx="21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Binomial</a:t>
            </a:r>
          </a:p>
          <a:p>
            <a:pPr algn="ctr"/>
            <a:r>
              <a:rPr lang="en-US" dirty="0" smtClean="0"/>
              <a:t>*Logistic regression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02241" y="2808096"/>
            <a:ext cx="16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Regression-like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900414" y="2566283"/>
            <a:ext cx="400269" cy="22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80571" y="2283086"/>
            <a:ext cx="12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53866" y="5536119"/>
            <a:ext cx="189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Count</a:t>
            </a:r>
          </a:p>
          <a:p>
            <a:pPr algn="ctr"/>
            <a:r>
              <a:rPr lang="en-US" dirty="0" smtClean="0"/>
              <a:t>*(Poisson)</a:t>
            </a:r>
          </a:p>
        </p:txBody>
      </p:sp>
      <p:sp>
        <p:nvSpPr>
          <p:cNvPr id="44" name="Freeform 43"/>
          <p:cNvSpPr/>
          <p:nvPr/>
        </p:nvSpPr>
        <p:spPr>
          <a:xfrm rot="1355433">
            <a:off x="5170175" y="4200175"/>
            <a:ext cx="445028" cy="1638554"/>
          </a:xfrm>
          <a:custGeom>
            <a:avLst/>
            <a:gdLst>
              <a:gd name="connsiteX0" fmla="*/ 132522 w 399825"/>
              <a:gd name="connsiteY0" fmla="*/ 2544417 h 2544417"/>
              <a:gd name="connsiteX1" fmla="*/ 397565 w 399825"/>
              <a:gd name="connsiteY1" fmla="*/ 795130 h 2544417"/>
              <a:gd name="connsiteX2" fmla="*/ 0 w 399825"/>
              <a:gd name="connsiteY2" fmla="*/ 0 h 254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825" h="2544417">
                <a:moveTo>
                  <a:pt x="132522" y="2544417"/>
                </a:moveTo>
                <a:cubicBezTo>
                  <a:pt x="276087" y="1881808"/>
                  <a:pt x="419652" y="1219199"/>
                  <a:pt x="397565" y="795130"/>
                </a:cubicBezTo>
                <a:cubicBezTo>
                  <a:pt x="375478" y="371061"/>
                  <a:pt x="187739" y="18553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551826" y="3037590"/>
            <a:ext cx="236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</a:p>
          <a:p>
            <a:pPr algn="ctr"/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563931" y="4938016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Discrete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551826" y="6212400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817748" y="2483141"/>
            <a:ext cx="0" cy="392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11639" y="3196485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811639" y="5112212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11639" y="6409927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mages-na.ssl-images-amazon.com/images/I/51hehVm0lTL._SX38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2" y="4586657"/>
            <a:ext cx="1662482" cy="21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XOcl4OxJL._SX352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90" y="2220688"/>
            <a:ext cx="1593919" cy="22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data:image/webp;base64,UklGRlwNAABXRUJQVlA4IFANAADQSgCdASrDACUBPw10sE8nI6YhJvHcGOghic3bq/Igwbm4Q9L296lnUtGztn/8L1Tf27dqeZLza/yZ9/G8508z6L/vfhHw27PLst/d8w1AB1oWpGrK/Zf+n7A38s/yvrF97Z9T6LpkdFtEchHtKXDe50MXoKY5o1zxhjF5C35gN90jjKiZHF8rBWDRbrxl58Ly18rOA7hmLYY9hwsXeDYos8vk3xvtgDz8btpSvMHKWaszkPrmAAPkeMF8W7TLJRw13a28fk2OKF4moxA1+QjLzJ/vqcAoBDllFH+z5Lk45lhKd3f9EoflEABSNlnUB4oOiTx4UhzVE/SPDdPvTRxdImCIsuBR+njCZszjo5CmeXKtLh41AUjK7d+4Vu4c4YIRi6ZIOc/gkqj+MA/+haU84BGvE6HG69h3Tq89y4GXEA0pzMp71edjigMPbLnGA/maBLpraePWfpVqBE93ssE+uo9UVNUG/XB+2ZfnJ8zain+oBHXZ8ZwBx5MfUXXnDP4qtK9beVzziblETXHB7O6XLzGmyusplltzpl9tOHHRURHxwK3Y5XtKy1K7TuJFZfUYxL8a7qNuIogRCtsNvSrvqDX+CcKDTDmSmYA9lWFQURxVu8dCdbGdz+vzZzuPU+/NalM2XmPunI9VJII1svJXncv6x8H5DbQpOb77EcsovczhBYNmqon5RXEvsgCjghsCe/NAWNkkE6b2r0j73H7WTtu2B0fmiOl1KHE2sNc/qFbq/7OzP0Z80m2zrq+UVQRrleoAuyWGmX5yulWoEPX4TvoPich6hlkEZPPSXXiAAP60H6dTGRl/+iGOhUKumkQxsH6bFCRhpaSO589Q3A62X04QCj8FVpa3JBffIbCXf/RRrWQFxErp3T9eI9MLmrafMAKRI0ZKMu8kj+vl+01K7MHwQ0qUBc+82VtVFR6uDp5FcLFPwK/ebYWE06e3Jje4sE4UurUC1nYHt/WiReP/ShOnA+2TKmTxPT2c17SpW33336NEZUIQI0zncw1LWKzvkIsewAfoX73bE+3lRFCR0o+cerAXVpfAnWc3Lk2Y5HvzUjCEYKT4G5gS+o04coZk7T1ujLvC+ohqYXlWawEWXT20PyUIysSKTbL0lfSeo06ycPBII9C0ZsDwWssDd1tGB4wecofpOqWCm/4CbH6VeWroUQIhMatm7St6v8/3fA13IMUzFVogI0tiyqBp576lUrX//oLlka5mRSnC1ZR4WPaM7iV4JL7fG6sgQqb6UWlz6o2A2d7KFKKNVFjskr2G0tv2NWt3bYVu4YeMQurZg072s6KzRQWWvd32GuTBiJbNLMjyBmwra8bMHjsL33i4yqvUjKlyjjEGPeieqKzHlvm5kWnhSvx5zq8EO533d0UDQHR/XB0JbjA/mEus7La9yX1eV949oOjmr/oNPF03NQMRRNRKLLLFa5kG7Lm2ih7QkRpOrbl0LAA+Z9UfdBng1pCp/DEEWQUQpuIqbUpuwtwjOxLbnM33ZLInp5Dl19nz2h94m840xNEFdiCdQT1RkDuqZJQovRBamJpQkc2Fgw6+vXCS9SsZR4WM5xtxzMs2ON+JBBiHJHNaux69R9vt8et+r0e7/J2MY43D3KPuYpbh+6xwmyZtT5Tbwz9HnncGhlryNfZErNaKM5Ia8xx4OBuR6T5LaL/3UKwRTpVwDyD5l5Vqq8vNAMqAMK/jPxlGG1Takt4cgXK7HD5YU8sxi5iS9qbJeJndkdQx6dyDPEQETzJjK+3AIj6nfn/rvn/D5JocgFVtdcPayBJL+XSxzkrWQtVdshGeWTg0mpcW3QQjG+wpSRkDcxNv70wqlyAf46lv4Iv8zN49G+sD1O6NYJSbIZKmbhtGUwlRA1oTTHtByfgsJtFajzUDUfCTOfQGS4yCynbnygJw4MgOjSpc6Z+cf+hMOrqndkB7iyToR+7hxdMfRUo3j9Q39xxFiKyvLu7VFjSnobNDrLxaFZ8QPlNg3zmkqTfJXKaAr6tnaPRaiBtyUo/p4aNBIL6iu1pFzVgdo75EZksKWcru7Hhdd/xcbc7/DDvOL5QKHetjlwwnmB94VUR4F6jZtehio/h0JPAAW/AAM/63ltCEi9L3NZcTLHUGuGSv2PAS3JOrDo2IefK8KLhG6sDT8BxLp4xvQeKMgEOk+w3uy44g0vcTIHZQWabvhZKOtPF0U7kVWAIYgcjoRkKIM4X18N9zNISF9lKVIJJfMlvRzOqWiOksLG0fCKDLmFqfSRmB5COracTRwNCFHvN7ts+PXYob4wZbYU82aDUf+3AcSVl0ORdG1F6GIJjViulV+qE5Ym9K2lcE/k7tp1mreGLPd8echAmtrVKCVLS7zfdMnPqYV7ONX2TvL+ygGLPWcTaQNf1LTT+2cRoFmmlTijwMQqriBbOv4FU5yWhN9rBEaSKDn9sCwDifJOTE+ZP4D+Kz8FALXTOZVzvDlmIv+ChsbpRGj8/zH7lu7aAxl4vAXvhH8bwgcL1XV5thRPJ43sqNPhuUv3y77RJHq2CkBgDPkkR7yW4li63TwNQYQIug4ATGdJ59lOnmMbrkOzWAxNYZnM+01o0DWqbrkVv7/kRVYwK5f0LznnpsX8dOZ/+OX8yuOl+/KhSv9A6lhHy7CXs9juYPi86GSDEAu9FUWvSidCkt/HBI8sdKU7pxvlrsUb8J0ip4JHBkpmhcThxO/e+v+whI/FtjcPmli55EZ/GpBtfsBcFHozm5sJYaKDueChYnIpPqBxf6Hi/l3+BVQCWnztxSCVhv1qaNZYWxGUPP5P5mLYeIMi7aTRSSkN4h27nKs10QWx6sxSPZkSeAirw6yyb/P/umePdJODaSMkNV9g2WXOzqMgnTwmpog4wCCW6JbgGU7wAYsgDlIpyBAhDVrYGoGsba4d4nztOmC02ed9RMZXwxOuHwygDg9TIgesPp6WwbYJFpCUl6dITruzu5x67fqlUmkRovtJKczz3TR6aeQ6pFZNcuBGr88ENwCXjGtg5k9UlTVT3UE4+vIAzksJ0evZmIlc0mOG3di90Tr3OpM6abbuuoPOwiSLsPbpaqOdat8JkSyX8BgVYTOZErcwCgLxXP/zjG3HXbomtAQk6Zu4trYVHFT1xtXa/LvGBPp8DrxL9x5dW+pZO+WGbTbLa0AzX7OZPFmfZoMiVrt3Hq2flZbaHm/H7F06VXbZCRHsjVL+NEjDsDbN8u+KxEdRgfdJtMCsRaki00nmMBgGEOnZ/H1KFEInjTN7kYTZrhHIbFagRZMVf/ESn+nfFcSz7R1LHMFq36Ji+sXarAM0mEmq+/x/4lhD+6PyRfmSgt2tEgvh/KbnQBBOfa1P6vaWQCrjpOZq0xaPD0LFEISXQI1RC2mPEdgLcfPxrkHZhw0gFq17I9GOqVYETwlpQv/g19USHy4bqSFm3WfWwk4kDEqIN0HR5+2+TrKk7HfAGkFz5MCtN73HBIsbsfYniRzZ64pt5h5qru3CFXNjcEBIBH4CD0vEd+mA1jIhj018Q2X2dzFDxYzebEPnlWlBBuhjKtV88nVa0AQA7Ea0CzZDXk8XxeojfbLh6tICiyPgNWCzUB8yWub35AkpZO7tnI+bQ1xae257Mm2G8uO4/WDT1U8HdJm1ZFe47/HxO8QE/JkRmYnCp0t76/gh8S79+16yfacjOERNYOKpUyW+KUIf0T6XPFs0BPOu8fFmZP0Y9givcSwSaFATe2gav+xKu1YNtXpA/deHC7Kap40dsNrTP6+0adoMzypmOWQz8TPQ7IkmjFWch5ucDT1UMTUOfBdcewbwCdeDBuxLUivvEeLCzuy7QgkpdYLAzGIGwXpR8JDalYHex4QyVifJfVPvaGkTCLQF41egEEsH2YWHMug1RIDtw58ACR4XcoIiYVGqb+dyKna4M7eiEQX5PyGqga3800YNaE6KHXZ4k5sigSVXWVYspSnE4aoAjcNOlGftuPakMsdSUU362verrGgyTpGGSllr9qkkqzMQPsgrjFfEf7yT12HApE8SJgYyEgLknf+6THcHVzh0e5ybny/noo5C2TRCPqDr17N3V3+5aWhAg1Uhvm3BZR6onxUNKX2L42H+nmZlOfVLEbXTo12T86VANcIwIbLRUZ65VUTSwgFBegE92wCqFXBeITvnYz5K7YRq8ISimrnQEhuDa0Jcb4wdLrGec+ee/1JgPufHGK/xgjs/io2UDMZpALzbow+uYAZQLCCCuZd00kQ5jggoEHam1k/9yvSUgwK+Mi90YoVsXcqN4MaYZofMLJm2HtfuVEk8/nKUf4hNHUzB8B6L7GT627ogBwCnZmxLlVQrrgPfEs7cW1ihWYmREokPphde5zRfpb39s12LD/2Ir9FX/Dsw731abilL1fKgAkcwXV2hllRIk6vd5ow4oOVM7EOfX/WShL+MQ/kHixRvPq2WG9BsXPWcuInZ5f9hegKSoLpdifK29rIQP+V9ZntnES6ThZzrhTQ2IuI0/a2op7AKRkPgvyciyRUcixcOk/oL2G5iNPmzMixOkAaAB0gqwuATBAAAA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images-na.ssl-images-amazon.com/images/I/41Phfu%2BvEHL._SX329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2" y="4770410"/>
            <a:ext cx="1444558" cy="217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mages-na.ssl-images-amazon.com/images/I/41IBefYnmQL._SX376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2" y="2526315"/>
            <a:ext cx="1618661" cy="213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mages-na.ssl-images-amazon.com/images/I/51q%2BORzruFL._SX376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13" y="4618774"/>
            <a:ext cx="1667400" cy="22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mages-na.ssl-images-amazon.com/images/I/51PZTd6MSgL._SX373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62" y="4600457"/>
            <a:ext cx="1642637" cy="21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8" descr="data:image/webp;base64,UklGRpQWAABXRUJQVlA4IIgWAABQYgCdASrNACUBPw14rU6nJCI/qDea0/ghieVu/G+PEd/1hfcKcHkyb+f3LLf+z79voY3APPK7rV6sfRYes1/4Mkt8zf47tw/2PhL5yYhOOvtC1L+7fE/vR+UeoL7V85h8l0H/B9AX3C+5ecT8l+xPqd9nPYA8yP+d4Kf3//bewL/Tv896RWgH9m/43sH9LT0df2xLyQCwDjmFKY7KV/kP4GkhUvxIWw9ZMaIew3TOzEa/prLrson28vVBOe4L+KcFpBQxou/JrGtLS0tLS0tLS0tLPZ1S7NLWLaqLd1JHtGJljbt2NTNE6wKWZVALiJ05EnAtCika1C5NhGXVfHOBuFXnnOEosoosSI4EIPiqlqMpbDsZJH6NrFfwRHGtrtfJJ7weVeqaHH/CvSbxfgH6qCddzbU1a/n3AF2N9r20v0NH7GD4Frm4ZKif3XjtVOD7iR7yB3eH1QodVIZjO7JFVVUqz/RtYX6QLOjUZNgj9T8ljEf3qdLqsv5C9mex6HGDoOWZGwiN77Q6I40VkUSfoDX82/0hv7jp4uDK9DUdy4Q8UQsVpMbFqkYbiE3u/sa39ivYYcBXTrkX1cu+SCVpvr/1JS8YqZQJOFn0xyFt5mnnpmO0fqFEenAyKo0Flj4C3aZIEuO8MJlia1rt4l4sZlMHVOs6MC2QFAcl98CqMgf8UVc9UhHoGH6VNaCMkwLN1BarDxOecReWlTpun0g+od0OxDDJTcBeeaCz5pZ9vjsl/8fKu5kibTr6E5q3iON3HpYnaAR+yhx1dM02Mjw5uCkh9jKNvbAdFk74Dd1WzveNPeaO3q5O5GDk7U+NXkMKV9lkBj7zJSzfwLMwUdrMlU+kE1J4Sbvglkis4VZ4YuvdeOAu/UxohNhvEu934LMlZQcP/4e/g2HO+nBXIVtkt4elKDpcaZoK3W5xn4GHQwjcsMabb9b4tK6CWH0qH7BllzttvpMjpSa+qVO4b0MNCK5yrUQcSI/vK4nDPYhJm3VUAFaIX2Jm+/KKKgV4LDE+d3lBIldCSZFUJ0m8VNe3ewYsqdRquy4yu2AA+9XB9sxsP/pYoB7JyPMqnUg/+yNWnx3I1vCG4R7KdxKgyazQm9nlnBIcYlld++FqbuIhvszl4uaJ/FUMfOdEe+C41xaBV0jGIxbUdaUvF+xvPcR2qvm1BoT8SXHgBDkNNvLwI4wkjpIH10n5mhpA4g1o7lqEH2UBhRBZ2P/mHBkJUshERDIsTd1RSwEpE+NFIlGA/UIE3mXiDXyY/qydopCHBOdQwb1DqZ3E6mFNK9OgYdbosHlkp7Ylg5ciILhvz7NFXig9ibBJ/XtFvvHmSyAWOxAzOgcc4tTmkZF//zxywztPBRSwOAyfei7Kx+PTsXf/KM5/iwur8BAkyLuPtSFfvqlG/LE/6C8dShCxbXmFY7MhQJE7UU8TQ3hsX6t9bjza8pB280NttfVxMRo4b4Vk/7xfEmcmpDt1ZsnGRWyHIIoJG2YfCnDaqf1EfAce5vWjoy+mPnKR1qu92tD44ae+PenZh85XvGlhcp2+u4CWEVpIoL7Y3KEEx4e47u9yV4YrLtyJJNsTd6haO92fFbWqxZRrhH6QLOiwzlUMFf3WDz8Zd0G1DQzFjcA7ZXRoBrypzqs69FaBQIJndLHliLUYLlEhUTDkriW62MtCq0g/KGXrFycxz+wAACKAKxddcIVgGJ61jtK1vX0q/bCUF5fOUd2MExXKVvNAd9x6CaIaC6sBY1GRenQQ1q50RA6/kzCO9E6HrT5vHmyJcpkbrXRVWvw5WogdjWQRGTrWKdQQ9Z9DxshEg51LeW1KaqUL2yEUVjM5zHrtrZCv7km4Qm1Hb7j4CEoEZXC0+bNOcKzKD03DcRUZXlX//NAYEg75XBTgTQQ+wKpDo01cyjaWCvCr4LT/AwKWsZ01DPB79bvPEPgrouc2ivg/i+Ds/XPQKkE/SWfCLWUED0mwzkJrQAIzDvbIaz3KJ0DZ2lMctCHo6rjGruYuyJs9vv6FBLnogw/8kKgXPuaE9NIOTft/Z4qalOw3aCHSOj3qbmMlN2P0jCYVA2fJblHxkr+34w1k1EMwViBwvM+DaRwjrOAJpRbkmVkmR3vOnDbFpr+djxdMgpqyZuzU/pOtdfz1A3kkvy8mLobiVMREM0gbDar4WHTM3by2z0IwCGeAE1Ev980XXcumvc687tgs9vitASndcoS0USp7y9Qbf/p/yjOeNPc6TyMiRRh2vIBnJHcm/rg6I0ASWUuABPO9P6C8OsZRH75YnVcAMInVwV1MaFZHyOBr2gsUAP44TKKa9jfYn2GBFwowQxOFRFdbCSSYV/HqUwTqEEcPl+OpJ+1dKwkcrjzXbksnpNksqQjgQsTF7niypCCPWvg7lKHysGk8HcA0pluRcFZ8wzoVxqBzELMpos9YxRJy0UVr/Mra0+YTUbNnIJYkrc/UdB+1IoOYoXlYECXJBesO+X/uxFkr3p6EZnU5dAIx8Z/yonbPfkajxhz4LYpDBbW0SSjBgEKH6N8WWjYcJy8c/p5vflDhyrDeHEdFSyANFC5LRz4xLpftmWFkz7Oq9JrleUiaQ+BXOLlN57iMCh6/f3NZmyCITd9PscEG+gDGjcqKIzZuhutFivW9/YbtTqWMJPv/5yOHhMOfj/XYmqRJXlsActDg2JphdhL8wMQLepfCD41Fk0jTZDFPu7rUAksopQNC/jfabSZVlMonyz/o16pDPm6yAz9l36M+jT5iSXU1W5QRjjIqtBxfThe49TzxvHfEpOfdIa3g097JhUfnIizAbrmyuLpyR5PFO6Q42CY+hC3Pi2xN8aPqC4V0XJVglHEJXaNEY1cTHnWK3j3lFNIker3JMY9Mcc3PnpjcUJTQSocF/w6UjmJggRrH/k26HHWHpQzDLtS68EmZZhxQnuZKEmfmL3XVGndICnfY894hUiCSFoEeBcASVQ+kRrc862nWDDTx6lSLHcqqwoq9lU4cKLyGWXTwP+Cv+OHv0P48XDh3VCY85M1MMQKKe9piGjKdxUUWvjZthTCw4T+Hi2JOxwcz87ZC7Wp7CUqvLOWwezhFx3isSGkfMPamgz15Z9MgfvhZBUCzgJZq+WeUzAdAej8oJucLo79lFMWHxGrk2q9X05VEUD1ninrL4W9js9qpg3iONZgZa8Dm191fMmLXRAEP380ct17mG0VJ32h81N5dXsOCPXn1yFOEmOxlZs2rUERIwoo6nSTy1c0Z8EHmWHZmVrV/LystxU2MF3kf1dSUFmW7zOTJO4EFd4yOKHNMZFEU348W4yyOE4Kaq+Oui8VW1MflbIfgEurQgVdFiKnP+YCYSWNDQOBeXQtoYeEkIA6kTFd9slNHeNzY4E2Hly2ITKmz2R9bnklHJsF+z5u4SfGxazgOHk1IISFabUG6jdKM0AMhgxaiSyqLVmR/Hmyd9MIE8ogBp++muzscjxIQVcybLX4FvAWDueWnrphbTp5PwyZb7i/qV66Ff+PPP0/4JiGpt1lotK3sy6nwkn71zI8tPdhfa/n545ll7ajXE2pJJX3kpBjyrkfedbOwNLGxSP0sm74ZCgxdrfL8rneDv8SA3nb5G+K7RoFiPwWmc30JCjHqrf0KM6C2YOaIJo2qqo0MPvzhZS+Z75gVCnyJRt8mNCNM7X8OpSeHdoM3CCgQCepJNBKlgGE0H19Srre0wLAB9fPmTO4dWe9fO7biHFMfluKA9G9PGa0h+D4DQvyCrUmjQA8rpqN3Gr063TZbVv6qyspwfCpaM4I1OZZTXAn6U044ThoGKfQ9a3FnfdxEaNyIzH0NLIvkcDfjGzfG8akPuog5DgbEJYWc2XE4Ks2tGK9M9ImqFfx25ASeH8MoQymhT0bz6uxbCWT+ptpeNQRJMCA4svkgWPsP0Xe7J8PjK5MPF7kMJquHNe2V13fih1d51KrdREBBJn9e+KsVCkZ7MKoCn5y3KubMULCugtUiKY9DaZw2XVuKaPmSVABw+CqnB/daBM1+VBP3+GTooJ+m0x6ZKO1jIOdbR7M6TieV9ff5TYpQbk2f/Ovz9mj5lK8zk3vcsS48Inec1dC8TK0DuUB3jNqs52pQOCR4GnqT+zeLIrxbXh04QSgrzhAsfjEZWgcyzQX+pw9oJnmXBtHy/mGgxJhSwTm3Vn4tJoHT0KSrkWSXtfl192d4Uo7vHDaaAAjdVicj60VJzlf/wCeg5lof3L+FKa5g8vxA4lvxtq59uL8Jpo1ludr9UZT8d8JuC44NAS00hf3WRXH6JXekBrUYeMTO3bq9YP4VflqNkpcjMlQQXKP9gr6tgqfdykv8vls2RR9akawlPS1fN/v7VSduuHd7IbXh9EgnTQG96kAKA3sMtonc0PwQSS+9BsQfORv63pneSlfm8yavPfdLRvRyMk/QEYf5icJLRvAvJsaG6sCIwKHBR1Me8XdcxK4SuXKBAkQTA2lI7Q4JLwwAuQZezgb7IduoMbHOB1DfoD3atsvAB8fkfBjZEWc463VySgWIY36TqkHWti0BH7Rs2/SjTokccdoYUKWiq1LAqYP+aBiJ3r9FLfGBqLQBMozgbzLRyTDW8UwjZ+XQjuytVVQwXgAEZFvf5TAfPFW3k8fpz2LnI/91hORdw6ReR/nk/i1OkK7vWqeuSnOl1i5XXt8BncTeud7L9BD1s9IryQx55/svB9zj5mUlI5bMIO0+Qu9yWZPLcySoqRje+I9/G5qQDTWG8dFr3h/n/LnP74wrcLVrKvaDpNVZa81+BHgAc8LCCdwfgtdbT3y/0mcuLFsI0/SUNiWQK86j4/LrZ/4kekbLnRVDEC92jGMUYormyvn5Bg4RNjE/1D0+y5/j72FJ4CLqCpqR/cHOtiwZTfwru5NVLtKHNO91CrIFjbyZ3pH09MAlLnXWMmc27ViI/L5/Sodbbs+4jnKJImaNFebvuqtzE+XQ3Eu9VS0pPSVAAtNhnEMq4IB5Sb7bl48o+XFR5IIlTb3tvO8qC9uiQVQ/m6/ppDWC9/AsVmLLZg9z+Wbm+MkHML3KRCt/7fwTfNfTj1eR5EyjHqB+H2GsLWc8IpkKyh4lBHp/yW6LF4GfOm9yrNaF9+St+AakMuc/8Wtxh2slnwKFksFqy/VAH3uVKL0JninrXlbjPnfVI/ByUaSTLLsY+BYpeFcfbQaMyyiDPznEzchEccbBS6DT8sxGiF37DhiwVz/xzIc0xSp5w4x9PrV3lopg2ReHYXPaOda2aY3smoO8f7PTAjKhXpO8gV+dUtHcc5SjSNvriP0e/RhKPPDzjyZqfOtJXeF+YaPpf/3lMWQ8RA22sfyBZwAqKbO/FF1tIF7xgyxRMFxSrkWZUZftLLkwl6OwFcgmNS4w723zMZ1/HEH2P5ksABGpJtRukRbf4LojMKWpj005NsZHQ2FVXZSmOKj3rPnflheFivx8F1Jq/IIDkHNuMERFIA2OoGeQ4gJw2vclDA5R0KNNauX27+c5IF0TtgEn8CPz7IYK7DduT5ytlDXOKw8t1IFtLUmDxF4MSfX2MBwPkq3l0UZp7Twe8S6gcbUel9yq7t82SmoD4jo87m1K5znoqD9TlPE+U6tElHXMMjdaYSf7kK72iqRBl8wdykmY8A3gxyhlZ7UqhuGYy1lZXcfyAx4/wkTHj/KlH0HbuFfVgNp5E3QM/i2sD2Yj4AqUKvX2SksYi0CLk81/4/kPjag3i8OAYU8INmUgC5mjrX0mZH9CXAqinU6wJKkRWeZnChRFhOlek5ftK3qYjeIlI8awBkvwVbERCPP3UfwSMubGVaeo0ljSZ0AfK1ABgMl5GjNfbbW+Z1WLcxuQpKtoLP7bIAyc76Pe+v3Jk930M9CvYjzDdY///RZi9cnMnxkViGxkc5VdwfZjmrVSCE08tKYqrn9OJJZykrxUgKTQsSTxTQ8qZMyfe2R4AtjZtULsr0y7Ms9fenySeRVmQsw6i5bRj9eZ68hUPjyq+rmtod/u+HSNRyr9i5JuXiZc+vkU4a3KUkowl0LGg+pgNKMxgQ4y4j5a5mnh1sbhHFeKnDZ0xK6uB/jQ893OIlyQSuyB7UHGbLY5ZzXnvAdl8iOVAC1qNdzM3uYGvwOQJp84Q9NgMF0c2DA5S77O/F5UVsyIfd3SNMsgbTbRqwAn4KiHUQnqTJEYo8DfV8e5dEMTQ+YXdAHbLa9/T4aPQDwHQZ/PXS6pbsO2Kr1iLoQGIQVO/XBmFdWAH/ajBnPjgIG3tL2dMSV/u+Dd47hdtmJ8Pyo7Q6AhRUkdbBmdxzT95f34NeAKRm9n4AfvDCh4Kg9pezpY14PMr7BY5ImFQNQaHP7uM5+yoVS/bXY23pqPmwUShgePXI13oR9f/waAYvv4HuBIixrF3ZQW8TpLrvJwMAVeTtAMqQzmUT1AATWISjSrxqQjOrKlqfev3Th5LqyUgqkNqgGE0ZRag4NPxtCBt1P9m37sPyGHNpXtbmkS9zhFVkqqJRzECDhi4k7UYTQXwJHO3KHZPLOqrpYwe/bh1tydsjPaHEQyQMvLxg+Szv9KAQIidr+iDz4LgtnyaV+DCAYD2NyXjQmafZDDhpKpbRkEs5bLagWkub+DhZj4Nn1JoHBYT5coy1KkGXzB4P8eRD6F90jmtICuHkdaPPMo8gfH82hzl/8ZzLhx5kk+RaSM1e9NO3oYxS7Kq0r9V3tSIa8M9ICqhGQVD0+ykfLfcpoZZgPymI+o+mOd2flPA8GkppUQiUO9jDq8BfXmLXysbp6ZyjZbhyvlfGZpRqoso8kxwtkOVadIqYK5WnG1iya8a7w5RhZ0IpEHB85jqiVpniejf3hecT4GjYli06Fp3lu0mYrWznGFNUNW8ZLbc/1MqaMjOa4JfttJJuhEFLRN+xfShjat0g4h7Zbl9AZNt4psYMn2tkeWkpmOA9kcL2Al6hpqb3D91wHAeC4H8GuuEMjQA6O3rsI6dB7N521SFB/1/3rhgvqNLW2saJAN3vgMe43JevwrxD1yaEeyIfuRLXwdAQBi3ZEdmLdZRrtn8V/BQ7nMvdTZVbGQWeH5gz5icOuzKnka9aI4vWHxnRk6lQsDwLvEN+eWiwCBvfLaMGL2drQGwpxO5VqyGIc2cJHEqCQgqOFhuaV1mmj0DMJgfghHvSp9NRwSc4r4aWrDABCMVNK7lOVpG7mRceuhx6EsDaQICCs5VcDACh4OKZmMc+GKE+H/buECwNst3wPZfeLp1NubFUc7560nzd0pFmLb+s90BTbLCJLyKjsfnGIiWmAd6LZQ82AKAG/f6p+gBQbSuLrFeMdc4oZgXNqMwHfDazois2bca8EiUHI6admJdwNJ9iWMsPOWflqbX4S82T/c03K9AxKeWn4Ftaoi8NYvVGexEucYZOWpvQwohbkvcRHmfQFXuSkSqBeM+WkHQtvLk/GT1z4RiXARG5JI6x9nTjYCa5/6kQgHVPfUSme0aiwXTdZ2kDGSdBIHGFSke0rp9MrL3/Q4tiSt/b4noA5pFFafZf/Vxh1FAeSvQWz819r+VEgywQaT648iaKxVsvt85gZHY1XnB3rBovngjMr4y+G2V+KFDLy1Pbhs2Brksy1ImE4CVlKnIfNiubo1ZeL49qqg9LdwSzRF+jLPHIFPdpBX/oVEspTtwIfpKlJPUVg90PPHGSvzH0Y/kYACOYE56FC259c/RIA89AAAAA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0" descr="data:image/webp;base64,UklGRpQWAABXRUJQVlA4IIgWAABQYgCdASrNACUBPw14rU6nJCI/qDea0/ghieVu/G+PEd/1hfcKcHkyb+f3LLf+z79voY3APPK7rV6sfRYes1/4Mkt8zf47tw/2PhL5yYhOOvtC1L+7fE/vR+UeoL7V85h8l0H/B9AX3C+5ecT8l+xPqd9nPYA8yP+d4Kf3//bewL/Tv896RWgH9m/43sH9LT0df2xLyQCwDjmFKY7KV/kP4GkhUvxIWw9ZMaIew3TOzEa/prLrson28vVBOe4L+KcFpBQxou/JrGtLS0tLS0tLS0tLPZ1S7NLWLaqLd1JHtGJljbt2NTNE6wKWZVALiJ05EnAtCika1C5NhGXVfHOBuFXnnOEosoosSI4EIPiqlqMpbDsZJH6NrFfwRHGtrtfJJ7weVeqaHH/CvSbxfgH6qCddzbU1a/n3AF2N9r20v0NH7GD4Frm4ZKif3XjtVOD7iR7yB3eH1QodVIZjO7JFVVUqz/RtYX6QLOjUZNgj9T8ljEf3qdLqsv5C9mex6HGDoOWZGwiN77Q6I40VkUSfoDX82/0hv7jp4uDK9DUdy4Q8UQsVpMbFqkYbiE3u/sa39ivYYcBXTrkX1cu+SCVpvr/1JS8YqZQJOFn0xyFt5mnnpmO0fqFEenAyKo0Flj4C3aZIEuO8MJlia1rt4l4sZlMHVOs6MC2QFAcl98CqMgf8UVc9UhHoGH6VNaCMkwLN1BarDxOecReWlTpun0g+od0OxDDJTcBeeaCz5pZ9vjsl/8fKu5kibTr6E5q3iON3HpYnaAR+yhx1dM02Mjw5uCkh9jKNvbAdFk74Dd1WzveNPeaO3q5O5GDk7U+NXkMKV9lkBj7zJSzfwLMwUdrMlU+kE1J4Sbvglkis4VZ4YuvdeOAu/UxohNhvEu934LMlZQcP/4e/g2HO+nBXIVtkt4elKDpcaZoK3W5xn4GHQwjcsMabb9b4tK6CWH0qH7BllzttvpMjpSa+qVO4b0MNCK5yrUQcSI/vK4nDPYhJm3VUAFaIX2Jm+/KKKgV4LDE+d3lBIldCSZFUJ0m8VNe3ewYsqdRquy4yu2AA+9XB9sxsP/pYoB7JyPMqnUg/+yNWnx3I1vCG4R7KdxKgyazQm9nlnBIcYlld++FqbuIhvszl4uaJ/FUMfOdEe+C41xaBV0jGIxbUdaUvF+xvPcR2qvm1BoT8SXHgBDkNNvLwI4wkjpIH10n5mhpA4g1o7lqEH2UBhRBZ2P/mHBkJUshERDIsTd1RSwEpE+NFIlGA/UIE3mXiDXyY/qydopCHBOdQwb1DqZ3E6mFNK9OgYdbosHlkp7Ylg5ciILhvz7NFXig9ibBJ/XtFvvHmSyAWOxAzOgcc4tTmkZF//zxywztPBRSwOAyfei7Kx+PTsXf/KM5/iwur8BAkyLuPtSFfvqlG/LE/6C8dShCxbXmFY7MhQJE7UU8TQ3hsX6t9bjza8pB280NttfVxMRo4b4Vk/7xfEmcmpDt1ZsnGRWyHIIoJG2YfCnDaqf1EfAce5vWjoy+mPnKR1qu92tD44ae+PenZh85XvGlhcp2+u4CWEVpIoL7Y3KEEx4e47u9yV4YrLtyJJNsTd6haO92fFbWqxZRrhH6QLOiwzlUMFf3WDz8Zd0G1DQzFjcA7ZXRoBrypzqs69FaBQIJndLHliLUYLlEhUTDkriW62MtCq0g/KGXrFycxz+wAACKAKxddcIVgGJ61jtK1vX0q/bCUF5fOUd2MExXKVvNAd9x6CaIaC6sBY1GRenQQ1q50RA6/kzCO9E6HrT5vHmyJcpkbrXRVWvw5WogdjWQRGTrWKdQQ9Z9DxshEg51LeW1KaqUL2yEUVjM5zHrtrZCv7km4Qm1Hb7j4CEoEZXC0+bNOcKzKD03DcRUZXlX//NAYEg75XBTgTQQ+wKpDo01cyjaWCvCr4LT/AwKWsZ01DPB79bvPEPgrouc2ivg/i+Ds/XPQKkE/SWfCLWUED0mwzkJrQAIzDvbIaz3KJ0DZ2lMctCHo6rjGruYuyJs9vv6FBLnogw/8kKgXPuaE9NIOTft/Z4qalOw3aCHSOj3qbmMlN2P0jCYVA2fJblHxkr+34w1k1EMwViBwvM+DaRwjrOAJpRbkmVkmR3vOnDbFpr+djxdMgpqyZuzU/pOtdfz1A3kkvy8mLobiVMREM0gbDar4WHTM3by2z0IwCGeAE1Ev980XXcumvc687tgs9vitASndcoS0USp7y9Qbf/p/yjOeNPc6TyMiRRh2vIBnJHcm/rg6I0ASWUuABPO9P6C8OsZRH75YnVcAMInVwV1MaFZHyOBr2gsUAP44TKKa9jfYn2GBFwowQxOFRFdbCSSYV/HqUwTqEEcPl+OpJ+1dKwkcrjzXbksnpNksqQjgQsTF7niypCCPWvg7lKHysGk8HcA0pluRcFZ8wzoVxqBzELMpos9YxRJy0UVr/Mra0+YTUbNnIJYkrc/UdB+1IoOYoXlYECXJBesO+X/uxFkr3p6EZnU5dAIx8Z/yonbPfkajxhz4LYpDBbW0SSjBgEKH6N8WWjYcJy8c/p5vflDhyrDeHEdFSyANFC5LRz4xLpftmWFkz7Oq9JrleUiaQ+BXOLlN57iMCh6/f3NZmyCITd9PscEG+gDGjcqKIzZuhutFivW9/YbtTqWMJPv/5yOHhMOfj/XYmqRJXlsActDg2JphdhL8wMQLepfCD41Fk0jTZDFPu7rUAksopQNC/jfabSZVlMonyz/o16pDPm6yAz9l36M+jT5iSXU1W5QRjjIqtBxfThe49TzxvHfEpOfdIa3g097JhUfnIizAbrmyuLpyR5PFO6Q42CY+hC3Pi2xN8aPqC4V0XJVglHEJXaNEY1cTHnWK3j3lFNIker3JMY9Mcc3PnpjcUJTQSocF/w6UjmJggRrH/k26HHWHpQzDLtS68EmZZhxQnuZKEmfmL3XVGndICnfY894hUiCSFoEeBcASVQ+kRrc862nWDDTx6lSLHcqqwoq9lU4cKLyGWXTwP+Cv+OHv0P48XDh3VCY85M1MMQKKe9piGjKdxUUWvjZthTCw4T+Hi2JOxwcz87ZC7Wp7CUqvLOWwezhFx3isSGkfMPamgz15Z9MgfvhZBUCzgJZq+WeUzAdAej8oJucLo79lFMWHxGrk2q9X05VEUD1ninrL4W9js9qpg3iONZgZa8Dm191fMmLXRAEP380ct17mG0VJ32h81N5dXsOCPXn1yFOEmOxlZs2rUERIwoo6nSTy1c0Z8EHmWHZmVrV/LystxU2MF3kf1dSUFmW7zOTJO4EFd4yOKHNMZFEU348W4yyOE4Kaq+Oui8VW1MflbIfgEurQgVdFiKnP+YCYSWNDQOBeXQtoYeEkIA6kTFd9slNHeNzY4E2Hly2ITKmz2R9bnklHJsF+z5u4SfGxazgOHk1IISFabUG6jdKM0AMhgxaiSyqLVmR/Hmyd9MIE8ogBp++muzscjxIQVcybLX4FvAWDueWnrphbTp5PwyZb7i/qV66Ff+PPP0/4JiGpt1lotK3sy6nwkn71zI8tPdhfa/n545ll7ajXE2pJJX3kpBjyrkfedbOwNLGxSP0sm74ZCgxdrfL8rneDv8SA3nb5G+K7RoFiPwWmc30JCjHqrf0KM6C2YOaIJo2qqo0MPvzhZS+Z75gVCnyJRt8mNCNM7X8OpSeHdoM3CCgQCepJNBKlgGE0H19Srre0wLAB9fPmTO4dWe9fO7biHFMfluKA9G9PGa0h+D4DQvyCrUmjQA8rpqN3Gr063TZbVv6qyspwfCpaM4I1OZZTXAn6U044ThoGKfQ9a3FnfdxEaNyIzH0NLIvkcDfjGzfG8akPuog5DgbEJYWc2XE4Ks2tGK9M9ImqFfx25ASeH8MoQymhT0bz6uxbCWT+ptpeNQRJMCA4svkgWPsP0Xe7J8PjK5MPF7kMJquHNe2V13fih1d51KrdREBBJn9e+KsVCkZ7MKoCn5y3KubMULCugtUiKY9DaZw2XVuKaPmSVABw+CqnB/daBM1+VBP3+GTooJ+m0x6ZKO1jIOdbR7M6TieV9ff5TYpQbk2f/Ovz9mj5lK8zk3vcsS48Inec1dC8TK0DuUB3jNqs52pQOCR4GnqT+zeLIrxbXh04QSgrzhAsfjEZWgcyzQX+pw9oJnmXBtHy/mGgxJhSwTm3Vn4tJoHT0KSrkWSXtfl192d4Uo7vHDaaAAjdVicj60VJzlf/wCeg5lof3L+FKa5g8vxA4lvxtq59uL8Jpo1ludr9UZT8d8JuC44NAS00hf3WRXH6JXekBrUYeMTO3bq9YP4VflqNkpcjMlQQXKP9gr6tgqfdykv8vls2RR9akawlPS1fN/v7VSduuHd7IbXh9EgnTQG96kAKA3sMtonc0PwQSS+9BsQfORv63pneSlfm8yavPfdLRvRyMk/QEYf5icJLRvAvJsaG6sCIwKHBR1Me8XdcxK4SuXKBAkQTA2lI7Q4JLwwAuQZezgb7IduoMbHOB1DfoD3atsvAB8fkfBjZEWc463VySgWIY36TqkHWti0BH7Rs2/SjTokccdoYUKWiq1LAqYP+aBiJ3r9FLfGBqLQBMozgbzLRyTDW8UwjZ+XQjuytVVQwXgAEZFvf5TAfPFW3k8fpz2LnI/91hORdw6ReR/nk/i1OkK7vWqeuSnOl1i5XXt8BncTeud7L9BD1s9IryQx55/svB9zj5mUlI5bMIO0+Qu9yWZPLcySoqRje+I9/G5qQDTWG8dFr3h/n/LnP74wrcLVrKvaDpNVZa81+BHgAc8LCCdwfgtdbT3y/0mcuLFsI0/SUNiWQK86j4/LrZ/4kekbLnRVDEC92jGMUYormyvn5Bg4RNjE/1D0+y5/j72FJ4CLqCpqR/cHOtiwZTfwru5NVLtKHNO91CrIFjbyZ3pH09MAlLnXWMmc27ViI/L5/Sodbbs+4jnKJImaNFebvuqtzE+XQ3Eu9VS0pPSVAAtNhnEMq4IB5Sb7bl48o+XFR5IIlTb3tvO8qC9uiQVQ/m6/ppDWC9/AsVmLLZg9z+Wbm+MkHML3KRCt/7fwTfNfTj1eR5EyjHqB+H2GsLWc8IpkKyh4lBHp/yW6LF4GfOm9yrNaF9+St+AakMuc/8Wtxh2slnwKFksFqy/VAH3uVKL0JninrXlbjPnfVI/ByUaSTLLsY+BYpeFcfbQaMyyiDPznEzchEccbBS6DT8sxGiF37DhiwVz/xzIc0xSp5w4x9PrV3lopg2ReHYXPaOda2aY3smoO8f7PTAjKhXpO8gV+dUtHcc5SjSNvriP0e/RhKPPDzjyZqfOtJXeF+YaPpf/3lMWQ8RA22sfyBZwAqKbO/FF1tIF7xgyxRMFxSrkWZUZftLLkwl6OwFcgmNS4w723zMZ1/HEH2P5ksABGpJtRukRbf4LojMKWpj005NsZHQ2FVXZSmOKj3rPnflheFivx8F1Jq/IIDkHNuMERFIA2OoGeQ4gJw2vclDA5R0KNNauX27+c5IF0TtgEn8CPz7IYK7DduT5ytlDXOKw8t1IFtLUmDxF4MSfX2MBwPkq3l0UZp7Twe8S6gcbUel9yq7t82SmoD4jo87m1K5znoqD9TlPE+U6tElHXMMjdaYSf7kK72iqRBl8wdykmY8A3gxyhlZ7UqhuGYy1lZXcfyAx4/wkTHj/KlH0HbuFfVgNp5E3QM/i2sD2Yj4AqUKvX2SksYi0CLk81/4/kPjag3i8OAYU8INmUgC5mjrX0mZH9CXAqinU6wJKkRWeZnChRFhOlek5ftK3qYjeIlI8awBkvwVbERCPP3UfwSMubGVaeo0ljSZ0AfK1ABgMl5GjNfbbW+Z1WLcxuQpKtoLP7bIAyc76Pe+v3Jk930M9CvYjzDdY///RZi9cnMnxkViGxkc5VdwfZjmrVSCE08tKYqrn9OJJZykrxUgKTQsSTxTQ8qZMyfe2R4AtjZtULsr0y7Ms9fenySeRVmQsw6i5bRj9eZ68hUPjyq+rmtod/u+HSNRyr9i5JuXiZc+vkU4a3KUkowl0LGg+pgNKMxgQ4y4j5a5mnh1sbhHFeKnDZ0xK6uB/jQ893OIlyQSuyB7UHGbLY5ZzXnvAdl8iOVAC1qNdzM3uYGvwOQJp84Q9NgMF0c2DA5S77O/F5UVsyIfd3SNMsgbTbRqwAn4KiHUQnqTJEYo8DfV8e5dEMTQ+YXdAHbLa9/T4aPQDwHQZ/PXS6pbsO2Kr1iLoQGIQVO/XBmFdWAH/ajBnPjgIG3tL2dMSV/u+Dd47hdtmJ8Pyo7Q6AhRUkdbBmdxzT95f34NeAKRm9n4AfvDCh4Kg9pezpY14PMr7BY5ImFQNQaHP7uM5+yoVS/bXY23pqPmwUShgePXI13oR9f/waAYvv4HuBIixrF3ZQW8TpLrvJwMAVeTtAMqQzmUT1AATWISjSrxqQjOrKlqfev3Th5LqyUgqkNqgGE0ZRag4NPxtCBt1P9m37sPyGHNpXtbmkS9zhFVkqqJRzECDhi4k7UYTQXwJHO3KHZPLOqrpYwe/bh1tydsjPaHEQyQMvLxg+Szv9KAQIidr+iDz4LgtnyaV+DCAYD2NyXjQmafZDDhpKpbRkEs5bLagWkub+DhZj4Nn1JoHBYT5coy1KkGXzB4P8eRD6F90jmtICuHkdaPPMo8gfH82hzl/8ZzLhx5kk+RaSM1e9NO3oYxS7Kq0r9V3tSIa8M9ICqhGQVD0+ykfLfcpoZZgPymI+o+mOd2flPA8GkppUQiUO9jDq8BfXmLXysbp6ZyjZbhyvlfGZpRqoso8kxwtkOVadIqYK5WnG1iya8a7w5RhZ0IpEHB85jqiVpniejf3hecT4GjYli06Fp3lu0mYrWznGFNUNW8ZLbc/1MqaMjOa4JfttJJuhEFLRN+xfShjat0g4h7Zbl9AZNt4psYMn2tkeWkpmOA9kcL2Al6hpqb3D91wHAeC4H8GuuEMjQA6O3rsI6dB7N521SFB/1/3rhgvqNLW2saJAN3vgMe43JevwrxD1yaEeyIfuRLXwdAQBi3ZEdmLdZRrtn8V/BQ7nMvdTZVbGQWeH5gz5icOuzKnka9aI4vWHxnRk6lQsDwLvEN+eWiwCBvfLaMGL2drQGwpxO5VqyGIc2cJHEqCQgqOFhuaV1mmj0DMJgfghHvSp9NRwSc4r4aWrDABCMVNK7lOVpG7mRceuhx6EsDaQICCs5VcDACh4OKZmMc+GKE+H/buECwNst3wPZfeLp1NubFUc7560nzd0pFmLb+s90BTbLCJLyKjsfnGIiWmAd6LZQ82AKAG/f6p+gBQbSuLrFeMdc4oZgXNqMwHfDazois2bca8EiUHI6admJdwNJ9iWMsPOWflqbX4S82T/c03K9AxKeWn4Ftaoi8NYvVGexEucYZOWpvQwohbkvcRHmfQFXuSkSqBeM+WkHQtvLk/GT1z4RiXARG5JI6x9nTjYCa5/6kQgHVPfUSme0aiwXTdZ2kDGSdBIHGFSke0rp9MrL3/Q4tiSt/b4noA5pFFafZf/Vxh1FAeSvQWz819r+VEgywQaT648iaKxVsvt85gZHY1XnB3rBovngjMr4y+G2V+KFDLy1Pbhs2Brksy1ImE4CVlKnIfNiubo1ZeL49qqg9LdwSzRF+jLPHIFPdpBX/oVEspTtwIfpKlJPUVg90PPHGSvzH0Y/kYACOYE56FC259c/RIA89AAAAA=="/>
          <p:cNvSpPr>
            <a:spLocks noChangeAspect="1" noChangeArrowheads="1"/>
          </p:cNvSpPr>
          <p:nvPr/>
        </p:nvSpPr>
        <p:spPr bwMode="auto">
          <a:xfrm>
            <a:off x="4672067" y="10940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https://images-na.ssl-images-amazon.com/images/I/51%2BTtdm7BPL._SX347_BO1,204,203,200_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964" y="2192514"/>
            <a:ext cx="1510243" cy="21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images-na.ssl-images-amazon.com/images/I/519ICyfC6JL._SX385_BO1,204,203,200_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27" y="2406507"/>
            <a:ext cx="1660252" cy="21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images-na.ssl-images-amazon.com/images/I/51PgiDdAXAL._SX328_BO1,204,203,200_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200" y="4547245"/>
            <a:ext cx="1512917" cy="22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images-na.ssl-images-amazon.com/images/I/410av75hGQL._SX330_BO1,204,203,200_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66" y="2389045"/>
            <a:ext cx="1435916" cy="21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Checking for </a:t>
            </a:r>
            <a:r>
              <a:rPr lang="en-US" sz="2800" b="1" dirty="0" err="1" smtClean="0"/>
              <a:t>overdisperion</a:t>
            </a:r>
            <a:r>
              <a:rPr lang="en-US" sz="2800" b="1" dirty="0" smtClean="0"/>
              <a:t> with a </a:t>
            </a:r>
            <a:r>
              <a:rPr lang="en-US" sz="2800" b="1" dirty="0" err="1" smtClean="0"/>
              <a:t>Poission</a:t>
            </a:r>
            <a:r>
              <a:rPr lang="en-US" sz="2800" b="1" dirty="0" smtClean="0"/>
              <a:t> GLM 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14907" y="1068318"/>
            <a:ext cx="2759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Poisson </a:t>
            </a:r>
            <a:r>
              <a:rPr lang="en-US" dirty="0"/>
              <a:t>regression assumes there is no </a:t>
            </a:r>
            <a:r>
              <a:rPr lang="en-US" dirty="0" err="1" smtClean="0"/>
              <a:t>overdispersion</a:t>
            </a:r>
            <a:r>
              <a:rPr lang="en-US" dirty="0" smtClean="0"/>
              <a:t>. Dispersion parameter therefore fixed at 1.  Estimated dispersion parameter is actually </a:t>
            </a:r>
            <a:r>
              <a:rPr lang="en-US" dirty="0" smtClean="0">
                <a:solidFill>
                  <a:srgbClr val="0070C0"/>
                </a:solidFill>
              </a:rPr>
              <a:t>3.66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10" y="2457320"/>
            <a:ext cx="6817680" cy="5965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153969" y="1157761"/>
            <a:ext cx="6103428" cy="901303"/>
            <a:chOff x="3341658" y="1244950"/>
            <a:chExt cx="6103428" cy="9013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36803" b="32335"/>
            <a:stretch/>
          </p:blipFill>
          <p:spPr>
            <a:xfrm>
              <a:off x="3341658" y="1244950"/>
              <a:ext cx="6103428" cy="83903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5443497" y="2146253"/>
              <a:ext cx="6577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16623" y="2146253"/>
              <a:ext cx="2945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5295014" y="2084553"/>
            <a:ext cx="289657" cy="3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07576" y="2121337"/>
            <a:ext cx="229952" cy="2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6924" y="3074435"/>
            <a:ext cx="182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168.27/46 = 3.66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3.66 &gt; 1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907" y="3831010"/>
            <a:ext cx="4887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Testing hypothesis that theta = 1.0</a:t>
            </a:r>
            <a:endParaRPr lang="en-US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788" y="699982"/>
            <a:ext cx="6293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Calculating the dispersion parameter theta</a:t>
            </a:r>
            <a:endParaRPr lang="en-US" sz="22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71" y="4726208"/>
            <a:ext cx="5861715" cy="16157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620" y="3930974"/>
            <a:ext cx="3814163" cy="765959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7535523" y="5161244"/>
            <a:ext cx="421122" cy="17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94500" y="4417708"/>
            <a:ext cx="326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 hypothesis that dispersion parameter theta = 1.0; there is </a:t>
            </a:r>
            <a:r>
              <a:rPr lang="en-US" dirty="0" err="1" smtClean="0"/>
              <a:t>overdispersion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0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Accommodating </a:t>
            </a:r>
            <a:r>
              <a:rPr lang="en-US" sz="2800" b="1" dirty="0" err="1" smtClean="0"/>
              <a:t>overdisperion</a:t>
            </a:r>
            <a:endParaRPr lang="en-US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9789" y="381833"/>
            <a:ext cx="11988226" cy="5768756"/>
            <a:chOff x="75489" y="686633"/>
            <a:chExt cx="11988226" cy="5768756"/>
          </a:xfrm>
        </p:grpSpPr>
        <p:grpSp>
          <p:nvGrpSpPr>
            <p:cNvPr id="12" name="Group 11"/>
            <p:cNvGrpSpPr/>
            <p:nvPr/>
          </p:nvGrpSpPr>
          <p:grpSpPr>
            <a:xfrm>
              <a:off x="416683" y="686633"/>
              <a:ext cx="11647032" cy="5768756"/>
              <a:chOff x="-74493" y="595709"/>
              <a:chExt cx="9778619" cy="48433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74493" y="1843346"/>
                <a:ext cx="4769467" cy="1933575"/>
                <a:chOff x="-74493" y="1638836"/>
                <a:chExt cx="4769467" cy="193357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74493" y="1638836"/>
                  <a:ext cx="3333750" cy="590550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8122"/>
                <a:stretch/>
              </p:blipFill>
              <p:spPr>
                <a:xfrm>
                  <a:off x="-74492" y="2229386"/>
                  <a:ext cx="4769466" cy="1343025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5170226" y="1821106"/>
                <a:ext cx="4533900" cy="3617937"/>
                <a:chOff x="5170226" y="1572762"/>
                <a:chExt cx="4533900" cy="3617937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70226" y="1572762"/>
                  <a:ext cx="3352800" cy="36195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0226" y="2295099"/>
                  <a:ext cx="4533900" cy="2895600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-74493" y="595709"/>
                <a:ext cx="457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Quasi-</a:t>
                </a:r>
                <a:r>
                  <a:rPr lang="en-US" b="1" dirty="0" err="1" smtClean="0"/>
                  <a:t>poisson</a:t>
                </a:r>
                <a:r>
                  <a:rPr lang="en-US" b="1" dirty="0" smtClean="0"/>
                  <a:t>:</a:t>
                </a:r>
              </a:p>
              <a:p>
                <a:r>
                  <a:rPr lang="en-US" b="1" dirty="0" err="1" smtClean="0">
                    <a:solidFill>
                      <a:srgbClr val="0070C0"/>
                    </a:solidFill>
                  </a:rPr>
                  <a:t>glm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(…, family =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quasipoisson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dirty="0" smtClean="0"/>
                  <a:t>Estimates dispersion parameter 1/theta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132126" y="595709"/>
                <a:ext cx="4572000" cy="77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Negative binomial (</a:t>
                </a:r>
                <a:r>
                  <a:rPr lang="en-US" b="1" dirty="0" err="1" smtClean="0"/>
                  <a:t>negbin</a:t>
                </a:r>
                <a:r>
                  <a:rPr lang="en-US" b="1" dirty="0" smtClean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l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ibrary(MASS)</a:t>
                </a:r>
              </a:p>
              <a:p>
                <a:r>
                  <a:rPr lang="en-US" b="1" dirty="0" err="1" smtClean="0">
                    <a:solidFill>
                      <a:srgbClr val="0070C0"/>
                    </a:solidFill>
                  </a:rPr>
                  <a:t>glm.nb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(…)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75489" y="3848669"/>
              <a:ext cx="341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22323" y="3973773"/>
              <a:ext cx="341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98488" y="3973773"/>
              <a:ext cx="3002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656941" y="4048201"/>
              <a:ext cx="3002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746625" y="5912443"/>
              <a:ext cx="3002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0983" y="4266345"/>
            <a:ext cx="5445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*Both approaches estimates  the dispersion parameter theta (note: other software use 1/theta).  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Negbin</a:t>
            </a:r>
            <a:r>
              <a:rPr lang="en-US" sz="1600" dirty="0" smtClean="0"/>
              <a:t> output is misleading; “taken to be 1” relates to how the model is fitted.</a:t>
            </a:r>
          </a:p>
          <a:p>
            <a:r>
              <a:rPr lang="en-US" sz="1600" dirty="0" smtClean="0"/>
              <a:t>*note that for </a:t>
            </a:r>
            <a:r>
              <a:rPr lang="en-US" sz="1600" dirty="0" err="1" smtClean="0"/>
              <a:t>negbin</a:t>
            </a:r>
            <a:r>
              <a:rPr lang="en-US" sz="1600" dirty="0" smtClean="0"/>
              <a:t>, we use </a:t>
            </a:r>
            <a:r>
              <a:rPr lang="en-US" sz="1600" b="1" dirty="0" err="1" smtClean="0">
                <a:solidFill>
                  <a:srgbClr val="0070C0"/>
                </a:solidFill>
              </a:rPr>
              <a:t>glm.nb</a:t>
            </a:r>
            <a:r>
              <a:rPr lang="en-US" sz="1600" b="1" dirty="0" smtClean="0">
                <a:solidFill>
                  <a:srgbClr val="0070C0"/>
                </a:solidFill>
              </a:rPr>
              <a:t>() </a:t>
            </a:r>
            <a:r>
              <a:rPr lang="en-US" sz="1600" dirty="0" smtClean="0"/>
              <a:t>with no </a:t>
            </a:r>
            <a:r>
              <a:rPr lang="en-US" sz="1600" b="1" dirty="0" smtClean="0">
                <a:solidFill>
                  <a:srgbClr val="0070C0"/>
                </a:solidFill>
              </a:rPr>
              <a:t>family</a:t>
            </a:r>
            <a:r>
              <a:rPr lang="en-US" sz="1600" dirty="0" smtClean="0"/>
              <a:t> argument.</a:t>
            </a:r>
          </a:p>
          <a:p>
            <a:r>
              <a:rPr lang="en-US" sz="1600" dirty="0" smtClean="0"/>
              <a:t>*The models have different intercepts but almost identical slopes for “weight”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poisson</a:t>
            </a:r>
            <a:r>
              <a:rPr lang="en-US" sz="1600" dirty="0" smtClean="0"/>
              <a:t> and </a:t>
            </a:r>
            <a:r>
              <a:rPr lang="en-US" sz="1600" dirty="0" err="1" smtClean="0"/>
              <a:t>negbin</a:t>
            </a:r>
            <a:r>
              <a:rPr lang="en-US" sz="1600" dirty="0" smtClean="0"/>
              <a:t> models can be compared w/AIC; quasi-</a:t>
            </a:r>
            <a:r>
              <a:rPr lang="en-US" sz="1600" dirty="0" err="1" smtClean="0"/>
              <a:t>poisson</a:t>
            </a:r>
            <a:r>
              <a:rPr lang="en-US" sz="1600" dirty="0" smtClean="0"/>
              <a:t> however cannot be compared to them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423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Accommodating </a:t>
            </a:r>
            <a:r>
              <a:rPr lang="en-US" sz="2800" b="1" dirty="0" err="1" smtClean="0"/>
              <a:t>overdisperion</a:t>
            </a:r>
            <a:endParaRPr lang="en-US" sz="2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0983" y="381833"/>
            <a:ext cx="11647032" cy="646331"/>
            <a:chOff x="-74493" y="595709"/>
            <a:chExt cx="9778619" cy="542647"/>
          </a:xfrm>
        </p:grpSpPr>
        <p:sp>
          <p:nvSpPr>
            <p:cNvPr id="9" name="TextBox 8"/>
            <p:cNvSpPr txBox="1"/>
            <p:nvPr/>
          </p:nvSpPr>
          <p:spPr>
            <a:xfrm>
              <a:off x="-74493" y="595709"/>
              <a:ext cx="4572000" cy="54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Poisson model with “individual random effect”</a:t>
              </a:r>
            </a:p>
            <a:p>
              <a:r>
                <a:rPr lang="en-US" b="1" dirty="0" err="1" smtClean="0">
                  <a:solidFill>
                    <a:srgbClr val="0070C0"/>
                  </a:solidFill>
                </a:rPr>
                <a:t>glmer</a:t>
              </a:r>
              <a:r>
                <a:rPr lang="en-US" b="1" dirty="0" smtClean="0">
                  <a:solidFill>
                    <a:srgbClr val="0070C0"/>
                  </a:solidFill>
                </a:rPr>
                <a:t>(… + (1|row.id), family =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poisson</a:t>
              </a:r>
              <a:r>
                <a:rPr lang="en-US" b="1" dirty="0" smtClean="0">
                  <a:solidFill>
                    <a:srgbClr val="0070C0"/>
                  </a:solidFill>
                </a:rPr>
                <a:t>)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2126" y="595709"/>
              <a:ext cx="4572000" cy="31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 smtClean="0">
                <a:solidFill>
                  <a:srgbClr val="0070C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3" y="1034959"/>
            <a:ext cx="4994168" cy="10196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3" y="2180040"/>
            <a:ext cx="4600196" cy="453067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3898232" y="1153554"/>
            <a:ext cx="433136" cy="2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2871" y="767694"/>
            <a:ext cx="26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unique ID for each row of data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60072" y="2054650"/>
            <a:ext cx="16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effect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021179" y="1821202"/>
            <a:ext cx="277784" cy="19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77821" y="559683"/>
            <a:ext cx="37319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*Another way to deal with </a:t>
            </a:r>
            <a:r>
              <a:rPr lang="en-US" sz="1600" dirty="0" err="1" smtClean="0"/>
              <a:t>overdispersion</a:t>
            </a:r>
            <a:r>
              <a:rPr lang="en-US" sz="1600" dirty="0" smtClean="0"/>
              <a:t> is to fit an “individual-level random effect”</a:t>
            </a:r>
          </a:p>
          <a:p>
            <a:r>
              <a:rPr lang="en-US" sz="1600" dirty="0" smtClean="0"/>
              <a:t>*Technically this results in a “</a:t>
            </a:r>
            <a:r>
              <a:rPr lang="en-US" sz="1600" dirty="0" err="1" smtClean="0"/>
              <a:t>poisson</a:t>
            </a:r>
            <a:r>
              <a:rPr lang="en-US" sz="1600" dirty="0" smtClean="0"/>
              <a:t>-normal” model (</a:t>
            </a:r>
            <a:r>
              <a:rPr lang="en-US" sz="1600" dirty="0" err="1" smtClean="0"/>
              <a:t>dunno</a:t>
            </a:r>
            <a:r>
              <a:rPr lang="en-US" sz="1600" dirty="0" smtClean="0"/>
              <a:t> why)</a:t>
            </a:r>
          </a:p>
          <a:p>
            <a:r>
              <a:rPr lang="en-US" sz="1600" dirty="0"/>
              <a:t>*The intercept term is different from both quasi-</a:t>
            </a:r>
            <a:r>
              <a:rPr lang="en-US" sz="1600" dirty="0" err="1"/>
              <a:t>poisson</a:t>
            </a:r>
            <a:r>
              <a:rPr lang="en-US" sz="1600" dirty="0"/>
              <a:t> and negative binomial, but slope </a:t>
            </a:r>
            <a:r>
              <a:rPr lang="en-US" sz="1600" dirty="0" smtClean="0"/>
              <a:t>similar</a:t>
            </a:r>
          </a:p>
          <a:p>
            <a:r>
              <a:rPr lang="en-US" sz="1600" dirty="0" smtClean="0"/>
              <a:t>*This approach is general and can be applied to complex mixed model </a:t>
            </a:r>
          </a:p>
          <a:p>
            <a:r>
              <a:rPr lang="en-US" sz="1600" dirty="0" smtClean="0"/>
              <a:t>*Negative binomial models can be fit with </a:t>
            </a:r>
            <a:r>
              <a:rPr lang="en-US" sz="1600" dirty="0" err="1" smtClean="0"/>
              <a:t>glmer.nb</a:t>
            </a:r>
            <a:r>
              <a:rPr lang="en-US" sz="1600" dirty="0" smtClean="0"/>
              <a:t> but does not work well</a:t>
            </a:r>
          </a:p>
          <a:p>
            <a:r>
              <a:rPr lang="en-US" sz="1600" dirty="0" smtClean="0"/>
              <a:t>*The package </a:t>
            </a:r>
            <a:r>
              <a:rPr lang="en-US" sz="1600" dirty="0" err="1" smtClean="0"/>
              <a:t>glmmADMB</a:t>
            </a:r>
            <a:r>
              <a:rPr lang="en-US" sz="1600" dirty="0" smtClean="0"/>
              <a:t> can do </a:t>
            </a:r>
            <a:r>
              <a:rPr lang="en-US" sz="1600" dirty="0" err="1" smtClean="0"/>
              <a:t>negbingmodels</a:t>
            </a:r>
            <a:r>
              <a:rPr lang="en-US" sz="1600" dirty="0" smtClean="0"/>
              <a:t> somewhat better</a:t>
            </a:r>
          </a:p>
          <a:p>
            <a:r>
              <a:rPr lang="en-US" sz="1600" dirty="0" smtClean="0"/>
              <a:t>*The individual-level random effect approach appears to work the best for complex models, at least in terms of the model actually working (converges, produces output)</a:t>
            </a:r>
            <a:endParaRPr lang="en-US" sz="1600" dirty="0"/>
          </a:p>
          <a:p>
            <a:r>
              <a:rPr lang="en-US" sz="1600" dirty="0" smtClean="0"/>
              <a:t>*For GLMs there is evidence that this approach works </a:t>
            </a:r>
            <a:r>
              <a:rPr lang="en-US" sz="1600" dirty="0" err="1" smtClean="0"/>
              <a:t>wellHarrison</a:t>
            </a:r>
            <a:r>
              <a:rPr lang="en-US" sz="1600" dirty="0" smtClean="0"/>
              <a:t> 2014  Using </a:t>
            </a:r>
            <a:r>
              <a:rPr lang="en-US" sz="1600" dirty="0"/>
              <a:t>observation-level random effects to model </a:t>
            </a:r>
            <a:r>
              <a:rPr lang="en-US" sz="1600" dirty="0" err="1"/>
              <a:t>overdispersion</a:t>
            </a:r>
            <a:r>
              <a:rPr lang="en-US" sz="1600" dirty="0"/>
              <a:t> in count data in ecology and </a:t>
            </a:r>
            <a:r>
              <a:rPr lang="en-US" sz="1600" dirty="0" smtClean="0"/>
              <a:t>evolution. </a:t>
            </a:r>
            <a:r>
              <a:rPr lang="en-US" sz="1600" dirty="0" err="1" smtClean="0"/>
              <a:t>PeerJ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Dunno</a:t>
            </a:r>
            <a:r>
              <a:rPr lang="en-US" sz="1600" dirty="0" smtClean="0"/>
              <a:t> for GLMMs, but I do it anyway : )</a:t>
            </a:r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15802" y="4716379"/>
            <a:ext cx="315566" cy="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789" y="5727032"/>
            <a:ext cx="341194" cy="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28459" y="4457805"/>
            <a:ext cx="290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effect – not interpretable?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4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02457" y="1009674"/>
            <a:ext cx="11083168" cy="3214285"/>
            <a:chOff x="153761" y="924577"/>
            <a:chExt cx="11083168" cy="3214285"/>
          </a:xfrm>
        </p:grpSpPr>
        <p:grpSp>
          <p:nvGrpSpPr>
            <p:cNvPr id="5" name="Group 4"/>
            <p:cNvGrpSpPr/>
            <p:nvPr/>
          </p:nvGrpSpPr>
          <p:grpSpPr>
            <a:xfrm>
              <a:off x="153761" y="956603"/>
              <a:ext cx="5332226" cy="1345515"/>
              <a:chOff x="1378619" y="3946859"/>
              <a:chExt cx="4076700" cy="10287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97669" y="3946859"/>
                <a:ext cx="2019300" cy="43815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619" y="4385009"/>
                <a:ext cx="4076700" cy="590550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555867" y="924577"/>
              <a:ext cx="5681062" cy="3214285"/>
              <a:chOff x="5509461" y="2422859"/>
              <a:chExt cx="4343400" cy="24574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461" y="2422859"/>
                <a:ext cx="2552700" cy="54292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9461" y="2965784"/>
                <a:ext cx="4343400" cy="1914525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79789" y="0"/>
            <a:ext cx="1145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Poisson regression: the overall mean using “intercept-only” models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7757" y="672368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mean with lm()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4683" y="640342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mean with </a:t>
            </a:r>
            <a:r>
              <a:rPr lang="en-US" b="1" dirty="0" err="1" smtClean="0"/>
              <a:t>glm</a:t>
            </a:r>
            <a:r>
              <a:rPr lang="en-US" b="1" dirty="0" smtClean="0"/>
              <a:t>(…, family = </a:t>
            </a:r>
            <a:r>
              <a:rPr lang="en-US" b="1" dirty="0" err="1" smtClean="0"/>
              <a:t>poisson</a:t>
            </a:r>
            <a:r>
              <a:rPr lang="en-US" b="1" dirty="0" smtClean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868485" y="2001002"/>
            <a:ext cx="233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" y="2768380"/>
            <a:ext cx="4408808" cy="3517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6552" y="1184362"/>
            <a:ext cx="110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only gives</a:t>
            </a:r>
          </a:p>
          <a:p>
            <a:r>
              <a:rPr lang="en-US" dirty="0" smtClean="0"/>
              <a:t>Overall mean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999747" y="2290008"/>
            <a:ext cx="434936" cy="30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08930" y="2444414"/>
            <a:ext cx="1735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R’s output is on the </a:t>
            </a:r>
            <a:r>
              <a:rPr lang="en-US" b="1" dirty="0" smtClean="0"/>
              <a:t>log scale</a:t>
            </a:r>
            <a:r>
              <a:rPr lang="en-US" dirty="0" smtClean="0"/>
              <a:t>! (the </a:t>
            </a:r>
            <a:r>
              <a:rPr lang="en-US" b="1" dirty="0" smtClean="0"/>
              <a:t>link scale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563" y="5070422"/>
            <a:ext cx="2960274" cy="67663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66766" y="4424091"/>
            <a:ext cx="571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inverse link to convert from link scale to original count scale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83335" y="5747056"/>
            <a:ext cx="173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3.4286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56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9669" y="892552"/>
            <a:ext cx="5681062" cy="1417511"/>
            <a:chOff x="5509461" y="2422859"/>
            <a:chExt cx="4343400" cy="10837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9461" y="2422859"/>
              <a:ext cx="2552700" cy="542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71752"/>
            <a:stretch/>
          </p:blipFill>
          <p:spPr>
            <a:xfrm>
              <a:off x="5509461" y="2965784"/>
              <a:ext cx="4343400" cy="54081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9789" y="0"/>
            <a:ext cx="1145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Standard errors and </a:t>
            </a:r>
            <a:r>
              <a:rPr lang="en-US" sz="2800" b="1" dirty="0" err="1" smtClean="0"/>
              <a:t>poisson</a:t>
            </a:r>
            <a:r>
              <a:rPr lang="en-US" sz="2800" b="1" dirty="0" smtClean="0"/>
              <a:t> regression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789" y="523220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mean with </a:t>
            </a:r>
            <a:r>
              <a:rPr lang="en-US" b="1" dirty="0" err="1" smtClean="0"/>
              <a:t>glm</a:t>
            </a:r>
            <a:r>
              <a:rPr lang="en-US" b="1" dirty="0" smtClean="0"/>
              <a:t>(…, family = </a:t>
            </a:r>
            <a:r>
              <a:rPr lang="en-US" b="1" dirty="0" err="1" smtClean="0"/>
              <a:t>poisson</a:t>
            </a:r>
            <a:r>
              <a:rPr lang="en-US" b="1" dirty="0" smtClean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13" y="2553594"/>
            <a:ext cx="571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and the standard error are both on link scale</a:t>
            </a:r>
          </a:p>
          <a:p>
            <a:endParaRPr lang="en-US" dirty="0"/>
          </a:p>
          <a:p>
            <a:r>
              <a:rPr lang="en-US" dirty="0" smtClean="0"/>
              <a:t>Note: SE can only be used directly on the link scale: </a:t>
            </a:r>
            <a:r>
              <a:rPr lang="en-US" dirty="0" err="1" smtClean="0"/>
              <a:t>exp</a:t>
            </a:r>
            <a:r>
              <a:rPr lang="en-US" dirty="0" smtClean="0"/>
              <a:t>(SE) is meaningless!</a:t>
            </a:r>
          </a:p>
          <a:p>
            <a:endParaRPr lang="en-US" dirty="0"/>
          </a:p>
          <a:p>
            <a:r>
              <a:rPr lang="en-US" dirty="0" smtClean="0"/>
              <a:t>To get SE of the mean, need to work in terms of the limits of the error bars, </a:t>
            </a:r>
            <a:r>
              <a:rPr lang="en-US" dirty="0" err="1" smtClean="0"/>
              <a:t>ie</a:t>
            </a:r>
            <a:r>
              <a:rPr lang="en-US" dirty="0" smtClean="0"/>
              <a:t> mean + 1 SE) and (mean – 1 SE)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= 3,18 and 7.7</a:t>
            </a:r>
          </a:p>
          <a:p>
            <a:endParaRPr lang="en-US" dirty="0"/>
          </a:p>
          <a:p>
            <a:r>
              <a:rPr lang="en-US" dirty="0" smtClean="0"/>
              <a:t>Wrong: </a:t>
            </a:r>
            <a:r>
              <a:rPr lang="en-US" dirty="0" err="1" smtClean="0"/>
              <a:t>exp</a:t>
            </a:r>
            <a:r>
              <a:rPr lang="en-US" dirty="0" smtClean="0"/>
              <a:t>(1.23)+</a:t>
            </a:r>
            <a:r>
              <a:rPr lang="en-US" dirty="0" err="1" smtClean="0"/>
              <a:t>exp</a:t>
            </a:r>
            <a:r>
              <a:rPr lang="en-US" dirty="0" smtClean="0"/>
              <a:t>(0.07)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819104" y="2279319"/>
            <a:ext cx="0" cy="27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49029" y="2279318"/>
            <a:ext cx="0" cy="27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13" y="4493905"/>
            <a:ext cx="2380416" cy="54632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797749" y="523220"/>
            <a:ext cx="4837369" cy="4166843"/>
            <a:chOff x="6860655" y="1223303"/>
            <a:chExt cx="4837369" cy="416684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0655" y="1223303"/>
              <a:ext cx="4837369" cy="4166843"/>
            </a:xfrm>
            <a:prstGeom prst="rect">
              <a:avLst/>
            </a:prstGeom>
          </p:spPr>
        </p:pic>
        <p:sp>
          <p:nvSpPr>
            <p:cNvPr id="37" name="Right Brace 36"/>
            <p:cNvSpPr/>
            <p:nvPr/>
          </p:nvSpPr>
          <p:spPr>
            <a:xfrm>
              <a:off x="10571747" y="3256547"/>
              <a:ext cx="272716" cy="10590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Brace 37"/>
            <p:cNvSpPr/>
            <p:nvPr/>
          </p:nvSpPr>
          <p:spPr>
            <a:xfrm>
              <a:off x="10621645" y="2181994"/>
              <a:ext cx="272716" cy="10590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10621645" y="1481910"/>
              <a:ext cx="272716" cy="70008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241753" y="4690063"/>
            <a:ext cx="418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Asymmetric error bars:</a:t>
            </a:r>
          </a:p>
          <a:p>
            <a:r>
              <a:rPr lang="en-US" dirty="0" smtClean="0"/>
              <a:t>Due to how the log scale works, the large the SE gets, the more asymmetric the error bars get.  Similarly, confidence intervals are also often asymmetric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8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Poisson regression: t-test-</a:t>
            </a:r>
            <a:r>
              <a:rPr lang="en-US" sz="2800" b="1" i="1" dirty="0" err="1" smtClean="0"/>
              <a:t>ish</a:t>
            </a:r>
            <a:r>
              <a:rPr lang="en-US" sz="2800" b="1" dirty="0" smtClean="0"/>
              <a:t> analysis</a:t>
            </a:r>
            <a:endParaRPr lang="en-US" sz="2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9628" y="830765"/>
            <a:ext cx="8972261" cy="3227889"/>
            <a:chOff x="239629" y="828040"/>
            <a:chExt cx="7214029" cy="2595342"/>
          </a:xfrm>
        </p:grpSpPr>
        <p:grpSp>
          <p:nvGrpSpPr>
            <p:cNvPr id="6" name="Group 5"/>
            <p:cNvGrpSpPr/>
            <p:nvPr/>
          </p:nvGrpSpPr>
          <p:grpSpPr>
            <a:xfrm>
              <a:off x="239629" y="2706228"/>
              <a:ext cx="7214029" cy="717154"/>
              <a:chOff x="4762500" y="3181350"/>
              <a:chExt cx="7214029" cy="71715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2500" y="3181350"/>
                <a:ext cx="2667000" cy="4953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-1" b="63803"/>
              <a:stretch/>
            </p:blipFill>
            <p:spPr>
              <a:xfrm>
                <a:off x="7718854" y="3181351"/>
                <a:ext cx="4257675" cy="71715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39629" y="1596566"/>
              <a:ext cx="7000875" cy="632942"/>
              <a:chOff x="239629" y="1689435"/>
              <a:chExt cx="7000875" cy="63294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629" y="1689435"/>
                <a:ext cx="2952750" cy="4572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2379" y="1703252"/>
                <a:ext cx="4048125" cy="619125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239629" y="828040"/>
              <a:ext cx="4476750" cy="485775"/>
              <a:chOff x="239629" y="631438"/>
              <a:chExt cx="4476750" cy="48577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629" y="725327"/>
                <a:ext cx="2743200" cy="381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2379" y="631438"/>
                <a:ext cx="1524000" cy="485775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148805" y="646561"/>
            <a:ext cx="17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Raw means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8805" y="1425713"/>
            <a:ext cx="46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Coefficients from linear model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8804" y="2797380"/>
            <a:ext cx="46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Coefficients from </a:t>
            </a:r>
            <a:r>
              <a:rPr lang="en-US" b="1" dirty="0" err="1" smtClean="0"/>
              <a:t>poisson</a:t>
            </a:r>
            <a:r>
              <a:rPr lang="en-US" b="1" dirty="0" smtClean="0"/>
              <a:t> </a:t>
            </a:r>
            <a:r>
              <a:rPr lang="en-US" b="1" dirty="0" err="1" smtClean="0"/>
              <a:t>glm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07408" y="548954"/>
            <a:ext cx="3127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= mean of females (baseline)</a:t>
            </a:r>
          </a:p>
          <a:p>
            <a:endParaRPr lang="en-US" dirty="0" smtClean="0"/>
          </a:p>
          <a:p>
            <a:r>
              <a:rPr lang="en-US" dirty="0" smtClean="0"/>
              <a:t>Intercept + treatment effect = mean of males</a:t>
            </a:r>
          </a:p>
          <a:p>
            <a:r>
              <a:rPr lang="en-US" dirty="0" smtClean="0"/>
              <a:t>2.71+1.41 = </a:t>
            </a:r>
            <a:r>
              <a:rPr lang="en-US" b="1" dirty="0" smtClean="0"/>
              <a:t>4.12</a:t>
            </a:r>
          </a:p>
          <a:p>
            <a:endParaRPr lang="en-US" dirty="0" smtClean="0"/>
          </a:p>
          <a:p>
            <a:r>
              <a:rPr lang="en-US" b="1" dirty="0" smtClean="0"/>
              <a:t>Poisson output on log scale:</a:t>
            </a:r>
            <a:endParaRPr lang="en-US" b="1" dirty="0"/>
          </a:p>
          <a:p>
            <a:r>
              <a:rPr lang="en-US" dirty="0" smtClean="0"/>
              <a:t>Female mean =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(0.99) = 2.71</a:t>
            </a:r>
          </a:p>
          <a:p>
            <a:endParaRPr lang="en-US" dirty="0"/>
          </a:p>
          <a:p>
            <a:r>
              <a:rPr lang="en-US" dirty="0" smtClean="0"/>
              <a:t>Male mean =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(0.996+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r>
              <a:rPr lang="en-US" dirty="0" smtClean="0"/>
              <a:t>) = </a:t>
            </a:r>
            <a:r>
              <a:rPr lang="en-US" b="1" dirty="0" smtClean="0"/>
              <a:t>4.12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889590" y="4198385"/>
            <a:ext cx="5057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does the </a:t>
            </a:r>
            <a:r>
              <a:rPr lang="en-US" b="1" dirty="0" smtClean="0">
                <a:solidFill>
                  <a:srgbClr val="0070C0"/>
                </a:solidFill>
              </a:rPr>
              <a:t>male parameter </a:t>
            </a:r>
            <a:r>
              <a:rPr lang="en-US" b="1" dirty="0" smtClean="0"/>
              <a:t>mean?</a:t>
            </a:r>
          </a:p>
          <a:p>
            <a:r>
              <a:rPr lang="en-US" dirty="0" smtClean="0"/>
              <a:t>1)Consider the Ratio of male to female marbles: </a:t>
            </a:r>
          </a:p>
          <a:p>
            <a:r>
              <a:rPr lang="en-US" dirty="0" smtClean="0"/>
              <a:t>(2.7+1.4)/(2.7) = 4.2/2.7 = 1.52</a:t>
            </a:r>
          </a:p>
          <a:p>
            <a:r>
              <a:rPr lang="en-US" dirty="0" smtClean="0"/>
              <a:t>Therefore, Males buried marbles at rate 1.5x greater than females</a:t>
            </a:r>
          </a:p>
          <a:p>
            <a:r>
              <a:rPr lang="en-US" dirty="0" smtClean="0"/>
              <a:t>2)</a:t>
            </a:r>
            <a:r>
              <a:rPr lang="en-US" dirty="0"/>
              <a:t> The male </a:t>
            </a:r>
            <a:r>
              <a:rPr lang="en-US" dirty="0" smtClean="0"/>
              <a:t>parameter of 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r>
              <a:rPr lang="en-US" dirty="0" smtClean="0"/>
              <a:t>  from the </a:t>
            </a:r>
            <a:r>
              <a:rPr lang="en-US" dirty="0"/>
              <a:t>P</a:t>
            </a:r>
            <a:r>
              <a:rPr lang="en-US" dirty="0" smtClean="0"/>
              <a:t>oisson model is </a:t>
            </a:r>
            <a:r>
              <a:rPr lang="en-US" dirty="0"/>
              <a:t>a “</a:t>
            </a:r>
            <a:r>
              <a:rPr lang="en-US" b="1" dirty="0"/>
              <a:t>log rate ratio</a:t>
            </a:r>
            <a:r>
              <a:rPr lang="en-US" dirty="0" smtClean="0"/>
              <a:t>”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r>
              <a:rPr lang="en-US" dirty="0" smtClean="0"/>
              <a:t>) = 1.52</a:t>
            </a:r>
          </a:p>
          <a:p>
            <a:r>
              <a:rPr lang="en-US" dirty="0" err="1" smtClean="0"/>
              <a:t>Conversly</a:t>
            </a:r>
            <a:r>
              <a:rPr lang="en-US" dirty="0" smtClean="0"/>
              <a:t>, log(</a:t>
            </a:r>
            <a:r>
              <a:rPr lang="en-US" dirty="0"/>
              <a:t>(2.7+1.4)/(2.7</a:t>
            </a:r>
            <a:r>
              <a:rPr lang="en-US" dirty="0" smtClean="0"/>
              <a:t>)) = 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51411" y="3854368"/>
            <a:ext cx="260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1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Poisson regression: regression type analysis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" y="772938"/>
            <a:ext cx="7225604" cy="55396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05393" y="67085"/>
            <a:ext cx="441157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Similar issues as already discussed apply to models with continuous predictor variables</a:t>
            </a:r>
          </a:p>
          <a:p>
            <a:r>
              <a:rPr lang="en-US" sz="2800" dirty="0" smtClean="0"/>
              <a:t>*Interpretation of slope and interaction coefficients can be tricky – not necessarily the same as for linear regression</a:t>
            </a:r>
          </a:p>
          <a:p>
            <a:r>
              <a:rPr lang="en-US" sz="2800" dirty="0" smtClean="0"/>
              <a:t>*</a:t>
            </a:r>
            <a:r>
              <a:rPr lang="en-US" sz="2800" dirty="0" err="1" smtClean="0"/>
              <a:t>exponentiating</a:t>
            </a:r>
            <a:r>
              <a:rPr lang="en-US" sz="2800" dirty="0" smtClean="0"/>
              <a:t> a slope parameter hard (impossible?) to interpret</a:t>
            </a:r>
          </a:p>
          <a:p>
            <a:r>
              <a:rPr lang="en-US" sz="2800" dirty="0" smtClean="0"/>
              <a:t>*Generally use whole regression equation to plot regression curves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810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https://stats.stackexchange.com/questions/70558/diagnostic-plots-for-count-regression</a:t>
            </a:r>
            <a:endParaRPr lang="en-US" dirty="0" smtClean="0"/>
          </a:p>
          <a:p>
            <a:r>
              <a:rPr lang="en-US" dirty="0" smtClean="0"/>
              <a:t>Read all comments – the highest rank post apparently has some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3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105818"/>
            <a:ext cx="10515600" cy="1325563"/>
          </a:xfrm>
        </p:spPr>
        <p:txBody>
          <a:bodyPr/>
          <a:lstStyle/>
          <a:p>
            <a:r>
              <a:rPr lang="en-US" dirty="0" smtClean="0"/>
              <a:t>Residuals are hard with GLMs, esp. logistic regression; new package helps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25" y="1431381"/>
            <a:ext cx="5618865" cy="51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1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</a:t>
            </a:r>
            <a:r>
              <a:rPr lang="en-US" dirty="0" smtClean="0"/>
              <a:t>binomial notes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http://stats.idre.ucla.edu/r/dae/negative-binomial-regression/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why </a:t>
            </a:r>
            <a:r>
              <a:rPr lang="en-US" dirty="0" err="1"/>
              <a:t>glm.nb</a:t>
            </a:r>
            <a:r>
              <a:rPr lang="en-US" dirty="0"/>
              <a:t> says “</a:t>
            </a:r>
            <a:r>
              <a:rPr lang="en-US" dirty="0" err="1"/>
              <a:t>overdisperion</a:t>
            </a:r>
            <a:r>
              <a:rPr lang="en-US" dirty="0"/>
              <a:t> parameter taken to be 1”</a:t>
            </a:r>
            <a:br>
              <a:rPr lang="en-US" dirty="0"/>
            </a:br>
            <a:r>
              <a:rPr lang="en-US" dirty="0"/>
              <a:t>https://stats.stackexchange.com/questions/10985/dispersion-parameter-of-negbin-distribution</a:t>
            </a:r>
          </a:p>
        </p:txBody>
      </p:sp>
    </p:spTree>
    <p:extLst>
      <p:ext uri="{BB962C8B-B14F-4D97-AF65-F5344CB8AC3E}">
        <p14:creationId xmlns:p14="http://schemas.microsoft.com/office/powerpoint/2010/main" val="363188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ages-na.ssl-images-amazon.com/images/I/41j42Li%2BHrL._SX32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3" y="1690688"/>
            <a:ext cx="3098794" cy="477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began – but beware!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43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46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23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065"/>
            <a:ext cx="8461164" cy="5816109"/>
          </a:xfrm>
          <a:prstGeom prst="rect">
            <a:avLst/>
          </a:prstGeom>
        </p:spPr>
      </p:pic>
      <p:pic>
        <p:nvPicPr>
          <p:cNvPr id="3" name="Picture 2" descr="Image result for rat marble burying as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90" y="2056503"/>
            <a:ext cx="3236660" cy="24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941" y="0"/>
            <a:ext cx="896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Logistic regression: was at least 1 marble buried?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97014" y="5207877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marbles buried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1544" y="1394868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 marbles buried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0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cteria logisti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942459"/>
            <a:ext cx="4171728" cy="47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" y="1058369"/>
            <a:ext cx="7209701" cy="4955868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429555" y="1705685"/>
            <a:ext cx="5576552" cy="3072377"/>
          </a:xfrm>
          <a:custGeom>
            <a:avLst/>
            <a:gdLst>
              <a:gd name="connsiteX0" fmla="*/ 0 w 5576552"/>
              <a:gd name="connsiteY0" fmla="*/ 3072377 h 3072377"/>
              <a:gd name="connsiteX1" fmla="*/ 1725769 w 5576552"/>
              <a:gd name="connsiteY1" fmla="*/ 2686011 h 3072377"/>
              <a:gd name="connsiteX2" fmla="*/ 3271234 w 5576552"/>
              <a:gd name="connsiteY2" fmla="*/ 1179183 h 3072377"/>
              <a:gd name="connsiteX3" fmla="*/ 4559121 w 5576552"/>
              <a:gd name="connsiteY3" fmla="*/ 174630 h 3072377"/>
              <a:gd name="connsiteX4" fmla="*/ 5576552 w 5576552"/>
              <a:gd name="connsiteY4" fmla="*/ 7205 h 307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552" h="3072377">
                <a:moveTo>
                  <a:pt x="0" y="3072377"/>
                </a:moveTo>
                <a:cubicBezTo>
                  <a:pt x="590281" y="3036960"/>
                  <a:pt x="1180563" y="3001543"/>
                  <a:pt x="1725769" y="2686011"/>
                </a:cubicBezTo>
                <a:cubicBezTo>
                  <a:pt x="2270975" y="2370479"/>
                  <a:pt x="2799009" y="1597746"/>
                  <a:pt x="3271234" y="1179183"/>
                </a:cubicBezTo>
                <a:cubicBezTo>
                  <a:pt x="3743459" y="760620"/>
                  <a:pt x="4174901" y="369960"/>
                  <a:pt x="4559121" y="174630"/>
                </a:cubicBezTo>
                <a:cubicBezTo>
                  <a:pt x="4943341" y="-20700"/>
                  <a:pt x="5259946" y="-6748"/>
                  <a:pt x="5576552" y="72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940" y="0"/>
            <a:ext cx="1210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Logistic regression: function that describes regression line related to “logistic population growth”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4575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cteria logisti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942459"/>
            <a:ext cx="4171728" cy="47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" y="1058369"/>
            <a:ext cx="7209701" cy="495586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81070" y="3374265"/>
            <a:ext cx="54992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8940" y="0"/>
            <a:ext cx="1210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Logistic regression: </a:t>
            </a:r>
            <a:endParaRPr lang="en-US" sz="3200" b="1" dirty="0"/>
          </a:p>
          <a:p>
            <a:r>
              <a:rPr lang="en-US" sz="3200" b="1" dirty="0" smtClean="0"/>
              <a:t>What would a flat line mean?</a:t>
            </a:r>
          </a:p>
        </p:txBody>
      </p:sp>
    </p:spTree>
    <p:extLst>
      <p:ext uri="{BB962C8B-B14F-4D97-AF65-F5344CB8AC3E}">
        <p14:creationId xmlns:p14="http://schemas.microsoft.com/office/powerpoint/2010/main" val="658360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349809" y="71240"/>
            <a:ext cx="5549104" cy="3554426"/>
            <a:chOff x="4193286" y="1088516"/>
            <a:chExt cx="5549104" cy="355442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t="29325"/>
            <a:stretch/>
          </p:blipFill>
          <p:spPr>
            <a:xfrm>
              <a:off x="4193286" y="1088516"/>
              <a:ext cx="3864989" cy="71929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3286" y="1807810"/>
              <a:ext cx="5549104" cy="2835132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>
          <a:xfrm flipH="1">
            <a:off x="8898915" y="1977267"/>
            <a:ext cx="310842" cy="20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77562" y="0"/>
            <a:ext cx="3038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Family = </a:t>
            </a:r>
            <a:r>
              <a:rPr lang="en-US" sz="1200" dirty="0" smtClean="0"/>
              <a:t>sets the </a:t>
            </a:r>
            <a:r>
              <a:rPr lang="en-US" sz="1200" b="1" dirty="0" smtClean="0"/>
              <a:t>distribution </a:t>
            </a:r>
          </a:p>
          <a:p>
            <a:r>
              <a:rPr lang="en-US" sz="1200" dirty="0" smtClean="0"/>
              <a:t>The </a:t>
            </a:r>
            <a:r>
              <a:rPr lang="en-US" sz="1200" b="1" dirty="0"/>
              <a:t>l</a:t>
            </a:r>
            <a:r>
              <a:rPr lang="en-US" sz="1200" b="1" dirty="0" smtClean="0"/>
              <a:t>ink</a:t>
            </a:r>
            <a:r>
              <a:rPr lang="en-US" sz="1200" dirty="0" smtClean="0"/>
              <a:t> does not need to be specified if you are using the standard “canonical” link for a family.(for logistic regression  = “logit link”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72325" y="463128"/>
            <a:ext cx="658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5427" y="430887"/>
            <a:ext cx="2971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Link-scale parameters</a:t>
            </a:r>
          </a:p>
          <a:p>
            <a:r>
              <a:rPr lang="en-US" dirty="0"/>
              <a:t>*</a:t>
            </a:r>
            <a:r>
              <a:rPr lang="en-US" dirty="0" smtClean="0"/>
              <a:t>Raw </a:t>
            </a:r>
            <a:r>
              <a:rPr lang="en-US" dirty="0" smtClean="0"/>
              <a:t>logistic regression parameters are on the </a:t>
            </a:r>
            <a:r>
              <a:rPr lang="en-US" b="1" dirty="0" smtClean="0"/>
              <a:t>log-odds scale</a:t>
            </a:r>
            <a:r>
              <a:rPr lang="en-US" dirty="0" smtClean="0"/>
              <a:t>.  </a:t>
            </a:r>
            <a:endParaRPr lang="en-US" dirty="0" smtClean="0"/>
          </a:p>
          <a:p>
            <a:r>
              <a:rPr lang="en-US" dirty="0"/>
              <a:t>*</a:t>
            </a:r>
            <a:r>
              <a:rPr lang="en-US" dirty="0" smtClean="0"/>
              <a:t>Otherwise</a:t>
            </a:r>
            <a:r>
              <a:rPr lang="en-US" dirty="0" smtClean="0"/>
              <a:t>, standard regression </a:t>
            </a:r>
            <a:r>
              <a:rPr lang="en-US" dirty="0" smtClean="0"/>
              <a:t>concepts largely </a:t>
            </a:r>
            <a:r>
              <a:rPr lang="en-US" dirty="0" smtClean="0"/>
              <a:t>apply.  </a:t>
            </a:r>
            <a:endParaRPr lang="en-US" dirty="0" smtClean="0"/>
          </a:p>
          <a:p>
            <a:r>
              <a:rPr lang="en-US" dirty="0" smtClean="0"/>
              <a:t>*”weight” coefficient = 0.45</a:t>
            </a:r>
          </a:p>
          <a:p>
            <a:r>
              <a:rPr lang="en-US" dirty="0" smtClean="0"/>
              <a:t>Therefore, bigger rats had higher probability of burying at </a:t>
            </a:r>
            <a:r>
              <a:rPr lang="en-US" b="1" dirty="0" smtClean="0"/>
              <a:t>least 1 marble</a:t>
            </a:r>
            <a:endParaRPr lang="en-US" b="1" dirty="0" smtClean="0"/>
          </a:p>
          <a:p>
            <a:r>
              <a:rPr lang="en-US" dirty="0" smtClean="0"/>
              <a:t>*Link-scale </a:t>
            </a:r>
            <a:r>
              <a:rPr lang="en-US" dirty="0" smtClean="0"/>
              <a:t>parameters can be converted to the real scale using the </a:t>
            </a:r>
            <a:r>
              <a:rPr lang="en-US" b="1" dirty="0" smtClean="0"/>
              <a:t>inverse-link </a:t>
            </a:r>
            <a:r>
              <a:rPr lang="en-US" b="1" dirty="0" smtClean="0"/>
              <a:t>function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inverse logit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*Coefficients for categorical variables easier to interpret directly than those continuous variables </a:t>
            </a:r>
            <a:endParaRPr lang="en-US" dirty="0" smtClean="0"/>
          </a:p>
          <a:p>
            <a:r>
              <a:rPr lang="en-US" dirty="0"/>
              <a:t>*</a:t>
            </a:r>
            <a:r>
              <a:rPr lang="en-US" dirty="0" smtClean="0"/>
              <a:t>You </a:t>
            </a:r>
            <a:r>
              <a:rPr lang="en-US" dirty="0" smtClean="0"/>
              <a:t>need to be mindful of what you are doing when converting SEs and CIs from the link to real scale.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09757" y="1715031"/>
            <a:ext cx="245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Dispersion </a:t>
            </a:r>
            <a:r>
              <a:rPr lang="en-US" sz="1200" b="1" dirty="0" smtClean="0"/>
              <a:t>parameter</a:t>
            </a:r>
          </a:p>
          <a:p>
            <a:r>
              <a:rPr lang="en-US" sz="1200" dirty="0" smtClean="0"/>
              <a:t>Assumed to be  1 for binomial models</a:t>
            </a:r>
            <a:endParaRPr lang="en-US" sz="1200" dirty="0"/>
          </a:p>
        </p:txBody>
      </p:sp>
      <p:sp>
        <p:nvSpPr>
          <p:cNvPr id="14" name="Right Brace 13"/>
          <p:cNvSpPr/>
          <p:nvPr/>
        </p:nvSpPr>
        <p:spPr>
          <a:xfrm>
            <a:off x="8478715" y="2385106"/>
            <a:ext cx="276623" cy="525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98913" y="2502924"/>
            <a:ext cx="138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Deviance</a:t>
            </a:r>
          </a:p>
          <a:p>
            <a:r>
              <a:rPr lang="en-US" sz="1200" dirty="0" smtClean="0"/>
              <a:t>Basis for hypothesis testing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942" y="0"/>
            <a:ext cx="4432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 output</a:t>
            </a:r>
            <a:endParaRPr lang="en-US" sz="2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253" y="3701379"/>
            <a:ext cx="4592192" cy="3156621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3065172" y="1468192"/>
            <a:ext cx="284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69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1" y="1002091"/>
            <a:ext cx="2300531" cy="582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1634"/>
          <a:stretch/>
        </p:blipFill>
        <p:spPr>
          <a:xfrm>
            <a:off x="162961" y="1534390"/>
            <a:ext cx="6257171" cy="213422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2463492" y="1155126"/>
            <a:ext cx="546690" cy="18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2278" y="861774"/>
            <a:ext cx="431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Specify </a:t>
            </a:r>
            <a:r>
              <a:rPr lang="en-US" sz="2200" b="1" dirty="0" smtClean="0"/>
              <a:t>chi-squared test </a:t>
            </a:r>
            <a:r>
              <a:rPr lang="en-US" sz="2200" dirty="0" smtClean="0"/>
              <a:t>(</a:t>
            </a:r>
            <a:r>
              <a:rPr lang="en-US" sz="2200" b="1" dirty="0" smtClean="0"/>
              <a:t>equivalent to “=LRT” for likelihood ratio 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678171" y="2825392"/>
            <a:ext cx="504119" cy="21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34150" y="1932840"/>
            <a:ext cx="31233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Note p-value is </a:t>
            </a:r>
            <a:r>
              <a:rPr lang="en-US" sz="2200" dirty="0" smtClean="0"/>
              <a:t>smaller than t-test value from summary(); </a:t>
            </a:r>
          </a:p>
          <a:p>
            <a:r>
              <a:rPr lang="en-US" sz="2200" dirty="0" smtClean="0"/>
              <a:t>z-test in summary() is not </a:t>
            </a:r>
            <a:r>
              <a:rPr lang="en-US" sz="2200" dirty="0" smtClean="0"/>
              <a:t>reliable with </a:t>
            </a:r>
            <a:r>
              <a:rPr lang="en-US" sz="2200" dirty="0" err="1" smtClean="0"/>
              <a:t>glms</a:t>
            </a:r>
            <a:r>
              <a:rPr lang="en-US" sz="2200" dirty="0" smtClean="0"/>
              <a:t> (?)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942" y="0"/>
            <a:ext cx="648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inference and confidence intervals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174461" y="-1107996"/>
            <a:ext cx="34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 test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942" y="430887"/>
            <a:ext cx="648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 hypothesis testing</a:t>
            </a:r>
            <a:endParaRPr lang="en-US" sz="2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8942" y="4321748"/>
            <a:ext cx="7018890" cy="1781795"/>
            <a:chOff x="258210" y="4326241"/>
            <a:chExt cx="7018890" cy="1781795"/>
          </a:xfrm>
        </p:grpSpPr>
        <p:grpSp>
          <p:nvGrpSpPr>
            <p:cNvPr id="32" name="Group 31"/>
            <p:cNvGrpSpPr/>
            <p:nvPr/>
          </p:nvGrpSpPr>
          <p:grpSpPr>
            <a:xfrm>
              <a:off x="353460" y="4834481"/>
              <a:ext cx="3963568" cy="1273555"/>
              <a:chOff x="8374219" y="4111183"/>
              <a:chExt cx="2724150" cy="875311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4219" y="4111183"/>
                <a:ext cx="1676400" cy="2667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4219" y="4376894"/>
                <a:ext cx="2724150" cy="6096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58210" y="4326241"/>
              <a:ext cx="70188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Logistic regression: confidence intervals for parameters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395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42" y="0"/>
            <a:ext cx="833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predictions from fitting model</a:t>
            </a:r>
          </a:p>
          <a:p>
            <a:r>
              <a:rPr lang="en-US" sz="2200" dirty="0" smtClean="0"/>
              <a:t>A key but frequently neglected step in understanding GLMs is to generate predictions from the fitted model to visualize the regression line and plot it against the raw data.</a:t>
            </a:r>
            <a:endParaRPr lang="en-US" sz="2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559171"/>
            <a:ext cx="10359621" cy="4108650"/>
            <a:chOff x="894826" y="1406771"/>
            <a:chExt cx="10359621" cy="4108650"/>
          </a:xfrm>
        </p:grpSpPr>
        <p:grpSp>
          <p:nvGrpSpPr>
            <p:cNvPr id="9" name="Group 8"/>
            <p:cNvGrpSpPr/>
            <p:nvPr/>
          </p:nvGrpSpPr>
          <p:grpSpPr>
            <a:xfrm>
              <a:off x="894826" y="1406771"/>
              <a:ext cx="10359621" cy="4108650"/>
              <a:chOff x="894826" y="1406771"/>
              <a:chExt cx="10359621" cy="41086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43768" y="1815447"/>
                <a:ext cx="10310679" cy="3699974"/>
                <a:chOff x="2376487" y="2540314"/>
                <a:chExt cx="7586664" cy="2722465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76487" y="2540314"/>
                  <a:ext cx="5494193" cy="257175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6487" y="3136725"/>
                  <a:ext cx="5961789" cy="537730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6487" y="3965214"/>
                  <a:ext cx="7586664" cy="1297565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894826" y="2260247"/>
                <a:ext cx="72187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Predictions on “response” or “real” scale = probabilities</a:t>
                </a:r>
                <a:endParaRPr lang="en-US" sz="22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94826" y="1406771"/>
                <a:ext cx="72187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Default: Predictions on link scale (logit) = log odds</a:t>
                </a:r>
                <a:endParaRPr lang="en-US" sz="22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9048750" y="2686050"/>
              <a:ext cx="228600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20146" y="3632955"/>
            <a:ext cx="23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scale: Log </a:t>
            </a:r>
            <a:r>
              <a:rPr lang="en-US" b="1" dirty="0"/>
              <a:t>odds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2524" y="3623899"/>
            <a:ext cx="23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Real scale: probability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91874" y="5847164"/>
            <a:ext cx="4533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70C0"/>
                </a:solidFill>
              </a:rPr>
              <a:t>a</a:t>
            </a:r>
            <a:r>
              <a:rPr lang="en-US" sz="2200" b="1" dirty="0" err="1" smtClean="0">
                <a:solidFill>
                  <a:srgbClr val="0070C0"/>
                </a:solidFill>
              </a:rPr>
              <a:t>rm:inv.logit</a:t>
            </a:r>
            <a:r>
              <a:rPr lang="en-US" sz="2200" b="1" dirty="0" smtClean="0">
                <a:solidFill>
                  <a:srgbClr val="0070C0"/>
                </a:solidFill>
              </a:rPr>
              <a:t>(1.814) = 0.859</a:t>
            </a:r>
            <a:endParaRPr lang="en-US" sz="2200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51706" y="5641942"/>
            <a:ext cx="433341" cy="20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578220" y="5573946"/>
            <a:ext cx="327780" cy="27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91874" y="6272728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arm packages has an function for the inverse logit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942" y="5601313"/>
            <a:ext cx="694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people prefer probabilities; some people in medicine like log odds and odds.  There are useful as an effects size.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(1.814) = 6.13 = an </a:t>
            </a:r>
            <a:r>
              <a:rPr lang="en-US" b="1" dirty="0" smtClean="0"/>
              <a:t>odds ratio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(bury a marble)/</a:t>
            </a:r>
            <a:r>
              <a:rPr lang="en-US" dirty="0" err="1" smtClean="0"/>
              <a:t>Pr</a:t>
            </a:r>
            <a:r>
              <a:rPr lang="en-US" dirty="0" smtClean="0"/>
              <a:t>(won’t bury a marble) = 0.859/(1-0.859) = 6.13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991874" y="1559171"/>
            <a:ext cx="523968" cy="40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90889" y="1234274"/>
            <a:ext cx="198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Fitted </a:t>
            </a:r>
            <a:r>
              <a:rPr lang="en-US" dirty="0" err="1" smtClean="0"/>
              <a:t>glm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524" y="2207611"/>
            <a:ext cx="198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you want predictions on (default is “link”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7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42" y="0"/>
            <a:ext cx="83335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Error bars</a:t>
            </a:r>
          </a:p>
          <a:p>
            <a:r>
              <a:rPr lang="en-US" sz="2200" dirty="0" smtClean="0"/>
              <a:t>To get confidence intervals we need to </a:t>
            </a:r>
          </a:p>
          <a:p>
            <a:r>
              <a:rPr lang="en-US" sz="2200" dirty="0" smtClean="0"/>
              <a:t>1)Get SE on the link scale</a:t>
            </a:r>
          </a:p>
          <a:p>
            <a:r>
              <a:rPr lang="en-US" sz="2200" dirty="0" smtClean="0"/>
              <a:t>2)Lower error bar:  </a:t>
            </a:r>
            <a:r>
              <a:rPr lang="en-US" sz="2200" dirty="0" err="1" smtClean="0"/>
              <a:t>invlogit</a:t>
            </a:r>
            <a:r>
              <a:rPr lang="en-US" sz="2200" dirty="0" smtClean="0"/>
              <a:t>(prediction on link scale-SE),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Upper error bar: </a:t>
            </a:r>
            <a:r>
              <a:rPr lang="en-US" sz="2200" dirty="0" err="1" smtClean="0"/>
              <a:t>invlogit</a:t>
            </a:r>
            <a:r>
              <a:rPr lang="en-US" sz="2200" dirty="0" smtClean="0"/>
              <a:t>(prediction </a:t>
            </a:r>
            <a:r>
              <a:rPr lang="en-US" sz="2200" dirty="0"/>
              <a:t>on link </a:t>
            </a:r>
            <a:r>
              <a:rPr lang="en-US" sz="2200" dirty="0" err="1"/>
              <a:t>scale+SE</a:t>
            </a:r>
            <a:endParaRPr lang="en-US" sz="2200" dirty="0" smtClean="0"/>
          </a:p>
          <a:p>
            <a:r>
              <a:rPr lang="en-US" sz="2200" dirty="0" smtClean="0"/>
              <a:t>Recall – there is not an SE on the probability/real/predictor scale!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6" y="2989917"/>
            <a:ext cx="8456234" cy="1607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6" y="2321349"/>
            <a:ext cx="4566064" cy="57075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644234" y="2261680"/>
            <a:ext cx="243995" cy="2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6890" y="2393978"/>
            <a:ext cx="423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se.fit</a:t>
            </a:r>
            <a:r>
              <a:rPr lang="en-US" dirty="0" smtClean="0"/>
              <a:t> produces SEs for </a:t>
            </a:r>
            <a:r>
              <a:rPr lang="en-US" u="sng" dirty="0" smtClean="0"/>
              <a:t>each</a:t>
            </a:r>
            <a:r>
              <a:rPr lang="en-US" dirty="0" smtClean="0"/>
              <a:t> predicted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0735" y="3362999"/>
            <a:ext cx="42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some reason predict() produces a </a:t>
            </a:r>
            <a:r>
              <a:rPr lang="en-US" b="1" dirty="0" smtClean="0"/>
              <a:t>list</a:t>
            </a:r>
            <a:r>
              <a:rPr lang="en-US" dirty="0" smtClean="0"/>
              <a:t> with </a:t>
            </a:r>
            <a:r>
              <a:rPr lang="en-US" dirty="0" err="1" smtClean="0"/>
              <a:t>se.fit</a:t>
            </a:r>
            <a:r>
              <a:rPr lang="en-US" dirty="0" smtClean="0"/>
              <a:t> as one  object in the list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7" y="4754531"/>
            <a:ext cx="5302047" cy="420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26804" y="4552424"/>
            <a:ext cx="51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standard errors to </a:t>
            </a:r>
            <a:r>
              <a:rPr lang="en-US" dirty="0" err="1" smtClean="0"/>
              <a:t>dataframe</a:t>
            </a:r>
            <a:r>
              <a:rPr lang="en-US" dirty="0" smtClean="0"/>
              <a:t>, using $ to access the </a:t>
            </a:r>
            <a:r>
              <a:rPr lang="en-US" dirty="0" err="1" smtClean="0"/>
              <a:t>se.fit</a:t>
            </a:r>
            <a:r>
              <a:rPr lang="en-US" dirty="0" smtClean="0"/>
              <a:t> part of list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57" y="5427084"/>
            <a:ext cx="7600098" cy="13517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05510" y="5733650"/>
            <a:ext cx="51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Exponentiate</a:t>
            </a:r>
            <a:r>
              <a:rPr lang="en-US" dirty="0" smtClean="0"/>
              <a:t> prediction on logit scale +/- 1SE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3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42" y="0"/>
            <a:ext cx="8333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Error bars continued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" y="614005"/>
            <a:ext cx="10363043" cy="1416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9550" y="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probability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0768" y="-17741"/>
            <a:ext cx="190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+/- 1 SE around prediction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26" y="2030968"/>
            <a:ext cx="5475049" cy="46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4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371" y="56030"/>
            <a:ext cx="7248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Approaches to applied bio/eco statistics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68592" y="633921"/>
            <a:ext cx="39887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Old school</a:t>
            </a:r>
          </a:p>
          <a:p>
            <a:pPr algn="ctr"/>
            <a:r>
              <a:rPr lang="en-US" sz="2800" b="1" dirty="0" smtClean="0"/>
              <a:t>“statistical tests”</a:t>
            </a:r>
          </a:p>
          <a:p>
            <a:pPr algn="ctr"/>
            <a:r>
              <a:rPr lang="en-US" b="1" dirty="0"/>
              <a:t>1970s(?)-early </a:t>
            </a:r>
            <a:r>
              <a:rPr lang="en-US" b="1" dirty="0" smtClean="0"/>
              <a:t>2000s</a:t>
            </a:r>
          </a:p>
          <a:p>
            <a:pPr algn="ctr"/>
            <a:r>
              <a:rPr lang="en-US" b="1" dirty="0" err="1" smtClean="0"/>
              <a:t>Zar</a:t>
            </a:r>
            <a:r>
              <a:rPr lang="en-US" b="1" dirty="0" smtClean="0"/>
              <a:t> </a:t>
            </a:r>
            <a:r>
              <a:rPr lang="en-US" b="1" i="1" dirty="0" err="1" smtClean="0"/>
              <a:t>Biostatistical</a:t>
            </a:r>
            <a:r>
              <a:rPr lang="en-US" b="1" i="1" dirty="0" smtClean="0"/>
              <a:t> Analysis</a:t>
            </a:r>
          </a:p>
          <a:p>
            <a:pPr algn="ctr"/>
            <a:r>
              <a:rPr lang="en-US" b="1" dirty="0" err="1" smtClean="0"/>
              <a:t>Sokal</a:t>
            </a:r>
            <a:r>
              <a:rPr lang="en-US" b="1" dirty="0" smtClean="0"/>
              <a:t> &amp; </a:t>
            </a:r>
            <a:r>
              <a:rPr lang="en-US" b="1" dirty="0" err="1" smtClean="0"/>
              <a:t>Rohlf</a:t>
            </a:r>
            <a:r>
              <a:rPr lang="en-US" b="1" dirty="0" smtClean="0"/>
              <a:t> </a:t>
            </a:r>
            <a:r>
              <a:rPr lang="en-US" b="1" i="1" dirty="0" smtClean="0"/>
              <a:t>Biometry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720172" y="573880"/>
            <a:ext cx="40914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New-</a:t>
            </a:r>
            <a:r>
              <a:rPr lang="en-US" sz="2800" b="1" dirty="0" err="1" smtClean="0"/>
              <a:t>ish</a:t>
            </a:r>
            <a:r>
              <a:rPr lang="en-US" sz="2800" b="1" dirty="0" smtClean="0"/>
              <a:t> school</a:t>
            </a:r>
          </a:p>
          <a:p>
            <a:pPr algn="ctr"/>
            <a:r>
              <a:rPr lang="en-US" sz="2800" b="1" dirty="0" smtClean="0"/>
              <a:t>“statistical models 1.0” </a:t>
            </a:r>
          </a:p>
          <a:p>
            <a:pPr algn="ctr"/>
            <a:r>
              <a:rPr lang="en-US" b="1" dirty="0" smtClean="0"/>
              <a:t>late- 1990s-present</a:t>
            </a:r>
          </a:p>
          <a:p>
            <a:pPr algn="ctr"/>
            <a:r>
              <a:rPr lang="en-US" b="1" dirty="0" err="1" smtClean="0"/>
              <a:t>Gotelli</a:t>
            </a:r>
            <a:r>
              <a:rPr lang="en-US" b="1" dirty="0" smtClean="0"/>
              <a:t> &amp; Ellison </a:t>
            </a:r>
            <a:r>
              <a:rPr lang="en-US" b="1" i="1" dirty="0" smtClean="0"/>
              <a:t>Primer of Eco. Stats.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990270" y="2366228"/>
            <a:ext cx="5280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7456" y="2950265"/>
            <a:ext cx="19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US" dirty="0" smtClean="0"/>
              <a:t>*Chi-squared test</a:t>
            </a:r>
          </a:p>
          <a:p>
            <a:pPr algn="ctr"/>
            <a:r>
              <a:rPr lang="en-US" dirty="0" smtClean="0"/>
              <a:t>*G-test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87682"/>
            <a:ext cx="187546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  <a:r>
              <a:rPr lang="en-US" b="1" u="sng" dirty="0" smtClean="0"/>
              <a:t> </a:t>
            </a:r>
          </a:p>
          <a:p>
            <a:pPr algn="ctr"/>
            <a:r>
              <a:rPr lang="en-US" dirty="0" smtClean="0"/>
              <a:t>*t-test</a:t>
            </a:r>
          </a:p>
          <a:p>
            <a:pPr algn="ctr"/>
            <a:r>
              <a:rPr lang="en-US" dirty="0" smtClean="0"/>
              <a:t>*ANOVA</a:t>
            </a:r>
          </a:p>
          <a:p>
            <a:pPr algn="ctr"/>
            <a:r>
              <a:rPr lang="en-US" dirty="0" smtClean="0"/>
              <a:t>*ANCOVA</a:t>
            </a:r>
          </a:p>
          <a:p>
            <a:pPr algn="ctr"/>
            <a:r>
              <a:rPr lang="en-US" dirty="0" smtClean="0"/>
              <a:t>*Regression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Mult</a:t>
            </a:r>
            <a:r>
              <a:rPr lang="en-US" dirty="0" smtClean="0"/>
              <a:t>. regression</a:t>
            </a:r>
          </a:p>
          <a:p>
            <a:pPr algn="ctr"/>
            <a:r>
              <a:rPr lang="en-US" dirty="0"/>
              <a:t>*</a:t>
            </a:r>
            <a:r>
              <a:rPr lang="en-US" b="1" dirty="0">
                <a:solidFill>
                  <a:srgbClr val="0070C0"/>
                </a:solidFill>
              </a:rPr>
              <a:t>use log, </a:t>
            </a:r>
            <a:r>
              <a:rPr lang="en-US" b="1" dirty="0" err="1">
                <a:solidFill>
                  <a:srgbClr val="0070C0"/>
                </a:solidFill>
              </a:rPr>
              <a:t>sqrt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etc</a:t>
            </a:r>
            <a:r>
              <a:rPr lang="en-US" b="1" dirty="0">
                <a:solidFill>
                  <a:srgbClr val="0070C0"/>
                </a:solidFill>
              </a:rPr>
              <a:t> for %s &amp; </a:t>
            </a:r>
            <a:r>
              <a:rPr lang="en-US" b="1" dirty="0" smtClean="0">
                <a:solidFill>
                  <a:srgbClr val="0070C0"/>
                </a:solidFill>
              </a:rPr>
              <a:t>counts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Transformations don’t work? </a:t>
            </a:r>
          </a:p>
          <a:p>
            <a:pPr algn="ctr"/>
            <a:r>
              <a:rPr lang="en-US" sz="1600" dirty="0" smtClean="0"/>
              <a:t>Use rank-based non-parametric tests (</a:t>
            </a:r>
            <a:r>
              <a:rPr lang="en-US" sz="1600" dirty="0" err="1" smtClean="0"/>
              <a:t>ie</a:t>
            </a:r>
            <a:r>
              <a:rPr lang="en-US" sz="1600" dirty="0" smtClean="0"/>
              <a:t> Wilcox sign-rank)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2065" y="3125127"/>
            <a:ext cx="206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US" dirty="0" smtClean="0"/>
              <a:t>*As old school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925" y="3829388"/>
            <a:ext cx="1666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Binomial</a:t>
            </a:r>
          </a:p>
          <a:p>
            <a:pPr algn="ctr"/>
            <a:r>
              <a:rPr lang="en-US" dirty="0" smtClean="0"/>
              <a:t>*Binomial test</a:t>
            </a:r>
          </a:p>
          <a:p>
            <a:pPr algn="ctr"/>
            <a:r>
              <a:rPr lang="en-US" dirty="0" smtClean="0"/>
              <a:t>*Fisher’s exact test</a:t>
            </a:r>
          </a:p>
          <a:p>
            <a:pPr algn="ctr"/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73319" y="566039"/>
            <a:ext cx="36269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Frontier school</a:t>
            </a:r>
          </a:p>
          <a:p>
            <a:pPr algn="ctr"/>
            <a:r>
              <a:rPr lang="en-US" sz="2800" b="1" dirty="0" smtClean="0"/>
              <a:t>“statistical models 2.0”</a:t>
            </a:r>
          </a:p>
          <a:p>
            <a:pPr algn="ctr"/>
            <a:r>
              <a:rPr lang="en-US" b="1" dirty="0" smtClean="0"/>
              <a:t>Mid-2000s-present</a:t>
            </a:r>
          </a:p>
          <a:p>
            <a:pPr algn="ctr"/>
            <a:r>
              <a:rPr lang="en-US" b="1" dirty="0" err="1" smtClean="0"/>
              <a:t>Gelman</a:t>
            </a:r>
            <a:r>
              <a:rPr lang="en-US" b="1" dirty="0" smtClean="0"/>
              <a:t> &amp; Hill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32223" y="5612235"/>
            <a:ext cx="173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Multivariate</a:t>
            </a:r>
          </a:p>
          <a:p>
            <a:pPr algn="ctr"/>
            <a:r>
              <a:rPr lang="en-US" dirty="0" smtClean="0"/>
              <a:t>*MANOVA</a:t>
            </a:r>
          </a:p>
          <a:p>
            <a:pPr algn="ctr"/>
            <a:r>
              <a:rPr lang="en-US" dirty="0" smtClean="0"/>
              <a:t>*PCA</a:t>
            </a:r>
          </a:p>
          <a:p>
            <a:pPr algn="ctr"/>
            <a:r>
              <a:rPr lang="en-US" dirty="0" smtClean="0"/>
              <a:t>*NMDS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5106" y="2299836"/>
            <a:ext cx="12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 rot="16200000">
            <a:off x="1528283" y="1327494"/>
            <a:ext cx="243232" cy="3087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33228" y="3829388"/>
            <a:ext cx="206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Multivariate</a:t>
            </a:r>
          </a:p>
          <a:p>
            <a:pPr algn="ctr"/>
            <a:r>
              <a:rPr lang="en-US" dirty="0" smtClean="0"/>
              <a:t>*As old school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9522" y="3134931"/>
            <a:ext cx="1739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  <a:r>
              <a:rPr lang="en-US" b="1" u="sng" dirty="0" smtClean="0"/>
              <a:t> </a:t>
            </a:r>
            <a:endParaRPr lang="en-US" dirty="0"/>
          </a:p>
          <a:p>
            <a:pPr algn="ctr"/>
            <a:r>
              <a:rPr lang="en-US" dirty="0" smtClean="0"/>
              <a:t>As old school, but “everything is a special case of regression…”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17817" y="6144861"/>
            <a:ext cx="21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Binomial</a:t>
            </a:r>
          </a:p>
          <a:p>
            <a:pPr algn="ctr"/>
            <a:r>
              <a:rPr lang="en-US" dirty="0" smtClean="0"/>
              <a:t>*Logistic regression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87012" y="2827153"/>
            <a:ext cx="8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2241" y="2808096"/>
            <a:ext cx="16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Regression-like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900414" y="2566283"/>
            <a:ext cx="400269" cy="22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76120" y="2573398"/>
            <a:ext cx="287482" cy="29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80571" y="2283086"/>
            <a:ext cx="12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53866" y="5536119"/>
            <a:ext cx="189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Count</a:t>
            </a:r>
          </a:p>
          <a:p>
            <a:pPr algn="ctr"/>
            <a:r>
              <a:rPr lang="en-US" dirty="0" smtClean="0"/>
              <a:t>*(Poisson)</a:t>
            </a:r>
          </a:p>
        </p:txBody>
      </p:sp>
      <p:sp>
        <p:nvSpPr>
          <p:cNvPr id="44" name="Freeform 43"/>
          <p:cNvSpPr/>
          <p:nvPr/>
        </p:nvSpPr>
        <p:spPr>
          <a:xfrm rot="1355433">
            <a:off x="5170175" y="4200175"/>
            <a:ext cx="445028" cy="1638554"/>
          </a:xfrm>
          <a:custGeom>
            <a:avLst/>
            <a:gdLst>
              <a:gd name="connsiteX0" fmla="*/ 132522 w 399825"/>
              <a:gd name="connsiteY0" fmla="*/ 2544417 h 2544417"/>
              <a:gd name="connsiteX1" fmla="*/ 397565 w 399825"/>
              <a:gd name="connsiteY1" fmla="*/ 795130 h 2544417"/>
              <a:gd name="connsiteX2" fmla="*/ 0 w 399825"/>
              <a:gd name="connsiteY2" fmla="*/ 0 h 254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825" h="2544417">
                <a:moveTo>
                  <a:pt x="132522" y="2544417"/>
                </a:moveTo>
                <a:cubicBezTo>
                  <a:pt x="276087" y="1881808"/>
                  <a:pt x="419652" y="1219199"/>
                  <a:pt x="397565" y="795130"/>
                </a:cubicBezTo>
                <a:cubicBezTo>
                  <a:pt x="375478" y="371061"/>
                  <a:pt x="187739" y="18553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344742" y="2952786"/>
            <a:ext cx="2802656" cy="3780307"/>
            <a:chOff x="9351767" y="2941356"/>
            <a:chExt cx="2802656" cy="3780307"/>
          </a:xfrm>
        </p:grpSpPr>
        <p:sp>
          <p:nvSpPr>
            <p:cNvPr id="38" name="TextBox 37"/>
            <p:cNvSpPr txBox="1"/>
            <p:nvPr/>
          </p:nvSpPr>
          <p:spPr>
            <a:xfrm>
              <a:off x="9774526" y="6075332"/>
              <a:ext cx="206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Multivariate</a:t>
              </a:r>
            </a:p>
            <a:p>
              <a:pPr algn="ctr"/>
              <a:r>
                <a:rPr lang="en-US" dirty="0" smtClean="0"/>
                <a:t>*Multivariate GLMs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4585" y="5039294"/>
              <a:ext cx="25283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Categorical</a:t>
              </a:r>
            </a:p>
            <a:p>
              <a:pPr algn="ctr"/>
              <a:r>
                <a:rPr lang="en-US" dirty="0" smtClean="0"/>
                <a:t>*Multinomial logit GLM</a:t>
              </a:r>
            </a:p>
            <a:p>
              <a:pPr algn="ctr"/>
              <a:r>
                <a:rPr lang="en-US" dirty="0" smtClean="0"/>
                <a:t>*Ordered logit GLM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58726" y="4432002"/>
              <a:ext cx="2364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Binomial</a:t>
              </a:r>
            </a:p>
            <a:p>
              <a:pPr algn="ctr"/>
              <a:r>
                <a:rPr lang="en-US" dirty="0" smtClean="0"/>
                <a:t>*Logistic GLM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70921" y="3652971"/>
              <a:ext cx="2364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Count data</a:t>
              </a:r>
            </a:p>
            <a:p>
              <a:pPr algn="ctr"/>
              <a:r>
                <a:rPr lang="en-US" dirty="0" smtClean="0"/>
                <a:t>*Poisson, </a:t>
              </a:r>
              <a:r>
                <a:rPr lang="en-US" dirty="0" err="1" smtClean="0"/>
                <a:t>Negbin</a:t>
              </a:r>
              <a:r>
                <a:rPr lang="en-US" dirty="0" smtClean="0"/>
                <a:t> GLM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51767" y="2941356"/>
              <a:ext cx="2802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*Linear model (LM) / general linear model (GLM)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551826" y="3037590"/>
            <a:ext cx="236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</a:p>
          <a:p>
            <a:pPr algn="ctr"/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563931" y="4938016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Discrete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551826" y="6212400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cxnSp>
        <p:nvCxnSpPr>
          <p:cNvPr id="53" name="Straight Connector 52"/>
          <p:cNvCxnSpPr>
            <a:stCxn id="36" idx="1"/>
          </p:cNvCxnSpPr>
          <p:nvPr/>
        </p:nvCxnSpPr>
        <p:spPr>
          <a:xfrm flipH="1">
            <a:off x="7811639" y="2483141"/>
            <a:ext cx="1868932" cy="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817748" y="2483141"/>
            <a:ext cx="0" cy="392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11639" y="3196485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811639" y="5112212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11639" y="6409927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Brace 63"/>
          <p:cNvSpPr/>
          <p:nvPr/>
        </p:nvSpPr>
        <p:spPr>
          <a:xfrm>
            <a:off x="9138962" y="3691070"/>
            <a:ext cx="541610" cy="207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1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42" y="0"/>
            <a:ext cx="8333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Confidence intervals</a:t>
            </a:r>
          </a:p>
          <a:p>
            <a:r>
              <a:rPr lang="en-US" sz="2200" b="1" dirty="0" err="1"/>
              <a:t>i</a:t>
            </a:r>
            <a:r>
              <a:rPr lang="en-US" sz="2200" b="1" dirty="0" err="1" smtClean="0"/>
              <a:t>nvlogit</a:t>
            </a:r>
            <a:r>
              <a:rPr lang="en-US" sz="2200" b="1" dirty="0" smtClean="0"/>
              <a:t>(prediction +/-  1.96*SE)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0567" y="1200031"/>
            <a:ext cx="3449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95% confidence interval</a:t>
            </a:r>
            <a:endParaRPr lang="en-US" sz="2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83" y="1630918"/>
            <a:ext cx="5590282" cy="465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0" y="1630918"/>
            <a:ext cx="5475049" cy="465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8417" y="1200031"/>
            <a:ext cx="3449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Standard errors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017826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08" y="836126"/>
            <a:ext cx="5436666" cy="726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08" y="1773422"/>
            <a:ext cx="8404873" cy="28319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380710" y="4558471"/>
            <a:ext cx="886938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8860" y="4127584"/>
            <a:ext cx="1863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NoAIC</a:t>
            </a:r>
            <a:r>
              <a:rPr lang="en-US" sz="2200" b="1" dirty="0" smtClean="0"/>
              <a:t>!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696763" y="5553522"/>
            <a:ext cx="4195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a</a:t>
            </a:r>
            <a:r>
              <a:rPr lang="en-US" sz="2200" b="1" dirty="0" err="1" smtClean="0"/>
              <a:t>nova</a:t>
            </a:r>
            <a:r>
              <a:rPr lang="en-US" sz="2200" b="1" dirty="0" smtClean="0"/>
              <a:t>(…) </a:t>
            </a:r>
            <a:r>
              <a:rPr lang="en-US" sz="2200" b="1" dirty="0" err="1" smtClean="0"/>
              <a:t>doensn’t</a:t>
            </a:r>
            <a:r>
              <a:rPr lang="en-US" sz="2200" b="1" dirty="0" smtClean="0"/>
              <a:t> work, but </a:t>
            </a:r>
            <a:r>
              <a:rPr lang="en-US" sz="2200" b="1" dirty="0" err="1" smtClean="0"/>
              <a:t>confint</a:t>
            </a:r>
            <a:r>
              <a:rPr lang="en-US" sz="2200" b="1" dirty="0" smtClean="0"/>
              <a:t>() does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3194"/>
            <a:ext cx="493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Overdispersion</a:t>
            </a:r>
            <a:r>
              <a:rPr lang="en-US" sz="2200" b="1" dirty="0" smtClean="0"/>
              <a:t> with logistic regression:</a:t>
            </a:r>
          </a:p>
          <a:p>
            <a:r>
              <a:rPr lang="en-US" sz="2200" b="1" dirty="0" smtClean="0"/>
              <a:t>Quasi-binomial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02251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099" y="1959585"/>
            <a:ext cx="11399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T-test vs. Chi-squared test vs. Likelihood ratio test (LRT)</a:t>
            </a:r>
          </a:p>
          <a:p>
            <a:r>
              <a:rPr lang="en-US" dirty="0" smtClean="0"/>
              <a:t>stats.stackexchange.com/questions/144603/why-do-my-p-values-differ-between-logistic-regression-output-chi-squared-test?rq=1</a:t>
            </a:r>
          </a:p>
          <a:p>
            <a:endParaRPr lang="en-US" dirty="0"/>
          </a:p>
          <a:p>
            <a:r>
              <a:rPr lang="en-US" dirty="0" smtClean="0"/>
              <a:t>stats.idre.ucla.edu/other/</a:t>
            </a:r>
            <a:r>
              <a:rPr lang="en-US" dirty="0" err="1" smtClean="0"/>
              <a:t>mult-pkg</a:t>
            </a:r>
            <a:r>
              <a:rPr lang="en-US" dirty="0" smtClean="0"/>
              <a:t>/</a:t>
            </a:r>
            <a:r>
              <a:rPr lang="en-US" dirty="0" err="1" smtClean="0"/>
              <a:t>faq</a:t>
            </a:r>
            <a:r>
              <a:rPr lang="en-US" dirty="0" smtClean="0"/>
              <a:t>/general/faqhow-are-the-likelihood-ratio-wald-and-lagrange-multiplier-score-tests-different-andor-similar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24208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0182"/>
            <a:ext cx="10515600" cy="1325563"/>
          </a:xfrm>
        </p:spPr>
        <p:txBody>
          <a:bodyPr/>
          <a:lstStyle/>
          <a:p>
            <a:r>
              <a:rPr lang="en-US" dirty="0" smtClean="0"/>
              <a:t>Abbreviations / 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236805"/>
          </a:xfrm>
        </p:spPr>
        <p:txBody>
          <a:bodyPr>
            <a:normAutofit/>
          </a:bodyPr>
          <a:lstStyle/>
          <a:p>
            <a:r>
              <a:rPr lang="en-US" dirty="0" smtClean="0"/>
              <a:t>LM = linear model</a:t>
            </a:r>
          </a:p>
          <a:p>
            <a:pPr lvl="1"/>
            <a:r>
              <a:rPr lang="en-US" dirty="0" smtClean="0"/>
              <a:t>Typically refers to regression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GLM</a:t>
            </a:r>
            <a:r>
              <a:rPr lang="en-US" dirty="0" smtClean="0"/>
              <a:t> = general linear model,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generalized linear model</a:t>
            </a:r>
          </a:p>
          <a:p>
            <a:pPr lvl="1"/>
            <a:r>
              <a:rPr lang="en-US" dirty="0" smtClean="0"/>
              <a:t>Logistic regression, </a:t>
            </a:r>
            <a:r>
              <a:rPr lang="en-US" dirty="0" err="1" smtClean="0"/>
              <a:t>poisson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GLiM</a:t>
            </a:r>
            <a:r>
              <a:rPr lang="en-US" dirty="0" smtClean="0"/>
              <a:t> = generalized linear model</a:t>
            </a:r>
          </a:p>
          <a:p>
            <a:pPr lvl="1"/>
            <a:r>
              <a:rPr lang="en-US" dirty="0" smtClean="0"/>
              <a:t>As for GLM</a:t>
            </a:r>
          </a:p>
          <a:p>
            <a:r>
              <a:rPr lang="en-US" dirty="0" smtClean="0"/>
              <a:t>LME = linear mixed model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GLMM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= general(</a:t>
            </a:r>
            <a:r>
              <a:rPr lang="en-US" dirty="0" err="1" smtClean="0"/>
              <a:t>ized</a:t>
            </a:r>
            <a:r>
              <a:rPr lang="en-US" dirty="0" smtClean="0"/>
              <a:t>) linear mixed model</a:t>
            </a:r>
          </a:p>
          <a:p>
            <a:r>
              <a:rPr lang="en-US" dirty="0" err="1" smtClean="0"/>
              <a:t>Pois</a:t>
            </a:r>
            <a:r>
              <a:rPr lang="en-US" dirty="0" smtClean="0"/>
              <a:t> = </a:t>
            </a:r>
            <a:r>
              <a:rPr lang="en-US" dirty="0" err="1" smtClean="0"/>
              <a:t>poisson</a:t>
            </a:r>
            <a:endParaRPr lang="en-US" dirty="0" smtClean="0"/>
          </a:p>
          <a:p>
            <a:r>
              <a:rPr lang="en-US" dirty="0" smtClean="0"/>
              <a:t>Logit = logit link, logistic regression</a:t>
            </a:r>
          </a:p>
          <a:p>
            <a:r>
              <a:rPr lang="en-US" dirty="0" err="1" smtClean="0"/>
              <a:t>Negbin</a:t>
            </a:r>
            <a:r>
              <a:rPr lang="en-US" dirty="0" smtClean="0"/>
              <a:t> = negative binomial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0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07609"/>
            <a:ext cx="10515600" cy="1325563"/>
          </a:xfrm>
        </p:spPr>
        <p:txBody>
          <a:bodyPr/>
          <a:lstStyle/>
          <a:p>
            <a:r>
              <a:rPr lang="en-US" sz="2800" dirty="0" smtClean="0"/>
              <a:t>Vocab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435"/>
            <a:ext cx="10515600" cy="621050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Linear predictor </a:t>
            </a:r>
            <a:r>
              <a:rPr lang="en-US" dirty="0" smtClean="0"/>
              <a:t>= the “y = </a:t>
            </a:r>
            <a:r>
              <a:rPr lang="en-US" dirty="0" err="1" smtClean="0"/>
              <a:t>mx+b</a:t>
            </a:r>
            <a:r>
              <a:rPr lang="en-US" dirty="0" smtClean="0"/>
              <a:t>” part of the model,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glm</a:t>
            </a:r>
            <a:r>
              <a:rPr lang="en-US" dirty="0" smtClean="0"/>
              <a:t>(</a:t>
            </a:r>
            <a:r>
              <a:rPr lang="en-US" dirty="0" err="1" smtClean="0"/>
              <a:t>y~x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Link = </a:t>
            </a:r>
            <a:r>
              <a:rPr lang="en-US" dirty="0" smtClean="0"/>
              <a:t>mathematical function that translates between …</a:t>
            </a:r>
            <a:endParaRPr lang="en-US" b="1" dirty="0" smtClean="0"/>
          </a:p>
          <a:p>
            <a:r>
              <a:rPr lang="en-US" b="1" dirty="0"/>
              <a:t>Link </a:t>
            </a:r>
            <a:r>
              <a:rPr lang="en-US" b="1" dirty="0" smtClean="0"/>
              <a:t>scale </a:t>
            </a:r>
            <a:r>
              <a:rPr lang="en-US" dirty="0" smtClean="0"/>
              <a:t>= the scale that the link function produces; </a:t>
            </a:r>
            <a:r>
              <a:rPr lang="en-US" dirty="0" err="1" smtClean="0"/>
              <a:t>ie</a:t>
            </a:r>
            <a:r>
              <a:rPr lang="en-US" dirty="0" smtClean="0"/>
              <a:t>, log scale for Poisson regression.</a:t>
            </a:r>
          </a:p>
          <a:p>
            <a:pPr lvl="1"/>
            <a:r>
              <a:rPr lang="en-US" dirty="0" smtClean="0"/>
              <a:t>Poisson = log (natural log, ln)</a:t>
            </a:r>
          </a:p>
          <a:p>
            <a:pPr lvl="1"/>
            <a:r>
              <a:rPr lang="en-US" dirty="0" smtClean="0"/>
              <a:t>Binomial (logistic regression) = logit (mathematically, a ratio of 2 logs)</a:t>
            </a:r>
          </a:p>
          <a:p>
            <a:pPr lvl="1"/>
            <a:r>
              <a:rPr lang="en-US" dirty="0" smtClean="0"/>
              <a:t>Negative binomial: log-log?</a:t>
            </a:r>
            <a:endParaRPr lang="en-US" b="1" dirty="0" smtClean="0"/>
          </a:p>
          <a:p>
            <a:r>
              <a:rPr lang="en-US" b="1" dirty="0" smtClean="0"/>
              <a:t>Inverse link </a:t>
            </a:r>
            <a:r>
              <a:rPr lang="en-US" dirty="0" smtClean="0"/>
              <a:t>= function that converts from the link scale to the original scale of data</a:t>
            </a:r>
          </a:p>
          <a:p>
            <a:pPr lvl="1"/>
            <a:r>
              <a:rPr lang="en-US" dirty="0" smtClean="0"/>
              <a:t>Poisson = Exponentiation: 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Binomial (Logistic regression) = Inverse Logit: car::</a:t>
            </a:r>
            <a:r>
              <a:rPr lang="en-US" dirty="0" err="1" smtClean="0"/>
              <a:t>inv.logit</a:t>
            </a:r>
            <a:endParaRPr lang="en-US" dirty="0" smtClean="0"/>
          </a:p>
          <a:p>
            <a:pPr lvl="1"/>
            <a:r>
              <a:rPr lang="en-US" dirty="0" smtClean="0"/>
              <a:t>Negative binomial: ???</a:t>
            </a:r>
          </a:p>
          <a:p>
            <a:r>
              <a:rPr lang="en-US" b="1" dirty="0" smtClean="0"/>
              <a:t>Canonical link </a:t>
            </a:r>
            <a:r>
              <a:rPr lang="en-US" dirty="0" smtClean="0"/>
              <a:t>= standard or default link (</a:t>
            </a:r>
            <a:r>
              <a:rPr lang="en-US" dirty="0" err="1" smtClean="0"/>
              <a:t>ie</a:t>
            </a:r>
            <a:r>
              <a:rPr lang="en-US" dirty="0" smtClean="0"/>
              <a:t>, logit for binomial, log for Poisson)</a:t>
            </a:r>
          </a:p>
          <a:p>
            <a:r>
              <a:rPr lang="en-US" b="1" dirty="0" smtClean="0"/>
              <a:t>Alternative link </a:t>
            </a:r>
            <a:r>
              <a:rPr lang="en-US" dirty="0" smtClean="0"/>
              <a:t>= other options for links; usually used for specific types of analyses; rarely used in ecology.  Can be </a:t>
            </a:r>
            <a:r>
              <a:rPr lang="en-US" dirty="0" err="1" smtClean="0"/>
              <a:t>deinfed</a:t>
            </a:r>
            <a:r>
              <a:rPr lang="en-US" dirty="0" smtClean="0"/>
              <a:t> as “</a:t>
            </a:r>
            <a:r>
              <a:rPr lang="en-US" dirty="0" err="1" smtClean="0"/>
              <a:t>glm</a:t>
            </a:r>
            <a:r>
              <a:rPr lang="en-US" dirty="0" smtClean="0"/>
              <a:t>(…, family = fam(link = “</a:t>
            </a:r>
            <a:r>
              <a:rPr lang="en-US" dirty="0" err="1" smtClean="0"/>
              <a:t>the.link</a:t>
            </a:r>
            <a:r>
              <a:rPr lang="en-US" dirty="0" smtClean="0"/>
              <a:t>”))</a:t>
            </a:r>
          </a:p>
          <a:p>
            <a:pPr lvl="1"/>
            <a:r>
              <a:rPr lang="en-US" dirty="0" smtClean="0"/>
              <a:t>Binomial: </a:t>
            </a:r>
            <a:r>
              <a:rPr lang="en-US" dirty="0" err="1" smtClean="0"/>
              <a:t>probit</a:t>
            </a:r>
            <a:r>
              <a:rPr lang="en-US" dirty="0" smtClean="0"/>
              <a:t>, clog-log</a:t>
            </a:r>
          </a:p>
          <a:p>
            <a:r>
              <a:rPr lang="en-US" b="1" dirty="0" smtClean="0"/>
              <a:t>Error distribution: </a:t>
            </a:r>
            <a:r>
              <a:rPr lang="en-US" dirty="0" smtClean="0"/>
              <a:t>how residuals (“errors”) from model are distributed; for linear regression residuals are assumed to follow a normal distribution (note: residuals are assumed normal, not the raw data).  Defined by the “family = …” part of the </a:t>
            </a:r>
            <a:r>
              <a:rPr lang="en-US" dirty="0" err="1" smtClean="0"/>
              <a:t>glm</a:t>
            </a:r>
            <a:r>
              <a:rPr lang="en-US" dirty="0" smtClean="0"/>
              <a:t> function.  “The error distribution describes how the variation which is not explained as part of the linear predictor is distributed” (Buckley)</a:t>
            </a:r>
            <a:endParaRPr lang="en-US" b="1" dirty="0" smtClean="0"/>
          </a:p>
          <a:p>
            <a:r>
              <a:rPr lang="en-US" b="1" dirty="0" smtClean="0"/>
              <a:t>Maximum likelihood </a:t>
            </a:r>
            <a:r>
              <a:rPr lang="en-US" dirty="0" smtClean="0"/>
              <a:t>= alternative to least-squares that can be generalized to many statistical problems beyond numeric data</a:t>
            </a:r>
          </a:p>
          <a:p>
            <a:r>
              <a:rPr lang="en-US" b="1" dirty="0" smtClean="0"/>
              <a:t>Quasi-likelihood</a:t>
            </a:r>
            <a:r>
              <a:rPr lang="en-US" dirty="0" smtClean="0"/>
              <a:t> = modification of likelihood approach that accommodates </a:t>
            </a:r>
            <a:r>
              <a:rPr lang="en-US" dirty="0" err="1" smtClean="0"/>
              <a:t>overdispersion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Overdispersion</a:t>
            </a:r>
            <a:r>
              <a:rPr lang="en-US" dirty="0" smtClean="0"/>
              <a:t> = A generally hard concept; almost always is present; occurs when the variance in the data is greater than is assumed by the error distribution</a:t>
            </a:r>
          </a:p>
          <a:p>
            <a:r>
              <a:rPr lang="en-US" b="1" dirty="0"/>
              <a:t>Rank-based non-parametric method </a:t>
            </a:r>
            <a:r>
              <a:rPr lang="en-US" dirty="0"/>
              <a:t>= raw numeric data converted to relative rank (</a:t>
            </a:r>
            <a:r>
              <a:rPr lang="en-US" dirty="0" err="1"/>
              <a:t>ie</a:t>
            </a:r>
            <a:r>
              <a:rPr lang="en-US" dirty="0"/>
              <a:t>, 1, 1.2, 5.75, 6 converted to 1, 2, 3, 4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Binned residuals </a:t>
            </a:r>
            <a:r>
              <a:rPr lang="en-US" dirty="0" smtClean="0"/>
              <a:t>= technique for visualizing residuals from logistic regression; See </a:t>
            </a:r>
            <a:r>
              <a:rPr lang="en-US" dirty="0" err="1" smtClean="0"/>
              <a:t>Gelman</a:t>
            </a:r>
            <a:r>
              <a:rPr lang="en-US" dirty="0" smtClean="0"/>
              <a:t> &amp; </a:t>
            </a:r>
            <a:r>
              <a:rPr lang="en-US" dirty="0" smtClean="0"/>
              <a:t>Hill</a:t>
            </a:r>
          </a:p>
          <a:p>
            <a:r>
              <a:rPr lang="en-US" b="1" dirty="0" smtClean="0"/>
              <a:t>Continuous distribution </a:t>
            </a:r>
            <a:r>
              <a:rPr lang="en-US" dirty="0" smtClean="0"/>
              <a:t>= distribution that can take on any numeric value (1.1, 1.2, </a:t>
            </a:r>
            <a:r>
              <a:rPr lang="en-US" dirty="0" err="1" smtClean="0"/>
              <a:t>etc</a:t>
            </a:r>
            <a:r>
              <a:rPr lang="en-US" dirty="0" smtClean="0"/>
              <a:t>); Normal/</a:t>
            </a:r>
            <a:r>
              <a:rPr lang="en-US" dirty="0" err="1" smtClean="0"/>
              <a:t>Guassian</a:t>
            </a:r>
            <a:r>
              <a:rPr lang="en-US" dirty="0" smtClean="0"/>
              <a:t>, beta, (but bounded by 0, 1), gamma (bounded by 1).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07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</a:t>
            </a:r>
            <a:r>
              <a:rPr lang="en-US" dirty="0" err="1" smtClean="0"/>
              <a:t>overdispersion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“Quasi-models”</a:t>
            </a:r>
          </a:p>
          <a:p>
            <a:pPr lvl="1"/>
            <a:r>
              <a:rPr lang="en-US" dirty="0" err="1"/>
              <a:t>q</a:t>
            </a:r>
            <a:r>
              <a:rPr lang="en-US" dirty="0" err="1" smtClean="0"/>
              <a:t>uasibinomial</a:t>
            </a:r>
            <a:endParaRPr lang="en-US" dirty="0" smtClean="0"/>
          </a:p>
          <a:p>
            <a:pPr lvl="1"/>
            <a:r>
              <a:rPr lang="en-US" dirty="0" err="1" smtClean="0"/>
              <a:t>quasipoisson</a:t>
            </a:r>
            <a:endParaRPr lang="en-US" dirty="0" smtClean="0"/>
          </a:p>
          <a:p>
            <a:r>
              <a:rPr lang="en-US" dirty="0" smtClean="0"/>
              <a:t>Count data: try alternative error distribution / modeling approach</a:t>
            </a:r>
          </a:p>
          <a:p>
            <a:pPr lvl="1"/>
            <a:r>
              <a:rPr lang="en-US" dirty="0" smtClean="0"/>
              <a:t>Negative binomial: </a:t>
            </a:r>
            <a:r>
              <a:rPr lang="en-US" dirty="0" err="1" smtClean="0"/>
              <a:t>glm.nb</a:t>
            </a:r>
            <a:r>
              <a:rPr lang="en-US" dirty="0" smtClean="0"/>
              <a:t>() [NB: </a:t>
            </a:r>
            <a:r>
              <a:rPr lang="en-US" dirty="0" err="1" smtClean="0"/>
              <a:t>glmm.nb</a:t>
            </a:r>
            <a:r>
              <a:rPr lang="en-US" dirty="0" smtClean="0"/>
              <a:t> is a bear, try </a:t>
            </a:r>
            <a:r>
              <a:rPr lang="en-US" dirty="0" err="1" smtClean="0"/>
              <a:t>glmmADMB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Zero-inflated models (ZIP, ZINB)</a:t>
            </a:r>
          </a:p>
          <a:p>
            <a:r>
              <a:rPr lang="en-US" dirty="0" smtClean="0"/>
              <a:t>Add covariates</a:t>
            </a:r>
          </a:p>
          <a:p>
            <a:r>
              <a:rPr lang="en-US" dirty="0" smtClean="0"/>
              <a:t>Add random effects</a:t>
            </a:r>
          </a:p>
          <a:p>
            <a:r>
              <a:rPr lang="en-US" dirty="0" smtClean="0"/>
              <a:t>Add “observation-level random effect”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25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Yvonne Buckley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“In some cases the transformed data with Normal errors may lead to a better fitting, or simple model </a:t>
            </a:r>
            <a:r>
              <a:rPr lang="en-US" dirty="0" err="1" smtClean="0"/>
              <a:t>thatn</a:t>
            </a:r>
            <a:r>
              <a:rPr lang="en-US" dirty="0" smtClean="0"/>
              <a:t> a GLM” (132)</a:t>
            </a:r>
          </a:p>
          <a:p>
            <a:r>
              <a:rPr lang="en-US" dirty="0" smtClean="0"/>
              <a:t>“If we handled count, binary and proportion data improperly, our results can be biased, underpowered, or difficult to interpret” (133)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misspecified</a:t>
            </a:r>
            <a:r>
              <a:rPr lang="en-US" dirty="0" smtClean="0"/>
              <a:t> error distributions can bias the parameter </a:t>
            </a:r>
            <a:r>
              <a:rPr lang="en-US" dirty="0" err="1" smtClean="0"/>
              <a:t>estiamtes</a:t>
            </a:r>
            <a:r>
              <a:rPr lang="en-US" dirty="0" smtClean="0"/>
              <a:t>, standard errors, and subsequent statistical tests (133)</a:t>
            </a:r>
          </a:p>
          <a:p>
            <a:r>
              <a:rPr lang="en-US" dirty="0" smtClean="0"/>
              <a:t>“Proportion, binary and count data by their very nature tend to have fundamentally non-linear relationships with explanatory variables”</a:t>
            </a:r>
          </a:p>
          <a:p>
            <a:r>
              <a:rPr lang="en-US" dirty="0" smtClean="0"/>
              <a:t>“Count data have a number of properties </a:t>
            </a:r>
            <a:r>
              <a:rPr lang="en-US" dirty="0" err="1" smtClean="0"/>
              <a:t>tha</a:t>
            </a:r>
            <a:r>
              <a:rPr lang="en-US" dirty="0" smtClean="0"/>
              <a:t> we need to account for in models: many zeros, bounded at zero, non-linearity, and non-homogenous variance” (141)</a:t>
            </a:r>
          </a:p>
          <a:p>
            <a:r>
              <a:rPr lang="en-US" dirty="0" smtClean="0"/>
              <a:t>“There is assumed to be a strong (for Poisson, exact) relationship between the mean and the variance in both distributions.” (143)</a:t>
            </a:r>
          </a:p>
          <a:p>
            <a:r>
              <a:rPr lang="en-US" dirty="0" smtClean="0"/>
              <a:t>“The (residual) deviance is the GLM equivalent of the residual sum of squares” (146).</a:t>
            </a:r>
          </a:p>
        </p:txBody>
      </p:sp>
    </p:spTree>
    <p:extLst>
      <p:ext uri="{BB962C8B-B14F-4D97-AF65-F5344CB8AC3E}">
        <p14:creationId xmlns:p14="http://schemas.microsoft.com/office/powerpoint/2010/main" val="1686160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Quick-R: Generalized </a:t>
            </a:r>
            <a:r>
              <a:rPr lang="en-US" dirty="0"/>
              <a:t>Linear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http://www.statmethods.net/advstats/glm.html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69" y="2295525"/>
            <a:ext cx="92392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9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4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-22202"/>
            <a:ext cx="10515600" cy="1325563"/>
          </a:xfrm>
        </p:spPr>
        <p:txBody>
          <a:bodyPr/>
          <a:lstStyle/>
          <a:p>
            <a:r>
              <a:rPr lang="en-US" dirty="0" smtClean="0"/>
              <a:t>Notes: Problems </a:t>
            </a:r>
            <a:r>
              <a:rPr lang="en-US" dirty="0" smtClean="0"/>
              <a:t>with old-school </a:t>
            </a:r>
            <a:r>
              <a:rPr lang="en-US" dirty="0" smtClean="0"/>
              <a:t>methods for dealing with non-normal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7251"/>
            <a:ext cx="5157787" cy="823912"/>
          </a:xfrm>
        </p:spPr>
        <p:txBody>
          <a:bodyPr/>
          <a:lstStyle/>
          <a:p>
            <a:r>
              <a:rPr lang="en-US" dirty="0" smtClean="0"/>
              <a:t>Why transformation sucks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9128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Confidence </a:t>
            </a:r>
            <a:r>
              <a:rPr lang="en-US" b="1" dirty="0" smtClean="0"/>
              <a:t>intervals: </a:t>
            </a:r>
            <a:r>
              <a:rPr lang="en-US" dirty="0" smtClean="0"/>
              <a:t>tricky with log and square root transformations (see </a:t>
            </a:r>
            <a:r>
              <a:rPr lang="en-US" dirty="0" err="1" smtClean="0"/>
              <a:t>Gelman</a:t>
            </a:r>
            <a:r>
              <a:rPr lang="en-US" dirty="0" smtClean="0"/>
              <a:t> &amp; Hill for advice)</a:t>
            </a:r>
          </a:p>
          <a:p>
            <a:r>
              <a:rPr lang="en-US" b="1" dirty="0"/>
              <a:t>l</a:t>
            </a:r>
            <a:r>
              <a:rPr lang="en-US" b="1" dirty="0" smtClean="0"/>
              <a:t>og+1 </a:t>
            </a:r>
            <a:r>
              <a:rPr lang="en-US" b="1" dirty="0" smtClean="0"/>
              <a:t>transformation:</a:t>
            </a:r>
            <a:r>
              <a:rPr lang="en-US" dirty="0" smtClean="0"/>
              <a:t> </a:t>
            </a:r>
            <a:r>
              <a:rPr lang="en-US" dirty="0" smtClean="0"/>
              <a:t>necessary for count data b/c there is no log(o); parameters therefore not directly interpretable</a:t>
            </a:r>
          </a:p>
          <a:p>
            <a:r>
              <a:rPr lang="en-US" dirty="0" smtClean="0"/>
              <a:t>Can’t really do it with </a:t>
            </a:r>
            <a:r>
              <a:rPr lang="en-US" b="1" dirty="0" smtClean="0"/>
              <a:t>binomial data</a:t>
            </a:r>
            <a:r>
              <a:rPr lang="en-US" dirty="0" smtClean="0"/>
              <a:t> (so people do weird </a:t>
            </a:r>
            <a:r>
              <a:rPr lang="en-US" i="1" dirty="0" smtClean="0"/>
              <a:t>ad hoc </a:t>
            </a:r>
            <a:r>
              <a:rPr lang="en-US" dirty="0" smtClean="0"/>
              <a:t>things)</a:t>
            </a:r>
          </a:p>
          <a:p>
            <a:r>
              <a:rPr lang="en-US" dirty="0" smtClean="0"/>
              <a:t>Can be less powerful than appropriate GLM</a:t>
            </a:r>
          </a:p>
          <a:p>
            <a:r>
              <a:rPr lang="en-US" dirty="0" smtClean="0"/>
              <a:t>Can have higher false-positive rate (Type I error)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175533"/>
            <a:ext cx="5183188" cy="823912"/>
          </a:xfrm>
        </p:spPr>
        <p:txBody>
          <a:bodyPr/>
          <a:lstStyle/>
          <a:p>
            <a:r>
              <a:rPr lang="en-US" dirty="0" smtClean="0"/>
              <a:t>Why rank-based non-parametric methods suck*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999445"/>
            <a:ext cx="5183188" cy="368458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Only provide p-values</a:t>
            </a:r>
            <a:r>
              <a:rPr lang="en-US" dirty="0" smtClean="0"/>
              <a:t>, means, effect sizes </a:t>
            </a:r>
            <a:r>
              <a:rPr lang="en-US" dirty="0" err="1" smtClean="0"/>
              <a:t>etc</a:t>
            </a:r>
            <a:r>
              <a:rPr lang="en-US" dirty="0" smtClean="0"/>
              <a:t>: reduce the problem to just hypothesis testing</a:t>
            </a:r>
          </a:p>
          <a:p>
            <a:r>
              <a:rPr lang="en-US" dirty="0" smtClean="0"/>
              <a:t>Lower power</a:t>
            </a:r>
          </a:p>
          <a:p>
            <a:r>
              <a:rPr lang="en-US" dirty="0" smtClean="0"/>
              <a:t>Assumptions are actually more restrictive than most people believe (and older books let on) </a:t>
            </a:r>
          </a:p>
          <a:p>
            <a:r>
              <a:rPr lang="en-US" dirty="0" smtClean="0"/>
              <a:t>Only work for simple designs (t-test, simple ANOVA; no random effects)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ie</a:t>
            </a:r>
            <a:r>
              <a:rPr lang="en-US" dirty="0" smtClean="0"/>
              <a:t>, Wilcoxon sign-rank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7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Notes: Advantages </a:t>
            </a:r>
            <a:r>
              <a:rPr lang="en-US" dirty="0" smtClean="0"/>
              <a:t>of old-school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you know about t-test, regression, ANOVA </a:t>
            </a:r>
            <a:r>
              <a:rPr lang="en-US" dirty="0" err="1" smtClean="0"/>
              <a:t>etc</a:t>
            </a:r>
            <a:r>
              <a:rPr lang="en-US" dirty="0" smtClean="0"/>
              <a:t> applies</a:t>
            </a:r>
          </a:p>
          <a:p>
            <a:r>
              <a:rPr lang="en-US" dirty="0" smtClean="0"/>
              <a:t>Model can always be fit</a:t>
            </a:r>
          </a:p>
          <a:p>
            <a:r>
              <a:rPr lang="en-US" dirty="0" smtClean="0"/>
              <a:t>No obscure output</a:t>
            </a:r>
          </a:p>
          <a:p>
            <a:r>
              <a:rPr lang="en-US" dirty="0" smtClean="0"/>
              <a:t>I frequently use log+1 transformation for count data when developing code for complex mixed </a:t>
            </a:r>
            <a:r>
              <a:rPr lang="en-US" dirty="0" err="1" smtClean="0"/>
              <a:t>modela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Rank-based non-parametric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None</a:t>
            </a:r>
          </a:p>
          <a:p>
            <a:r>
              <a:rPr lang="en-US" dirty="0" smtClean="0"/>
              <a:t>(seriously, there really aren’t any)</a:t>
            </a:r>
          </a:p>
          <a:p>
            <a:endParaRPr lang="en-US" dirty="0" smtClean="0"/>
          </a:p>
          <a:p>
            <a:r>
              <a:rPr lang="en-US" dirty="0" smtClean="0"/>
              <a:t>I never have and probably never will use a rank-based non-parametric method.</a:t>
            </a:r>
            <a:endParaRPr lang="en-US" dirty="0"/>
          </a:p>
          <a:p>
            <a:r>
              <a:rPr lang="en-US" dirty="0" smtClean="0"/>
              <a:t>Alternatives: “bootstrapping”,  “randomization test”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455"/>
            <a:ext cx="10515600" cy="1325563"/>
          </a:xfrm>
        </p:spPr>
        <p:txBody>
          <a:bodyPr/>
          <a:lstStyle/>
          <a:p>
            <a:r>
              <a:rPr lang="en-US" dirty="0" smtClean="0"/>
              <a:t>Why GLMs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435"/>
            <a:ext cx="10515600" cy="574715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arameters</a:t>
            </a:r>
            <a:r>
              <a:rPr lang="en-US" dirty="0" smtClean="0"/>
              <a:t> (intercepts, slopes) from summary() need to be back-transformed from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link scale</a:t>
            </a:r>
            <a:r>
              <a:rPr lang="en-US" dirty="0" smtClean="0"/>
              <a:t>” to original scale with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inverse link</a:t>
            </a:r>
            <a:r>
              <a:rPr lang="en-US" dirty="0" smtClean="0"/>
              <a:t>” to be interpreted</a:t>
            </a:r>
          </a:p>
          <a:p>
            <a:pPr lvl="1"/>
            <a:r>
              <a:rPr lang="en-US" dirty="0" smtClean="0"/>
              <a:t>Logistic regression: odds, log odds</a:t>
            </a:r>
          </a:p>
          <a:p>
            <a:pPr lvl="1"/>
            <a:r>
              <a:rPr lang="en-US" dirty="0" smtClean="0"/>
              <a:t>Poisson regression: rates, rate ratios</a:t>
            </a:r>
          </a:p>
          <a:p>
            <a:r>
              <a:rPr lang="en-US" b="1" dirty="0"/>
              <a:t>standard errors </a:t>
            </a:r>
            <a:r>
              <a:rPr lang="en-US" dirty="0"/>
              <a:t>(SEs</a:t>
            </a:r>
            <a:r>
              <a:rPr lang="en-US" dirty="0" smtClean="0"/>
              <a:t>) from summary() </a:t>
            </a:r>
            <a:r>
              <a:rPr lang="en-US" dirty="0"/>
              <a:t>can only be interpreted on “link scale”</a:t>
            </a:r>
          </a:p>
          <a:p>
            <a:r>
              <a:rPr lang="en-US" b="1" dirty="0" smtClean="0"/>
              <a:t>confidence intervals </a:t>
            </a:r>
            <a:r>
              <a:rPr lang="en-US" dirty="0" smtClean="0"/>
              <a:t>(CIs) need to be back transformed</a:t>
            </a:r>
          </a:p>
          <a:p>
            <a:r>
              <a:rPr lang="en-US" b="1" dirty="0" smtClean="0"/>
              <a:t>Residuals </a:t>
            </a:r>
            <a:r>
              <a:rPr lang="en-US" dirty="0" smtClean="0"/>
              <a:t>harder to understand / harder to plot diagnostics (See </a:t>
            </a:r>
            <a:r>
              <a:rPr lang="en-US" dirty="0" err="1" smtClean="0"/>
              <a:t>Gelman</a:t>
            </a:r>
            <a:r>
              <a:rPr lang="en-US" dirty="0" smtClean="0"/>
              <a:t> &amp; Hill for advice)</a:t>
            </a:r>
          </a:p>
          <a:p>
            <a:r>
              <a:rPr lang="en-US" b="1" dirty="0" err="1" smtClean="0"/>
              <a:t>Overdispersion</a:t>
            </a:r>
            <a:r>
              <a:rPr lang="en-US" dirty="0" smtClean="0"/>
              <a:t> frequently necessities using a more complex model</a:t>
            </a:r>
          </a:p>
          <a:p>
            <a:r>
              <a:rPr lang="en-US" dirty="0" smtClean="0"/>
              <a:t>Problems fitting model: </a:t>
            </a:r>
            <a:r>
              <a:rPr lang="en-US" dirty="0" smtClean="0"/>
              <a:t>occasionally </a:t>
            </a:r>
            <a:r>
              <a:rPr lang="en-US" dirty="0" smtClean="0"/>
              <a:t>get error</a:t>
            </a:r>
          </a:p>
          <a:p>
            <a:r>
              <a:rPr lang="en-US" b="1" dirty="0" smtClean="0"/>
              <a:t>Generalized linear mixed models </a:t>
            </a:r>
            <a:r>
              <a:rPr lang="en-US" dirty="0" smtClean="0"/>
              <a:t>(GLMMs) much trickier than LMMs: warnings, errors, traps common</a:t>
            </a:r>
          </a:p>
          <a:p>
            <a:r>
              <a:rPr lang="en-US" b="1" dirty="0" smtClean="0"/>
              <a:t>R^2</a:t>
            </a:r>
            <a:r>
              <a:rPr lang="en-US" dirty="0" smtClean="0"/>
              <a:t> harder to define &amp; interpret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84775"/>
            <a:ext cx="20584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Continuous / Numeric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</a:t>
            </a:r>
            <a:r>
              <a:rPr lang="en-US" dirty="0" smtClean="0"/>
              <a:t>takes on any value (1.1 g, 1.2 </a:t>
            </a:r>
            <a:r>
              <a:rPr lang="en-US" dirty="0" smtClean="0"/>
              <a:t>g…)</a:t>
            </a:r>
            <a:endParaRPr lang="en-US" dirty="0" smtClean="0"/>
          </a:p>
          <a:p>
            <a:pPr algn="ctr"/>
            <a:r>
              <a:rPr lang="en-US" dirty="0" smtClean="0"/>
              <a:t>*height, mass, weight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Normal / </a:t>
            </a:r>
            <a:r>
              <a:rPr lang="en-US" b="1" dirty="0" smtClean="0"/>
              <a:t>Gaussian; log-normal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l</a:t>
            </a:r>
            <a:r>
              <a:rPr lang="en-US" sz="1600" b="1" dirty="0" smtClean="0">
                <a:solidFill>
                  <a:srgbClr val="0070C0"/>
                </a:solidFill>
              </a:rPr>
              <a:t>m(</a:t>
            </a:r>
            <a:r>
              <a:rPr lang="en-US" sz="1600" b="1" dirty="0" err="1" smtClean="0">
                <a:solidFill>
                  <a:srgbClr val="0070C0"/>
                </a:solidFill>
              </a:rPr>
              <a:t>y~x</a:t>
            </a:r>
            <a:r>
              <a:rPr lang="en-US" sz="1600" b="1" dirty="0" smtClean="0">
                <a:solidFill>
                  <a:srgbClr val="0070C0"/>
                </a:solidFill>
              </a:rPr>
              <a:t>)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8472" y="584775"/>
            <a:ext cx="23976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Counts</a:t>
            </a:r>
          </a:p>
          <a:p>
            <a:pPr algn="ctr"/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</a:t>
            </a:r>
            <a:r>
              <a:rPr lang="en-US" dirty="0" smtClean="0"/>
              <a:t>lower bound = 0</a:t>
            </a:r>
          </a:p>
          <a:p>
            <a:pPr algn="ctr"/>
            <a:r>
              <a:rPr lang="en-US" dirty="0" smtClean="0"/>
              <a:t>*takes on only discrete values (0, 1 ,2 3)</a:t>
            </a:r>
          </a:p>
          <a:p>
            <a:pPr algn="ctr"/>
            <a:r>
              <a:rPr lang="en-US" dirty="0" smtClean="0"/>
              <a:t>*variance typically increases w/mean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Poisson / negative binomial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glm</a:t>
            </a:r>
            <a:r>
              <a:rPr lang="en-US" sz="1600" b="1" dirty="0" smtClean="0">
                <a:solidFill>
                  <a:srgbClr val="0070C0"/>
                </a:solidFill>
              </a:rPr>
              <a:t>(counts ~ x, 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           family = </a:t>
            </a:r>
            <a:r>
              <a:rPr lang="en-US" sz="1600" b="1" dirty="0" err="1" smtClean="0">
                <a:solidFill>
                  <a:srgbClr val="0070C0"/>
                </a:solidFill>
              </a:rPr>
              <a:t>poisson</a:t>
            </a:r>
            <a:r>
              <a:rPr lang="en-US" sz="1600" b="1" dirty="0" smtClean="0">
                <a:solidFill>
                  <a:srgbClr val="0070C0"/>
                </a:solidFill>
              </a:rPr>
              <a:t>)</a:t>
            </a:r>
          </a:p>
          <a:p>
            <a:pPr algn="ctr"/>
            <a:endParaRPr lang="en-US" sz="1600" b="1" dirty="0">
              <a:solidFill>
                <a:srgbClr val="0070C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1063" y="584775"/>
            <a:ext cx="2397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Binomial / dichotomous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*Yes/No</a:t>
            </a:r>
            <a:r>
              <a:rPr lang="en-US" dirty="0" smtClean="0"/>
              <a:t>, alive/dead, sick/well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Binomial (logit link)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sz="1600" b="1" dirty="0" err="1">
                <a:solidFill>
                  <a:srgbClr val="0070C0"/>
                </a:solidFill>
              </a:rPr>
              <a:t>g</a:t>
            </a:r>
            <a:r>
              <a:rPr lang="en-US" sz="1600" b="1" dirty="0" err="1" smtClean="0">
                <a:solidFill>
                  <a:srgbClr val="0070C0"/>
                </a:solidFill>
              </a:rPr>
              <a:t>lm</a:t>
            </a:r>
            <a:r>
              <a:rPr lang="en-US" sz="1600" b="1" dirty="0" smtClean="0">
                <a:solidFill>
                  <a:srgbClr val="0070C0"/>
                </a:solidFill>
              </a:rPr>
              <a:t>(event ~ x, 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family = binomial)</a:t>
            </a:r>
          </a:p>
          <a:p>
            <a:pPr algn="ctr"/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83251" y="584775"/>
            <a:ext cx="263802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Binomial proportions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*# </a:t>
            </a:r>
            <a:r>
              <a:rPr lang="en-US" dirty="0" smtClean="0"/>
              <a:t>of events/trials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ie</a:t>
            </a:r>
            <a:r>
              <a:rPr lang="en-US" dirty="0" smtClean="0"/>
              <a:t>, (# seeds germinated /    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# seeds in petri dish</a:t>
            </a:r>
          </a:p>
          <a:p>
            <a:pPr algn="ctr"/>
            <a:r>
              <a:rPr lang="en-US" dirty="0" smtClean="0"/>
              <a:t>*can be expressed as a %, but can only take on certain values b/c the denominator is a fixed whole number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/>
              <a:t>Binomial (logit link</a:t>
            </a:r>
            <a:r>
              <a:rPr lang="en-US" b="1" dirty="0" smtClean="0"/>
              <a:t>), w/specified trials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glm</a:t>
            </a:r>
            <a:r>
              <a:rPr lang="en-US" sz="1600" b="1" dirty="0" smtClean="0">
                <a:solidFill>
                  <a:srgbClr val="0070C0"/>
                </a:solidFill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</a:rPr>
              <a:t>cbind</a:t>
            </a:r>
            <a:r>
              <a:rPr lang="en-US" sz="1600" b="1" dirty="0" smtClean="0">
                <a:solidFill>
                  <a:srgbClr val="0070C0"/>
                </a:solidFill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</a:rPr>
              <a:t>events,trials</a:t>
            </a:r>
            <a:r>
              <a:rPr lang="en-US" sz="1600" b="1" dirty="0" smtClean="0">
                <a:solidFill>
                  <a:srgbClr val="0070C0"/>
                </a:solidFill>
              </a:rPr>
              <a:t>) ~ x,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f</a:t>
            </a:r>
            <a:r>
              <a:rPr lang="en-US" sz="1600" b="1" dirty="0" smtClean="0">
                <a:solidFill>
                  <a:srgbClr val="0070C0"/>
                </a:solidFill>
              </a:rPr>
              <a:t>amily = binomial)</a:t>
            </a:r>
            <a:endParaRPr lang="en-US" sz="1600" b="1" dirty="0">
              <a:solidFill>
                <a:srgbClr val="0070C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1272" y="584775"/>
            <a:ext cx="26380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Percentages/proportions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</a:t>
            </a:r>
            <a:r>
              <a:rPr lang="en-US" dirty="0" smtClean="0"/>
              <a:t>Continuous values from 0-100%</a:t>
            </a:r>
          </a:p>
          <a:p>
            <a:pPr algn="ctr"/>
            <a:r>
              <a:rPr lang="en-US" dirty="0" smtClean="0"/>
              <a:t>*Can take on any value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ie</a:t>
            </a:r>
            <a:r>
              <a:rPr lang="en-US" dirty="0" smtClean="0"/>
              <a:t>, % of tumor removed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Logit transformation of %; beta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m(logit(%)~x)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6090" y="0"/>
            <a:ext cx="252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Types of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077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184" y="6488668"/>
            <a:ext cx="452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https://en.wikipedia.org/wiki/Marble_burying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4832" y="1974258"/>
            <a:ext cx="6990334" cy="3319637"/>
            <a:chOff x="359184" y="739017"/>
            <a:chExt cx="5030302" cy="23888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184" y="739017"/>
              <a:ext cx="5030302" cy="195628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45" y="2794480"/>
              <a:ext cx="2838450" cy="333375"/>
            </a:xfrm>
            <a:prstGeom prst="rect">
              <a:avLst/>
            </a:prstGeom>
          </p:spPr>
        </p:pic>
      </p:grpSp>
      <p:pic>
        <p:nvPicPr>
          <p:cNvPr id="4098" name="Picture 2" descr="Image result for rat marble burying ass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49" y="2106006"/>
            <a:ext cx="4368298" cy="336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7874" y="116703"/>
            <a:ext cx="10515600" cy="1325563"/>
          </a:xfrm>
        </p:spPr>
        <p:txBody>
          <a:bodyPr/>
          <a:lstStyle/>
          <a:p>
            <a:r>
              <a:rPr lang="en-US" dirty="0" smtClean="0"/>
              <a:t>Example data: </a:t>
            </a:r>
            <a:br>
              <a:rPr lang="en-US" dirty="0" smtClean="0"/>
            </a:br>
            <a:r>
              <a:rPr lang="en-US" dirty="0" smtClean="0"/>
              <a:t>Rat marble burying model of anxiety/OCD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3184</Words>
  <Application>Microsoft Office PowerPoint</Application>
  <PresentationFormat>Widescreen</PresentationFormat>
  <Paragraphs>496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A crash course in non-normal data and generalized linear models</vt:lpstr>
      <vt:lpstr>PowerPoint Presentation</vt:lpstr>
      <vt:lpstr>How it all began – but beware!</vt:lpstr>
      <vt:lpstr>PowerPoint Presentation</vt:lpstr>
      <vt:lpstr>Notes: Problems with old-school methods for dealing with non-normal data</vt:lpstr>
      <vt:lpstr>Notes: Advantages of old-school approaches</vt:lpstr>
      <vt:lpstr>Why GLMs suck</vt:lpstr>
      <vt:lpstr>PowerPoint Presentation</vt:lpstr>
      <vt:lpstr>Example data:  Rat marble burying model of anxiety/OCD</vt:lpstr>
      <vt:lpstr>Marble burying assay</vt:lpstr>
      <vt:lpstr>Continuous data: Distribution of female rat mass (Lazic 2015)</vt:lpstr>
      <vt:lpstr>Continuous data w/ normal distribution: Distribution of female rat mass Lazic 2015</vt:lpstr>
      <vt:lpstr>Continuous data w/ normal distribution: Distribution of female rat mass Lazic 2015</vt:lpstr>
      <vt:lpstr>Poisson distribution</vt:lpstr>
      <vt:lpstr>Using normal distribution w/ count data</vt:lpstr>
      <vt:lpstr>Using normal distribution w/ count data</vt:lpstr>
      <vt:lpstr>Poison distribution</vt:lpstr>
      <vt:lpstr>Negative 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regression diagnostics</vt:lpstr>
      <vt:lpstr>Residuals are hard with GLMs, esp. logistic regression; new package helps</vt:lpstr>
      <vt:lpstr>Negative binomial notes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Abbreviations / Vocab</vt:lpstr>
      <vt:lpstr>Vocab</vt:lpstr>
      <vt:lpstr>Dealing with overdispersion</vt:lpstr>
      <vt:lpstr>Yvonne Buckley</vt:lpstr>
      <vt:lpstr>Quick-R: Generalized Linear Models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63</cp:revision>
  <dcterms:created xsi:type="dcterms:W3CDTF">2017-04-11T16:30:31Z</dcterms:created>
  <dcterms:modified xsi:type="dcterms:W3CDTF">2017-04-27T20:47:43Z</dcterms:modified>
</cp:coreProperties>
</file>