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8" r:id="rId2"/>
    <p:sldId id="257" r:id="rId3"/>
    <p:sldId id="259" r:id="rId4"/>
    <p:sldId id="260" r:id="rId5"/>
    <p:sldId id="256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EE9EC5-F2E9-4247-A046-1F2E8F060691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645B59-EF64-47A6-9283-C1355654B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6442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Models: % fat in milk ~ …</a:t>
            </a:r>
          </a:p>
          <a:p>
            <a:r>
              <a:rPr lang="en-US" dirty="0" smtClean="0"/>
              <a:t>Predictors include:  </a:t>
            </a:r>
            <a:r>
              <a:rPr lang="en-US" b="1" dirty="0" smtClean="0"/>
              <a:t>relative duration of lactation</a:t>
            </a:r>
            <a:r>
              <a:rPr lang="en-US" dirty="0" smtClean="0"/>
              <a:t>, </a:t>
            </a:r>
            <a:r>
              <a:rPr lang="en-US" b="1" dirty="0" smtClean="0"/>
              <a:t>diet</a:t>
            </a:r>
            <a:r>
              <a:rPr lang="en-US" dirty="0" smtClean="0"/>
              <a:t> (2 levels), and </a:t>
            </a:r>
            <a:r>
              <a:rPr lang="en-US" b="1" dirty="0" smtClean="0"/>
              <a:t>diet*lactation </a:t>
            </a:r>
            <a:r>
              <a:rPr lang="en-US" dirty="0" smtClean="0"/>
              <a:t>(interaction)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645B59-EF64-47A6-9283-C1355654B73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4452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Models: % fat in milk ~ …</a:t>
            </a:r>
          </a:p>
          <a:p>
            <a:r>
              <a:rPr lang="en-US" dirty="0" smtClean="0"/>
              <a:t>Predictors include:  </a:t>
            </a:r>
            <a:r>
              <a:rPr lang="en-US" b="1" dirty="0" smtClean="0"/>
              <a:t>relative duration of lactation</a:t>
            </a:r>
            <a:r>
              <a:rPr lang="en-US" dirty="0" smtClean="0"/>
              <a:t>, </a:t>
            </a:r>
            <a:r>
              <a:rPr lang="en-US" b="1" dirty="0" smtClean="0"/>
              <a:t>diet</a:t>
            </a:r>
            <a:r>
              <a:rPr lang="en-US" dirty="0" smtClean="0"/>
              <a:t> (2 levels), and </a:t>
            </a:r>
            <a:r>
              <a:rPr lang="en-US" b="1" dirty="0" smtClean="0"/>
              <a:t>diet*lactation </a:t>
            </a:r>
            <a:r>
              <a:rPr lang="en-US" dirty="0" smtClean="0"/>
              <a:t>(interaction)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645B59-EF64-47A6-9283-C1355654B73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5226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Models: % fat in milk ~ …</a:t>
            </a:r>
          </a:p>
          <a:p>
            <a:r>
              <a:rPr lang="en-US" dirty="0" smtClean="0"/>
              <a:t>Predictors include:  </a:t>
            </a:r>
            <a:r>
              <a:rPr lang="en-US" b="1" dirty="0" smtClean="0"/>
              <a:t>relative duration of lactation</a:t>
            </a:r>
            <a:r>
              <a:rPr lang="en-US" dirty="0" smtClean="0"/>
              <a:t>, </a:t>
            </a:r>
            <a:r>
              <a:rPr lang="en-US" b="1" dirty="0" smtClean="0"/>
              <a:t>diet</a:t>
            </a:r>
            <a:r>
              <a:rPr lang="en-US" dirty="0" smtClean="0"/>
              <a:t> (2 levels), and </a:t>
            </a:r>
            <a:r>
              <a:rPr lang="en-US" b="1" dirty="0" smtClean="0"/>
              <a:t>diet*lactation </a:t>
            </a:r>
            <a:r>
              <a:rPr lang="en-US" dirty="0" smtClean="0"/>
              <a:t>(interaction)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645B59-EF64-47A6-9283-C1355654B73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9507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BA4EA-DE75-497B-B5D6-670819F0477D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381B5-73DF-41CB-B976-158D6D855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810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BA4EA-DE75-497B-B5D6-670819F0477D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381B5-73DF-41CB-B976-158D6D855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655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BA4EA-DE75-497B-B5D6-670819F0477D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381B5-73DF-41CB-B976-158D6D855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944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BA4EA-DE75-497B-B5D6-670819F0477D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381B5-73DF-41CB-B976-158D6D855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943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BA4EA-DE75-497B-B5D6-670819F0477D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381B5-73DF-41CB-B976-158D6D855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843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BA4EA-DE75-497B-B5D6-670819F0477D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381B5-73DF-41CB-B976-158D6D855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007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BA4EA-DE75-497B-B5D6-670819F0477D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381B5-73DF-41CB-B976-158D6D855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453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BA4EA-DE75-497B-B5D6-670819F0477D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381B5-73DF-41CB-B976-158D6D855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689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BA4EA-DE75-497B-B5D6-670819F0477D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381B5-73DF-41CB-B976-158D6D855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44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BA4EA-DE75-497B-B5D6-670819F0477D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381B5-73DF-41CB-B976-158D6D855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38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BA4EA-DE75-497B-B5D6-670819F0477D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381B5-73DF-41CB-B976-158D6D855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301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6BA4EA-DE75-497B-B5D6-670819F0477D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1381B5-73DF-41CB-B976-158D6D855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910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986" y="180304"/>
            <a:ext cx="11171504" cy="65167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9740" y="-4362"/>
            <a:ext cx="96786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Models: % fat in milk ~ …</a:t>
            </a:r>
          </a:p>
          <a:p>
            <a:r>
              <a:rPr lang="en-US" dirty="0" smtClean="0"/>
              <a:t>Predictors include:  </a:t>
            </a:r>
            <a:r>
              <a:rPr lang="en-US" b="1" dirty="0" smtClean="0"/>
              <a:t>relative duration of lactation</a:t>
            </a:r>
            <a:r>
              <a:rPr lang="en-US" dirty="0" smtClean="0"/>
              <a:t>, </a:t>
            </a:r>
            <a:r>
              <a:rPr lang="en-US" b="1" dirty="0" smtClean="0"/>
              <a:t>diet</a:t>
            </a:r>
            <a:r>
              <a:rPr lang="en-US" dirty="0" smtClean="0"/>
              <a:t> (2 levels), and </a:t>
            </a:r>
            <a:r>
              <a:rPr lang="en-US" b="1" dirty="0" smtClean="0"/>
              <a:t>diet*lactation </a:t>
            </a:r>
            <a:r>
              <a:rPr lang="en-US" dirty="0" smtClean="0"/>
              <a:t>(interaction)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867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7428" y="1622739"/>
            <a:ext cx="6057143" cy="35333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b="31023"/>
          <a:stretch/>
        </p:blipFill>
        <p:spPr>
          <a:xfrm>
            <a:off x="0" y="103029"/>
            <a:ext cx="4181764" cy="168867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/>
          <a:srcRect b="30325"/>
          <a:stretch/>
        </p:blipFill>
        <p:spPr>
          <a:xfrm>
            <a:off x="0" y="4938422"/>
            <a:ext cx="4059963" cy="173736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60801" y="78685"/>
            <a:ext cx="3710058" cy="173736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60800" y="5048150"/>
            <a:ext cx="3857431" cy="1718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567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43939" b="31023"/>
          <a:stretch/>
        </p:blipFill>
        <p:spPr>
          <a:xfrm>
            <a:off x="0" y="587710"/>
            <a:ext cx="5890391" cy="86343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62547"/>
          <a:stretch/>
        </p:blipFill>
        <p:spPr>
          <a:xfrm>
            <a:off x="0" y="1986700"/>
            <a:ext cx="5185838" cy="90951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t="42546" b="30325"/>
          <a:stretch/>
        </p:blipFill>
        <p:spPr>
          <a:xfrm>
            <a:off x="0" y="3345444"/>
            <a:ext cx="5890391" cy="98144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/>
          <a:srcRect t="54310"/>
          <a:stretch/>
        </p:blipFill>
        <p:spPr>
          <a:xfrm>
            <a:off x="0" y="4851182"/>
            <a:ext cx="5019336" cy="102158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-77492" y="-58621"/>
            <a:ext cx="96786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Models: % fat in milk ~ …</a:t>
            </a:r>
          </a:p>
          <a:p>
            <a:r>
              <a:rPr lang="en-US" dirty="0" smtClean="0"/>
              <a:t>Predictors include:  </a:t>
            </a:r>
            <a:r>
              <a:rPr lang="en-US" b="1" dirty="0" smtClean="0"/>
              <a:t>relative duration of lactation</a:t>
            </a:r>
            <a:r>
              <a:rPr lang="en-US" dirty="0" smtClean="0"/>
              <a:t>, </a:t>
            </a:r>
            <a:r>
              <a:rPr lang="en-US" b="1" dirty="0" smtClean="0"/>
              <a:t>diet</a:t>
            </a:r>
            <a:r>
              <a:rPr lang="en-US" dirty="0" smtClean="0"/>
              <a:t> (2 levels), and </a:t>
            </a:r>
            <a:r>
              <a:rPr lang="en-US" b="1" dirty="0" smtClean="0"/>
              <a:t>diet*lactation </a:t>
            </a:r>
            <a:r>
              <a:rPr lang="en-US" dirty="0" smtClean="0"/>
              <a:t>(interaction)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476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43939" b="31023"/>
          <a:stretch/>
        </p:blipFill>
        <p:spPr>
          <a:xfrm>
            <a:off x="0" y="587710"/>
            <a:ext cx="5890391" cy="86343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62547"/>
          <a:stretch/>
        </p:blipFill>
        <p:spPr>
          <a:xfrm>
            <a:off x="0" y="1986700"/>
            <a:ext cx="5185838" cy="90951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t="42546" b="30325"/>
          <a:stretch/>
        </p:blipFill>
        <p:spPr>
          <a:xfrm>
            <a:off x="0" y="3345444"/>
            <a:ext cx="5890391" cy="98144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/>
          <a:srcRect t="54310"/>
          <a:stretch/>
        </p:blipFill>
        <p:spPr>
          <a:xfrm>
            <a:off x="0" y="4851182"/>
            <a:ext cx="5019336" cy="102158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-77492" y="-58621"/>
            <a:ext cx="96786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Models: % fat in milk ~ …</a:t>
            </a:r>
          </a:p>
          <a:p>
            <a:r>
              <a:rPr lang="en-US" dirty="0" smtClean="0"/>
              <a:t>Predictors include:  </a:t>
            </a:r>
            <a:r>
              <a:rPr lang="en-US" b="1" dirty="0" smtClean="0"/>
              <a:t>relative duration of lactation</a:t>
            </a:r>
            <a:r>
              <a:rPr lang="en-US" dirty="0" smtClean="0"/>
              <a:t>, </a:t>
            </a:r>
            <a:r>
              <a:rPr lang="en-US" b="1" dirty="0" smtClean="0"/>
              <a:t>diet</a:t>
            </a:r>
            <a:r>
              <a:rPr lang="en-US" dirty="0" smtClean="0"/>
              <a:t> (2 levels), and </a:t>
            </a:r>
            <a:r>
              <a:rPr lang="en-US" b="1" dirty="0" smtClean="0"/>
              <a:t>diet*lactation </a:t>
            </a:r>
            <a:r>
              <a:rPr lang="en-US" dirty="0" smtClean="0"/>
              <a:t>(interaction) 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285232" y="692914"/>
            <a:ext cx="6906768" cy="6401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 smtClean="0"/>
              <a:t>Single continuous predictor (“regression”)</a:t>
            </a:r>
          </a:p>
          <a:p>
            <a:r>
              <a:rPr lang="en-US" sz="1400" dirty="0" err="1" smtClean="0"/>
              <a:t>rel.lactation</a:t>
            </a:r>
            <a:r>
              <a:rPr lang="en-US" sz="1400" dirty="0" smtClean="0"/>
              <a:t> = continuous predictor</a:t>
            </a:r>
          </a:p>
          <a:p>
            <a:r>
              <a:rPr lang="en-US" sz="1400" dirty="0" smtClean="0"/>
              <a:t>fat = Intercept +             </a:t>
            </a:r>
            <a:r>
              <a:rPr lang="en-US" sz="1400" dirty="0" err="1" smtClean="0">
                <a:solidFill>
                  <a:srgbClr val="7030A0"/>
                </a:solidFill>
              </a:rPr>
              <a:t>rel.lactation</a:t>
            </a:r>
            <a:endParaRPr lang="en-US" sz="1400" dirty="0" smtClean="0">
              <a:solidFill>
                <a:srgbClr val="7030A0"/>
              </a:solidFill>
            </a:endParaRPr>
          </a:p>
          <a:p>
            <a:r>
              <a:rPr lang="en-US" sz="1400" dirty="0" smtClean="0"/>
              <a:t>fat = 1.3            + -0.72*</a:t>
            </a:r>
            <a:r>
              <a:rPr lang="en-US" sz="1400" dirty="0" err="1" smtClean="0">
                <a:solidFill>
                  <a:srgbClr val="7030A0"/>
                </a:solidFill>
              </a:rPr>
              <a:t>rel.lactation</a:t>
            </a:r>
            <a:endParaRPr lang="en-US" sz="1400" dirty="0" smtClean="0">
              <a:solidFill>
                <a:srgbClr val="7030A0"/>
              </a:solidFill>
            </a:endParaRPr>
          </a:p>
          <a:p>
            <a:endParaRPr lang="en-US" sz="1400" dirty="0"/>
          </a:p>
          <a:p>
            <a:endParaRPr lang="en-US" sz="1400" dirty="0" smtClean="0"/>
          </a:p>
          <a:p>
            <a:endParaRPr lang="en-US" sz="1400" dirty="0"/>
          </a:p>
          <a:p>
            <a:r>
              <a:rPr lang="en-US" sz="1400" u="sng" dirty="0" smtClean="0"/>
              <a:t>Single categorical predictor (“ANOVA”)</a:t>
            </a:r>
          </a:p>
          <a:p>
            <a:r>
              <a:rPr lang="en-US" sz="1400" dirty="0" smtClean="0"/>
              <a:t>diet2 = factor w/2 levels: carnivore and “other”</a:t>
            </a:r>
          </a:p>
          <a:p>
            <a:r>
              <a:rPr lang="en-US" sz="1400" dirty="0" smtClean="0"/>
              <a:t>carnivore = baseline level = intercept</a:t>
            </a:r>
            <a:endParaRPr lang="en-US" sz="1400" dirty="0"/>
          </a:p>
          <a:p>
            <a:r>
              <a:rPr lang="en-US" sz="1400" dirty="0"/>
              <a:t>fat = Intercept </a:t>
            </a:r>
            <a:r>
              <a:rPr lang="en-US" sz="1400" dirty="0" smtClean="0"/>
              <a:t>+              diet2</a:t>
            </a:r>
            <a:endParaRPr lang="en-US" sz="1400" dirty="0"/>
          </a:p>
          <a:p>
            <a:r>
              <a:rPr lang="en-US" sz="1400" dirty="0"/>
              <a:t>fat = </a:t>
            </a:r>
            <a:r>
              <a:rPr lang="en-US" sz="1400" dirty="0" smtClean="0"/>
              <a:t>1.43          + </a:t>
            </a:r>
            <a:r>
              <a:rPr lang="en-US" sz="1400" dirty="0"/>
              <a:t>-</a:t>
            </a:r>
            <a:r>
              <a:rPr lang="en-US" sz="1400" dirty="0" smtClean="0"/>
              <a:t>0.66*(diet = Other?)</a:t>
            </a:r>
          </a:p>
          <a:p>
            <a:r>
              <a:rPr lang="en-US" sz="1400" dirty="0"/>
              <a:t>fat = 1.43       </a:t>
            </a:r>
            <a:r>
              <a:rPr lang="en-US" sz="1400" dirty="0" smtClean="0"/>
              <a:t>   + </a:t>
            </a:r>
            <a:r>
              <a:rPr lang="en-US" sz="1400" dirty="0"/>
              <a:t>-0.66</a:t>
            </a:r>
            <a:r>
              <a:rPr lang="en-US" sz="1400" dirty="0" smtClean="0"/>
              <a:t>*(1 if diet </a:t>
            </a:r>
            <a:r>
              <a:rPr lang="en-US" sz="1400" dirty="0"/>
              <a:t>= </a:t>
            </a:r>
            <a:r>
              <a:rPr lang="en-US" sz="1400" dirty="0" smtClean="0"/>
              <a:t>Other, 0 if = carnivore)</a:t>
            </a:r>
          </a:p>
          <a:p>
            <a:endParaRPr lang="en-US" sz="1400" dirty="0"/>
          </a:p>
          <a:p>
            <a:r>
              <a:rPr lang="en-US" sz="1400" u="sng" dirty="0" smtClean="0"/>
              <a:t>Continuous + Categorical </a:t>
            </a:r>
            <a:r>
              <a:rPr lang="en-US" sz="1400" u="sng" dirty="0"/>
              <a:t>predictor </a:t>
            </a:r>
            <a:r>
              <a:rPr lang="en-US" sz="1400" u="sng" dirty="0" smtClean="0"/>
              <a:t>(“ANCOVA”)</a:t>
            </a:r>
            <a:endParaRPr lang="en-US" sz="1400" dirty="0" smtClean="0"/>
          </a:p>
          <a:p>
            <a:r>
              <a:rPr lang="en-US" sz="1400" dirty="0"/>
              <a:t>fat = Intercept + </a:t>
            </a:r>
            <a:r>
              <a:rPr lang="en-US" sz="1400" dirty="0" smtClean="0"/>
              <a:t>            </a:t>
            </a:r>
            <a:r>
              <a:rPr lang="en-US" sz="1400" dirty="0" err="1" smtClean="0">
                <a:solidFill>
                  <a:srgbClr val="7030A0"/>
                </a:solidFill>
              </a:rPr>
              <a:t>rel.lactation</a:t>
            </a:r>
            <a:r>
              <a:rPr lang="en-US" sz="1400" dirty="0" smtClean="0"/>
              <a:t>      +             diet2</a:t>
            </a:r>
            <a:endParaRPr lang="en-US" sz="1400" dirty="0"/>
          </a:p>
          <a:p>
            <a:r>
              <a:rPr lang="en-US" sz="1400" dirty="0"/>
              <a:t>fat = 1.3            + -</a:t>
            </a:r>
            <a:r>
              <a:rPr lang="en-US" sz="1400" dirty="0" smtClean="0"/>
              <a:t>0.44*</a:t>
            </a:r>
            <a:r>
              <a:rPr lang="en-US" sz="1400" dirty="0" err="1" smtClean="0">
                <a:solidFill>
                  <a:srgbClr val="7030A0"/>
                </a:solidFill>
              </a:rPr>
              <a:t>rel.lactation</a:t>
            </a:r>
            <a:r>
              <a:rPr lang="en-US" sz="1400" dirty="0" smtClean="0"/>
              <a:t>      + </a:t>
            </a:r>
            <a:r>
              <a:rPr lang="en-US" sz="1400" dirty="0"/>
              <a:t>-</a:t>
            </a:r>
            <a:r>
              <a:rPr lang="en-US" sz="1400" dirty="0" smtClean="0"/>
              <a:t>0.43*(</a:t>
            </a:r>
            <a:r>
              <a:rPr lang="en-US" sz="1400" dirty="0"/>
              <a:t>diet = Other?)</a:t>
            </a:r>
          </a:p>
          <a:p>
            <a:r>
              <a:rPr lang="en-US" sz="1400" dirty="0"/>
              <a:t>fat = 1.3            + -0.44*</a:t>
            </a:r>
            <a:r>
              <a:rPr lang="en-US" sz="1400" dirty="0" err="1">
                <a:solidFill>
                  <a:srgbClr val="7030A0"/>
                </a:solidFill>
              </a:rPr>
              <a:t>rel.lactation</a:t>
            </a:r>
            <a:r>
              <a:rPr lang="en-US" sz="1400" dirty="0"/>
              <a:t>      + -0.43</a:t>
            </a:r>
            <a:r>
              <a:rPr lang="en-US" sz="1400" dirty="0" smtClean="0"/>
              <a:t>*(</a:t>
            </a:r>
            <a:r>
              <a:rPr lang="en-US" sz="1400" dirty="0"/>
              <a:t>1 if diet = Other, 0 if = carnivore</a:t>
            </a:r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400" u="sng" dirty="0" smtClean="0"/>
              <a:t>Interaction</a:t>
            </a:r>
            <a:endParaRPr lang="en-US" sz="1400" u="sng" dirty="0"/>
          </a:p>
          <a:p>
            <a:r>
              <a:rPr lang="en-US" sz="1400" dirty="0"/>
              <a:t>fat = </a:t>
            </a:r>
            <a:r>
              <a:rPr lang="en-US" sz="1400" dirty="0" err="1" smtClean="0"/>
              <a:t>Int</a:t>
            </a:r>
            <a:r>
              <a:rPr lang="en-US" sz="1400" dirty="0" smtClean="0"/>
              <a:t> </a:t>
            </a:r>
            <a:r>
              <a:rPr lang="en-US" sz="1400" dirty="0"/>
              <a:t>+ </a:t>
            </a:r>
            <a:r>
              <a:rPr lang="en-US" sz="1400" dirty="0" smtClean="0"/>
              <a:t>            </a:t>
            </a:r>
            <a:r>
              <a:rPr lang="en-US" sz="1400" dirty="0" err="1" smtClean="0">
                <a:solidFill>
                  <a:srgbClr val="7030A0"/>
                </a:solidFill>
              </a:rPr>
              <a:t>rel.lact</a:t>
            </a:r>
            <a:r>
              <a:rPr lang="en-US" sz="1400" dirty="0" smtClean="0"/>
              <a:t>   +             diet2                         +             </a:t>
            </a:r>
            <a:r>
              <a:rPr lang="en-US" sz="1400" dirty="0" err="1" smtClean="0">
                <a:solidFill>
                  <a:srgbClr val="7030A0"/>
                </a:solidFill>
              </a:rPr>
              <a:t>rel.lact</a:t>
            </a:r>
            <a:r>
              <a:rPr lang="en-US" sz="1400" dirty="0" smtClean="0"/>
              <a:t>*diet2 </a:t>
            </a:r>
            <a:endParaRPr lang="en-US" sz="1400" dirty="0"/>
          </a:p>
          <a:p>
            <a:r>
              <a:rPr lang="en-US" sz="1400" dirty="0"/>
              <a:t>fat = 1.3 </a:t>
            </a:r>
            <a:r>
              <a:rPr lang="en-US" sz="1400" dirty="0" smtClean="0"/>
              <a:t>+ </a:t>
            </a:r>
            <a:r>
              <a:rPr lang="en-US" sz="1400" dirty="0"/>
              <a:t>-</a:t>
            </a:r>
            <a:r>
              <a:rPr lang="en-US" sz="1400" dirty="0" smtClean="0">
                <a:solidFill>
                  <a:srgbClr val="7030A0"/>
                </a:solidFill>
              </a:rPr>
              <a:t>0.44*</a:t>
            </a:r>
            <a:r>
              <a:rPr lang="en-US" sz="1400" dirty="0" err="1" smtClean="0">
                <a:solidFill>
                  <a:srgbClr val="7030A0"/>
                </a:solidFill>
              </a:rPr>
              <a:t>rel.lact</a:t>
            </a:r>
            <a:r>
              <a:rPr lang="en-US" sz="1400" dirty="0" smtClean="0"/>
              <a:t>  </a:t>
            </a:r>
            <a:r>
              <a:rPr lang="en-US" sz="1400" dirty="0"/>
              <a:t>+ -</a:t>
            </a:r>
            <a:r>
              <a:rPr lang="en-US" sz="1400" dirty="0" smtClean="0"/>
              <a:t>0.85*(</a:t>
            </a:r>
            <a:r>
              <a:rPr lang="en-US" sz="1400" dirty="0"/>
              <a:t>diet = Other</a:t>
            </a:r>
            <a:r>
              <a:rPr lang="en-US" sz="1400" dirty="0" smtClean="0"/>
              <a:t>?)         +   0.51*</a:t>
            </a:r>
            <a:r>
              <a:rPr lang="en-US" sz="1400" dirty="0" err="1" smtClean="0">
                <a:solidFill>
                  <a:srgbClr val="7030A0"/>
                </a:solidFill>
              </a:rPr>
              <a:t>rel.lact</a:t>
            </a:r>
            <a:r>
              <a:rPr lang="en-US" sz="1400" dirty="0" smtClean="0"/>
              <a:t>*(</a:t>
            </a:r>
            <a:r>
              <a:rPr lang="en-US" sz="1400" dirty="0"/>
              <a:t>diet = Other?) </a:t>
            </a:r>
          </a:p>
          <a:p>
            <a:r>
              <a:rPr lang="en-US" sz="1400" dirty="0"/>
              <a:t>fat = 1.3 </a:t>
            </a:r>
            <a:r>
              <a:rPr lang="en-US" sz="1400" dirty="0" smtClean="0"/>
              <a:t>+ </a:t>
            </a:r>
            <a:r>
              <a:rPr lang="en-US" sz="1400" dirty="0"/>
              <a:t>-</a:t>
            </a:r>
            <a:r>
              <a:rPr lang="en-US" sz="1400" dirty="0" smtClean="0"/>
              <a:t>0.44*</a:t>
            </a:r>
            <a:r>
              <a:rPr lang="en-US" sz="1400" dirty="0" err="1" smtClean="0">
                <a:solidFill>
                  <a:srgbClr val="7030A0"/>
                </a:solidFill>
              </a:rPr>
              <a:t>rel.lact</a:t>
            </a:r>
            <a:r>
              <a:rPr lang="en-US" sz="1400" dirty="0" smtClean="0"/>
              <a:t>  </a:t>
            </a:r>
            <a:r>
              <a:rPr lang="en-US" sz="1400" dirty="0"/>
              <a:t>+ -0</a:t>
            </a:r>
            <a:r>
              <a:rPr lang="en-US" sz="1400" dirty="0" smtClean="0"/>
              <a:t>.</a:t>
            </a:r>
            <a:r>
              <a:rPr lang="en-US" sz="1400" dirty="0"/>
              <a:t> 85</a:t>
            </a:r>
            <a:r>
              <a:rPr lang="en-US" sz="1400" dirty="0" smtClean="0"/>
              <a:t>*(</a:t>
            </a:r>
            <a:r>
              <a:rPr lang="en-US" sz="1400" dirty="0"/>
              <a:t>1 if diet = Other, </a:t>
            </a:r>
            <a:r>
              <a:rPr lang="en-US" sz="1400" dirty="0" smtClean="0"/>
              <a:t>    + </a:t>
            </a:r>
            <a:r>
              <a:rPr lang="en-US" sz="1400" dirty="0"/>
              <a:t>-0. </a:t>
            </a:r>
            <a:r>
              <a:rPr lang="en-US" sz="1400" dirty="0" smtClean="0"/>
              <a:t>51*</a:t>
            </a:r>
            <a:r>
              <a:rPr lang="en-US" sz="1400" dirty="0" err="1" smtClean="0">
                <a:solidFill>
                  <a:srgbClr val="7030A0"/>
                </a:solidFill>
              </a:rPr>
              <a:t>rel.lact</a:t>
            </a:r>
            <a:r>
              <a:rPr lang="en-US" sz="1400" dirty="0" smtClean="0"/>
              <a:t>(1 </a:t>
            </a:r>
            <a:r>
              <a:rPr lang="en-US" sz="1400" dirty="0"/>
              <a:t>if diet = Other, </a:t>
            </a:r>
            <a:endParaRPr lang="en-US" sz="1400" dirty="0" smtClean="0"/>
          </a:p>
          <a:p>
            <a:r>
              <a:rPr lang="en-US" sz="1400" dirty="0"/>
              <a:t> </a:t>
            </a:r>
            <a:r>
              <a:rPr lang="en-US" sz="1400" dirty="0" smtClean="0"/>
              <a:t>                                                            0 </a:t>
            </a:r>
            <a:r>
              <a:rPr lang="en-US" sz="1400" dirty="0"/>
              <a:t>if = </a:t>
            </a:r>
            <a:r>
              <a:rPr lang="en-US" sz="1400" dirty="0" err="1" smtClean="0"/>
              <a:t>carn</a:t>
            </a:r>
            <a:r>
              <a:rPr lang="en-US" sz="1400" dirty="0" smtClean="0"/>
              <a:t>)                                               0 </a:t>
            </a:r>
            <a:r>
              <a:rPr lang="en-US" sz="1400" dirty="0"/>
              <a:t>if = </a:t>
            </a:r>
            <a:r>
              <a:rPr lang="en-US" sz="1400" dirty="0" err="1"/>
              <a:t>carn</a:t>
            </a:r>
            <a:r>
              <a:rPr lang="en-US" sz="1400" dirty="0"/>
              <a:t>)                            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880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43939" b="31023"/>
          <a:stretch/>
        </p:blipFill>
        <p:spPr>
          <a:xfrm>
            <a:off x="0" y="587710"/>
            <a:ext cx="5890391" cy="86343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t="62547"/>
          <a:stretch/>
        </p:blipFill>
        <p:spPr>
          <a:xfrm>
            <a:off x="0" y="1986700"/>
            <a:ext cx="5185838" cy="90951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/>
          <a:srcRect t="42546" b="30325"/>
          <a:stretch/>
        </p:blipFill>
        <p:spPr>
          <a:xfrm>
            <a:off x="0" y="3345444"/>
            <a:ext cx="5890391" cy="98144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6"/>
          <a:srcRect t="54310"/>
          <a:stretch/>
        </p:blipFill>
        <p:spPr>
          <a:xfrm>
            <a:off x="0" y="4851182"/>
            <a:ext cx="5019336" cy="102158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t="43939" b="31023"/>
          <a:stretch/>
        </p:blipFill>
        <p:spPr>
          <a:xfrm>
            <a:off x="6128197" y="583055"/>
            <a:ext cx="5890391" cy="86343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/>
          <a:srcRect t="62547"/>
          <a:stretch/>
        </p:blipFill>
        <p:spPr>
          <a:xfrm>
            <a:off x="6128197" y="1986700"/>
            <a:ext cx="5185838" cy="90951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5"/>
          <a:srcRect t="42546" b="30325"/>
          <a:stretch/>
        </p:blipFill>
        <p:spPr>
          <a:xfrm>
            <a:off x="6128197" y="3345444"/>
            <a:ext cx="5890391" cy="98144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6"/>
          <a:srcRect t="54310"/>
          <a:stretch/>
        </p:blipFill>
        <p:spPr>
          <a:xfrm>
            <a:off x="6128197" y="4851182"/>
            <a:ext cx="5019336" cy="1021584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-77492" y="-58621"/>
            <a:ext cx="96786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Models: % fat in milk ~ …</a:t>
            </a:r>
          </a:p>
          <a:p>
            <a:r>
              <a:rPr lang="en-US" dirty="0" smtClean="0"/>
              <a:t>Predictors include:  </a:t>
            </a:r>
            <a:r>
              <a:rPr lang="en-US" b="1" dirty="0" smtClean="0"/>
              <a:t>relative duration of lactation</a:t>
            </a:r>
            <a:r>
              <a:rPr lang="en-US" dirty="0" smtClean="0"/>
              <a:t>, </a:t>
            </a:r>
            <a:r>
              <a:rPr lang="en-US" b="1" dirty="0" smtClean="0"/>
              <a:t>diet</a:t>
            </a:r>
            <a:r>
              <a:rPr lang="en-US" dirty="0" smtClean="0"/>
              <a:t> (2 levels), and </a:t>
            </a:r>
            <a:r>
              <a:rPr lang="en-US" b="1" dirty="0" smtClean="0"/>
              <a:t>diet*lactation </a:t>
            </a:r>
            <a:r>
              <a:rPr lang="en-US" dirty="0" smtClean="0"/>
              <a:t>(interaction)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804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381</Words>
  <Application>Microsoft Office PowerPoint</Application>
  <PresentationFormat>Widescreen</PresentationFormat>
  <Paragraphs>43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lisanjie2</dc:creator>
  <cp:lastModifiedBy>lisanjie2</cp:lastModifiedBy>
  <cp:revision>7</cp:revision>
  <dcterms:created xsi:type="dcterms:W3CDTF">2017-02-16T06:48:26Z</dcterms:created>
  <dcterms:modified xsi:type="dcterms:W3CDTF">2017-02-23T20:23:13Z</dcterms:modified>
</cp:coreProperties>
</file>