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4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2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2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1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8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8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8D7B-4F16-4B67-99A3-17098D8FBC6A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BB98F-5DE2-411F-8C93-CF52664C0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939" b="31023"/>
          <a:stretch/>
        </p:blipFill>
        <p:spPr>
          <a:xfrm>
            <a:off x="0" y="907449"/>
            <a:ext cx="5890391" cy="863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2547"/>
          <a:stretch/>
        </p:blipFill>
        <p:spPr>
          <a:xfrm>
            <a:off x="0" y="2329479"/>
            <a:ext cx="5185838" cy="909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2546" b="30325"/>
          <a:stretch/>
        </p:blipFill>
        <p:spPr>
          <a:xfrm>
            <a:off x="0" y="3647672"/>
            <a:ext cx="5890391" cy="981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54310"/>
          <a:stretch/>
        </p:blipFill>
        <p:spPr>
          <a:xfrm>
            <a:off x="0" y="5380572"/>
            <a:ext cx="5019336" cy="1021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492" y="-58621"/>
            <a:ext cx="967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3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3939" b="31023"/>
          <a:stretch/>
        </p:blipFill>
        <p:spPr>
          <a:xfrm>
            <a:off x="0" y="587710"/>
            <a:ext cx="5890391" cy="863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2547"/>
          <a:stretch/>
        </p:blipFill>
        <p:spPr>
          <a:xfrm>
            <a:off x="0" y="1986700"/>
            <a:ext cx="5185838" cy="909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2546" b="30325"/>
          <a:stretch/>
        </p:blipFill>
        <p:spPr>
          <a:xfrm>
            <a:off x="0" y="3345444"/>
            <a:ext cx="5890391" cy="981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54310"/>
          <a:stretch/>
        </p:blipFill>
        <p:spPr>
          <a:xfrm>
            <a:off x="0" y="4851182"/>
            <a:ext cx="5019336" cy="10215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77492" y="-58621"/>
            <a:ext cx="967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Models: % fat in milk ~ …</a:t>
            </a:r>
          </a:p>
          <a:p>
            <a:r>
              <a:rPr lang="en-US" dirty="0" smtClean="0"/>
              <a:t>Predictors include:  </a:t>
            </a:r>
            <a:r>
              <a:rPr lang="en-US" b="1" dirty="0" smtClean="0"/>
              <a:t>relative duration of lactation</a:t>
            </a:r>
            <a:r>
              <a:rPr lang="en-US" dirty="0" smtClean="0"/>
              <a:t>, </a:t>
            </a:r>
            <a:r>
              <a:rPr lang="en-US" b="1" dirty="0" smtClean="0"/>
              <a:t>diet</a:t>
            </a:r>
            <a:r>
              <a:rPr lang="en-US" dirty="0" smtClean="0"/>
              <a:t> (2 levels), and </a:t>
            </a:r>
            <a:r>
              <a:rPr lang="en-US" b="1" dirty="0" smtClean="0"/>
              <a:t>diet*lactation </a:t>
            </a:r>
            <a:r>
              <a:rPr lang="en-US" dirty="0" smtClean="0"/>
              <a:t>(interaction)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285232" y="692914"/>
            <a:ext cx="690676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Single continuous predictor (“regression”)</a:t>
            </a:r>
          </a:p>
          <a:p>
            <a:r>
              <a:rPr lang="en-US" sz="1400" dirty="0" err="1" smtClean="0"/>
              <a:t>rel.lactation</a:t>
            </a:r>
            <a:r>
              <a:rPr lang="en-US" sz="1400" dirty="0" smtClean="0"/>
              <a:t> = continuous predictor</a:t>
            </a:r>
          </a:p>
          <a:p>
            <a:r>
              <a:rPr lang="en-US" sz="1400" dirty="0" smtClean="0"/>
              <a:t>fat = Intercept + 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endParaRPr lang="en-US" sz="1400" dirty="0" smtClean="0">
              <a:solidFill>
                <a:srgbClr val="7030A0"/>
              </a:solidFill>
            </a:endParaRPr>
          </a:p>
          <a:p>
            <a:r>
              <a:rPr lang="en-US" sz="1400" dirty="0" smtClean="0"/>
              <a:t>fat = 1.3            + -0.72*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endParaRPr lang="en-US" sz="1400" dirty="0" smtClean="0">
              <a:solidFill>
                <a:srgbClr val="7030A0"/>
              </a:solidFill>
            </a:endParaRP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u="sng" dirty="0" smtClean="0"/>
              <a:t>Single categorical predictor (“ANOVA”)</a:t>
            </a:r>
          </a:p>
          <a:p>
            <a:r>
              <a:rPr lang="en-US" sz="1400" dirty="0" smtClean="0"/>
              <a:t>diet2 = factor w/2 levels: carnivore and “other”</a:t>
            </a:r>
          </a:p>
          <a:p>
            <a:r>
              <a:rPr lang="en-US" sz="1400" dirty="0" smtClean="0"/>
              <a:t>carnivore = baseline level = intercept</a:t>
            </a:r>
            <a:endParaRPr lang="en-US" sz="1400" dirty="0"/>
          </a:p>
          <a:p>
            <a:r>
              <a:rPr lang="en-US" sz="1400" dirty="0"/>
              <a:t>fat = Intercept </a:t>
            </a:r>
            <a:r>
              <a:rPr lang="en-US" sz="1400" dirty="0" smtClean="0"/>
              <a:t>+              diet2</a:t>
            </a:r>
            <a:endParaRPr lang="en-US" sz="1400" dirty="0"/>
          </a:p>
          <a:p>
            <a:r>
              <a:rPr lang="en-US" sz="1400" dirty="0"/>
              <a:t>fat = </a:t>
            </a:r>
            <a:r>
              <a:rPr lang="en-US" sz="1400" dirty="0" smtClean="0"/>
              <a:t>1.43          + </a:t>
            </a:r>
            <a:r>
              <a:rPr lang="en-US" sz="1400" dirty="0"/>
              <a:t>-</a:t>
            </a:r>
            <a:r>
              <a:rPr lang="en-US" sz="1400" dirty="0" smtClean="0"/>
              <a:t>0.66*(diet = Other?)</a:t>
            </a:r>
          </a:p>
          <a:p>
            <a:r>
              <a:rPr lang="en-US" sz="1400" dirty="0"/>
              <a:t>fat = 1.43       </a:t>
            </a:r>
            <a:r>
              <a:rPr lang="en-US" sz="1400" dirty="0" smtClean="0"/>
              <a:t>   + </a:t>
            </a:r>
            <a:r>
              <a:rPr lang="en-US" sz="1400" dirty="0"/>
              <a:t>-0.66</a:t>
            </a:r>
            <a:r>
              <a:rPr lang="en-US" sz="1400" dirty="0" smtClean="0"/>
              <a:t>*(1 if diet </a:t>
            </a:r>
            <a:r>
              <a:rPr lang="en-US" sz="1400" dirty="0"/>
              <a:t>= </a:t>
            </a:r>
            <a:r>
              <a:rPr lang="en-US" sz="1400" dirty="0" smtClean="0"/>
              <a:t>Other, 0 if = carnivore)</a:t>
            </a:r>
          </a:p>
          <a:p>
            <a:endParaRPr lang="en-US" sz="1400" dirty="0"/>
          </a:p>
          <a:p>
            <a:r>
              <a:rPr lang="en-US" sz="1400" u="sng" dirty="0" smtClean="0"/>
              <a:t>Continuous + Categorical </a:t>
            </a:r>
            <a:r>
              <a:rPr lang="en-US" sz="1400" u="sng" dirty="0"/>
              <a:t>predictor </a:t>
            </a:r>
            <a:r>
              <a:rPr lang="en-US" sz="1400" u="sng" dirty="0" smtClean="0"/>
              <a:t>(“ANCOVA”)</a:t>
            </a:r>
            <a:endParaRPr lang="en-US" sz="1400" dirty="0" smtClean="0"/>
          </a:p>
          <a:p>
            <a:r>
              <a:rPr lang="en-US" sz="1400" dirty="0"/>
              <a:t>fat = Intercept + </a:t>
            </a:r>
            <a:r>
              <a:rPr lang="en-US" sz="1400" dirty="0" smtClean="0"/>
              <a:t>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r>
              <a:rPr lang="en-US" sz="1400" dirty="0" smtClean="0"/>
              <a:t>      +             diet2</a:t>
            </a:r>
            <a:endParaRPr lang="en-US" sz="1400" dirty="0"/>
          </a:p>
          <a:p>
            <a:r>
              <a:rPr lang="en-US" sz="1400" dirty="0"/>
              <a:t>fat = 1.3            + -</a:t>
            </a:r>
            <a:r>
              <a:rPr lang="en-US" sz="1400" dirty="0" smtClean="0"/>
              <a:t>0.44*</a:t>
            </a:r>
            <a:r>
              <a:rPr lang="en-US" sz="1400" dirty="0" err="1" smtClean="0">
                <a:solidFill>
                  <a:srgbClr val="7030A0"/>
                </a:solidFill>
              </a:rPr>
              <a:t>rel.lactation</a:t>
            </a:r>
            <a:r>
              <a:rPr lang="en-US" sz="1400" dirty="0" smtClean="0"/>
              <a:t>      + </a:t>
            </a:r>
            <a:r>
              <a:rPr lang="en-US" sz="1400" dirty="0"/>
              <a:t>-</a:t>
            </a:r>
            <a:r>
              <a:rPr lang="en-US" sz="1400" dirty="0" smtClean="0"/>
              <a:t>0.43*(</a:t>
            </a:r>
            <a:r>
              <a:rPr lang="en-US" sz="1400" dirty="0"/>
              <a:t>diet = Other?)</a:t>
            </a:r>
          </a:p>
          <a:p>
            <a:r>
              <a:rPr lang="en-US" sz="1400" dirty="0"/>
              <a:t>fat = 1.3            + -0.44*</a:t>
            </a:r>
            <a:r>
              <a:rPr lang="en-US" sz="1400" dirty="0" err="1">
                <a:solidFill>
                  <a:srgbClr val="7030A0"/>
                </a:solidFill>
              </a:rPr>
              <a:t>rel.lactation</a:t>
            </a:r>
            <a:r>
              <a:rPr lang="en-US" sz="1400" dirty="0"/>
              <a:t>      + -0.43</a:t>
            </a:r>
            <a:r>
              <a:rPr lang="en-US" sz="1400" dirty="0" smtClean="0"/>
              <a:t>*(</a:t>
            </a:r>
            <a:r>
              <a:rPr lang="en-US" sz="1400" dirty="0"/>
              <a:t>1 if diet = Other, 0 if = carnivore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u="sng" dirty="0" smtClean="0"/>
              <a:t>Interaction</a:t>
            </a:r>
            <a:endParaRPr lang="en-US" sz="1400" u="sng" dirty="0"/>
          </a:p>
          <a:p>
            <a:r>
              <a:rPr lang="en-US" sz="1400" dirty="0"/>
              <a:t>fat =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+ </a:t>
            </a:r>
            <a:r>
              <a:rPr lang="en-US" sz="1400" dirty="0" smtClean="0"/>
              <a:t>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   +             diet2                         +             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*diet2 </a:t>
            </a:r>
            <a:endParaRPr lang="en-US" sz="1400" dirty="0"/>
          </a:p>
          <a:p>
            <a:r>
              <a:rPr lang="en-US" sz="1400" dirty="0"/>
              <a:t>fat = 1.3 </a:t>
            </a:r>
            <a:r>
              <a:rPr lang="en-US" sz="1400" dirty="0" smtClean="0"/>
              <a:t>+ </a:t>
            </a:r>
            <a:r>
              <a:rPr lang="en-US" sz="1400" dirty="0"/>
              <a:t>-</a:t>
            </a:r>
            <a:r>
              <a:rPr lang="en-US" sz="1400" dirty="0" smtClean="0">
                <a:solidFill>
                  <a:srgbClr val="7030A0"/>
                </a:solidFill>
              </a:rPr>
              <a:t>0.44*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  </a:t>
            </a:r>
            <a:r>
              <a:rPr lang="en-US" sz="1400" dirty="0"/>
              <a:t>+ -</a:t>
            </a:r>
            <a:r>
              <a:rPr lang="en-US" sz="1400" dirty="0" smtClean="0"/>
              <a:t>0.85*(</a:t>
            </a:r>
            <a:r>
              <a:rPr lang="en-US" sz="1400" dirty="0"/>
              <a:t>diet = Other</a:t>
            </a:r>
            <a:r>
              <a:rPr lang="en-US" sz="1400" dirty="0" smtClean="0"/>
              <a:t>?)         +   0.51*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*(</a:t>
            </a:r>
            <a:r>
              <a:rPr lang="en-US" sz="1400" dirty="0"/>
              <a:t>diet = Other?) </a:t>
            </a:r>
          </a:p>
          <a:p>
            <a:r>
              <a:rPr lang="en-US" sz="1400" dirty="0"/>
              <a:t>fat = 1.3 </a:t>
            </a:r>
            <a:r>
              <a:rPr lang="en-US" sz="1400" dirty="0" smtClean="0"/>
              <a:t>+ </a:t>
            </a:r>
            <a:r>
              <a:rPr lang="en-US" sz="1400" dirty="0"/>
              <a:t>-</a:t>
            </a:r>
            <a:r>
              <a:rPr lang="en-US" sz="1400" dirty="0" smtClean="0"/>
              <a:t>0.44*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  </a:t>
            </a:r>
            <a:r>
              <a:rPr lang="en-US" sz="1400" dirty="0"/>
              <a:t>+ -0</a:t>
            </a:r>
            <a:r>
              <a:rPr lang="en-US" sz="1400" dirty="0" smtClean="0"/>
              <a:t>.</a:t>
            </a:r>
            <a:r>
              <a:rPr lang="en-US" sz="1400" dirty="0"/>
              <a:t> 85</a:t>
            </a:r>
            <a:r>
              <a:rPr lang="en-US" sz="1400" dirty="0" smtClean="0"/>
              <a:t>*(</a:t>
            </a:r>
            <a:r>
              <a:rPr lang="en-US" sz="1400" dirty="0"/>
              <a:t>1 if diet = Other, </a:t>
            </a:r>
            <a:r>
              <a:rPr lang="en-US" sz="1400" dirty="0" smtClean="0"/>
              <a:t>    + </a:t>
            </a:r>
            <a:r>
              <a:rPr lang="en-US" sz="1400" dirty="0"/>
              <a:t>-0. </a:t>
            </a:r>
            <a:r>
              <a:rPr lang="en-US" sz="1400" dirty="0" smtClean="0"/>
              <a:t>51*</a:t>
            </a:r>
            <a:r>
              <a:rPr lang="en-US" sz="1400" dirty="0" err="1" smtClean="0">
                <a:solidFill>
                  <a:srgbClr val="7030A0"/>
                </a:solidFill>
              </a:rPr>
              <a:t>rel.lact</a:t>
            </a:r>
            <a:r>
              <a:rPr lang="en-US" sz="1400" dirty="0" smtClean="0"/>
              <a:t>(1 </a:t>
            </a:r>
            <a:r>
              <a:rPr lang="en-US" sz="1400" dirty="0"/>
              <a:t>if diet = Other, 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0 </a:t>
            </a:r>
            <a:r>
              <a:rPr lang="en-US" sz="1400" dirty="0"/>
              <a:t>if = </a:t>
            </a:r>
            <a:r>
              <a:rPr lang="en-US" sz="1400" dirty="0" err="1" smtClean="0"/>
              <a:t>carn</a:t>
            </a:r>
            <a:r>
              <a:rPr lang="en-US" sz="1400" dirty="0" smtClean="0"/>
              <a:t>)                                               0 </a:t>
            </a:r>
            <a:r>
              <a:rPr lang="en-US" sz="1400" dirty="0"/>
              <a:t>if = </a:t>
            </a:r>
            <a:r>
              <a:rPr lang="en-US" sz="1400" dirty="0" err="1"/>
              <a:t>carn</a:t>
            </a:r>
            <a:r>
              <a:rPr lang="en-US" sz="1400" dirty="0"/>
              <a:t>)                           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1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lisanjie2</dc:creator>
  <cp:lastModifiedBy>lisanjie2</cp:lastModifiedBy>
  <cp:revision>1</cp:revision>
  <dcterms:created xsi:type="dcterms:W3CDTF">2017-02-16T18:11:56Z</dcterms:created>
  <dcterms:modified xsi:type="dcterms:W3CDTF">2017-02-16T18:12:10Z</dcterms:modified>
</cp:coreProperties>
</file>