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3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7" r:id="rId13"/>
    <p:sldId id="270" r:id="rId14"/>
    <p:sldId id="269" r:id="rId15"/>
    <p:sldId id="271" r:id="rId16"/>
    <p:sldId id="272" r:id="rId17"/>
    <p:sldId id="26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09BAF-566D-467E-B18F-B07070BA5657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A71DE-F326-470C-8F07-838F28A2E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323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09BAF-566D-467E-B18F-B07070BA5657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A71DE-F326-470C-8F07-838F28A2E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583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09BAF-566D-467E-B18F-B07070BA5657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A71DE-F326-470C-8F07-838F28A2E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824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09BAF-566D-467E-B18F-B07070BA5657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A71DE-F326-470C-8F07-838F28A2E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392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09BAF-566D-467E-B18F-B07070BA5657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A71DE-F326-470C-8F07-838F28A2E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435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09BAF-566D-467E-B18F-B07070BA5657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A71DE-F326-470C-8F07-838F28A2E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653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09BAF-566D-467E-B18F-B07070BA5657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A71DE-F326-470C-8F07-838F28A2E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531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09BAF-566D-467E-B18F-B07070BA5657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A71DE-F326-470C-8F07-838F28A2E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484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09BAF-566D-467E-B18F-B07070BA5657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A71DE-F326-470C-8F07-838F28A2E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339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09BAF-566D-467E-B18F-B07070BA5657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A71DE-F326-470C-8F07-838F28A2E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286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09BAF-566D-467E-B18F-B07070BA5657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A71DE-F326-470C-8F07-838F28A2E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764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909BAF-566D-467E-B18F-B07070BA5657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1A71DE-F326-470C-8F07-838F28A2E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301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b="8329"/>
          <a:stretch/>
        </p:blipFill>
        <p:spPr>
          <a:xfrm>
            <a:off x="4543894" y="811369"/>
            <a:ext cx="7648105" cy="432730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159874" y="0"/>
            <a:ext cx="39538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2-way ANOVA</a:t>
            </a:r>
            <a:endParaRPr lang="en-US" sz="3200" dirty="0"/>
          </a:p>
        </p:txBody>
      </p:sp>
      <p:grpSp>
        <p:nvGrpSpPr>
          <p:cNvPr id="10" name="Group 9"/>
          <p:cNvGrpSpPr/>
          <p:nvPr/>
        </p:nvGrpSpPr>
        <p:grpSpPr>
          <a:xfrm>
            <a:off x="74089" y="1009601"/>
            <a:ext cx="4085785" cy="3198834"/>
            <a:chOff x="366137" y="1378039"/>
            <a:chExt cx="4085785" cy="3198834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3"/>
            <a:srcRect t="16840"/>
            <a:stretch/>
          </p:blipFill>
          <p:spPr>
            <a:xfrm>
              <a:off x="976973" y="1378039"/>
              <a:ext cx="3474949" cy="3198834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3"/>
            <a:srcRect l="4077" t="67117" r="68126" b="21165"/>
            <a:stretch/>
          </p:blipFill>
          <p:spPr>
            <a:xfrm>
              <a:off x="366137" y="3709115"/>
              <a:ext cx="965915" cy="450762"/>
            </a:xfrm>
            <a:prstGeom prst="rect">
              <a:avLst/>
            </a:prstGeom>
          </p:spPr>
        </p:pic>
      </p:grpSp>
      <p:sp>
        <p:nvSpPr>
          <p:cNvPr id="8" name="Rectangle 7"/>
          <p:cNvSpPr/>
          <p:nvPr/>
        </p:nvSpPr>
        <p:spPr>
          <a:xfrm>
            <a:off x="1068946" y="3284112"/>
            <a:ext cx="1013263" cy="4250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40385" y="4633261"/>
            <a:ext cx="403979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Simulated study of the effect of 2 drugs</a:t>
            </a:r>
          </a:p>
          <a:p>
            <a:r>
              <a:rPr lang="en-US" dirty="0" smtClean="0"/>
              <a:t>4 groups</a:t>
            </a:r>
          </a:p>
          <a:p>
            <a:r>
              <a:rPr lang="en-US" dirty="0" smtClean="0"/>
              <a:t>1)Control: neither drug</a:t>
            </a:r>
          </a:p>
          <a:p>
            <a:r>
              <a:rPr lang="en-US" dirty="0" smtClean="0"/>
              <a:t>2)Drug A only</a:t>
            </a:r>
          </a:p>
          <a:p>
            <a:r>
              <a:rPr lang="en-US" dirty="0" smtClean="0"/>
              <a:t>3)Drug B only</a:t>
            </a:r>
          </a:p>
          <a:p>
            <a:r>
              <a:rPr lang="en-US" dirty="0" smtClean="0"/>
              <a:t>4)Both Drugs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306917" y="5112124"/>
            <a:ext cx="118791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1)Control: </a:t>
            </a:r>
          </a:p>
          <a:p>
            <a:r>
              <a:rPr lang="en-US" dirty="0" smtClean="0"/>
              <a:t>neither drug</a:t>
            </a:r>
            <a:endParaRPr lang="en-US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8719802" y="5162529"/>
            <a:ext cx="14141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4)Both Drugs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494831" y="5112123"/>
            <a:ext cx="110192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2)Drug A only</a:t>
            </a:r>
            <a:endParaRPr lang="en-US" dirty="0" smtClean="0"/>
          </a:p>
        </p:txBody>
      </p:sp>
      <p:sp>
        <p:nvSpPr>
          <p:cNvPr id="14" name="Rectangle 13"/>
          <p:cNvSpPr/>
          <p:nvPr/>
        </p:nvSpPr>
        <p:spPr>
          <a:xfrm>
            <a:off x="7638166" y="5100842"/>
            <a:ext cx="110192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2)Drug B only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847664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708" y="912394"/>
            <a:ext cx="5524500" cy="3429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192378" y="0"/>
            <a:ext cx="595162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/>
              <a:t>The Null Model</a:t>
            </a:r>
          </a:p>
          <a:p>
            <a:pPr algn="ctr"/>
            <a:r>
              <a:rPr lang="en-US" sz="2200" b="1" dirty="0" smtClean="0"/>
              <a:t>lm(</a:t>
            </a:r>
            <a:r>
              <a:rPr lang="en-US" sz="2200" b="1" dirty="0" err="1" smtClean="0"/>
              <a:t>resp.cont</a:t>
            </a:r>
            <a:r>
              <a:rPr lang="en-US" sz="2200" b="1" dirty="0" smtClean="0"/>
              <a:t> ~ 1, data = dat.2way)</a:t>
            </a:r>
            <a:endParaRPr lang="en-US" sz="2200" b="1" dirty="0"/>
          </a:p>
        </p:txBody>
      </p:sp>
      <p:sp>
        <p:nvSpPr>
          <p:cNvPr id="5" name="Freeform 4"/>
          <p:cNvSpPr/>
          <p:nvPr/>
        </p:nvSpPr>
        <p:spPr>
          <a:xfrm>
            <a:off x="127561" y="3481137"/>
            <a:ext cx="257450" cy="1427747"/>
          </a:xfrm>
          <a:custGeom>
            <a:avLst/>
            <a:gdLst>
              <a:gd name="connsiteX0" fmla="*/ 257450 w 257450"/>
              <a:gd name="connsiteY0" fmla="*/ 1427747 h 1427747"/>
              <a:gd name="connsiteX1" fmla="*/ 776 w 257450"/>
              <a:gd name="connsiteY1" fmla="*/ 513347 h 1427747"/>
              <a:gd name="connsiteX2" fmla="*/ 193281 w 257450"/>
              <a:gd name="connsiteY2" fmla="*/ 0 h 1427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7450" h="1427747">
                <a:moveTo>
                  <a:pt x="257450" y="1427747"/>
                </a:moveTo>
                <a:cubicBezTo>
                  <a:pt x="134460" y="1089526"/>
                  <a:pt x="11471" y="751305"/>
                  <a:pt x="776" y="513347"/>
                </a:cubicBezTo>
                <a:cubicBezTo>
                  <a:pt x="-9919" y="275389"/>
                  <a:pt x="91681" y="137694"/>
                  <a:pt x="193281" y="0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18988" y="4782552"/>
            <a:ext cx="3368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Intercept = Overall mean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4634" r="21457"/>
          <a:stretch/>
        </p:blipFill>
        <p:spPr>
          <a:xfrm>
            <a:off x="5312630" y="912394"/>
            <a:ext cx="6879370" cy="56086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l="78194" t="29956" r="-1" b="41872"/>
          <a:stretch/>
        </p:blipFill>
        <p:spPr>
          <a:xfrm>
            <a:off x="6168188" y="912394"/>
            <a:ext cx="1504389" cy="117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2282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/>
          <p:cNvGrpSpPr/>
          <p:nvPr/>
        </p:nvGrpSpPr>
        <p:grpSpPr>
          <a:xfrm>
            <a:off x="0" y="730146"/>
            <a:ext cx="5170401" cy="3902638"/>
            <a:chOff x="767917" y="242200"/>
            <a:chExt cx="5170401" cy="3902638"/>
          </a:xfrm>
        </p:grpSpPr>
        <p:cxnSp>
          <p:nvCxnSpPr>
            <p:cNvPr id="5" name="Straight Arrow Connector 4"/>
            <p:cNvCxnSpPr/>
            <p:nvPr/>
          </p:nvCxnSpPr>
          <p:spPr>
            <a:xfrm flipV="1">
              <a:off x="1695471" y="2557613"/>
              <a:ext cx="201372" cy="3275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767917" y="2544400"/>
              <a:ext cx="1337518" cy="1600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Effect of A, assuming B </a:t>
              </a:r>
            </a:p>
            <a:p>
              <a:r>
                <a:rPr lang="en-US" sz="1400" dirty="0" smtClean="0"/>
                <a:t>has no effect </a:t>
              </a:r>
            </a:p>
            <a:p>
              <a:r>
                <a:rPr lang="en-US" sz="1400" dirty="0" smtClean="0"/>
                <a:t>(Drug A/No B</a:t>
              </a:r>
            </a:p>
            <a:p>
              <a:r>
                <a:rPr lang="en-US" sz="1400" dirty="0" smtClean="0"/>
                <a:t>AND </a:t>
              </a:r>
            </a:p>
            <a:p>
              <a:r>
                <a:rPr lang="en-US" sz="1400" dirty="0" smtClean="0"/>
                <a:t>Drug A/ </a:t>
              </a:r>
            </a:p>
            <a:p>
              <a:r>
                <a:rPr lang="en-US" sz="1400" dirty="0" smtClean="0"/>
                <a:t>Drug B)</a:t>
              </a:r>
              <a:endParaRPr lang="en-US" sz="1400" dirty="0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1770042" y="1894329"/>
              <a:ext cx="143407" cy="4773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837051" y="542937"/>
              <a:ext cx="1642811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Mean of </a:t>
              </a:r>
            </a:p>
            <a:p>
              <a:r>
                <a:rPr lang="en-US" sz="1400" dirty="0" smtClean="0"/>
                <a:t>samples r</a:t>
              </a:r>
            </a:p>
            <a:p>
              <a:r>
                <a:rPr lang="en-US" sz="1400" dirty="0" err="1" smtClean="0"/>
                <a:t>eceiving</a:t>
              </a:r>
              <a:r>
                <a:rPr lang="en-US" sz="1400" dirty="0" smtClean="0"/>
                <a:t> no </a:t>
              </a:r>
            </a:p>
            <a:p>
              <a:r>
                <a:rPr lang="en-US" sz="1400" dirty="0" smtClean="0"/>
                <a:t>drug A </a:t>
              </a:r>
            </a:p>
            <a:p>
              <a:r>
                <a:rPr lang="en-US" sz="1400" dirty="0" smtClean="0"/>
                <a:t>(no A/No B </a:t>
              </a:r>
            </a:p>
            <a:p>
              <a:r>
                <a:rPr lang="en-US" sz="1400" dirty="0" smtClean="0"/>
                <a:t>AND </a:t>
              </a:r>
            </a:p>
            <a:p>
              <a:r>
                <a:rPr lang="en-US" sz="1400" dirty="0" smtClean="0"/>
                <a:t>no A/ </a:t>
              </a:r>
            </a:p>
            <a:p>
              <a:r>
                <a:rPr lang="en-US" sz="1400" dirty="0" smtClean="0"/>
                <a:t>Drug B)</a:t>
              </a:r>
              <a:endParaRPr lang="en-US" sz="1400" dirty="0"/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 rotWithShape="1">
            <a:blip r:embed="rId2"/>
            <a:srcRect r="15034" b="10185"/>
            <a:stretch/>
          </p:blipFill>
          <p:spPr>
            <a:xfrm>
              <a:off x="1880237" y="242200"/>
              <a:ext cx="4058081" cy="2463814"/>
            </a:xfrm>
            <a:prstGeom prst="rect">
              <a:avLst/>
            </a:prstGeom>
          </p:spPr>
        </p:pic>
      </p:grpSp>
      <p:grpSp>
        <p:nvGrpSpPr>
          <p:cNvPr id="32" name="Group 31"/>
          <p:cNvGrpSpPr/>
          <p:nvPr/>
        </p:nvGrpSpPr>
        <p:grpSpPr>
          <a:xfrm>
            <a:off x="5228823" y="859436"/>
            <a:ext cx="6813104" cy="4446660"/>
            <a:chOff x="6737619" y="102165"/>
            <a:chExt cx="5253861" cy="3429000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 rotWithShape="1">
            <a:blip r:embed="rId3"/>
            <a:srcRect l="906"/>
            <a:stretch/>
          </p:blipFill>
          <p:spPr>
            <a:xfrm>
              <a:off x="6737619" y="102165"/>
              <a:ext cx="5253861" cy="3429000"/>
            </a:xfrm>
            <a:prstGeom prst="rect">
              <a:avLst/>
            </a:prstGeom>
          </p:spPr>
        </p:pic>
        <p:sp>
          <p:nvSpPr>
            <p:cNvPr id="26" name="Right Brace 25"/>
            <p:cNvSpPr/>
            <p:nvPr/>
          </p:nvSpPr>
          <p:spPr>
            <a:xfrm>
              <a:off x="9829657" y="1794341"/>
              <a:ext cx="132953" cy="494900"/>
            </a:xfrm>
            <a:prstGeom prst="rightBrace">
              <a:avLst>
                <a:gd name="adj1" fmla="val 75324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9972989" y="1766021"/>
              <a:ext cx="12785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A effect</a:t>
              </a:r>
            </a:p>
            <a:p>
              <a:r>
                <a:rPr lang="en-US" sz="1400" dirty="0" smtClean="0"/>
                <a:t>=7.12</a:t>
              </a:r>
              <a:endParaRPr lang="en-US" sz="1400" dirty="0"/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1002125" y="-63894"/>
            <a:ext cx="57997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Drug A only model: </a:t>
            </a:r>
          </a:p>
          <a:p>
            <a:r>
              <a:rPr lang="en-US" dirty="0" smtClean="0"/>
              <a:t>lm(</a:t>
            </a:r>
            <a:r>
              <a:rPr lang="en-US" dirty="0" err="1" smtClean="0"/>
              <a:t>resp.cont</a:t>
            </a:r>
            <a:r>
              <a:rPr lang="en-US" dirty="0" smtClean="0"/>
              <a:t> ~ </a:t>
            </a:r>
            <a:r>
              <a:rPr lang="en-US" dirty="0" err="1" smtClean="0"/>
              <a:t>drug.A</a:t>
            </a:r>
            <a:r>
              <a:rPr lang="en-US" dirty="0" smtClean="0"/>
              <a:t>, data = dat.2way)</a:t>
            </a:r>
          </a:p>
          <a:p>
            <a:endParaRPr lang="en-US" dirty="0"/>
          </a:p>
        </p:txBody>
      </p:sp>
      <p:sp>
        <p:nvSpPr>
          <p:cNvPr id="22" name="Right Brace 21"/>
          <p:cNvSpPr/>
          <p:nvPr/>
        </p:nvSpPr>
        <p:spPr>
          <a:xfrm>
            <a:off x="7120453" y="3630555"/>
            <a:ext cx="269245" cy="1002229"/>
          </a:xfrm>
          <a:prstGeom prst="rightBrace">
            <a:avLst>
              <a:gd name="adj1" fmla="val 75324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Brace 23"/>
          <p:cNvSpPr/>
          <p:nvPr/>
        </p:nvSpPr>
        <p:spPr>
          <a:xfrm>
            <a:off x="9260554" y="3695593"/>
            <a:ext cx="269245" cy="1002229"/>
          </a:xfrm>
          <a:prstGeom prst="rightBrace">
            <a:avLst>
              <a:gd name="adj1" fmla="val 75324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155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2"/>
          <a:srcRect b="19069"/>
          <a:stretch/>
        </p:blipFill>
        <p:spPr>
          <a:xfrm>
            <a:off x="128710" y="908254"/>
            <a:ext cx="4776107" cy="2605801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4904817" y="1004552"/>
            <a:ext cx="7107182" cy="4675031"/>
            <a:chOff x="4938029" y="183524"/>
            <a:chExt cx="5212913" cy="3429000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38029" y="183524"/>
              <a:ext cx="5212913" cy="3429000"/>
            </a:xfrm>
            <a:prstGeom prst="rect">
              <a:avLst/>
            </a:prstGeom>
          </p:spPr>
        </p:pic>
        <p:sp>
          <p:nvSpPr>
            <p:cNvPr id="28" name="Right Brace 27"/>
            <p:cNvSpPr/>
            <p:nvPr/>
          </p:nvSpPr>
          <p:spPr>
            <a:xfrm>
              <a:off x="8078130" y="1641531"/>
              <a:ext cx="143332" cy="1008695"/>
            </a:xfrm>
            <a:prstGeom prst="rightBrace">
              <a:avLst>
                <a:gd name="adj1" fmla="val 75324"/>
                <a:gd name="adj2" fmla="val 50000"/>
              </a:avLst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211083" y="1687935"/>
              <a:ext cx="12785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B</a:t>
              </a:r>
              <a:r>
                <a:rPr lang="en-US" sz="1400" dirty="0" smtClean="0"/>
                <a:t> effect</a:t>
              </a:r>
            </a:p>
            <a:p>
              <a:r>
                <a:rPr lang="en-US" sz="1400" dirty="0" smtClean="0"/>
                <a:t>=17.12</a:t>
              </a:r>
              <a:endParaRPr lang="en-US" sz="1400" dirty="0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112659" y="219364"/>
            <a:ext cx="5799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Drug B only model:</a:t>
            </a:r>
          </a:p>
          <a:p>
            <a:r>
              <a:rPr lang="en-US" dirty="0" smtClean="0"/>
              <a:t>lm(</a:t>
            </a:r>
            <a:r>
              <a:rPr lang="en-US" dirty="0" err="1" smtClean="0"/>
              <a:t>resp.cont</a:t>
            </a:r>
            <a:r>
              <a:rPr lang="en-US" dirty="0" smtClean="0"/>
              <a:t> ~ </a:t>
            </a:r>
            <a:r>
              <a:rPr lang="en-US" dirty="0" err="1" smtClean="0"/>
              <a:t>drug.B</a:t>
            </a:r>
            <a:r>
              <a:rPr lang="en-US" dirty="0" smtClean="0"/>
              <a:t>, data = dat.2way)</a:t>
            </a:r>
          </a:p>
        </p:txBody>
      </p:sp>
    </p:spTree>
    <p:extLst>
      <p:ext uri="{BB962C8B-B14F-4D97-AF65-F5344CB8AC3E}">
        <p14:creationId xmlns:p14="http://schemas.microsoft.com/office/powerpoint/2010/main" val="325512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3151" y="329341"/>
            <a:ext cx="4755482" cy="2914650"/>
          </a:xfrm>
          <a:prstGeom prst="rect">
            <a:avLst/>
          </a:prstGeom>
        </p:spPr>
      </p:pic>
      <p:grpSp>
        <p:nvGrpSpPr>
          <p:cNvPr id="44" name="Group 43"/>
          <p:cNvGrpSpPr/>
          <p:nvPr/>
        </p:nvGrpSpPr>
        <p:grpSpPr>
          <a:xfrm>
            <a:off x="4513373" y="58219"/>
            <a:ext cx="7361200" cy="4848632"/>
            <a:chOff x="5893469" y="58219"/>
            <a:chExt cx="5552973" cy="3657600"/>
          </a:xfrm>
        </p:grpSpPr>
        <p:grpSp>
          <p:nvGrpSpPr>
            <p:cNvPr id="23" name="Group 22"/>
            <p:cNvGrpSpPr/>
            <p:nvPr/>
          </p:nvGrpSpPr>
          <p:grpSpPr>
            <a:xfrm>
              <a:off x="5893469" y="58219"/>
              <a:ext cx="5552973" cy="3657600"/>
              <a:chOff x="5888707" y="88232"/>
              <a:chExt cx="5552973" cy="3657600"/>
            </a:xfrm>
          </p:grpSpPr>
          <p:grpSp>
            <p:nvGrpSpPr>
              <p:cNvPr id="16" name="Group 15"/>
              <p:cNvGrpSpPr/>
              <p:nvPr/>
            </p:nvGrpSpPr>
            <p:grpSpPr>
              <a:xfrm>
                <a:off x="5888707" y="88232"/>
                <a:ext cx="5552973" cy="3657600"/>
                <a:chOff x="5888707" y="88232"/>
                <a:chExt cx="6050042" cy="3985006"/>
              </a:xfrm>
            </p:grpSpPr>
            <p:pic>
              <p:nvPicPr>
                <p:cNvPr id="14" name="Picture 13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888707" y="88232"/>
                  <a:ext cx="6050042" cy="3985006"/>
                </a:xfrm>
                <a:prstGeom prst="rect">
                  <a:avLst/>
                </a:prstGeom>
              </p:spPr>
            </p:pic>
            <p:cxnSp>
              <p:nvCxnSpPr>
                <p:cNvPr id="9" name="Straight Arrow Connector 8"/>
                <p:cNvCxnSpPr/>
                <p:nvPr/>
              </p:nvCxnSpPr>
              <p:spPr>
                <a:xfrm flipH="1">
                  <a:off x="6401681" y="1400218"/>
                  <a:ext cx="3378087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1" name="Straight Arrow Connector 20"/>
              <p:cNvCxnSpPr/>
              <p:nvPr/>
            </p:nvCxnSpPr>
            <p:spPr>
              <a:xfrm flipH="1">
                <a:off x="6355823" y="2343183"/>
                <a:ext cx="137171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Right Brace 27"/>
            <p:cNvSpPr/>
            <p:nvPr/>
          </p:nvSpPr>
          <p:spPr>
            <a:xfrm>
              <a:off x="7807183" y="2315329"/>
              <a:ext cx="257612" cy="433187"/>
            </a:xfrm>
            <a:prstGeom prst="rightBrace">
              <a:avLst>
                <a:gd name="adj1" fmla="val 24598"/>
                <a:gd name="adj2" fmla="val 50000"/>
              </a:avLst>
            </a:prstGeom>
            <a:ln w="28575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ight Brace 28"/>
            <p:cNvSpPr/>
            <p:nvPr/>
          </p:nvSpPr>
          <p:spPr>
            <a:xfrm>
              <a:off x="8669954" y="1687960"/>
              <a:ext cx="309241" cy="1060556"/>
            </a:xfrm>
            <a:prstGeom prst="rightBrace">
              <a:avLst>
                <a:gd name="adj1" fmla="val 24598"/>
                <a:gd name="adj2" fmla="val 50000"/>
              </a:avLst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ight Brace 29"/>
            <p:cNvSpPr/>
            <p:nvPr/>
          </p:nvSpPr>
          <p:spPr>
            <a:xfrm>
              <a:off x="9491388" y="1262413"/>
              <a:ext cx="309241" cy="1060556"/>
            </a:xfrm>
            <a:prstGeom prst="rightBrace">
              <a:avLst>
                <a:gd name="adj1" fmla="val 24598"/>
                <a:gd name="adj2" fmla="val 50000"/>
              </a:avLst>
            </a:prstGeom>
            <a:ln w="28575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ight Brace 30"/>
            <p:cNvSpPr/>
            <p:nvPr/>
          </p:nvSpPr>
          <p:spPr>
            <a:xfrm>
              <a:off x="9517202" y="2322969"/>
              <a:ext cx="257612" cy="433187"/>
            </a:xfrm>
            <a:prstGeom prst="rightBrace">
              <a:avLst>
                <a:gd name="adj1" fmla="val 24598"/>
                <a:gd name="adj2" fmla="val 50000"/>
              </a:avLst>
            </a:prstGeom>
            <a:ln w="28575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-23151" y="55566"/>
            <a:ext cx="579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ADDITIVE MODEL: </a:t>
            </a:r>
            <a:r>
              <a:rPr lang="en-US" dirty="0" smtClean="0"/>
              <a:t>drug A + drug B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7417254" y="3096028"/>
            <a:ext cx="1017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7.1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533072" y="1283879"/>
            <a:ext cx="2464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8.8+7.1+17.7=33.5ish</a:t>
            </a:r>
            <a:endParaRPr lang="en-US" dirty="0"/>
          </a:p>
        </p:txBody>
      </p:sp>
      <p:sp>
        <p:nvSpPr>
          <p:cNvPr id="3" name="Right Brace 2"/>
          <p:cNvSpPr/>
          <p:nvPr/>
        </p:nvSpPr>
        <p:spPr>
          <a:xfrm>
            <a:off x="5962918" y="3624563"/>
            <a:ext cx="244699" cy="599707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6256710" y="3711709"/>
            <a:ext cx="1017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8.8</a:t>
            </a:r>
            <a:endParaRPr lang="en-US" dirty="0"/>
          </a:p>
        </p:txBody>
      </p:sp>
      <p:sp>
        <p:nvSpPr>
          <p:cNvPr id="36" name="Right Brace 35"/>
          <p:cNvSpPr/>
          <p:nvPr/>
        </p:nvSpPr>
        <p:spPr>
          <a:xfrm>
            <a:off x="9314688" y="3634691"/>
            <a:ext cx="244699" cy="599707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4247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b="25689"/>
          <a:stretch/>
        </p:blipFill>
        <p:spPr>
          <a:xfrm>
            <a:off x="43547" y="459474"/>
            <a:ext cx="4972050" cy="2737788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21179" y="142527"/>
            <a:ext cx="579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INTERACTION MODEL</a:t>
            </a:r>
            <a:r>
              <a:rPr lang="en-US" dirty="0" smtClean="0"/>
              <a:t>: drug A + drug B + drug A*</a:t>
            </a:r>
            <a:r>
              <a:rPr lang="en-US" dirty="0" err="1" smtClean="0"/>
              <a:t>drugB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5178187" y="645563"/>
            <a:ext cx="7031615" cy="4325682"/>
            <a:chOff x="5580543" y="861956"/>
            <a:chExt cx="5556738" cy="3418373"/>
          </a:xfrm>
        </p:grpSpPr>
        <p:grpSp>
          <p:nvGrpSpPr>
            <p:cNvPr id="47" name="Group 46"/>
            <p:cNvGrpSpPr/>
            <p:nvPr/>
          </p:nvGrpSpPr>
          <p:grpSpPr>
            <a:xfrm>
              <a:off x="5580543" y="861956"/>
              <a:ext cx="5556738" cy="3418373"/>
              <a:chOff x="5514828" y="3439627"/>
              <a:chExt cx="6187644" cy="3806491"/>
            </a:xfrm>
          </p:grpSpPr>
          <p:grpSp>
            <p:nvGrpSpPr>
              <p:cNvPr id="45" name="Group 44"/>
              <p:cNvGrpSpPr/>
              <p:nvPr/>
            </p:nvGrpSpPr>
            <p:grpSpPr>
              <a:xfrm>
                <a:off x="5514828" y="3439627"/>
                <a:ext cx="6187644" cy="3806491"/>
                <a:chOff x="5750594" y="4695825"/>
                <a:chExt cx="6187644" cy="3806491"/>
              </a:xfrm>
            </p:grpSpPr>
            <p:pic>
              <p:nvPicPr>
                <p:cNvPr id="17" name="Picture 16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750594" y="4695825"/>
                  <a:ext cx="6187644" cy="3806491"/>
                </a:xfrm>
                <a:prstGeom prst="rect">
                  <a:avLst/>
                </a:prstGeom>
              </p:spPr>
            </p:pic>
            <p:sp>
              <p:nvSpPr>
                <p:cNvPr id="32" name="Right Brace 31"/>
                <p:cNvSpPr/>
                <p:nvPr/>
              </p:nvSpPr>
              <p:spPr>
                <a:xfrm>
                  <a:off x="8105497" y="7298358"/>
                  <a:ext cx="220356" cy="161221"/>
                </a:xfrm>
                <a:prstGeom prst="rightBrace">
                  <a:avLst>
                    <a:gd name="adj1" fmla="val 24598"/>
                    <a:gd name="adj2" fmla="val 50000"/>
                  </a:avLst>
                </a:prstGeom>
                <a:ln w="28575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Right Brace 32"/>
                <p:cNvSpPr/>
                <p:nvPr/>
              </p:nvSpPr>
              <p:spPr>
                <a:xfrm>
                  <a:off x="8979195" y="6605067"/>
                  <a:ext cx="248476" cy="799780"/>
                </a:xfrm>
                <a:prstGeom prst="rightBrace">
                  <a:avLst>
                    <a:gd name="adj1" fmla="val 24598"/>
                    <a:gd name="adj2" fmla="val 50000"/>
                  </a:avLst>
                </a:prstGeom>
                <a:ln w="19050"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Right Brace 41"/>
                <p:cNvSpPr/>
                <p:nvPr/>
              </p:nvSpPr>
              <p:spPr>
                <a:xfrm>
                  <a:off x="9950371" y="6446338"/>
                  <a:ext cx="248476" cy="799780"/>
                </a:xfrm>
                <a:prstGeom prst="rightBrace">
                  <a:avLst>
                    <a:gd name="adj1" fmla="val 24598"/>
                    <a:gd name="adj2" fmla="val 50000"/>
                  </a:avLst>
                </a:prstGeom>
                <a:ln w="19050"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Right Brace 42"/>
                <p:cNvSpPr/>
                <p:nvPr/>
              </p:nvSpPr>
              <p:spPr>
                <a:xfrm>
                  <a:off x="9950371" y="5822416"/>
                  <a:ext cx="248476" cy="623922"/>
                </a:xfrm>
                <a:prstGeom prst="rightBrace">
                  <a:avLst>
                    <a:gd name="adj1" fmla="val 24598"/>
                    <a:gd name="adj2" fmla="val 50000"/>
                  </a:avLst>
                </a:prstGeom>
                <a:ln w="19050">
                  <a:solidFill>
                    <a:srgbClr val="7030A0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1" name="Right Brace 40"/>
              <p:cNvSpPr/>
              <p:nvPr/>
            </p:nvSpPr>
            <p:spPr>
              <a:xfrm>
                <a:off x="9713016" y="5992627"/>
                <a:ext cx="220356" cy="161221"/>
              </a:xfrm>
              <a:prstGeom prst="rightBrace">
                <a:avLst>
                  <a:gd name="adj1" fmla="val 24598"/>
                  <a:gd name="adj2" fmla="val 50000"/>
                </a:avLst>
              </a:prstGeom>
              <a:ln w="28575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0" name="Rectangle 49"/>
            <p:cNvSpPr/>
            <p:nvPr/>
          </p:nvSpPr>
          <p:spPr>
            <a:xfrm>
              <a:off x="7599746" y="3376254"/>
              <a:ext cx="525965" cy="4134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smtClean="0"/>
                <a:t>drug A</a:t>
              </a:r>
            </a:p>
            <a:p>
              <a:r>
                <a:rPr lang="en-US" sz="1400" dirty="0" smtClean="0"/>
                <a:t> = </a:t>
              </a:r>
              <a:r>
                <a:rPr lang="en-US" sz="1400" dirty="0" smtClean="0"/>
                <a:t>2.4</a:t>
              </a:r>
              <a:endParaRPr lang="en-US" sz="1400" dirty="0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8523018" y="2919262"/>
              <a:ext cx="520898" cy="4134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smtClean="0"/>
                <a:t>drug B</a:t>
              </a:r>
            </a:p>
            <a:p>
              <a:r>
                <a:rPr lang="en-US" sz="1400" dirty="0" smtClean="0"/>
                <a:t>=</a:t>
              </a:r>
              <a:r>
                <a:rPr lang="en-US" sz="1400" dirty="0" smtClean="0"/>
                <a:t>13</a:t>
              </a:r>
              <a:endParaRPr lang="en-US" sz="1400" dirty="0" smtClean="0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9548563" y="1410796"/>
              <a:ext cx="971869" cy="5837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smtClean="0">
                  <a:solidFill>
                    <a:srgbClr val="7030A0"/>
                  </a:solidFill>
                </a:rPr>
                <a:t>Interaction</a:t>
              </a:r>
            </a:p>
            <a:p>
              <a:r>
                <a:rPr lang="en-US" sz="1400" dirty="0" smtClean="0">
                  <a:solidFill>
                    <a:srgbClr val="7030A0"/>
                  </a:solidFill>
                </a:rPr>
                <a:t>drug A*drug B</a:t>
              </a:r>
            </a:p>
            <a:p>
              <a:r>
                <a:rPr lang="en-US" sz="1400" dirty="0" smtClean="0">
                  <a:solidFill>
                    <a:srgbClr val="7030A0"/>
                  </a:solidFill>
                </a:rPr>
                <a:t>=9.5</a:t>
              </a:r>
              <a:endParaRPr lang="en-US" sz="1400" dirty="0">
                <a:solidFill>
                  <a:srgbClr val="7030A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384161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21179" y="142527"/>
            <a:ext cx="5799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INTERACTION MODEL</a:t>
            </a:r>
            <a:r>
              <a:rPr lang="en-US" dirty="0" smtClean="0"/>
              <a:t>: drug A + drug B + drug A*drug B</a:t>
            </a:r>
          </a:p>
          <a:p>
            <a:r>
              <a:rPr lang="en-US" dirty="0" smtClean="0"/>
              <a:t>What does </a:t>
            </a:r>
            <a:r>
              <a:rPr lang="en-US" smtClean="0"/>
              <a:t>the interaction term mean?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237252" y="851625"/>
            <a:ext cx="7933586" cy="5775162"/>
            <a:chOff x="5580543" y="861956"/>
            <a:chExt cx="4695964" cy="3418373"/>
          </a:xfrm>
        </p:grpSpPr>
        <p:grpSp>
          <p:nvGrpSpPr>
            <p:cNvPr id="47" name="Group 46"/>
            <p:cNvGrpSpPr/>
            <p:nvPr/>
          </p:nvGrpSpPr>
          <p:grpSpPr>
            <a:xfrm>
              <a:off x="5580543" y="861956"/>
              <a:ext cx="4260807" cy="3418373"/>
              <a:chOff x="5514828" y="3439627"/>
              <a:chExt cx="4744574" cy="3806491"/>
            </a:xfrm>
          </p:grpSpPr>
          <p:grpSp>
            <p:nvGrpSpPr>
              <p:cNvPr id="45" name="Group 44"/>
              <p:cNvGrpSpPr/>
              <p:nvPr/>
            </p:nvGrpSpPr>
            <p:grpSpPr>
              <a:xfrm>
                <a:off x="5514828" y="3439627"/>
                <a:ext cx="4744574" cy="3806491"/>
                <a:chOff x="5750594" y="4695825"/>
                <a:chExt cx="4744574" cy="3806491"/>
              </a:xfrm>
            </p:grpSpPr>
            <p:pic>
              <p:nvPicPr>
                <p:cNvPr id="17" name="Picture 16"/>
                <p:cNvPicPr>
                  <a:picLocks noChangeAspect="1"/>
                </p:cNvPicPr>
                <p:nvPr/>
              </p:nvPicPr>
              <p:blipFill rotWithShape="1">
                <a:blip r:embed="rId2"/>
                <a:srcRect r="23322"/>
                <a:stretch/>
              </p:blipFill>
              <p:spPr>
                <a:xfrm>
                  <a:off x="5750594" y="4695825"/>
                  <a:ext cx="4744574" cy="3806491"/>
                </a:xfrm>
                <a:prstGeom prst="rect">
                  <a:avLst/>
                </a:prstGeom>
              </p:spPr>
            </p:pic>
            <p:sp>
              <p:nvSpPr>
                <p:cNvPr id="32" name="Right Brace 31"/>
                <p:cNvSpPr/>
                <p:nvPr/>
              </p:nvSpPr>
              <p:spPr>
                <a:xfrm>
                  <a:off x="8105497" y="7298358"/>
                  <a:ext cx="220356" cy="161221"/>
                </a:xfrm>
                <a:prstGeom prst="rightBrace">
                  <a:avLst>
                    <a:gd name="adj1" fmla="val 24598"/>
                    <a:gd name="adj2" fmla="val 50000"/>
                  </a:avLst>
                </a:prstGeom>
                <a:ln w="28575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Right Brace 32"/>
                <p:cNvSpPr/>
                <p:nvPr/>
              </p:nvSpPr>
              <p:spPr>
                <a:xfrm>
                  <a:off x="8979195" y="6605067"/>
                  <a:ext cx="248476" cy="799780"/>
                </a:xfrm>
                <a:prstGeom prst="rightBrace">
                  <a:avLst>
                    <a:gd name="adj1" fmla="val 24598"/>
                    <a:gd name="adj2" fmla="val 50000"/>
                  </a:avLst>
                </a:prstGeom>
                <a:ln w="19050"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Right Brace 41"/>
                <p:cNvSpPr/>
                <p:nvPr/>
              </p:nvSpPr>
              <p:spPr>
                <a:xfrm>
                  <a:off x="9950371" y="6446338"/>
                  <a:ext cx="248476" cy="799780"/>
                </a:xfrm>
                <a:prstGeom prst="rightBrace">
                  <a:avLst>
                    <a:gd name="adj1" fmla="val 24598"/>
                    <a:gd name="adj2" fmla="val 50000"/>
                  </a:avLst>
                </a:prstGeom>
                <a:ln w="19050"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Right Brace 42"/>
                <p:cNvSpPr/>
                <p:nvPr/>
              </p:nvSpPr>
              <p:spPr>
                <a:xfrm>
                  <a:off x="9950371" y="5822416"/>
                  <a:ext cx="248476" cy="623922"/>
                </a:xfrm>
                <a:prstGeom prst="rightBrace">
                  <a:avLst>
                    <a:gd name="adj1" fmla="val 24598"/>
                    <a:gd name="adj2" fmla="val 50000"/>
                  </a:avLst>
                </a:prstGeom>
                <a:ln w="19050">
                  <a:solidFill>
                    <a:srgbClr val="7030A0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1" name="Right Brace 40"/>
              <p:cNvSpPr/>
              <p:nvPr/>
            </p:nvSpPr>
            <p:spPr>
              <a:xfrm>
                <a:off x="9713016" y="5992627"/>
                <a:ext cx="220356" cy="161221"/>
              </a:xfrm>
              <a:prstGeom prst="rightBrace">
                <a:avLst>
                  <a:gd name="adj1" fmla="val 24598"/>
                  <a:gd name="adj2" fmla="val 50000"/>
                </a:avLst>
              </a:prstGeom>
              <a:ln w="28575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0" name="Rectangle 49"/>
            <p:cNvSpPr/>
            <p:nvPr/>
          </p:nvSpPr>
          <p:spPr>
            <a:xfrm>
              <a:off x="7944748" y="3188094"/>
              <a:ext cx="393955" cy="3096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smtClean="0"/>
                <a:t>drug A</a:t>
              </a:r>
            </a:p>
            <a:p>
              <a:r>
                <a:rPr lang="en-US" sz="1400" dirty="0" smtClean="0"/>
                <a:t>2.4</a:t>
              </a:r>
              <a:endParaRPr lang="en-US" sz="1400" dirty="0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8703090" y="2835978"/>
              <a:ext cx="390160" cy="3096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smtClean="0"/>
                <a:t>drug B</a:t>
              </a:r>
            </a:p>
            <a:p>
              <a:r>
                <a:rPr lang="en-US" sz="1400" dirty="0" smtClean="0"/>
                <a:t>=13</a:t>
              </a:r>
              <a:endParaRPr lang="en-US" sz="1400" dirty="0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9548563" y="1756428"/>
              <a:ext cx="727944" cy="43722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smtClean="0">
                  <a:solidFill>
                    <a:srgbClr val="7030A0"/>
                  </a:solidFill>
                </a:rPr>
                <a:t>Interaction</a:t>
              </a:r>
            </a:p>
            <a:p>
              <a:r>
                <a:rPr lang="en-US" sz="1400" dirty="0" smtClean="0">
                  <a:solidFill>
                    <a:srgbClr val="7030A0"/>
                  </a:solidFill>
                </a:rPr>
                <a:t>drug A*drug B</a:t>
              </a:r>
            </a:p>
            <a:p>
              <a:r>
                <a:rPr lang="en-US" sz="1400" dirty="0" smtClean="0">
                  <a:solidFill>
                    <a:srgbClr val="7030A0"/>
                  </a:solidFill>
                </a:rPr>
                <a:t>=9.5</a:t>
              </a:r>
              <a:endParaRPr lang="en-US" sz="1400" dirty="0">
                <a:solidFill>
                  <a:srgbClr val="7030A0"/>
                </a:solidFill>
              </a:endParaRPr>
            </a:p>
          </p:txBody>
        </p:sp>
      </p:grpSp>
      <p:sp>
        <p:nvSpPr>
          <p:cNvPr id="16" name="Rectangle 15"/>
          <p:cNvSpPr/>
          <p:nvPr/>
        </p:nvSpPr>
        <p:spPr>
          <a:xfrm>
            <a:off x="7986087" y="3989856"/>
            <a:ext cx="6591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drug B</a:t>
            </a:r>
          </a:p>
          <a:p>
            <a:r>
              <a:rPr lang="en-US" sz="1400" dirty="0" smtClean="0"/>
              <a:t>=13</a:t>
            </a:r>
            <a:endParaRPr lang="en-US" sz="1400" dirty="0"/>
          </a:p>
        </p:txBody>
      </p:sp>
      <p:sp>
        <p:nvSpPr>
          <p:cNvPr id="18" name="Rectangle 17"/>
          <p:cNvSpPr/>
          <p:nvPr/>
        </p:nvSpPr>
        <p:spPr>
          <a:xfrm>
            <a:off x="7986087" y="4662471"/>
            <a:ext cx="6591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drug B</a:t>
            </a:r>
          </a:p>
          <a:p>
            <a:r>
              <a:rPr lang="en-US" sz="1400" dirty="0" smtClean="0"/>
              <a:t>2.4</a:t>
            </a:r>
            <a:endParaRPr lang="en-US" sz="1400" dirty="0"/>
          </a:p>
        </p:txBody>
      </p:sp>
      <p:sp>
        <p:nvSpPr>
          <p:cNvPr id="2" name="Right Brace 1"/>
          <p:cNvSpPr/>
          <p:nvPr/>
        </p:nvSpPr>
        <p:spPr>
          <a:xfrm>
            <a:off x="8555926" y="2112687"/>
            <a:ext cx="1146220" cy="3271234"/>
          </a:xfrm>
          <a:prstGeom prst="rightBrace">
            <a:avLst>
              <a:gd name="adj1" fmla="val 1011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9875317" y="1249251"/>
            <a:ext cx="231668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represent the MATHEMATICAL representation of the interaction</a:t>
            </a:r>
          </a:p>
          <a:p>
            <a:endParaRPr lang="en-US" dirty="0"/>
          </a:p>
          <a:p>
            <a:r>
              <a:rPr lang="en-US" dirty="0" smtClean="0"/>
              <a:t>Does this represent the biological reality?</a:t>
            </a:r>
          </a:p>
          <a:p>
            <a:endParaRPr lang="en-US" dirty="0"/>
          </a:p>
          <a:p>
            <a:r>
              <a:rPr lang="en-US" dirty="0" smtClean="0"/>
              <a:t>When Drug B is present, could we separate out the “Drug A effect” from the “Drug A interaction with Drug B” effect?</a:t>
            </a:r>
          </a:p>
        </p:txBody>
      </p:sp>
    </p:spTree>
    <p:extLst>
      <p:ext uri="{BB962C8B-B14F-4D97-AF65-F5344CB8AC3E}">
        <p14:creationId xmlns:p14="http://schemas.microsoft.com/office/powerpoint/2010/main" val="22693650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21179" y="142527"/>
            <a:ext cx="579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INTERACTION MODEL</a:t>
            </a:r>
            <a:r>
              <a:rPr lang="en-US" dirty="0" smtClean="0"/>
              <a:t>: drug A + drug B + drug A*drug B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237253" y="851625"/>
            <a:ext cx="7658877" cy="5775162"/>
            <a:chOff x="5580543" y="861956"/>
            <a:chExt cx="4533361" cy="3418373"/>
          </a:xfrm>
        </p:grpSpPr>
        <p:grpSp>
          <p:nvGrpSpPr>
            <p:cNvPr id="47" name="Group 46"/>
            <p:cNvGrpSpPr/>
            <p:nvPr/>
          </p:nvGrpSpPr>
          <p:grpSpPr>
            <a:xfrm>
              <a:off x="5580543" y="861956"/>
              <a:ext cx="4533361" cy="3418373"/>
              <a:chOff x="5514828" y="3439627"/>
              <a:chExt cx="5048073" cy="3806491"/>
            </a:xfrm>
          </p:grpSpPr>
          <p:grpSp>
            <p:nvGrpSpPr>
              <p:cNvPr id="45" name="Group 44"/>
              <p:cNvGrpSpPr/>
              <p:nvPr/>
            </p:nvGrpSpPr>
            <p:grpSpPr>
              <a:xfrm>
                <a:off x="5514828" y="3439627"/>
                <a:ext cx="5048073" cy="3806491"/>
                <a:chOff x="5750594" y="4695825"/>
                <a:chExt cx="5048073" cy="3806491"/>
              </a:xfrm>
            </p:grpSpPr>
            <p:pic>
              <p:nvPicPr>
                <p:cNvPr id="17" name="Picture 16"/>
                <p:cNvPicPr>
                  <a:picLocks noChangeAspect="1"/>
                </p:cNvPicPr>
                <p:nvPr/>
              </p:nvPicPr>
              <p:blipFill rotWithShape="1">
                <a:blip r:embed="rId2"/>
                <a:srcRect r="23322"/>
                <a:stretch/>
              </p:blipFill>
              <p:spPr>
                <a:xfrm>
                  <a:off x="5750594" y="4695825"/>
                  <a:ext cx="4744574" cy="3806491"/>
                </a:xfrm>
                <a:prstGeom prst="rect">
                  <a:avLst/>
                </a:prstGeom>
              </p:spPr>
            </p:pic>
            <p:sp>
              <p:nvSpPr>
                <p:cNvPr id="32" name="Right Brace 31"/>
                <p:cNvSpPr/>
                <p:nvPr/>
              </p:nvSpPr>
              <p:spPr>
                <a:xfrm>
                  <a:off x="8105497" y="7298358"/>
                  <a:ext cx="220356" cy="161221"/>
                </a:xfrm>
                <a:prstGeom prst="rightBrace">
                  <a:avLst>
                    <a:gd name="adj1" fmla="val 24598"/>
                    <a:gd name="adj2" fmla="val 50000"/>
                  </a:avLst>
                </a:prstGeom>
                <a:ln w="28575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Right Brace 32"/>
                <p:cNvSpPr/>
                <p:nvPr/>
              </p:nvSpPr>
              <p:spPr>
                <a:xfrm>
                  <a:off x="8979195" y="6605067"/>
                  <a:ext cx="248476" cy="799780"/>
                </a:xfrm>
                <a:prstGeom prst="rightBrace">
                  <a:avLst>
                    <a:gd name="adj1" fmla="val 24598"/>
                    <a:gd name="adj2" fmla="val 50000"/>
                  </a:avLst>
                </a:prstGeom>
                <a:ln w="19050"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Right Brace 41"/>
                <p:cNvSpPr/>
                <p:nvPr/>
              </p:nvSpPr>
              <p:spPr>
                <a:xfrm>
                  <a:off x="9950371" y="6446338"/>
                  <a:ext cx="248476" cy="799780"/>
                </a:xfrm>
                <a:prstGeom prst="rightBrace">
                  <a:avLst>
                    <a:gd name="adj1" fmla="val 24598"/>
                    <a:gd name="adj2" fmla="val 50000"/>
                  </a:avLst>
                </a:prstGeom>
                <a:ln w="19050"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Right Brace 42"/>
                <p:cNvSpPr/>
                <p:nvPr/>
              </p:nvSpPr>
              <p:spPr>
                <a:xfrm>
                  <a:off x="10519091" y="6424570"/>
                  <a:ext cx="279576" cy="1035010"/>
                </a:xfrm>
                <a:prstGeom prst="rightBrace">
                  <a:avLst>
                    <a:gd name="adj1" fmla="val 24598"/>
                    <a:gd name="adj2" fmla="val 50000"/>
                  </a:avLst>
                </a:prstGeom>
                <a:ln w="19050">
                  <a:solidFill>
                    <a:srgbClr val="7030A0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1" name="Right Brace 40"/>
              <p:cNvSpPr/>
              <p:nvPr/>
            </p:nvSpPr>
            <p:spPr>
              <a:xfrm>
                <a:off x="9713016" y="5992627"/>
                <a:ext cx="220356" cy="161221"/>
              </a:xfrm>
              <a:prstGeom prst="rightBrace">
                <a:avLst>
                  <a:gd name="adj1" fmla="val 24598"/>
                  <a:gd name="adj2" fmla="val 50000"/>
                </a:avLst>
              </a:prstGeom>
              <a:ln w="28575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0" name="Rectangle 49"/>
            <p:cNvSpPr/>
            <p:nvPr/>
          </p:nvSpPr>
          <p:spPr>
            <a:xfrm>
              <a:off x="7944748" y="3188094"/>
              <a:ext cx="393955" cy="3096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smtClean="0"/>
                <a:t>drug A</a:t>
              </a:r>
            </a:p>
            <a:p>
              <a:r>
                <a:rPr lang="en-US" sz="1400" dirty="0" smtClean="0"/>
                <a:t>2.4</a:t>
              </a:r>
              <a:endParaRPr lang="en-US" sz="1400" dirty="0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8703090" y="2835978"/>
              <a:ext cx="390160" cy="3096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smtClean="0"/>
                <a:t>drug B</a:t>
              </a:r>
            </a:p>
            <a:p>
              <a:r>
                <a:rPr lang="en-US" sz="1400" dirty="0" smtClean="0"/>
                <a:t>=13</a:t>
              </a:r>
              <a:endParaRPr lang="en-US" sz="1400" dirty="0"/>
            </a:p>
          </p:txBody>
        </p:sp>
      </p:grpSp>
      <p:sp>
        <p:nvSpPr>
          <p:cNvPr id="16" name="Rectangle 15"/>
          <p:cNvSpPr/>
          <p:nvPr/>
        </p:nvSpPr>
        <p:spPr>
          <a:xfrm>
            <a:off x="7986087" y="3989856"/>
            <a:ext cx="6591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drug B</a:t>
            </a:r>
          </a:p>
          <a:p>
            <a:r>
              <a:rPr lang="en-US" sz="1400" dirty="0" smtClean="0"/>
              <a:t>=13</a:t>
            </a:r>
            <a:endParaRPr lang="en-US" sz="1400" dirty="0"/>
          </a:p>
        </p:txBody>
      </p:sp>
      <p:sp>
        <p:nvSpPr>
          <p:cNvPr id="18" name="Rectangle 17"/>
          <p:cNvSpPr/>
          <p:nvPr/>
        </p:nvSpPr>
        <p:spPr>
          <a:xfrm>
            <a:off x="7986087" y="4662471"/>
            <a:ext cx="6591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drug B</a:t>
            </a:r>
          </a:p>
          <a:p>
            <a:r>
              <a:rPr lang="en-US" sz="1400" dirty="0" smtClean="0"/>
              <a:t>2.4</a:t>
            </a:r>
            <a:endParaRPr 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9427335" y="1249251"/>
            <a:ext cx="276466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 if there is a “</a:t>
            </a:r>
            <a:r>
              <a:rPr lang="en-US" b="1" dirty="0" smtClean="0"/>
              <a:t>negative interaction</a:t>
            </a:r>
            <a:r>
              <a:rPr lang="en-US" dirty="0" smtClean="0"/>
              <a:t>”</a:t>
            </a:r>
          </a:p>
          <a:p>
            <a:endParaRPr lang="en-US" dirty="0"/>
          </a:p>
          <a:p>
            <a:r>
              <a:rPr lang="en-US" dirty="0" smtClean="0"/>
              <a:t>Is there a “real” positive effect of A + real positive effect of B being “canceled out by a biological separate “interaction”</a:t>
            </a: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2"/>
          <a:srcRect l="63531" t="4470" r="32235" b="57369"/>
          <a:stretch/>
        </p:blipFill>
        <p:spPr>
          <a:xfrm>
            <a:off x="7197831" y="3618961"/>
            <a:ext cx="397486" cy="220387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265137" y="1060405"/>
            <a:ext cx="356223" cy="28606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6290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5879" y="-996696"/>
            <a:ext cx="3720288" cy="199339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8718" y="2947995"/>
            <a:ext cx="4914900" cy="2266950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3905250" y="-1313189"/>
            <a:ext cx="3931797" cy="3427245"/>
            <a:chOff x="4057172" y="-2533434"/>
            <a:chExt cx="3931797" cy="3427245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4"/>
            <a:srcRect r="23623" b="13823"/>
            <a:stretch/>
          </p:blipFill>
          <p:spPr>
            <a:xfrm>
              <a:off x="4057172" y="-797127"/>
              <a:ext cx="3753853" cy="1690938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5"/>
            <a:srcRect r="19909" b="13548"/>
            <a:stretch/>
          </p:blipFill>
          <p:spPr>
            <a:xfrm>
              <a:off x="4090737" y="-2533434"/>
              <a:ext cx="3898232" cy="1721017"/>
            </a:xfrm>
            <a:prstGeom prst="rect">
              <a:avLst/>
            </a:prstGeom>
          </p:spPr>
        </p:pic>
      </p:grpSp>
      <p:grpSp>
        <p:nvGrpSpPr>
          <p:cNvPr id="8" name="Group 7"/>
          <p:cNvGrpSpPr/>
          <p:nvPr/>
        </p:nvGrpSpPr>
        <p:grpSpPr>
          <a:xfrm>
            <a:off x="0" y="-1313189"/>
            <a:ext cx="3905250" cy="3516713"/>
            <a:chOff x="3720288" y="-1163070"/>
            <a:chExt cx="3905250" cy="3516713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720288" y="-1163070"/>
              <a:ext cx="3352800" cy="173355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720288" y="562943"/>
              <a:ext cx="3905250" cy="1790700"/>
            </a:xfrm>
            <a:prstGeom prst="rect">
              <a:avLst/>
            </a:prstGeom>
          </p:spPr>
        </p:pic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12842" y="1527509"/>
            <a:ext cx="3743325" cy="20383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435879" y="3867651"/>
            <a:ext cx="3476625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297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b="8329"/>
          <a:stretch/>
        </p:blipFill>
        <p:spPr>
          <a:xfrm>
            <a:off x="4543894" y="811369"/>
            <a:ext cx="7648105" cy="432730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159874" y="0"/>
            <a:ext cx="39538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2-way ANOVA</a:t>
            </a:r>
            <a:endParaRPr lang="en-US" sz="3200" dirty="0"/>
          </a:p>
        </p:txBody>
      </p:sp>
      <p:sp>
        <p:nvSpPr>
          <p:cNvPr id="8" name="Rectangle 7"/>
          <p:cNvSpPr/>
          <p:nvPr/>
        </p:nvSpPr>
        <p:spPr>
          <a:xfrm>
            <a:off x="1068946" y="3284112"/>
            <a:ext cx="1013263" cy="4250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" y="811369"/>
            <a:ext cx="454389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/>
              <a:t>Questions:</a:t>
            </a:r>
          </a:p>
          <a:p>
            <a:r>
              <a:rPr lang="en-US" sz="2200" b="1" dirty="0" smtClean="0"/>
              <a:t>1)Does drug A effect the response variable (y)?</a:t>
            </a:r>
          </a:p>
          <a:p>
            <a:r>
              <a:rPr lang="en-US" sz="2200" b="1" dirty="0" smtClean="0"/>
              <a:t>2)Does drug B effect the response variable?</a:t>
            </a:r>
          </a:p>
          <a:p>
            <a:r>
              <a:rPr lang="en-US" sz="2200" b="1" dirty="0" smtClean="0"/>
              <a:t>3)If you take drug A AND drug B, what happens?</a:t>
            </a:r>
          </a:p>
          <a:p>
            <a:endParaRPr lang="en-US" sz="2200" b="1" dirty="0"/>
          </a:p>
          <a:p>
            <a:r>
              <a:rPr lang="en-US" sz="2200" b="1" dirty="0" smtClean="0"/>
              <a:t>Simple “Additive” effect:</a:t>
            </a:r>
          </a:p>
          <a:p>
            <a:r>
              <a:rPr lang="en-US" sz="2200" dirty="0" smtClean="0"/>
              <a:t>Response = effect of A + effect of B</a:t>
            </a:r>
          </a:p>
          <a:p>
            <a:endParaRPr lang="en-US" sz="2200" b="1" dirty="0"/>
          </a:p>
          <a:p>
            <a:r>
              <a:rPr lang="en-US" sz="2200" b="1" dirty="0" smtClean="0"/>
              <a:t>“Interaction”</a:t>
            </a:r>
          </a:p>
          <a:p>
            <a:r>
              <a:rPr lang="en-US" sz="2200" dirty="0" smtClean="0"/>
              <a:t>A and B combined results in something new (synergy)</a:t>
            </a:r>
            <a:endParaRPr lang="en-US" sz="2200" dirty="0"/>
          </a:p>
        </p:txBody>
      </p:sp>
      <p:sp>
        <p:nvSpPr>
          <p:cNvPr id="11" name="Rectangle 10"/>
          <p:cNvSpPr/>
          <p:nvPr/>
        </p:nvSpPr>
        <p:spPr>
          <a:xfrm>
            <a:off x="5306917" y="5112124"/>
            <a:ext cx="118791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1)Control: </a:t>
            </a:r>
          </a:p>
          <a:p>
            <a:r>
              <a:rPr lang="en-US" dirty="0" smtClean="0"/>
              <a:t>neither drug</a:t>
            </a:r>
            <a:endParaRPr lang="en-US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8719802" y="5162529"/>
            <a:ext cx="14141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4)Both Drugs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494831" y="5112123"/>
            <a:ext cx="110192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2)Drug A only</a:t>
            </a:r>
            <a:endParaRPr lang="en-US" dirty="0" smtClean="0"/>
          </a:p>
        </p:txBody>
      </p:sp>
      <p:sp>
        <p:nvSpPr>
          <p:cNvPr id="14" name="Rectangle 13"/>
          <p:cNvSpPr/>
          <p:nvPr/>
        </p:nvSpPr>
        <p:spPr>
          <a:xfrm>
            <a:off x="7638166" y="5100842"/>
            <a:ext cx="110192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2)Drug B only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39006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449" y="2042663"/>
            <a:ext cx="7696027" cy="419071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159874" y="0"/>
            <a:ext cx="39538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Typical 2-way ANOVA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t="80295"/>
          <a:stretch/>
        </p:blipFill>
        <p:spPr>
          <a:xfrm>
            <a:off x="125449" y="584775"/>
            <a:ext cx="9036218" cy="1357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89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21736"/>
            <a:ext cx="4898155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00" b="1" dirty="0" smtClean="0"/>
              <a:t>There are FIVE hypotheses that can be considered</a:t>
            </a:r>
          </a:p>
          <a:p>
            <a:r>
              <a:rPr lang="en-US" sz="2200" b="1" dirty="0" smtClean="0"/>
              <a:t>Ho: </a:t>
            </a:r>
            <a:r>
              <a:rPr lang="en-US" sz="2200" dirty="0" smtClean="0"/>
              <a:t>neither drug has an effect</a:t>
            </a:r>
          </a:p>
          <a:p>
            <a:endParaRPr lang="en-US" sz="2200" dirty="0" smtClean="0"/>
          </a:p>
          <a:p>
            <a:r>
              <a:rPr lang="en-US" sz="2200" b="1" dirty="0" smtClean="0">
                <a:solidFill>
                  <a:schemeClr val="bg1"/>
                </a:solidFill>
              </a:rPr>
              <a:t>Ha1-A: </a:t>
            </a:r>
            <a:r>
              <a:rPr lang="en-US" sz="2200" dirty="0" smtClean="0">
                <a:solidFill>
                  <a:schemeClr val="bg1"/>
                </a:solidFill>
              </a:rPr>
              <a:t>drug A has an effect,</a:t>
            </a:r>
          </a:p>
          <a:p>
            <a:r>
              <a:rPr lang="en-US" sz="2200" dirty="0" smtClean="0">
                <a:solidFill>
                  <a:schemeClr val="bg1"/>
                </a:solidFill>
              </a:rPr>
              <a:t> but not drug B</a:t>
            </a:r>
          </a:p>
          <a:p>
            <a:endParaRPr lang="en-US" sz="2200" dirty="0" smtClean="0">
              <a:solidFill>
                <a:schemeClr val="bg1"/>
              </a:solidFill>
            </a:endParaRPr>
          </a:p>
          <a:p>
            <a:r>
              <a:rPr lang="en-US" sz="2200" b="1" dirty="0" smtClean="0">
                <a:solidFill>
                  <a:schemeClr val="bg1"/>
                </a:solidFill>
              </a:rPr>
              <a:t>Ha2-B: </a:t>
            </a:r>
            <a:r>
              <a:rPr lang="en-US" sz="2200" dirty="0" smtClean="0">
                <a:solidFill>
                  <a:schemeClr val="bg1"/>
                </a:solidFill>
              </a:rPr>
              <a:t>drug B has an effect, </a:t>
            </a:r>
          </a:p>
          <a:p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smtClean="0">
                <a:solidFill>
                  <a:schemeClr val="bg1"/>
                </a:solidFill>
              </a:rPr>
              <a:t>but not A</a:t>
            </a:r>
          </a:p>
          <a:p>
            <a:endParaRPr lang="en-US" sz="2200" dirty="0" smtClean="0">
              <a:solidFill>
                <a:schemeClr val="bg1"/>
              </a:solidFill>
            </a:endParaRPr>
          </a:p>
          <a:p>
            <a:r>
              <a:rPr lang="en-US" sz="2200" b="1" dirty="0" smtClean="0">
                <a:solidFill>
                  <a:schemeClr val="bg1"/>
                </a:solidFill>
              </a:rPr>
              <a:t>Ha3-A+B: </a:t>
            </a:r>
            <a:r>
              <a:rPr lang="en-US" sz="2200" dirty="0" smtClean="0">
                <a:solidFill>
                  <a:schemeClr val="bg1"/>
                </a:solidFill>
              </a:rPr>
              <a:t>both drugs have effects, but   </a:t>
            </a:r>
          </a:p>
          <a:p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smtClean="0">
                <a:solidFill>
                  <a:schemeClr val="bg1"/>
                </a:solidFill>
              </a:rPr>
              <a:t>   they are separate &amp; independent        </a:t>
            </a:r>
          </a:p>
          <a:p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smtClean="0">
                <a:solidFill>
                  <a:schemeClr val="bg1"/>
                </a:solidFill>
              </a:rPr>
              <a:t>   (additive model)</a:t>
            </a:r>
          </a:p>
          <a:p>
            <a:endParaRPr lang="en-US" sz="2200" dirty="0" smtClean="0">
              <a:solidFill>
                <a:schemeClr val="bg1"/>
              </a:solidFill>
            </a:endParaRPr>
          </a:p>
          <a:p>
            <a:r>
              <a:rPr lang="en-US" sz="2200" b="1" dirty="0" smtClean="0">
                <a:solidFill>
                  <a:schemeClr val="bg1"/>
                </a:solidFill>
              </a:rPr>
              <a:t>Ha4-A*B: </a:t>
            </a:r>
            <a:r>
              <a:rPr lang="en-US" sz="2200" dirty="0" smtClean="0">
                <a:solidFill>
                  <a:schemeClr val="bg1"/>
                </a:solidFill>
              </a:rPr>
              <a:t>both drugs have an effect, AND </a:t>
            </a:r>
          </a:p>
          <a:p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smtClean="0">
                <a:solidFill>
                  <a:schemeClr val="bg1"/>
                </a:solidFill>
              </a:rPr>
              <a:t>     the presence of one changes the </a:t>
            </a:r>
          </a:p>
          <a:p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smtClean="0">
                <a:solidFill>
                  <a:schemeClr val="bg1"/>
                </a:solidFill>
              </a:rPr>
              <a:t>     effect of the other (multiplicative </a:t>
            </a:r>
          </a:p>
          <a:p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smtClean="0">
                <a:solidFill>
                  <a:schemeClr val="bg1"/>
                </a:solidFill>
              </a:rPr>
              <a:t>     model)</a:t>
            </a:r>
            <a:endParaRPr lang="en-US" sz="2200" dirty="0">
              <a:solidFill>
                <a:schemeClr val="bg1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4898155" y="1121591"/>
            <a:ext cx="7035420" cy="3980643"/>
            <a:chOff x="4279970" y="179232"/>
            <a:chExt cx="4190144" cy="2370785"/>
          </a:xfrm>
        </p:grpSpPr>
        <p:grpSp>
          <p:nvGrpSpPr>
            <p:cNvPr id="9" name="Group 8"/>
            <p:cNvGrpSpPr/>
            <p:nvPr/>
          </p:nvGrpSpPr>
          <p:grpSpPr>
            <a:xfrm>
              <a:off x="4279970" y="179232"/>
              <a:ext cx="4190144" cy="2370785"/>
              <a:chOff x="1444380" y="1077049"/>
              <a:chExt cx="7648105" cy="4327301"/>
            </a:xfrm>
          </p:grpSpPr>
          <p:pic>
            <p:nvPicPr>
              <p:cNvPr id="7" name="Picture 6"/>
              <p:cNvPicPr>
                <a:picLocks noChangeAspect="1"/>
              </p:cNvPicPr>
              <p:nvPr/>
            </p:nvPicPr>
            <p:blipFill rotWithShape="1">
              <a:blip r:embed="rId2"/>
              <a:srcRect b="8329"/>
              <a:stretch/>
            </p:blipFill>
            <p:spPr>
              <a:xfrm>
                <a:off x="1444380" y="1077049"/>
                <a:ext cx="7648105" cy="4327301"/>
              </a:xfrm>
              <a:prstGeom prst="rect">
                <a:avLst/>
              </a:prstGeom>
            </p:spPr>
          </p:pic>
          <p:sp>
            <p:nvSpPr>
              <p:cNvPr id="8" name="Rectangle 7"/>
              <p:cNvSpPr/>
              <p:nvPr/>
            </p:nvSpPr>
            <p:spPr>
              <a:xfrm>
                <a:off x="2331076" y="1163873"/>
                <a:ext cx="4402226" cy="38588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2"/>
            <a:srcRect l="30847" t="36832" r="64271" b="17332"/>
            <a:stretch/>
          </p:blipFill>
          <p:spPr>
            <a:xfrm>
              <a:off x="5582069" y="995917"/>
              <a:ext cx="227888" cy="1320180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/>
            <a:srcRect l="14878" t="58977" r="78050" b="18105"/>
            <a:stretch/>
          </p:blipFill>
          <p:spPr>
            <a:xfrm>
              <a:off x="4857307" y="1656008"/>
              <a:ext cx="332846" cy="665693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/>
            <a:srcRect l="45522" t="36832" r="49428" b="36385"/>
            <a:stretch/>
          </p:blipFill>
          <p:spPr>
            <a:xfrm>
              <a:off x="6141562" y="1494324"/>
              <a:ext cx="270456" cy="884993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2"/>
            <a:srcRect l="60868" t="864" r="33745" b="56848"/>
            <a:stretch/>
          </p:blipFill>
          <p:spPr>
            <a:xfrm>
              <a:off x="6869076" y="1111736"/>
              <a:ext cx="249799" cy="1209965"/>
            </a:xfrm>
            <a:prstGeom prst="rect">
              <a:avLst/>
            </a:prstGeom>
          </p:spPr>
        </p:pic>
      </p:grp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/>
          <a:srcRect l="1" r="38571" b="90367"/>
          <a:stretch/>
        </p:blipFill>
        <p:spPr>
          <a:xfrm>
            <a:off x="0" y="1418133"/>
            <a:ext cx="4788111" cy="572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405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21736"/>
            <a:ext cx="4898155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00" b="1" dirty="0" smtClean="0"/>
              <a:t>There are FIVE hypotheses that can be considered</a:t>
            </a:r>
          </a:p>
          <a:p>
            <a:r>
              <a:rPr lang="en-US" sz="2200" b="1" dirty="0" smtClean="0"/>
              <a:t>Ho: </a:t>
            </a:r>
            <a:r>
              <a:rPr lang="en-US" sz="2200" dirty="0" smtClean="0"/>
              <a:t>neither drug has an effect</a:t>
            </a:r>
          </a:p>
          <a:p>
            <a:endParaRPr lang="en-US" sz="2200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2200" b="1" dirty="0" smtClean="0">
                <a:solidFill>
                  <a:schemeClr val="accent2">
                    <a:lumMod val="75000"/>
                  </a:schemeClr>
                </a:solidFill>
              </a:rPr>
              <a:t>Ha1-A: </a:t>
            </a:r>
            <a:r>
              <a:rPr lang="en-US" sz="2200" dirty="0" smtClean="0">
                <a:solidFill>
                  <a:schemeClr val="accent2">
                    <a:lumMod val="75000"/>
                  </a:schemeClr>
                </a:solidFill>
              </a:rPr>
              <a:t>drug A has an effect,</a:t>
            </a:r>
          </a:p>
          <a:p>
            <a:r>
              <a:rPr lang="en-US" sz="2200" dirty="0" smtClean="0">
                <a:solidFill>
                  <a:schemeClr val="accent2">
                    <a:lumMod val="75000"/>
                  </a:schemeClr>
                </a:solidFill>
              </a:rPr>
              <a:t> but not drug B</a:t>
            </a:r>
          </a:p>
          <a:p>
            <a:endParaRPr lang="en-US" sz="2200" dirty="0" smtClean="0">
              <a:solidFill>
                <a:schemeClr val="bg1"/>
              </a:solidFill>
            </a:endParaRPr>
          </a:p>
          <a:p>
            <a:r>
              <a:rPr lang="en-US" sz="2200" b="1" dirty="0" smtClean="0">
                <a:solidFill>
                  <a:schemeClr val="bg1"/>
                </a:solidFill>
              </a:rPr>
              <a:t>Ha2-B: </a:t>
            </a:r>
            <a:r>
              <a:rPr lang="en-US" sz="2200" dirty="0" smtClean="0">
                <a:solidFill>
                  <a:schemeClr val="bg1"/>
                </a:solidFill>
              </a:rPr>
              <a:t>drug B has an effect, </a:t>
            </a:r>
          </a:p>
          <a:p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smtClean="0">
                <a:solidFill>
                  <a:schemeClr val="bg1"/>
                </a:solidFill>
              </a:rPr>
              <a:t>but not A</a:t>
            </a:r>
          </a:p>
          <a:p>
            <a:endParaRPr lang="en-US" sz="2200" dirty="0" smtClean="0">
              <a:solidFill>
                <a:schemeClr val="bg1"/>
              </a:solidFill>
            </a:endParaRPr>
          </a:p>
          <a:p>
            <a:r>
              <a:rPr lang="en-US" sz="2200" b="1" dirty="0" smtClean="0">
                <a:solidFill>
                  <a:schemeClr val="bg1"/>
                </a:solidFill>
              </a:rPr>
              <a:t>Ha3-A+B: </a:t>
            </a:r>
            <a:r>
              <a:rPr lang="en-US" sz="2200" dirty="0" smtClean="0">
                <a:solidFill>
                  <a:schemeClr val="bg1"/>
                </a:solidFill>
              </a:rPr>
              <a:t>both drugs have effects, but   </a:t>
            </a:r>
          </a:p>
          <a:p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smtClean="0">
                <a:solidFill>
                  <a:schemeClr val="bg1"/>
                </a:solidFill>
              </a:rPr>
              <a:t>   they are separate &amp; independent        </a:t>
            </a:r>
          </a:p>
          <a:p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smtClean="0">
                <a:solidFill>
                  <a:schemeClr val="bg1"/>
                </a:solidFill>
              </a:rPr>
              <a:t>   (additive model)</a:t>
            </a:r>
          </a:p>
          <a:p>
            <a:endParaRPr lang="en-US" sz="2200" dirty="0" smtClean="0">
              <a:solidFill>
                <a:schemeClr val="bg1"/>
              </a:solidFill>
            </a:endParaRPr>
          </a:p>
          <a:p>
            <a:r>
              <a:rPr lang="en-US" sz="2200" b="1" dirty="0" smtClean="0">
                <a:solidFill>
                  <a:schemeClr val="bg1"/>
                </a:solidFill>
              </a:rPr>
              <a:t>Ha4-A*B: </a:t>
            </a:r>
            <a:r>
              <a:rPr lang="en-US" sz="2200" dirty="0" smtClean="0">
                <a:solidFill>
                  <a:schemeClr val="bg1"/>
                </a:solidFill>
              </a:rPr>
              <a:t>both drugs have an effect, AND </a:t>
            </a:r>
          </a:p>
          <a:p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smtClean="0">
                <a:solidFill>
                  <a:schemeClr val="bg1"/>
                </a:solidFill>
              </a:rPr>
              <a:t>     the presence of one changes the </a:t>
            </a:r>
          </a:p>
          <a:p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smtClean="0">
                <a:solidFill>
                  <a:schemeClr val="bg1"/>
                </a:solidFill>
              </a:rPr>
              <a:t>     effect of the other (multiplicative </a:t>
            </a:r>
          </a:p>
          <a:p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smtClean="0">
                <a:solidFill>
                  <a:schemeClr val="bg1"/>
                </a:solidFill>
              </a:rPr>
              <a:t>     model)</a:t>
            </a:r>
            <a:endParaRPr lang="en-US" sz="2200" dirty="0">
              <a:solidFill>
                <a:schemeClr val="bg1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4898155" y="1121591"/>
            <a:ext cx="7035420" cy="3980643"/>
            <a:chOff x="4279970" y="179232"/>
            <a:chExt cx="4190144" cy="2370785"/>
          </a:xfrm>
        </p:grpSpPr>
        <p:grpSp>
          <p:nvGrpSpPr>
            <p:cNvPr id="9" name="Group 8"/>
            <p:cNvGrpSpPr/>
            <p:nvPr/>
          </p:nvGrpSpPr>
          <p:grpSpPr>
            <a:xfrm>
              <a:off x="4279970" y="179232"/>
              <a:ext cx="4190144" cy="2370785"/>
              <a:chOff x="1444380" y="1077049"/>
              <a:chExt cx="7648105" cy="4327301"/>
            </a:xfrm>
          </p:grpSpPr>
          <p:pic>
            <p:nvPicPr>
              <p:cNvPr id="7" name="Picture 6"/>
              <p:cNvPicPr>
                <a:picLocks noChangeAspect="1"/>
              </p:cNvPicPr>
              <p:nvPr/>
            </p:nvPicPr>
            <p:blipFill rotWithShape="1">
              <a:blip r:embed="rId2"/>
              <a:srcRect b="8329"/>
              <a:stretch/>
            </p:blipFill>
            <p:spPr>
              <a:xfrm>
                <a:off x="1444380" y="1077049"/>
                <a:ext cx="7648105" cy="4327301"/>
              </a:xfrm>
              <a:prstGeom prst="rect">
                <a:avLst/>
              </a:prstGeom>
            </p:spPr>
          </p:pic>
          <p:sp>
            <p:nvSpPr>
              <p:cNvPr id="8" name="Rectangle 7"/>
              <p:cNvSpPr/>
              <p:nvPr/>
            </p:nvSpPr>
            <p:spPr>
              <a:xfrm>
                <a:off x="2331076" y="1163873"/>
                <a:ext cx="4402226" cy="38588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2"/>
            <a:srcRect l="30847" t="36832" r="64271" b="17332"/>
            <a:stretch/>
          </p:blipFill>
          <p:spPr>
            <a:xfrm>
              <a:off x="5584736" y="262308"/>
              <a:ext cx="227888" cy="1320180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/>
            <a:srcRect l="14878" t="58977" r="78050" b="18105"/>
            <a:stretch/>
          </p:blipFill>
          <p:spPr>
            <a:xfrm>
              <a:off x="4857307" y="1656008"/>
              <a:ext cx="332846" cy="665693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/>
            <a:srcRect l="45522" t="36832" r="49428" b="36385"/>
            <a:stretch/>
          </p:blipFill>
          <p:spPr>
            <a:xfrm>
              <a:off x="6141562" y="1494324"/>
              <a:ext cx="270456" cy="884993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2"/>
            <a:srcRect l="60868" t="864" r="33745" b="56848"/>
            <a:stretch/>
          </p:blipFill>
          <p:spPr>
            <a:xfrm>
              <a:off x="6897809" y="372523"/>
              <a:ext cx="249799" cy="1209965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/>
          <a:srcRect l="-11895" t="9753" r="50467" b="75515"/>
          <a:stretch/>
        </p:blipFill>
        <p:spPr>
          <a:xfrm>
            <a:off x="-1144475" y="2369396"/>
            <a:ext cx="6059566" cy="1108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584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21736"/>
            <a:ext cx="4898155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00" b="1" dirty="0" smtClean="0"/>
              <a:t>There are FIVE hypotheses that can be considered</a:t>
            </a:r>
          </a:p>
          <a:p>
            <a:r>
              <a:rPr lang="en-US" sz="2200" b="1" dirty="0" smtClean="0"/>
              <a:t>Ho: </a:t>
            </a:r>
            <a:r>
              <a:rPr lang="en-US" sz="2200" dirty="0" smtClean="0"/>
              <a:t>neither drug has an effect</a:t>
            </a:r>
          </a:p>
          <a:p>
            <a:endParaRPr lang="en-US" sz="2200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2200" b="1" dirty="0" smtClean="0"/>
              <a:t>Ha1-A: </a:t>
            </a:r>
            <a:r>
              <a:rPr lang="en-US" sz="2200" dirty="0" smtClean="0"/>
              <a:t>drug A has an effect,</a:t>
            </a:r>
          </a:p>
          <a:p>
            <a:r>
              <a:rPr lang="en-US" sz="2200" dirty="0" smtClean="0"/>
              <a:t> but not drug B</a:t>
            </a:r>
          </a:p>
          <a:p>
            <a:endParaRPr lang="en-US" sz="2200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2200" b="1" dirty="0" smtClean="0">
                <a:solidFill>
                  <a:schemeClr val="accent2">
                    <a:lumMod val="75000"/>
                  </a:schemeClr>
                </a:solidFill>
              </a:rPr>
              <a:t>Ha2-B: </a:t>
            </a:r>
            <a:r>
              <a:rPr lang="en-US" sz="2200" dirty="0" smtClean="0">
                <a:solidFill>
                  <a:schemeClr val="accent2">
                    <a:lumMod val="75000"/>
                  </a:schemeClr>
                </a:solidFill>
              </a:rPr>
              <a:t>drug B has an effect, </a:t>
            </a:r>
          </a:p>
          <a:p>
            <a:r>
              <a:rPr lang="en-US" sz="22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200" dirty="0" smtClean="0">
                <a:solidFill>
                  <a:schemeClr val="accent2">
                    <a:lumMod val="75000"/>
                  </a:schemeClr>
                </a:solidFill>
              </a:rPr>
              <a:t>but not A</a:t>
            </a:r>
          </a:p>
          <a:p>
            <a:endParaRPr lang="en-US" sz="2200" dirty="0" smtClean="0">
              <a:solidFill>
                <a:schemeClr val="bg1"/>
              </a:solidFill>
            </a:endParaRPr>
          </a:p>
          <a:p>
            <a:r>
              <a:rPr lang="en-US" sz="2200" b="1" dirty="0" smtClean="0">
                <a:solidFill>
                  <a:schemeClr val="bg1"/>
                </a:solidFill>
              </a:rPr>
              <a:t>Ha3-A+B: </a:t>
            </a:r>
            <a:r>
              <a:rPr lang="en-US" sz="2200" dirty="0" smtClean="0">
                <a:solidFill>
                  <a:schemeClr val="bg1"/>
                </a:solidFill>
              </a:rPr>
              <a:t>both drugs have effects, but   </a:t>
            </a:r>
          </a:p>
          <a:p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smtClean="0">
                <a:solidFill>
                  <a:schemeClr val="bg1"/>
                </a:solidFill>
              </a:rPr>
              <a:t>   they are separate &amp; independent        </a:t>
            </a:r>
          </a:p>
          <a:p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smtClean="0">
                <a:solidFill>
                  <a:schemeClr val="bg1"/>
                </a:solidFill>
              </a:rPr>
              <a:t>   (additive model)</a:t>
            </a:r>
          </a:p>
          <a:p>
            <a:endParaRPr lang="en-US" sz="2200" dirty="0" smtClean="0">
              <a:solidFill>
                <a:schemeClr val="bg1"/>
              </a:solidFill>
            </a:endParaRPr>
          </a:p>
          <a:p>
            <a:r>
              <a:rPr lang="en-US" sz="2200" b="1" dirty="0" smtClean="0">
                <a:solidFill>
                  <a:schemeClr val="bg1"/>
                </a:solidFill>
              </a:rPr>
              <a:t>Ha4-A*B: </a:t>
            </a:r>
            <a:r>
              <a:rPr lang="en-US" sz="2200" dirty="0" smtClean="0">
                <a:solidFill>
                  <a:schemeClr val="bg1"/>
                </a:solidFill>
              </a:rPr>
              <a:t>both drugs have an effect, AND </a:t>
            </a:r>
          </a:p>
          <a:p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smtClean="0">
                <a:solidFill>
                  <a:schemeClr val="bg1"/>
                </a:solidFill>
              </a:rPr>
              <a:t>     the presence of one changes the </a:t>
            </a:r>
          </a:p>
          <a:p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smtClean="0">
                <a:solidFill>
                  <a:schemeClr val="bg1"/>
                </a:solidFill>
              </a:rPr>
              <a:t>     effect of the other (multiplicative </a:t>
            </a:r>
          </a:p>
          <a:p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smtClean="0">
                <a:solidFill>
                  <a:schemeClr val="bg1"/>
                </a:solidFill>
              </a:rPr>
              <a:t>     model)</a:t>
            </a:r>
            <a:endParaRPr lang="en-US" sz="2200" dirty="0">
              <a:solidFill>
                <a:schemeClr val="bg1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4898155" y="1121591"/>
            <a:ext cx="7035420" cy="3980643"/>
            <a:chOff x="4279970" y="179232"/>
            <a:chExt cx="4190144" cy="2370785"/>
          </a:xfrm>
        </p:grpSpPr>
        <p:grpSp>
          <p:nvGrpSpPr>
            <p:cNvPr id="9" name="Group 8"/>
            <p:cNvGrpSpPr/>
            <p:nvPr/>
          </p:nvGrpSpPr>
          <p:grpSpPr>
            <a:xfrm>
              <a:off x="4279970" y="179232"/>
              <a:ext cx="4190144" cy="2370785"/>
              <a:chOff x="1444380" y="1077049"/>
              <a:chExt cx="7648105" cy="4327301"/>
            </a:xfrm>
          </p:grpSpPr>
          <p:pic>
            <p:nvPicPr>
              <p:cNvPr id="7" name="Picture 6"/>
              <p:cNvPicPr>
                <a:picLocks noChangeAspect="1"/>
              </p:cNvPicPr>
              <p:nvPr/>
            </p:nvPicPr>
            <p:blipFill rotWithShape="1">
              <a:blip r:embed="rId2"/>
              <a:srcRect b="8329"/>
              <a:stretch/>
            </p:blipFill>
            <p:spPr>
              <a:xfrm>
                <a:off x="1444380" y="1077049"/>
                <a:ext cx="7648105" cy="4327301"/>
              </a:xfrm>
              <a:prstGeom prst="rect">
                <a:avLst/>
              </a:prstGeom>
            </p:spPr>
          </p:pic>
          <p:sp>
            <p:nvSpPr>
              <p:cNvPr id="8" name="Rectangle 7"/>
              <p:cNvSpPr/>
              <p:nvPr/>
            </p:nvSpPr>
            <p:spPr>
              <a:xfrm>
                <a:off x="2331076" y="1163873"/>
                <a:ext cx="4402226" cy="38588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2"/>
            <a:srcRect l="30847" t="36832" r="64271" b="17332"/>
            <a:stretch/>
          </p:blipFill>
          <p:spPr>
            <a:xfrm>
              <a:off x="5562000" y="1039957"/>
              <a:ext cx="227888" cy="1320180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/>
            <a:srcRect l="14878" t="58977" r="78050" b="18105"/>
            <a:stretch/>
          </p:blipFill>
          <p:spPr>
            <a:xfrm>
              <a:off x="4857307" y="1656008"/>
              <a:ext cx="332846" cy="665693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/>
            <a:srcRect l="45522" t="36832" r="49428" b="36385"/>
            <a:stretch/>
          </p:blipFill>
          <p:spPr>
            <a:xfrm>
              <a:off x="6140451" y="711945"/>
              <a:ext cx="270456" cy="884993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2"/>
            <a:srcRect l="60868" t="864" r="33745" b="56848"/>
            <a:stretch/>
          </p:blipFill>
          <p:spPr>
            <a:xfrm>
              <a:off x="6865731" y="309114"/>
              <a:ext cx="249799" cy="1209965"/>
            </a:xfrm>
            <a:prstGeom prst="rect">
              <a:avLst/>
            </a:prstGeom>
          </p:spPr>
        </p:pic>
      </p:grp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/>
          <a:srcRect l="-11895" t="41298" r="50467" b="44837"/>
          <a:stretch/>
        </p:blipFill>
        <p:spPr>
          <a:xfrm>
            <a:off x="-1010575" y="3371248"/>
            <a:ext cx="5853035" cy="1007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945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21736"/>
            <a:ext cx="4898155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00" b="1" dirty="0" smtClean="0"/>
              <a:t>There are FIVE hypotheses that can be considered</a:t>
            </a:r>
          </a:p>
          <a:p>
            <a:r>
              <a:rPr lang="en-US" sz="2200" b="1" dirty="0" smtClean="0"/>
              <a:t>Ho: </a:t>
            </a:r>
            <a:r>
              <a:rPr lang="en-US" sz="2200" dirty="0" smtClean="0"/>
              <a:t>neither drug has an effect</a:t>
            </a:r>
          </a:p>
          <a:p>
            <a:endParaRPr lang="en-US" sz="2200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2200" b="1" dirty="0" smtClean="0"/>
              <a:t>Ha1-A: </a:t>
            </a:r>
            <a:r>
              <a:rPr lang="en-US" sz="2200" dirty="0" smtClean="0"/>
              <a:t>drug A has an effect,</a:t>
            </a:r>
          </a:p>
          <a:p>
            <a:r>
              <a:rPr lang="en-US" sz="2200" dirty="0" smtClean="0"/>
              <a:t> but not drug B</a:t>
            </a:r>
          </a:p>
          <a:p>
            <a:endParaRPr lang="en-US" sz="2200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2200" b="1" dirty="0" smtClean="0"/>
              <a:t>Ha2-B: </a:t>
            </a:r>
            <a:r>
              <a:rPr lang="en-US" sz="2200" dirty="0" smtClean="0"/>
              <a:t>drug B has an effect, </a:t>
            </a:r>
          </a:p>
          <a:p>
            <a:r>
              <a:rPr lang="en-US" sz="2200" dirty="0"/>
              <a:t> </a:t>
            </a:r>
            <a:r>
              <a:rPr lang="en-US" sz="2200" dirty="0" smtClean="0"/>
              <a:t>but not A</a:t>
            </a:r>
          </a:p>
          <a:p>
            <a:endParaRPr lang="en-US" sz="2200" dirty="0" smtClean="0"/>
          </a:p>
          <a:p>
            <a:r>
              <a:rPr lang="en-US" sz="2200" b="1" dirty="0" smtClean="0">
                <a:solidFill>
                  <a:schemeClr val="accent2">
                    <a:lumMod val="75000"/>
                  </a:schemeClr>
                </a:solidFill>
              </a:rPr>
              <a:t>Ha3-A+B: </a:t>
            </a:r>
            <a:r>
              <a:rPr lang="en-US" sz="2200" dirty="0" smtClean="0">
                <a:solidFill>
                  <a:schemeClr val="accent2">
                    <a:lumMod val="75000"/>
                  </a:schemeClr>
                </a:solidFill>
              </a:rPr>
              <a:t>both drugs have effects, but   </a:t>
            </a:r>
          </a:p>
          <a:p>
            <a:r>
              <a:rPr lang="en-US" sz="22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200" dirty="0" smtClean="0">
                <a:solidFill>
                  <a:schemeClr val="accent2">
                    <a:lumMod val="75000"/>
                  </a:schemeClr>
                </a:solidFill>
              </a:rPr>
              <a:t>   they are separate &amp; independent        </a:t>
            </a:r>
          </a:p>
          <a:p>
            <a:r>
              <a:rPr lang="en-US" sz="22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200" dirty="0" smtClean="0">
                <a:solidFill>
                  <a:schemeClr val="accent2">
                    <a:lumMod val="75000"/>
                  </a:schemeClr>
                </a:solidFill>
              </a:rPr>
              <a:t>   (additive model)</a:t>
            </a:r>
          </a:p>
          <a:p>
            <a:endParaRPr lang="en-US" sz="2200" dirty="0" smtClean="0">
              <a:solidFill>
                <a:schemeClr val="bg1"/>
              </a:solidFill>
            </a:endParaRPr>
          </a:p>
          <a:p>
            <a:r>
              <a:rPr lang="en-US" sz="2200" b="1" dirty="0" smtClean="0">
                <a:solidFill>
                  <a:schemeClr val="bg1"/>
                </a:solidFill>
              </a:rPr>
              <a:t>Ha4-A*B: </a:t>
            </a:r>
            <a:r>
              <a:rPr lang="en-US" sz="2200" dirty="0" smtClean="0">
                <a:solidFill>
                  <a:schemeClr val="bg1"/>
                </a:solidFill>
              </a:rPr>
              <a:t>both drugs have an effect, AND </a:t>
            </a:r>
          </a:p>
          <a:p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smtClean="0">
                <a:solidFill>
                  <a:schemeClr val="bg1"/>
                </a:solidFill>
              </a:rPr>
              <a:t>     the presence of one changes the </a:t>
            </a:r>
          </a:p>
          <a:p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smtClean="0">
                <a:solidFill>
                  <a:schemeClr val="bg1"/>
                </a:solidFill>
              </a:rPr>
              <a:t>     effect of the other (multiplicative </a:t>
            </a:r>
          </a:p>
          <a:p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smtClean="0">
                <a:solidFill>
                  <a:schemeClr val="bg1"/>
                </a:solidFill>
              </a:rPr>
              <a:t>     model)</a:t>
            </a:r>
            <a:endParaRPr lang="en-US" sz="2200" dirty="0">
              <a:solidFill>
                <a:schemeClr val="bg1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4898155" y="221736"/>
            <a:ext cx="7035420" cy="4880498"/>
            <a:chOff x="4279970" y="-356702"/>
            <a:chExt cx="4190144" cy="2906719"/>
          </a:xfrm>
        </p:grpSpPr>
        <p:grpSp>
          <p:nvGrpSpPr>
            <p:cNvPr id="9" name="Group 8"/>
            <p:cNvGrpSpPr/>
            <p:nvPr/>
          </p:nvGrpSpPr>
          <p:grpSpPr>
            <a:xfrm>
              <a:off x="4279970" y="179232"/>
              <a:ext cx="4190144" cy="2370785"/>
              <a:chOff x="1444380" y="1077049"/>
              <a:chExt cx="7648105" cy="4327301"/>
            </a:xfrm>
          </p:grpSpPr>
          <p:pic>
            <p:nvPicPr>
              <p:cNvPr id="7" name="Picture 6"/>
              <p:cNvPicPr>
                <a:picLocks noChangeAspect="1"/>
              </p:cNvPicPr>
              <p:nvPr/>
            </p:nvPicPr>
            <p:blipFill rotWithShape="1">
              <a:blip r:embed="rId2"/>
              <a:srcRect b="8329"/>
              <a:stretch/>
            </p:blipFill>
            <p:spPr>
              <a:xfrm>
                <a:off x="1444380" y="1077049"/>
                <a:ext cx="7648105" cy="4327301"/>
              </a:xfrm>
              <a:prstGeom prst="rect">
                <a:avLst/>
              </a:prstGeom>
            </p:spPr>
          </p:pic>
          <p:sp>
            <p:nvSpPr>
              <p:cNvPr id="8" name="Rectangle 7"/>
              <p:cNvSpPr/>
              <p:nvPr/>
            </p:nvSpPr>
            <p:spPr>
              <a:xfrm>
                <a:off x="2331076" y="1163873"/>
                <a:ext cx="4402226" cy="38588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2"/>
            <a:srcRect l="30847" t="36832" r="64271" b="17332"/>
            <a:stretch/>
          </p:blipFill>
          <p:spPr>
            <a:xfrm>
              <a:off x="5562000" y="623788"/>
              <a:ext cx="227888" cy="1320180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/>
            <a:srcRect l="14878" t="58977" r="78050" b="18105"/>
            <a:stretch/>
          </p:blipFill>
          <p:spPr>
            <a:xfrm>
              <a:off x="4857307" y="1656008"/>
              <a:ext cx="332846" cy="665693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/>
            <a:srcRect l="45522" t="36832" r="49428" b="36385"/>
            <a:stretch/>
          </p:blipFill>
          <p:spPr>
            <a:xfrm>
              <a:off x="6140451" y="623788"/>
              <a:ext cx="270456" cy="884993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2"/>
            <a:srcRect l="60868" t="864" r="33745" b="56848"/>
            <a:stretch/>
          </p:blipFill>
          <p:spPr>
            <a:xfrm>
              <a:off x="6866853" y="-356702"/>
              <a:ext cx="249799" cy="1209965"/>
            </a:xfrm>
            <a:prstGeom prst="rect">
              <a:avLst/>
            </a:prstGeom>
          </p:spPr>
        </p:pic>
      </p:grp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/>
          <a:srcRect l="-11894" t="55900" r="22056" b="31100"/>
          <a:stretch/>
        </p:blipFill>
        <p:spPr>
          <a:xfrm>
            <a:off x="-589639" y="5331962"/>
            <a:ext cx="10975587" cy="1211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122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21736"/>
            <a:ext cx="4898155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00" b="1" dirty="0" smtClean="0"/>
              <a:t>There are FIVE hypotheses that can be considered</a:t>
            </a:r>
          </a:p>
          <a:p>
            <a:r>
              <a:rPr lang="en-US" sz="2200" b="1" dirty="0" smtClean="0"/>
              <a:t>Ho: </a:t>
            </a:r>
            <a:r>
              <a:rPr lang="en-US" sz="2200" dirty="0" smtClean="0"/>
              <a:t>neither drug has an effect</a:t>
            </a:r>
          </a:p>
          <a:p>
            <a:endParaRPr lang="en-US" sz="2200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2200" b="1" dirty="0" smtClean="0"/>
              <a:t>Ha1-A: </a:t>
            </a:r>
            <a:r>
              <a:rPr lang="en-US" sz="2200" dirty="0" smtClean="0"/>
              <a:t>drug A has an effect,</a:t>
            </a:r>
          </a:p>
          <a:p>
            <a:r>
              <a:rPr lang="en-US" sz="2200" dirty="0" smtClean="0"/>
              <a:t> but not drug B</a:t>
            </a:r>
          </a:p>
          <a:p>
            <a:endParaRPr lang="en-US" sz="2200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2200" b="1" dirty="0" smtClean="0"/>
              <a:t>Ha2-B: </a:t>
            </a:r>
            <a:r>
              <a:rPr lang="en-US" sz="2200" dirty="0" smtClean="0"/>
              <a:t>drug B has an effect, </a:t>
            </a:r>
          </a:p>
          <a:p>
            <a:r>
              <a:rPr lang="en-US" sz="2200" dirty="0"/>
              <a:t> </a:t>
            </a:r>
            <a:r>
              <a:rPr lang="en-US" sz="2200" dirty="0" smtClean="0"/>
              <a:t>but not A</a:t>
            </a:r>
          </a:p>
          <a:p>
            <a:endParaRPr lang="en-US" sz="2200" dirty="0" smtClean="0"/>
          </a:p>
          <a:p>
            <a:r>
              <a:rPr lang="en-US" sz="2200" b="1" dirty="0" smtClean="0"/>
              <a:t>Ha3-A+B: </a:t>
            </a:r>
            <a:r>
              <a:rPr lang="en-US" sz="2200" dirty="0" smtClean="0"/>
              <a:t>both drugs have effects, but   </a:t>
            </a:r>
          </a:p>
          <a:p>
            <a:r>
              <a:rPr lang="en-US" sz="2200" dirty="0"/>
              <a:t> </a:t>
            </a:r>
            <a:r>
              <a:rPr lang="en-US" sz="2200" dirty="0" smtClean="0"/>
              <a:t>   they are separate &amp; independent        </a:t>
            </a:r>
          </a:p>
          <a:p>
            <a:r>
              <a:rPr lang="en-US" sz="2200" dirty="0"/>
              <a:t> </a:t>
            </a:r>
            <a:r>
              <a:rPr lang="en-US" sz="2200" dirty="0" smtClean="0"/>
              <a:t>   (additive model)</a:t>
            </a:r>
          </a:p>
          <a:p>
            <a:endParaRPr lang="en-US" sz="2200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2200" b="1" dirty="0" smtClean="0">
                <a:solidFill>
                  <a:schemeClr val="accent2">
                    <a:lumMod val="75000"/>
                  </a:schemeClr>
                </a:solidFill>
              </a:rPr>
              <a:t>Ha4-A*B: </a:t>
            </a:r>
            <a:r>
              <a:rPr lang="en-US" sz="2200" dirty="0" smtClean="0">
                <a:solidFill>
                  <a:schemeClr val="accent2">
                    <a:lumMod val="75000"/>
                  </a:schemeClr>
                </a:solidFill>
              </a:rPr>
              <a:t>both drugs have an effect, AND </a:t>
            </a:r>
          </a:p>
          <a:p>
            <a:r>
              <a:rPr lang="en-US" sz="22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200" dirty="0" smtClean="0">
                <a:solidFill>
                  <a:schemeClr val="accent2">
                    <a:lumMod val="75000"/>
                  </a:schemeClr>
                </a:solidFill>
              </a:rPr>
              <a:t>     the presence of one changes the </a:t>
            </a:r>
          </a:p>
          <a:p>
            <a:r>
              <a:rPr lang="en-US" sz="22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200" dirty="0" smtClean="0">
                <a:solidFill>
                  <a:schemeClr val="accent2">
                    <a:lumMod val="75000"/>
                  </a:schemeClr>
                </a:solidFill>
              </a:rPr>
              <a:t>     effect of the other (multiplicative </a:t>
            </a:r>
          </a:p>
          <a:p>
            <a:r>
              <a:rPr lang="en-US" sz="22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200" dirty="0" smtClean="0">
                <a:solidFill>
                  <a:schemeClr val="accent2">
                    <a:lumMod val="75000"/>
                  </a:schemeClr>
                </a:solidFill>
              </a:rPr>
              <a:t>     model)</a:t>
            </a:r>
            <a:endParaRPr lang="en-US" sz="2200" dirty="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4898155" y="221736"/>
            <a:ext cx="7035420" cy="4880498"/>
            <a:chOff x="4279970" y="-356702"/>
            <a:chExt cx="4190144" cy="2906719"/>
          </a:xfrm>
        </p:grpSpPr>
        <p:grpSp>
          <p:nvGrpSpPr>
            <p:cNvPr id="9" name="Group 8"/>
            <p:cNvGrpSpPr/>
            <p:nvPr/>
          </p:nvGrpSpPr>
          <p:grpSpPr>
            <a:xfrm>
              <a:off x="4279970" y="179232"/>
              <a:ext cx="4190144" cy="2370785"/>
              <a:chOff x="1444380" y="1077049"/>
              <a:chExt cx="7648105" cy="4327301"/>
            </a:xfrm>
          </p:grpSpPr>
          <p:pic>
            <p:nvPicPr>
              <p:cNvPr id="7" name="Picture 6"/>
              <p:cNvPicPr>
                <a:picLocks noChangeAspect="1"/>
              </p:cNvPicPr>
              <p:nvPr/>
            </p:nvPicPr>
            <p:blipFill rotWithShape="1">
              <a:blip r:embed="rId2"/>
              <a:srcRect b="8329"/>
              <a:stretch/>
            </p:blipFill>
            <p:spPr>
              <a:xfrm>
                <a:off x="1444380" y="1077049"/>
                <a:ext cx="7648105" cy="4327301"/>
              </a:xfrm>
              <a:prstGeom prst="rect">
                <a:avLst/>
              </a:prstGeom>
            </p:spPr>
          </p:pic>
          <p:sp>
            <p:nvSpPr>
              <p:cNvPr id="8" name="Rectangle 7"/>
              <p:cNvSpPr/>
              <p:nvPr/>
            </p:nvSpPr>
            <p:spPr>
              <a:xfrm>
                <a:off x="2331076" y="1163873"/>
                <a:ext cx="4402226" cy="38588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2"/>
            <a:srcRect l="30847" t="36832" r="64271" b="17332"/>
            <a:stretch/>
          </p:blipFill>
          <p:spPr>
            <a:xfrm>
              <a:off x="5551399" y="1031436"/>
              <a:ext cx="227888" cy="1320180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/>
            <a:srcRect l="14878" t="58977" r="78050" b="18105"/>
            <a:stretch/>
          </p:blipFill>
          <p:spPr>
            <a:xfrm>
              <a:off x="4857307" y="1656008"/>
              <a:ext cx="332846" cy="665693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/>
            <a:srcRect l="45522" t="36832" r="49428" b="36385"/>
            <a:stretch/>
          </p:blipFill>
          <p:spPr>
            <a:xfrm>
              <a:off x="6133083" y="771015"/>
              <a:ext cx="270456" cy="884993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2"/>
            <a:srcRect l="60868" t="864" r="33745" b="56848"/>
            <a:stretch/>
          </p:blipFill>
          <p:spPr>
            <a:xfrm>
              <a:off x="6866853" y="-356702"/>
              <a:ext cx="249799" cy="1209965"/>
            </a:xfrm>
            <a:prstGeom prst="rect">
              <a:avLst/>
            </a:prstGeom>
          </p:spPr>
        </p:pic>
      </p:grp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/>
          <a:srcRect l="-1154" t="80552" r="41552" b="11215"/>
          <a:stretch/>
        </p:blipFill>
        <p:spPr>
          <a:xfrm>
            <a:off x="4898155" y="5408363"/>
            <a:ext cx="6586737" cy="693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765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b="8329"/>
          <a:stretch/>
        </p:blipFill>
        <p:spPr>
          <a:xfrm>
            <a:off x="873415" y="669702"/>
            <a:ext cx="9947089" cy="5628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164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808</Words>
  <Application>Microsoft Office PowerPoint</Application>
  <PresentationFormat>Widescreen</PresentationFormat>
  <Paragraphs>181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lisanjie2</dc:creator>
  <cp:lastModifiedBy>lisanjie2</cp:lastModifiedBy>
  <cp:revision>6</cp:revision>
  <dcterms:created xsi:type="dcterms:W3CDTF">2017-03-16T20:36:38Z</dcterms:created>
  <dcterms:modified xsi:type="dcterms:W3CDTF">2017-03-16T21:19:18Z</dcterms:modified>
</cp:coreProperties>
</file>