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77" r:id="rId3"/>
    <p:sldId id="279" r:id="rId4"/>
    <p:sldId id="276" r:id="rId5"/>
    <p:sldId id="275" r:id="rId6"/>
    <p:sldId id="274" r:id="rId7"/>
    <p:sldId id="256" r:id="rId8"/>
    <p:sldId id="267" r:id="rId9"/>
    <p:sldId id="270" r:id="rId10"/>
    <p:sldId id="271" r:id="rId11"/>
    <p:sldId id="268" r:id="rId12"/>
    <p:sldId id="272" r:id="rId13"/>
    <p:sldId id="257" r:id="rId14"/>
    <p:sldId id="258" r:id="rId15"/>
    <p:sldId id="261" r:id="rId16"/>
    <p:sldId id="260" r:id="rId17"/>
    <p:sldId id="262" r:id="rId18"/>
    <p:sldId id="259" r:id="rId19"/>
    <p:sldId id="263" r:id="rId20"/>
    <p:sldId id="26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4D4A0E-DF39-4B57-B53B-5445DEC2BF18}">
          <p14:sldIdLst>
            <p14:sldId id="278"/>
            <p14:sldId id="277"/>
            <p14:sldId id="279"/>
            <p14:sldId id="276"/>
            <p14:sldId id="275"/>
            <p14:sldId id="274"/>
            <p14:sldId id="256"/>
            <p14:sldId id="267"/>
            <p14:sldId id="270"/>
            <p14:sldId id="271"/>
            <p14:sldId id="268"/>
            <p14:sldId id="272"/>
            <p14:sldId id="257"/>
          </p14:sldIdLst>
        </p14:section>
        <p14:section name="1-way ANOVA" id="{D8217CD2-D285-47AE-A48F-11435DA1352E}">
          <p14:sldIdLst>
            <p14:sldId id="258"/>
            <p14:sldId id="261"/>
            <p14:sldId id="260"/>
            <p14:sldId id="262"/>
            <p14:sldId id="259"/>
            <p14:sldId id="263"/>
            <p14:sldId id="264"/>
          </p14:sldIdLst>
        </p14:section>
        <p14:section name="2-way ANOVA" id="{3B54277B-0BC5-49DD-8AD4-7FAAD063472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046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BB0C6-2E86-4A50-B0C8-F0F6E40601F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CBEF-AF61-4CF3-B535-06E546D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5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F87E-A263-4C51-9837-04EA833590E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C074-07F7-40EF-9280-1BB1A89B7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61084" y="24148"/>
            <a:ext cx="43044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Statistical Models*: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Defined by Response &amp; Predictors variables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208463" y="7764941"/>
            <a:ext cx="804112" cy="103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12906" y="9062721"/>
            <a:ext cx="1007645" cy="10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434365" y="2782424"/>
            <a:ext cx="3984282" cy="1077218"/>
            <a:chOff x="4081845" y="2681648"/>
            <a:chExt cx="3984282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5837817" y="2856683"/>
              <a:ext cx="22283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~</a:t>
              </a:r>
              <a:r>
                <a:rPr lang="en-US" sz="4400" dirty="0" smtClean="0"/>
                <a:t> </a:t>
              </a:r>
              <a:r>
                <a:rPr lang="en-US" sz="3200" dirty="0" smtClean="0"/>
                <a:t>Predictors</a:t>
              </a:r>
              <a:endParaRPr 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1845" y="2681648"/>
              <a:ext cx="20861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Numeric</a:t>
              </a:r>
            </a:p>
            <a:p>
              <a:pPr algn="ctr"/>
              <a:r>
                <a:rPr lang="en-US" sz="3200" dirty="0" smtClean="0"/>
                <a:t>Response</a:t>
              </a:r>
              <a:endParaRPr lang="en-US" sz="32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13572411" y="4897692"/>
            <a:ext cx="0" cy="102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25558" y="-703207"/>
            <a:ext cx="1761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2 Categories</a:t>
            </a:r>
          </a:p>
          <a:p>
            <a:pPr algn="ctr"/>
            <a:r>
              <a:rPr lang="en-US" sz="2200" dirty="0" smtClean="0"/>
              <a:t>2-sample </a:t>
            </a:r>
          </a:p>
          <a:p>
            <a:pPr algn="ctr"/>
            <a:r>
              <a:rPr lang="en-US" sz="2200" dirty="0" smtClean="0"/>
              <a:t>t-test (</a:t>
            </a:r>
            <a:r>
              <a:rPr lang="en-US" sz="2200" dirty="0" err="1" smtClean="0"/>
              <a:t>t.test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586885" y="4140964"/>
            <a:ext cx="477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  <a:endParaRPr lang="en-US" sz="2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863525" y="43213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50" name="TextBox 49"/>
          <p:cNvSpPr txBox="1"/>
          <p:nvPr/>
        </p:nvSpPr>
        <p:spPr>
          <a:xfrm>
            <a:off x="12728315" y="223457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66" name="TextBox 65"/>
          <p:cNvSpPr txBox="1"/>
          <p:nvPr/>
        </p:nvSpPr>
        <p:spPr>
          <a:xfrm>
            <a:off x="3357032" y="6518732"/>
            <a:ext cx="97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*</a:t>
            </a:r>
            <a:r>
              <a:rPr lang="en-US" i="1" dirty="0" smtClean="0"/>
              <a:t>Assuming all samples independent, no pairing, nesting, repeated measures, </a:t>
            </a:r>
            <a:r>
              <a:rPr lang="en-US" i="1" dirty="0" err="1" smtClean="0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258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070"/>
          <a:stretch/>
        </p:blipFill>
        <p:spPr>
          <a:xfrm>
            <a:off x="1395663" y="29869"/>
            <a:ext cx="8499336" cy="6828131"/>
          </a:xfrm>
          <a:prstGeom prst="rect">
            <a:avLst/>
          </a:prstGeom>
        </p:spPr>
      </p:pic>
      <p:pic>
        <p:nvPicPr>
          <p:cNvPr id="4" name="Picture 2" descr="Image result for fisher's iri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12" y="4331369"/>
            <a:ext cx="4459388" cy="13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9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 / </a:t>
            </a:r>
            <a:r>
              <a:rPr lang="en-US" dirty="0" smtClean="0"/>
              <a:t>Notes on multivariate stats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124075"/>
            <a:ext cx="8277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aim of ordination is twofold.  First, it tries to reduce a large number of variables into a smaller number of variables.  And Secondly, it can be used to reveal patterns in multivariate data that would not be identified in univariate analyses” (</a:t>
            </a:r>
            <a:r>
              <a:rPr lang="en-US" dirty="0" err="1" smtClean="0"/>
              <a:t>Zuur</a:t>
            </a:r>
            <a:r>
              <a:rPr lang="en-US" dirty="0" smtClean="0"/>
              <a:t>, </a:t>
            </a:r>
            <a:r>
              <a:rPr lang="en-US" dirty="0" err="1" smtClean="0"/>
              <a:t>Ienno</a:t>
            </a:r>
            <a:r>
              <a:rPr lang="en-US" dirty="0" smtClean="0"/>
              <a:t>, Smith 2007, </a:t>
            </a:r>
            <a:r>
              <a:rPr lang="en-US" dirty="0" err="1" smtClean="0"/>
              <a:t>pg</a:t>
            </a:r>
            <a:r>
              <a:rPr lang="en-US" dirty="0" smtClean="0"/>
              <a:t> 189).</a:t>
            </a:r>
          </a:p>
          <a:p>
            <a:endParaRPr lang="en-US" dirty="0"/>
          </a:p>
          <a:p>
            <a:r>
              <a:rPr lang="en-US" dirty="0" smtClean="0"/>
              <a:t>“Multivariate analysis provide methods to identify and summarize joint relationships in variables in large dataset” (Dray and </a:t>
            </a:r>
            <a:r>
              <a:rPr lang="en-US" dirty="0" err="1" smtClean="0"/>
              <a:t>Dufour</a:t>
            </a:r>
            <a:r>
              <a:rPr lang="en-US" dirty="0" smtClean="0"/>
              <a:t> 2007)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https://upload.wikimedia.org/wikipedia/commons/thumb/5/56/Kosaciec_szczecinkowaty_Iris_setosa.jpg/220px-Kosaciec_szczecinkowaty_Iris_setos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61084" y="24148"/>
            <a:ext cx="43044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Statistical Models*: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Defined by Response &amp; Predictors variables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208463" y="7764941"/>
            <a:ext cx="804112" cy="103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54764" y="23629"/>
            <a:ext cx="2931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Categories / Groups / “Factors”</a:t>
            </a:r>
          </a:p>
          <a:p>
            <a:pPr algn="ctr"/>
            <a:endParaRPr 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70475" y="4755638"/>
            <a:ext cx="2975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Continuous / Numeric</a:t>
            </a:r>
            <a:endParaRPr lang="en-US" sz="22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112906" y="9062721"/>
            <a:ext cx="1007645" cy="10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38343" y="2529605"/>
            <a:ext cx="2658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Both Cat. &amp; Numeric</a:t>
            </a:r>
            <a:endParaRPr lang="en-US" sz="22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3434365" y="2782424"/>
            <a:ext cx="3984282" cy="1077218"/>
            <a:chOff x="4081845" y="2681648"/>
            <a:chExt cx="3984282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5837817" y="2856683"/>
              <a:ext cx="22283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~</a:t>
              </a:r>
              <a:r>
                <a:rPr lang="en-US" sz="4400" dirty="0" smtClean="0"/>
                <a:t> </a:t>
              </a:r>
              <a:r>
                <a:rPr lang="en-US" sz="3200" dirty="0" smtClean="0"/>
                <a:t>Predictors</a:t>
              </a:r>
              <a:endParaRPr 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1845" y="2681648"/>
              <a:ext cx="20861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Numeric</a:t>
              </a:r>
            </a:p>
            <a:p>
              <a:pPr algn="ctr"/>
              <a:r>
                <a:rPr lang="en-US" sz="3200" dirty="0" smtClean="0"/>
                <a:t>Response</a:t>
              </a:r>
              <a:endParaRPr lang="en-US" sz="3200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9867021" y="3543086"/>
            <a:ext cx="8715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572411" y="4897692"/>
            <a:ext cx="0" cy="102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15902" y="2442696"/>
            <a:ext cx="605808" cy="615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4358" y="3822995"/>
            <a:ext cx="767352" cy="932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25558" y="-703207"/>
            <a:ext cx="1761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2 Categories</a:t>
            </a:r>
          </a:p>
          <a:p>
            <a:pPr algn="ctr"/>
            <a:r>
              <a:rPr lang="en-US" sz="2200" dirty="0" smtClean="0"/>
              <a:t>2-sample </a:t>
            </a:r>
          </a:p>
          <a:p>
            <a:pPr algn="ctr"/>
            <a:r>
              <a:rPr lang="en-US" sz="2200" dirty="0" smtClean="0"/>
              <a:t>t-test (</a:t>
            </a:r>
            <a:r>
              <a:rPr lang="en-US" sz="2200" dirty="0" err="1" smtClean="0"/>
              <a:t>t.test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586885" y="4140964"/>
            <a:ext cx="477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  <a:endParaRPr lang="en-US" sz="2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-49534" y="2024702"/>
            <a:ext cx="4772526" cy="3036768"/>
            <a:chOff x="0" y="-32756"/>
            <a:chExt cx="4772526" cy="3036768"/>
          </a:xfrm>
        </p:grpSpPr>
        <p:sp>
          <p:nvSpPr>
            <p:cNvPr id="8" name="TextBox 7"/>
            <p:cNvSpPr txBox="1"/>
            <p:nvPr/>
          </p:nvSpPr>
          <p:spPr>
            <a:xfrm>
              <a:off x="0" y="-32756"/>
              <a:ext cx="477252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1 Response</a:t>
              </a:r>
            </a:p>
            <a:p>
              <a:r>
                <a:rPr lang="en-US" sz="2200" dirty="0" smtClean="0"/>
                <a:t>“Univariate statistics”</a:t>
              </a:r>
            </a:p>
            <a:p>
              <a:r>
                <a:rPr lang="en-US" sz="2200" dirty="0" smtClean="0"/>
                <a:t>size OR </a:t>
              </a:r>
            </a:p>
            <a:p>
              <a:r>
                <a:rPr lang="en-US" sz="2200" dirty="0" smtClean="0"/>
                <a:t>mass OR</a:t>
              </a:r>
            </a:p>
            <a:p>
              <a:r>
                <a:rPr lang="en-US" sz="2200" dirty="0" smtClean="0"/>
                <a:t>RBC count</a:t>
              </a:r>
              <a:endParaRPr lang="en-US" sz="2200" dirty="0"/>
            </a:p>
          </p:txBody>
        </p:sp>
        <p:sp>
          <p:nvSpPr>
            <p:cNvPr id="40" name="Right Brace 39"/>
            <p:cNvSpPr/>
            <p:nvPr/>
          </p:nvSpPr>
          <p:spPr>
            <a:xfrm>
              <a:off x="1251780" y="716231"/>
              <a:ext cx="443345" cy="103611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73277" y="1064443"/>
              <a:ext cx="18103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~ predictor</a:t>
              </a:r>
              <a:endParaRPr lang="en-US" sz="2200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23" y="1756237"/>
              <a:ext cx="1362075" cy="1247775"/>
            </a:xfrm>
            <a:prstGeom prst="rect">
              <a:avLst/>
            </a:prstGeom>
          </p:spPr>
        </p:pic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259" y="719290"/>
            <a:ext cx="1457325" cy="11715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863525" y="43213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693" y="5186525"/>
            <a:ext cx="1362075" cy="12477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2728315" y="223457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10296921" y="742473"/>
            <a:ext cx="1995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t-test, ANOVA</a:t>
            </a:r>
          </a:p>
          <a:p>
            <a:pPr algn="ctr"/>
            <a:r>
              <a:rPr lang="en-US" sz="2200" dirty="0" smtClean="0"/>
              <a:t>Analysis of variance</a:t>
            </a:r>
            <a:endParaRPr lang="en-US" sz="2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013768" y="1899437"/>
            <a:ext cx="8398" cy="372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9036297" y="4571851"/>
            <a:ext cx="0" cy="2875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345996" y="5706878"/>
            <a:ext cx="1761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Regression</a:t>
            </a:r>
            <a:endParaRPr lang="en-US" sz="2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601145" y="2672330"/>
            <a:ext cx="17613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ANCOVA </a:t>
            </a:r>
          </a:p>
          <a:p>
            <a:pPr algn="ctr"/>
            <a:r>
              <a:rPr lang="en-US" sz="2200" dirty="0" smtClean="0"/>
              <a:t>(Analysis of Covariance)</a:t>
            </a:r>
          </a:p>
          <a:p>
            <a:pPr algn="ctr"/>
            <a:r>
              <a:rPr lang="en-US" sz="2200" b="1" dirty="0" smtClean="0"/>
              <a:t>Multiple Regression</a:t>
            </a:r>
            <a:endParaRPr lang="en-US" sz="2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867021" y="1305077"/>
            <a:ext cx="569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800652" y="5922322"/>
            <a:ext cx="569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57032" y="6518732"/>
            <a:ext cx="97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*</a:t>
            </a:r>
            <a:r>
              <a:rPr lang="en-US" i="1" dirty="0" smtClean="0"/>
              <a:t>Assuming all samples independent, no pairing, nesting, repeated measures, </a:t>
            </a:r>
            <a:r>
              <a:rPr lang="en-US" i="1" dirty="0" err="1" smtClean="0"/>
              <a:t>etc</a:t>
            </a:r>
            <a:endParaRPr lang="en-US" i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546" y="2881099"/>
            <a:ext cx="2190750" cy="13239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168316" y="3345480"/>
            <a:ext cx="365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9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68" y="1097065"/>
            <a:ext cx="2214327" cy="228261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136686" y="2442979"/>
            <a:ext cx="2931572" cy="1867236"/>
            <a:chOff x="415764" y="2195329"/>
            <a:chExt cx="2931572" cy="1867236"/>
          </a:xfrm>
        </p:grpSpPr>
        <p:sp>
          <p:nvSpPr>
            <p:cNvPr id="3" name="TextBox 2"/>
            <p:cNvSpPr txBox="1"/>
            <p:nvPr/>
          </p:nvSpPr>
          <p:spPr>
            <a:xfrm>
              <a:off x="415764" y="2195329"/>
              <a:ext cx="293157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Categories / Groups / “Factors”</a:t>
              </a:r>
            </a:p>
            <a:p>
              <a:pPr algn="ctr"/>
              <a:endParaRPr lang="en-US" sz="2200" b="1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4259" y="2890990"/>
              <a:ext cx="1457325" cy="1171575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/>
          <p:nvPr/>
        </p:nvCxnSpPr>
        <p:spPr>
          <a:xfrm flipV="1">
            <a:off x="2788210" y="1771650"/>
            <a:ext cx="869390" cy="6713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822252" y="204714"/>
            <a:ext cx="2438400" cy="3174962"/>
            <a:chOff x="4095984" y="196667"/>
            <a:chExt cx="2438400" cy="31749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984" y="842998"/>
              <a:ext cx="2299822" cy="252863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095984" y="196667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 Groups:</a:t>
              </a:r>
            </a:p>
            <a:p>
              <a:pPr algn="ctr"/>
              <a:r>
                <a:rPr lang="en-US" dirty="0" smtClean="0"/>
                <a:t>2-sample t-test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2360191" y="4341080"/>
            <a:ext cx="1297409" cy="1088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80771" y="2266950"/>
            <a:ext cx="1257246" cy="21104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82146" y="5230689"/>
            <a:ext cx="718804" cy="127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8017" y="0"/>
            <a:ext cx="4591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1-way ANOVA</a:t>
            </a:r>
          </a:p>
          <a:p>
            <a:pPr algn="ctr"/>
            <a:r>
              <a:rPr lang="en-US" sz="2200" dirty="0" smtClean="0"/>
              <a:t>Categories mutually exclusive / </a:t>
            </a:r>
          </a:p>
          <a:p>
            <a:pPr algn="ctr"/>
            <a:r>
              <a:rPr lang="en-US" sz="2200" dirty="0" smtClean="0"/>
              <a:t>Cannot be or are not combined</a:t>
            </a:r>
          </a:p>
          <a:p>
            <a:pPr algn="ctr"/>
            <a:endParaRPr lang="en-US" sz="2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38017" y="3731071"/>
            <a:ext cx="4724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Multi-way/Factorial ANOVA</a:t>
            </a:r>
          </a:p>
          <a:p>
            <a:pPr algn="ctr"/>
            <a:r>
              <a:rPr lang="en-US" sz="2200" dirty="0" smtClean="0"/>
              <a:t>Categories can be combined /”crossed”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64" y="3899719"/>
            <a:ext cx="2705807" cy="27892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77719" y="373107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3+ Groups:</a:t>
            </a:r>
          </a:p>
          <a:p>
            <a:pPr algn="ctr"/>
            <a:r>
              <a:rPr lang="en-US" dirty="0" smtClean="0"/>
              <a:t>ANOVA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660" y="1795462"/>
            <a:ext cx="1447800" cy="9429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2496" y="4729162"/>
            <a:ext cx="25241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8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1" y="1327232"/>
            <a:ext cx="2829118" cy="2916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47700" y="-55314"/>
            <a:ext cx="59779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1-way ANOVA</a:t>
            </a:r>
          </a:p>
          <a:p>
            <a:pPr algn="ctr"/>
            <a:r>
              <a:rPr lang="en-US" sz="2800" dirty="0" smtClean="0"/>
              <a:t>Categories mutually exclusive / </a:t>
            </a:r>
          </a:p>
          <a:p>
            <a:pPr algn="ctr"/>
            <a:r>
              <a:rPr lang="en-US" sz="2800" dirty="0" smtClean="0"/>
              <a:t>Cannot be or are not combined</a:t>
            </a:r>
          </a:p>
          <a:p>
            <a:pPr algn="ctr"/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1" y="4527632"/>
            <a:ext cx="2407999" cy="1568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5083" y="61236"/>
            <a:ext cx="467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“Classic” Biology Approach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35083" y="630635"/>
            <a:ext cx="4670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Conduct ANOVA F-test </a:t>
            </a:r>
          </a:p>
          <a:p>
            <a:pPr algn="ctr"/>
            <a:r>
              <a:rPr lang="en-US" sz="2200" b="1" dirty="0" smtClean="0"/>
              <a:t>(global test, omnibus test)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5117" y="1807886"/>
            <a:ext cx="46705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Ho: ALL means are equal</a:t>
            </a:r>
          </a:p>
          <a:p>
            <a:r>
              <a:rPr lang="en-US" sz="2200" dirty="0" smtClean="0"/>
              <a:t>Control = </a:t>
            </a:r>
            <a:r>
              <a:rPr lang="en-US" sz="2200" dirty="0" err="1" smtClean="0"/>
              <a:t>Drug.A</a:t>
            </a:r>
            <a:r>
              <a:rPr lang="en-US" sz="2200" dirty="0" smtClean="0"/>
              <a:t> = </a:t>
            </a:r>
            <a:r>
              <a:rPr lang="en-US" sz="2200" dirty="0" err="1" smtClean="0"/>
              <a:t>Drug.B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If p &gt; 0.05 (F small),</a:t>
            </a:r>
          </a:p>
          <a:p>
            <a:r>
              <a:rPr lang="en-US" sz="2200" dirty="0" smtClean="0"/>
              <a:t>Fail to reject Ho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STOP!</a:t>
            </a:r>
          </a:p>
          <a:p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(but who would ever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actually do that?)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9918" y="1807886"/>
            <a:ext cx="4670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Ha: At least 1 mean ≠ the others </a:t>
            </a:r>
          </a:p>
          <a:p>
            <a:r>
              <a:rPr lang="en-US" sz="2200" dirty="0" smtClean="0"/>
              <a:t>(could be more)</a:t>
            </a:r>
          </a:p>
          <a:p>
            <a:endParaRPr lang="en-US" sz="2200" dirty="0"/>
          </a:p>
          <a:p>
            <a:r>
              <a:rPr lang="en-US" sz="2200" dirty="0" smtClean="0"/>
              <a:t>If p &lt; 0.05 (F big)</a:t>
            </a:r>
          </a:p>
          <a:p>
            <a:r>
              <a:rPr lang="en-US" sz="2200" dirty="0" smtClean="0"/>
              <a:t>Reject Ho, have evidence for Ha</a:t>
            </a:r>
          </a:p>
          <a:p>
            <a:r>
              <a:rPr lang="en-US" sz="2200" dirty="0" smtClean="0"/>
              <a:t>One mean is not like the others</a:t>
            </a:r>
          </a:p>
          <a:p>
            <a:r>
              <a:rPr lang="en-US" sz="2200" dirty="0" smtClean="0"/>
              <a:t>But which one?</a:t>
            </a:r>
          </a:p>
          <a:p>
            <a:endParaRPr lang="en-US" sz="2200" dirty="0"/>
          </a:p>
          <a:p>
            <a:endParaRPr lang="en-US" sz="22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722366" y="4306990"/>
            <a:ext cx="0" cy="441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540084" y="5220302"/>
            <a:ext cx="1974248" cy="574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9" idx="0"/>
          </p:cNvCxnSpPr>
          <p:nvPr/>
        </p:nvCxnSpPr>
        <p:spPr>
          <a:xfrm>
            <a:off x="9514331" y="5220302"/>
            <a:ext cx="1794834" cy="5854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57543" y="4790650"/>
            <a:ext cx="35074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/>
              <a:t>Follow up / Focused analyses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8659" y="5794744"/>
            <a:ext cx="18191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“Planned comparisons”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48627" y="5805767"/>
            <a:ext cx="2921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“Unplanned comparisons”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514331" y="5220302"/>
            <a:ext cx="0" cy="441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546324" y="5740854"/>
            <a:ext cx="18191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“Thoughtless</a:t>
            </a:r>
          </a:p>
          <a:p>
            <a:pPr algn="ctr"/>
            <a:r>
              <a:rPr lang="en-US" sz="2200" dirty="0" smtClean="0"/>
              <a:t>comparisons”</a:t>
            </a:r>
          </a:p>
        </p:txBody>
      </p:sp>
      <p:sp>
        <p:nvSpPr>
          <p:cNvPr id="29" name="Freeform 28"/>
          <p:cNvSpPr/>
          <p:nvPr/>
        </p:nvSpPr>
        <p:spPr>
          <a:xfrm>
            <a:off x="7953153" y="6539023"/>
            <a:ext cx="2509284" cy="212673"/>
          </a:xfrm>
          <a:custGeom>
            <a:avLst/>
            <a:gdLst>
              <a:gd name="connsiteX0" fmla="*/ 0 w 2509284"/>
              <a:gd name="connsiteY0" fmla="*/ 0 h 212673"/>
              <a:gd name="connsiteX1" fmla="*/ 1509824 w 2509284"/>
              <a:gd name="connsiteY1" fmla="*/ 212651 h 212673"/>
              <a:gd name="connsiteX2" fmla="*/ 2509284 w 2509284"/>
              <a:gd name="connsiteY2" fmla="*/ 10633 h 21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284" h="212673">
                <a:moveTo>
                  <a:pt x="0" y="0"/>
                </a:moveTo>
                <a:cubicBezTo>
                  <a:pt x="545805" y="105439"/>
                  <a:pt x="1091610" y="210879"/>
                  <a:pt x="1509824" y="212651"/>
                </a:cubicBezTo>
                <a:cubicBezTo>
                  <a:pt x="1928038" y="214423"/>
                  <a:pt x="2218661" y="112528"/>
                  <a:pt x="2509284" y="10633"/>
                </a:cubicBezTo>
              </a:path>
            </a:pathLst>
          </a:custGeom>
          <a:noFill/>
          <a:ln w="76200">
            <a:headEnd type="non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>
            <a:off x="2753832" y="523394"/>
            <a:ext cx="2300025" cy="44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292666" y="523394"/>
            <a:ext cx="2404767" cy="44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11877" y="36821"/>
            <a:ext cx="39848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dirty="0" smtClean="0"/>
              <a:t>1-way ANOVA Follow up analyses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-71376" y="968291"/>
            <a:ext cx="371834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“Planned comparisons/tests”</a:t>
            </a:r>
          </a:p>
          <a:p>
            <a:pPr algn="ctr"/>
            <a:r>
              <a:rPr lang="en-US" sz="2200" b="1" i="1" dirty="0" smtClean="0"/>
              <a:t>“a priori”</a:t>
            </a:r>
          </a:p>
          <a:p>
            <a:pPr algn="ctr"/>
            <a:r>
              <a:rPr lang="en-US" sz="2200" dirty="0" smtClean="0"/>
              <a:t>A focused subset of possible comparisons</a:t>
            </a:r>
          </a:p>
          <a:p>
            <a:pPr algn="ctr"/>
            <a:r>
              <a:rPr lang="en-US" sz="2200" dirty="0" err="1" smtClean="0"/>
              <a:t>ie</a:t>
            </a:r>
            <a:r>
              <a:rPr lang="en-US" sz="2200" dirty="0" smtClean="0"/>
              <a:t>, each drug vs control</a:t>
            </a:r>
          </a:p>
          <a:p>
            <a:pPr algn="ctr"/>
            <a:r>
              <a:rPr lang="en-US" sz="2200" dirty="0" smtClean="0"/>
              <a:t>How Planned:</a:t>
            </a:r>
          </a:p>
          <a:p>
            <a:pPr algn="ctr"/>
            <a:r>
              <a:rPr lang="en-US" b="1" dirty="0" smtClean="0"/>
              <a:t>Ideally</a:t>
            </a:r>
            <a:r>
              <a:rPr lang="en-US" dirty="0" smtClean="0"/>
              <a:t>: explicitly registered </a:t>
            </a:r>
          </a:p>
          <a:p>
            <a:pPr algn="ctr"/>
            <a:r>
              <a:rPr lang="en-US" b="1" dirty="0" smtClean="0"/>
              <a:t>Not bad</a:t>
            </a:r>
            <a:r>
              <a:rPr lang="en-US" dirty="0" smtClean="0"/>
              <a:t>: implied by the experimental design</a:t>
            </a:r>
          </a:p>
          <a:p>
            <a:pPr algn="ctr"/>
            <a:r>
              <a:rPr lang="en-US" dirty="0" smtClean="0"/>
              <a:t>-Common: ”planned” </a:t>
            </a:r>
            <a:r>
              <a:rPr lang="en-US" i="1" dirty="0" smtClean="0"/>
              <a:t>post hoc</a:t>
            </a:r>
            <a:r>
              <a:rPr lang="en-US" dirty="0" smtClean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9237" y="968291"/>
            <a:ext cx="44727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“Unplanned comparisons”</a:t>
            </a:r>
          </a:p>
          <a:p>
            <a:pPr algn="ctr"/>
            <a:r>
              <a:rPr lang="en-US" sz="2200" b="1" i="1" dirty="0" smtClean="0"/>
              <a:t>“post hoc”</a:t>
            </a:r>
          </a:p>
          <a:p>
            <a:pPr algn="ctr"/>
            <a:r>
              <a:rPr lang="en-US" sz="2200" dirty="0" smtClean="0"/>
              <a:t>Many/Most/All pairwise comparisons</a:t>
            </a:r>
          </a:p>
          <a:p>
            <a:pPr algn="ctr"/>
            <a:r>
              <a:rPr lang="en-US" dirty="0" smtClean="0"/>
              <a:t>-not originally intended; exploratory</a:t>
            </a:r>
          </a:p>
          <a:p>
            <a:pPr algn="ctr"/>
            <a:r>
              <a:rPr lang="en-US" dirty="0" smtClean="0"/>
              <a:t>-all pairwise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179918" y="6235965"/>
            <a:ext cx="5175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28489" y="982301"/>
            <a:ext cx="39681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“Thoughtless comparisons”</a:t>
            </a:r>
          </a:p>
          <a:p>
            <a:pPr algn="ctr"/>
            <a:r>
              <a:rPr lang="en-US" sz="2200" dirty="0" smtClean="0"/>
              <a:t>B/c that’s what the software gives you…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5789" y="527007"/>
            <a:ext cx="0" cy="44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7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79561"/>
            <a:ext cx="10198395" cy="5778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" y="1600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Fishers irises: </a:t>
            </a:r>
            <a:br>
              <a:rPr lang="en-US" dirty="0" smtClean="0"/>
            </a:br>
            <a:r>
              <a:rPr lang="en-US" dirty="0" smtClean="0"/>
              <a:t>3 possible comparisons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70521" y="2583712"/>
            <a:ext cx="1988288" cy="255181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529124" y="2477386"/>
            <a:ext cx="4083788" cy="300192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624624" y="1860698"/>
            <a:ext cx="2083981" cy="503275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75008" y="28247"/>
            <a:ext cx="30169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-With a limited number of comparisons, all of them often flow naturally from the design</a:t>
            </a:r>
          </a:p>
          <a:p>
            <a:r>
              <a:rPr lang="en-US" dirty="0" smtClean="0"/>
              <a:t>-some would say you don’t need to adjust p-values at all in this case</a:t>
            </a:r>
          </a:p>
          <a:p>
            <a:r>
              <a:rPr lang="en-US" dirty="0" smtClean="0"/>
              <a:t>-not many comparisons, so the change to your p-values not huge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Easy to do in R</a:t>
            </a:r>
          </a:p>
          <a:p>
            <a:r>
              <a:rPr lang="en-US" dirty="0" err="1" smtClean="0"/>
              <a:t>pairwise.t.test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TukeysHSD</a:t>
            </a:r>
            <a:r>
              <a:rPr lang="en-US" dirty="0" smtClean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0370" y="3853803"/>
            <a:ext cx="239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/>
              <a:t> vs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  <a:p>
            <a:pPr algn="ctr"/>
            <a:r>
              <a:rPr lang="en-US" dirty="0" smtClean="0"/>
              <a:t>“is </a:t>
            </a:r>
            <a:r>
              <a:rPr lang="en-US" dirty="0" smtClean="0">
                <a:solidFill>
                  <a:srgbClr val="0070C0"/>
                </a:solidFill>
              </a:rPr>
              <a:t>vi</a:t>
            </a:r>
            <a:r>
              <a:rPr lang="en-US" dirty="0" smtClean="0"/>
              <a:t> really bigger than the smallest one?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6688" y="2675930"/>
            <a:ext cx="1602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vs </a:t>
            </a:r>
            <a:r>
              <a:rPr lang="en-US" b="1" dirty="0" err="1" smtClean="0">
                <a:solidFill>
                  <a:srgbClr val="00B050"/>
                </a:solidFill>
              </a:rPr>
              <a:t>ve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/>
            <a:r>
              <a:rPr lang="en-US" dirty="0" smtClean="0"/>
              <a:t>“is </a:t>
            </a:r>
            <a:r>
              <a:rPr lang="en-US" dirty="0" err="1" smtClean="0">
                <a:solidFill>
                  <a:srgbClr val="00B050"/>
                </a:solidFill>
              </a:rPr>
              <a:t>ve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really bigger than the smallest one?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3507" y="582245"/>
            <a:ext cx="3174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ve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vs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  <a:p>
            <a:pPr algn="ctr"/>
            <a:r>
              <a:rPr lang="en-US" dirty="0" smtClean="0"/>
              <a:t>“of the 2 big ones, is </a:t>
            </a:r>
            <a:r>
              <a:rPr lang="en-US" b="1" dirty="0" smtClean="0">
                <a:solidFill>
                  <a:srgbClr val="0070C0"/>
                </a:solidFill>
              </a:rPr>
              <a:t>vi</a:t>
            </a:r>
            <a:r>
              <a:rPr lang="en-US" dirty="0" smtClean="0"/>
              <a:t> bigger?”</a:t>
            </a: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6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98" y="24305"/>
            <a:ext cx="10515600" cy="1325563"/>
          </a:xfrm>
        </p:spPr>
        <p:txBody>
          <a:bodyPr/>
          <a:lstStyle/>
          <a:p>
            <a:r>
              <a:rPr lang="en-US" dirty="0" err="1" smtClean="0"/>
              <a:t>TukeyHSD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479"/>
            <a:ext cx="7911326" cy="44823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565311"/>
            <a:ext cx="5972175" cy="355282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5400000">
            <a:off x="8625829" y="4653348"/>
            <a:ext cx="301807" cy="8833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03139" y="5245946"/>
            <a:ext cx="1095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Difference between means </a:t>
            </a:r>
            <a:r>
              <a:rPr lang="en-US" sz="1400" dirty="0" smtClean="0"/>
              <a:t>(Effect size)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10105392" y="4187154"/>
            <a:ext cx="301807" cy="18157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48406" y="5245946"/>
            <a:ext cx="1815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Confidence interval </a:t>
            </a:r>
            <a:r>
              <a:rPr lang="en-US" sz="1400" dirty="0" smtClean="0"/>
              <a:t>for difference between means</a:t>
            </a:r>
            <a:endParaRPr lang="en-US" sz="14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11527189" y="4633259"/>
            <a:ext cx="301807" cy="8833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17090" y="5302140"/>
            <a:ext cx="100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Adjusted p-value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00609" y="2411374"/>
            <a:ext cx="1597503" cy="218194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1479" y="2984203"/>
            <a:ext cx="18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 = 1.47</a:t>
            </a:r>
          </a:p>
          <a:p>
            <a:r>
              <a:rPr lang="en-US" dirty="0" smtClean="0"/>
              <a:t>P     = 0.0014 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01057" y="1871330"/>
            <a:ext cx="1604590" cy="42112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4502" y="2292452"/>
            <a:ext cx="18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 = 0.267</a:t>
            </a:r>
          </a:p>
          <a:p>
            <a:r>
              <a:rPr lang="en-US" dirty="0" smtClean="0"/>
              <a:t>P     = 0.678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78383" y="6510470"/>
            <a:ext cx="811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 ANNOYANCE ALERT: MUST fit model with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aov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(), NOT lm()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7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58" y="822326"/>
            <a:ext cx="7295238" cy="5142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855" y="0"/>
            <a:ext cx="4720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Beal’s insect spray data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" y="914401"/>
            <a:ext cx="2892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Planned / Focused comparisons:</a:t>
            </a:r>
          </a:p>
          <a:p>
            <a:r>
              <a:rPr lang="en-US" dirty="0" smtClean="0"/>
              <a:t>-Test each spray against “C”, the control</a:t>
            </a:r>
          </a:p>
          <a:p>
            <a:endParaRPr lang="en-US" dirty="0" smtClean="0"/>
          </a:p>
          <a:p>
            <a:r>
              <a:rPr lang="en-US" dirty="0" smtClean="0"/>
              <a:t>C vs E</a:t>
            </a:r>
          </a:p>
          <a:p>
            <a:r>
              <a:rPr lang="en-US" dirty="0" smtClean="0"/>
              <a:t>C vs D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C vs 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easy in R (?)</a:t>
            </a:r>
          </a:p>
          <a:p>
            <a:r>
              <a:rPr lang="en-US" dirty="0" smtClean="0"/>
              <a:t>-requires hand computation</a:t>
            </a:r>
          </a:p>
          <a:p>
            <a:r>
              <a:rPr lang="en-US" dirty="0" smtClean="0"/>
              <a:t>of tests and corrections</a:t>
            </a:r>
          </a:p>
          <a:p>
            <a:r>
              <a:rPr lang="en-US" dirty="0" smtClean="0"/>
              <a:t>-or use of advanced package (</a:t>
            </a:r>
            <a:r>
              <a:rPr lang="en-US" dirty="0" err="1" smtClean="0"/>
              <a:t>multcomp</a:t>
            </a:r>
            <a:r>
              <a:rPr lang="en-US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77155" y="914400"/>
            <a:ext cx="2892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Thoughtless:</a:t>
            </a:r>
          </a:p>
          <a:p>
            <a:r>
              <a:rPr lang="en-US" dirty="0" smtClean="0"/>
              <a:t>-Everything against everything else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Very easy </a:t>
            </a:r>
            <a:r>
              <a:rPr lang="en-US" dirty="0" smtClean="0"/>
              <a:t>to do in R, but…</a:t>
            </a:r>
          </a:p>
          <a:p>
            <a:r>
              <a:rPr lang="en-US" dirty="0" smtClean="0"/>
              <a:t>1)Each comparison incurs a </a:t>
            </a:r>
          </a:p>
          <a:p>
            <a:r>
              <a:rPr lang="en-US" dirty="0" smtClean="0"/>
              <a:t>Penalty again your p-values</a:t>
            </a:r>
          </a:p>
          <a:p>
            <a:r>
              <a:rPr lang="en-US" dirty="0" smtClean="0"/>
              <a:t>2)Most of these are of no</a:t>
            </a:r>
          </a:p>
          <a:p>
            <a:r>
              <a:rPr lang="en-US" dirty="0" smtClean="0"/>
              <a:t>Real interest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72541" y="4699591"/>
            <a:ext cx="776175" cy="29062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 rot="20478359">
            <a:off x="3577233" y="4820167"/>
            <a:ext cx="1888353" cy="340095"/>
          </a:xfrm>
          <a:custGeom>
            <a:avLst/>
            <a:gdLst>
              <a:gd name="connsiteX0" fmla="*/ 0 w 2509284"/>
              <a:gd name="connsiteY0" fmla="*/ 0 h 212673"/>
              <a:gd name="connsiteX1" fmla="*/ 1509824 w 2509284"/>
              <a:gd name="connsiteY1" fmla="*/ 212651 h 212673"/>
              <a:gd name="connsiteX2" fmla="*/ 2509284 w 2509284"/>
              <a:gd name="connsiteY2" fmla="*/ 10633 h 21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284" h="212673">
                <a:moveTo>
                  <a:pt x="0" y="0"/>
                </a:moveTo>
                <a:cubicBezTo>
                  <a:pt x="545805" y="105439"/>
                  <a:pt x="1091610" y="210879"/>
                  <a:pt x="1509824" y="212651"/>
                </a:cubicBezTo>
                <a:cubicBezTo>
                  <a:pt x="1928038" y="214423"/>
                  <a:pt x="2218661" y="112528"/>
                  <a:pt x="2509284" y="10633"/>
                </a:cubicBezTo>
              </a:path>
            </a:pathLst>
          </a:custGeom>
          <a:noFill/>
          <a:ln>
            <a:headEnd type="triangl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9387140">
            <a:off x="3791141" y="3299093"/>
            <a:ext cx="5594075" cy="2171677"/>
          </a:xfrm>
          <a:custGeom>
            <a:avLst/>
            <a:gdLst>
              <a:gd name="connsiteX0" fmla="*/ 0 w 2509284"/>
              <a:gd name="connsiteY0" fmla="*/ 0 h 212673"/>
              <a:gd name="connsiteX1" fmla="*/ 1509824 w 2509284"/>
              <a:gd name="connsiteY1" fmla="*/ 212651 h 212673"/>
              <a:gd name="connsiteX2" fmla="*/ 2509284 w 2509284"/>
              <a:gd name="connsiteY2" fmla="*/ 10633 h 21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284" h="212673">
                <a:moveTo>
                  <a:pt x="0" y="0"/>
                </a:moveTo>
                <a:cubicBezTo>
                  <a:pt x="545805" y="105439"/>
                  <a:pt x="1091610" y="210879"/>
                  <a:pt x="1509824" y="212651"/>
                </a:cubicBezTo>
                <a:cubicBezTo>
                  <a:pt x="1928038" y="214423"/>
                  <a:pt x="2218661" y="112528"/>
                  <a:pt x="2509284" y="10633"/>
                </a:cubicBezTo>
              </a:path>
            </a:pathLst>
          </a:custGeom>
          <a:noFill/>
          <a:ln>
            <a:headEnd type="triangle" w="sm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8856" y="2192886"/>
            <a:ext cx="786809" cy="1417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625733" y="1924493"/>
            <a:ext cx="1091886" cy="531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43415" y="1562986"/>
            <a:ext cx="758594" cy="2773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40340" y="1837730"/>
            <a:ext cx="783474" cy="22546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70278" y="2063192"/>
            <a:ext cx="781666" cy="22318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478877" y="4384931"/>
            <a:ext cx="766521" cy="2087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457082" y="2063192"/>
            <a:ext cx="1709802" cy="24489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97658" y="1950461"/>
            <a:ext cx="1682422" cy="24530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660993" y="1701685"/>
            <a:ext cx="2441016" cy="27090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65116" y="5111179"/>
            <a:ext cx="181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all combos shown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452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4995"/>
            <a:ext cx="5667375" cy="3286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3" y="1492306"/>
            <a:ext cx="5590732" cy="394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9414" y="6110990"/>
            <a:ext cx="619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Holm = “holm-Bonferroni” = “sequential </a:t>
            </a:r>
            <a:r>
              <a:rPr lang="en-US" dirty="0" err="1" smtClean="0"/>
              <a:t>bonferonni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Common approach in Biology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784651"/>
            <a:ext cx="234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tests!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61084" y="24148"/>
            <a:ext cx="43044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Statistical Models*: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Defined by Response &amp; Predictors variables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13419" y="2046761"/>
            <a:ext cx="681790" cy="7860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-32756"/>
            <a:ext cx="47725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 Response</a:t>
            </a:r>
          </a:p>
          <a:p>
            <a:r>
              <a:rPr lang="en-US" sz="2200" dirty="0" smtClean="0"/>
              <a:t>“Univariate statistics”</a:t>
            </a:r>
          </a:p>
          <a:p>
            <a:r>
              <a:rPr lang="en-US" sz="2200" dirty="0" smtClean="0"/>
              <a:t>size OR </a:t>
            </a:r>
          </a:p>
          <a:p>
            <a:r>
              <a:rPr lang="en-US" sz="2200" dirty="0" smtClean="0"/>
              <a:t>mass OR</a:t>
            </a:r>
          </a:p>
          <a:p>
            <a:r>
              <a:rPr lang="en-US" sz="2200" dirty="0" smtClean="0"/>
              <a:t>RBC count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208463" y="7764941"/>
            <a:ext cx="804112" cy="103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12906" y="9062721"/>
            <a:ext cx="1007645" cy="10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434365" y="2782424"/>
            <a:ext cx="3984282" cy="1077218"/>
            <a:chOff x="4081845" y="2681648"/>
            <a:chExt cx="3984282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5837817" y="2856683"/>
              <a:ext cx="22283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~</a:t>
              </a:r>
              <a:r>
                <a:rPr lang="en-US" sz="4400" dirty="0" smtClean="0"/>
                <a:t> </a:t>
              </a:r>
              <a:r>
                <a:rPr lang="en-US" sz="3200" dirty="0" smtClean="0"/>
                <a:t>Predictors</a:t>
              </a:r>
              <a:endParaRPr 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1845" y="2681648"/>
              <a:ext cx="20861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Numeric</a:t>
              </a:r>
            </a:p>
            <a:p>
              <a:pPr algn="ctr"/>
              <a:r>
                <a:rPr lang="en-US" sz="3200" dirty="0" smtClean="0"/>
                <a:t>Response</a:t>
              </a:r>
              <a:endParaRPr lang="en-US" sz="32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13572411" y="4897692"/>
            <a:ext cx="0" cy="102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25558" y="-703207"/>
            <a:ext cx="1761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2 Categories</a:t>
            </a:r>
          </a:p>
          <a:p>
            <a:pPr algn="ctr"/>
            <a:r>
              <a:rPr lang="en-US" sz="2200" dirty="0" smtClean="0"/>
              <a:t>2-sample </a:t>
            </a:r>
          </a:p>
          <a:p>
            <a:pPr algn="ctr"/>
            <a:r>
              <a:rPr lang="en-US" sz="2200" dirty="0" smtClean="0"/>
              <a:t>t-test (</a:t>
            </a:r>
            <a:r>
              <a:rPr lang="en-US" sz="2200" dirty="0" err="1" smtClean="0"/>
              <a:t>t.test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586885" y="4140964"/>
            <a:ext cx="477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  <a:endParaRPr lang="en-US" sz="2200" b="1" dirty="0"/>
          </a:p>
        </p:txBody>
      </p:sp>
      <p:sp>
        <p:nvSpPr>
          <p:cNvPr id="40" name="Right Brace 39"/>
          <p:cNvSpPr/>
          <p:nvPr/>
        </p:nvSpPr>
        <p:spPr>
          <a:xfrm>
            <a:off x="1251780" y="716231"/>
            <a:ext cx="443345" cy="1036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80150" y="1006677"/>
            <a:ext cx="181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~ predictor</a:t>
            </a:r>
            <a:endParaRPr lang="en-US" sz="22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" y="1756237"/>
            <a:ext cx="1362075" cy="12477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863525" y="43213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50" name="TextBox 49"/>
          <p:cNvSpPr txBox="1"/>
          <p:nvPr/>
        </p:nvSpPr>
        <p:spPr>
          <a:xfrm>
            <a:off x="12728315" y="223457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66" name="TextBox 65"/>
          <p:cNvSpPr txBox="1"/>
          <p:nvPr/>
        </p:nvSpPr>
        <p:spPr>
          <a:xfrm>
            <a:off x="3357032" y="6518732"/>
            <a:ext cx="97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*</a:t>
            </a:r>
            <a:r>
              <a:rPr lang="en-US" i="1" dirty="0" smtClean="0"/>
              <a:t>Assuming all samples independent, no pairing, nesting, repeated measures, </a:t>
            </a:r>
            <a:r>
              <a:rPr lang="en-US" i="1" dirty="0" err="1" smtClean="0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176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78155" y="5398978"/>
            <a:ext cx="37484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 the p-value in the dashed box </a:t>
            </a:r>
          </a:p>
          <a:p>
            <a:r>
              <a:rPr lang="en-US" dirty="0" smtClean="0"/>
              <a:t>= 2.8e-09 for no adjustment.</a:t>
            </a:r>
          </a:p>
          <a:p>
            <a:r>
              <a:rPr lang="en-US" dirty="0" smtClean="0"/>
              <a:t>= </a:t>
            </a:r>
            <a:r>
              <a:rPr lang="en-US" dirty="0" smtClean="0"/>
              <a:t>2.8e-09/15  </a:t>
            </a:r>
            <a:r>
              <a:rPr lang="en-US" dirty="0" smtClean="0"/>
              <a:t>= </a:t>
            </a:r>
            <a:r>
              <a:rPr lang="en-US" dirty="0" smtClean="0"/>
              <a:t>4.1e-08 for Bonferroni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115256"/>
            <a:ext cx="3886200" cy="1524000"/>
            <a:chOff x="0" y="115256"/>
            <a:chExt cx="3886200" cy="152400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115256"/>
              <a:ext cx="3886200" cy="1524000"/>
              <a:chOff x="80630" y="2475614"/>
              <a:chExt cx="3886200" cy="1524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630" y="2475614"/>
                <a:ext cx="3886200" cy="152400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084521" y="3035594"/>
                <a:ext cx="733646" cy="217969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495993" y="1040288"/>
              <a:ext cx="587449" cy="1930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0" y="1780835"/>
            <a:ext cx="3914775" cy="1590675"/>
            <a:chOff x="0" y="1810387"/>
            <a:chExt cx="3914775" cy="1590675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1810387"/>
              <a:ext cx="3914775" cy="1590675"/>
              <a:chOff x="0" y="1810387"/>
              <a:chExt cx="3914775" cy="159067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810387"/>
                <a:ext cx="3914775" cy="159067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961693" y="2434369"/>
                <a:ext cx="733646" cy="2179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495992" y="2798204"/>
              <a:ext cx="449227" cy="1789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012" y="3523917"/>
            <a:ext cx="3467100" cy="1495425"/>
            <a:chOff x="100012" y="3485513"/>
            <a:chExt cx="3467100" cy="1495425"/>
          </a:xfrm>
        </p:grpSpPr>
        <p:grpSp>
          <p:nvGrpSpPr>
            <p:cNvPr id="14" name="Group 13"/>
            <p:cNvGrpSpPr/>
            <p:nvPr/>
          </p:nvGrpSpPr>
          <p:grpSpPr>
            <a:xfrm>
              <a:off x="100012" y="3485513"/>
              <a:ext cx="3467100" cy="1495425"/>
              <a:chOff x="100012" y="3485513"/>
              <a:chExt cx="3467100" cy="149542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12" y="3485513"/>
                <a:ext cx="3467100" cy="1495425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1030251" y="4015256"/>
                <a:ext cx="733646" cy="2179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565103" y="4400521"/>
              <a:ext cx="449227" cy="1789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5267325"/>
            <a:ext cx="3667125" cy="1590675"/>
            <a:chOff x="0" y="5267325"/>
            <a:chExt cx="3667125" cy="1590675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5267325"/>
              <a:ext cx="3667125" cy="1590675"/>
              <a:chOff x="8260279" y="2442276"/>
              <a:chExt cx="3667125" cy="159067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0279" y="2442276"/>
                <a:ext cx="3667125" cy="1590675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9221972" y="3035594"/>
                <a:ext cx="733646" cy="217969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489290" y="6266784"/>
              <a:ext cx="232645" cy="1789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04684" y="25538"/>
            <a:ext cx="3223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</a:t>
            </a:r>
            <a:r>
              <a:rPr lang="en-US" b="1" dirty="0" smtClean="0"/>
              <a:t>adjustment</a:t>
            </a:r>
          </a:p>
          <a:p>
            <a:r>
              <a:rPr lang="en-US" dirty="0" err="1" smtClean="0"/>
              <a:t>p.adjust</a:t>
            </a:r>
            <a:r>
              <a:rPr lang="en-US" dirty="0" smtClean="0"/>
              <a:t> = “none”</a:t>
            </a:r>
          </a:p>
          <a:p>
            <a:r>
              <a:rPr lang="en-US" dirty="0" smtClean="0"/>
              <a:t>Similar to separate t-test with </a:t>
            </a:r>
            <a:r>
              <a:rPr lang="en-US" dirty="0" err="1" smtClean="0"/>
              <a:t>t.test</a:t>
            </a:r>
            <a:r>
              <a:rPr lang="en-US" dirty="0" smtClean="0"/>
              <a:t>, but not exactly (no </a:t>
            </a:r>
            <a:r>
              <a:rPr lang="en-US" dirty="0" err="1" smtClean="0"/>
              <a:t>Welche’s</a:t>
            </a:r>
            <a:r>
              <a:rPr lang="en-US" dirty="0" smtClean="0"/>
              <a:t> correction, pooled SD)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67125" y="5185499"/>
            <a:ext cx="4111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Bonferroni</a:t>
            </a:r>
          </a:p>
          <a:p>
            <a:r>
              <a:rPr lang="en-US" dirty="0" err="1" smtClean="0"/>
              <a:t>p.Adjusted</a:t>
            </a:r>
            <a:r>
              <a:rPr lang="en-US" dirty="0" smtClean="0"/>
              <a:t> = (p-value</a:t>
            </a:r>
            <a:r>
              <a:rPr lang="en-US" dirty="0" smtClean="0"/>
              <a:t>)*(# of </a:t>
            </a:r>
            <a:r>
              <a:rPr lang="en-US" dirty="0" smtClean="0"/>
              <a:t>tests)</a:t>
            </a:r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smtClean="0"/>
              <a:t>conservative</a:t>
            </a:r>
          </a:p>
          <a:p>
            <a:r>
              <a:rPr lang="en-US" dirty="0" smtClean="0"/>
              <a:t>Sometimes still done b/c its really easy and can be used in any </a:t>
            </a:r>
            <a:r>
              <a:rPr lang="en-US" dirty="0" err="1" smtClean="0"/>
              <a:t>sitatuion</a:t>
            </a:r>
            <a:r>
              <a:rPr lang="en-US" dirty="0" smtClean="0"/>
              <a:t>, but nobody recommends using this anymore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04684" y="1655273"/>
            <a:ext cx="384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“Hochberg's step up procedure</a:t>
            </a:r>
            <a:r>
              <a:rPr lang="en-US" b="1" dirty="0" smtClean="0"/>
              <a:t>”</a:t>
            </a:r>
          </a:p>
          <a:p>
            <a:r>
              <a:rPr lang="en-US" dirty="0" err="1"/>
              <a:t>p.adjust</a:t>
            </a:r>
            <a:r>
              <a:rPr lang="en-US" dirty="0"/>
              <a:t> = </a:t>
            </a:r>
            <a:r>
              <a:rPr lang="en-US" dirty="0" smtClean="0"/>
              <a:t>“Hochberg”</a:t>
            </a:r>
          </a:p>
          <a:p>
            <a:r>
              <a:rPr lang="en-US" dirty="0" smtClean="0"/>
              <a:t>Fairly new-</a:t>
            </a:r>
            <a:r>
              <a:rPr lang="en-US" dirty="0" err="1" smtClean="0"/>
              <a:t>ish</a:t>
            </a:r>
            <a:r>
              <a:rPr lang="en-US" dirty="0" smtClean="0"/>
              <a:t> Approach (1980s or 1990s?)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667125" y="3371510"/>
            <a:ext cx="384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Sequential Bonferroni</a:t>
            </a:r>
          </a:p>
          <a:p>
            <a:r>
              <a:rPr lang="en-US" dirty="0" smtClean="0"/>
              <a:t>(Holm, Holm’s Step-down, Holm-Bonferroni</a:t>
            </a:r>
            <a:r>
              <a:rPr lang="en-US" dirty="0" smtClean="0"/>
              <a:t>)</a:t>
            </a:r>
          </a:p>
          <a:p>
            <a:r>
              <a:rPr lang="en-US" dirty="0" err="1"/>
              <a:t>p.adjust</a:t>
            </a:r>
            <a:r>
              <a:rPr lang="en-US" dirty="0"/>
              <a:t> = </a:t>
            </a:r>
            <a:r>
              <a:rPr lang="en-US" dirty="0" smtClean="0"/>
              <a:t>“holm”; is </a:t>
            </a:r>
            <a:r>
              <a:rPr lang="en-US" dirty="0" err="1" smtClean="0"/>
              <a:t>pairwise.t.test’s</a:t>
            </a:r>
            <a:r>
              <a:rPr lang="en-US" dirty="0" smtClean="0"/>
              <a:t> default</a:t>
            </a:r>
          </a:p>
          <a:p>
            <a:r>
              <a:rPr lang="en-US" dirty="0" smtClean="0"/>
              <a:t>Very population in Ecology &amp; Evolution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01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9684" y="0"/>
            <a:ext cx="4724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Multi-way/Factorial ANOVA</a:t>
            </a:r>
          </a:p>
          <a:p>
            <a:pPr algn="ctr"/>
            <a:r>
              <a:rPr lang="en-US" sz="2200" dirty="0" smtClean="0"/>
              <a:t>Categories can be combined /”crossed”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9" y="2274582"/>
            <a:ext cx="4180498" cy="2318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37" y="1419368"/>
            <a:ext cx="7492620" cy="46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6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61084" y="24148"/>
            <a:ext cx="43044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Statistical Models*: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Defined by Response &amp; Predictors variables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13419" y="2046761"/>
            <a:ext cx="681790" cy="7860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-32756"/>
            <a:ext cx="47725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 Response</a:t>
            </a:r>
          </a:p>
          <a:p>
            <a:r>
              <a:rPr lang="en-US" sz="2200" dirty="0" smtClean="0"/>
              <a:t>“Univariate statistics”</a:t>
            </a:r>
          </a:p>
          <a:p>
            <a:r>
              <a:rPr lang="en-US" sz="2200" dirty="0" smtClean="0"/>
              <a:t>size OR </a:t>
            </a:r>
          </a:p>
          <a:p>
            <a:r>
              <a:rPr lang="en-US" sz="2200" dirty="0" smtClean="0"/>
              <a:t>mass OR</a:t>
            </a:r>
          </a:p>
          <a:p>
            <a:r>
              <a:rPr lang="en-US" sz="2200" dirty="0" smtClean="0"/>
              <a:t>RBC count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-5520" y="4487082"/>
            <a:ext cx="4772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2+ Reponses</a:t>
            </a:r>
          </a:p>
          <a:p>
            <a:r>
              <a:rPr lang="en-US" sz="2200" dirty="0" smtClean="0"/>
              <a:t>“Multivariate statistics”</a:t>
            </a:r>
          </a:p>
          <a:p>
            <a:r>
              <a:rPr lang="en-US" sz="2200" dirty="0" smtClean="0"/>
              <a:t>Size AND mass AND RBC ~ predictor</a:t>
            </a:r>
            <a:endParaRPr lang="en-US" sz="2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12434" y="3773385"/>
            <a:ext cx="675774" cy="9133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208463" y="7764941"/>
            <a:ext cx="804112" cy="103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12906" y="9062721"/>
            <a:ext cx="1007645" cy="10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434365" y="2782424"/>
            <a:ext cx="3984282" cy="1077218"/>
            <a:chOff x="4081845" y="2681648"/>
            <a:chExt cx="3984282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5837817" y="2856683"/>
              <a:ext cx="22283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~</a:t>
              </a:r>
              <a:r>
                <a:rPr lang="en-US" sz="4400" dirty="0" smtClean="0"/>
                <a:t> </a:t>
              </a:r>
              <a:r>
                <a:rPr lang="en-US" sz="3200" dirty="0" smtClean="0"/>
                <a:t>Predictors</a:t>
              </a:r>
              <a:endParaRPr 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1845" y="2681648"/>
              <a:ext cx="20861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Numeric</a:t>
              </a:r>
            </a:p>
            <a:p>
              <a:pPr algn="ctr"/>
              <a:r>
                <a:rPr lang="en-US" sz="3200" dirty="0" smtClean="0"/>
                <a:t>Response</a:t>
              </a:r>
              <a:endParaRPr lang="en-US" sz="32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13572411" y="4897692"/>
            <a:ext cx="0" cy="102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25558" y="-703207"/>
            <a:ext cx="1761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2 Categories</a:t>
            </a:r>
          </a:p>
          <a:p>
            <a:pPr algn="ctr"/>
            <a:r>
              <a:rPr lang="en-US" sz="2200" dirty="0" smtClean="0"/>
              <a:t>2-sample </a:t>
            </a:r>
          </a:p>
          <a:p>
            <a:pPr algn="ctr"/>
            <a:r>
              <a:rPr lang="en-US" sz="2200" dirty="0" smtClean="0"/>
              <a:t>t-test (</a:t>
            </a:r>
            <a:r>
              <a:rPr lang="en-US" sz="2200" dirty="0" err="1" smtClean="0"/>
              <a:t>t.test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586885" y="4140964"/>
            <a:ext cx="477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  <a:endParaRPr lang="en-US" sz="2200" b="1" dirty="0"/>
          </a:p>
        </p:txBody>
      </p:sp>
      <p:sp>
        <p:nvSpPr>
          <p:cNvPr id="40" name="Right Brace 39"/>
          <p:cNvSpPr/>
          <p:nvPr/>
        </p:nvSpPr>
        <p:spPr>
          <a:xfrm>
            <a:off x="1251780" y="716231"/>
            <a:ext cx="443345" cy="1036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80150" y="1006677"/>
            <a:ext cx="181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~ predictor</a:t>
            </a:r>
            <a:endParaRPr lang="en-US" sz="22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" y="1756237"/>
            <a:ext cx="1362075" cy="12477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" y="5595078"/>
            <a:ext cx="2476500" cy="12668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863525" y="43213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50" name="TextBox 49"/>
          <p:cNvSpPr txBox="1"/>
          <p:nvPr/>
        </p:nvSpPr>
        <p:spPr>
          <a:xfrm>
            <a:off x="12728315" y="223457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66" name="TextBox 65"/>
          <p:cNvSpPr txBox="1"/>
          <p:nvPr/>
        </p:nvSpPr>
        <p:spPr>
          <a:xfrm>
            <a:off x="3357032" y="6518732"/>
            <a:ext cx="97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*</a:t>
            </a:r>
            <a:r>
              <a:rPr lang="en-US" i="1" dirty="0" smtClean="0"/>
              <a:t>Assuming all samples independent, no pairing, nesting, repeated measures, </a:t>
            </a:r>
            <a:r>
              <a:rPr lang="en-US" i="1" dirty="0" err="1" smtClean="0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4008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61084" y="24148"/>
            <a:ext cx="43044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Statistical Models*: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Defined by Response &amp; Predictors variables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13419" y="2046761"/>
            <a:ext cx="681790" cy="7860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-32756"/>
            <a:ext cx="47725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 Response</a:t>
            </a:r>
          </a:p>
          <a:p>
            <a:r>
              <a:rPr lang="en-US" sz="2200" dirty="0" smtClean="0"/>
              <a:t>“Univariate statistics”</a:t>
            </a:r>
          </a:p>
          <a:p>
            <a:r>
              <a:rPr lang="en-US" sz="2200" dirty="0" smtClean="0"/>
              <a:t>size OR </a:t>
            </a:r>
          </a:p>
          <a:p>
            <a:r>
              <a:rPr lang="en-US" sz="2200" dirty="0" smtClean="0"/>
              <a:t>mass OR</a:t>
            </a:r>
          </a:p>
          <a:p>
            <a:r>
              <a:rPr lang="en-US" sz="2200" dirty="0" smtClean="0"/>
              <a:t>RBC count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208463" y="7764941"/>
            <a:ext cx="804112" cy="103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70475" y="4755638"/>
            <a:ext cx="2975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Continuous / Numeric</a:t>
            </a:r>
            <a:endParaRPr lang="en-US" sz="22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112906" y="9062721"/>
            <a:ext cx="1007645" cy="10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434365" y="2782424"/>
            <a:ext cx="3984282" cy="1077218"/>
            <a:chOff x="4081845" y="2681648"/>
            <a:chExt cx="3984282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5837817" y="2856683"/>
              <a:ext cx="22283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~</a:t>
              </a:r>
              <a:r>
                <a:rPr lang="en-US" sz="4400" dirty="0" smtClean="0"/>
                <a:t> </a:t>
              </a:r>
              <a:r>
                <a:rPr lang="en-US" sz="3200" dirty="0" smtClean="0"/>
                <a:t>Predictors</a:t>
              </a:r>
              <a:endParaRPr 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1845" y="2681648"/>
              <a:ext cx="20861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Numeric</a:t>
              </a:r>
            </a:p>
            <a:p>
              <a:pPr algn="ctr"/>
              <a:r>
                <a:rPr lang="en-US" sz="3200" dirty="0" smtClean="0"/>
                <a:t>Response</a:t>
              </a:r>
              <a:endParaRPr lang="en-US" sz="32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13572411" y="4897692"/>
            <a:ext cx="0" cy="102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4358" y="3822995"/>
            <a:ext cx="767352" cy="932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25558" y="-703207"/>
            <a:ext cx="1761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2 Categories</a:t>
            </a:r>
          </a:p>
          <a:p>
            <a:pPr algn="ctr"/>
            <a:r>
              <a:rPr lang="en-US" sz="2200" dirty="0" smtClean="0"/>
              <a:t>2-sample </a:t>
            </a:r>
          </a:p>
          <a:p>
            <a:pPr algn="ctr"/>
            <a:r>
              <a:rPr lang="en-US" sz="2200" dirty="0" smtClean="0"/>
              <a:t>t-test (</a:t>
            </a:r>
            <a:r>
              <a:rPr lang="en-US" sz="2200" dirty="0" err="1" smtClean="0"/>
              <a:t>t.test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586885" y="4140964"/>
            <a:ext cx="477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  <a:endParaRPr lang="en-US" sz="2200" b="1" dirty="0"/>
          </a:p>
        </p:txBody>
      </p:sp>
      <p:sp>
        <p:nvSpPr>
          <p:cNvPr id="40" name="Right Brace 39"/>
          <p:cNvSpPr/>
          <p:nvPr/>
        </p:nvSpPr>
        <p:spPr>
          <a:xfrm>
            <a:off x="1251780" y="716231"/>
            <a:ext cx="443345" cy="1036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80150" y="1006677"/>
            <a:ext cx="181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~ predictor</a:t>
            </a:r>
            <a:endParaRPr lang="en-US" sz="22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" y="1756237"/>
            <a:ext cx="1362075" cy="12477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863525" y="43213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693" y="5186525"/>
            <a:ext cx="1362075" cy="12477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2728315" y="223457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59" name="TextBox 58"/>
          <p:cNvSpPr txBox="1"/>
          <p:nvPr/>
        </p:nvSpPr>
        <p:spPr>
          <a:xfrm>
            <a:off x="10345996" y="5706878"/>
            <a:ext cx="1761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Regression</a:t>
            </a:r>
            <a:endParaRPr lang="en-US" sz="2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9892789" y="5922322"/>
            <a:ext cx="569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57032" y="6518732"/>
            <a:ext cx="97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*</a:t>
            </a:r>
            <a:r>
              <a:rPr lang="en-US" i="1" dirty="0" smtClean="0"/>
              <a:t>Assuming all samples independent, no pairing, nesting, repeated measures, </a:t>
            </a:r>
            <a:r>
              <a:rPr lang="en-US" i="1" dirty="0" err="1" smtClean="0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4239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61084" y="24148"/>
            <a:ext cx="43044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Statistical Models*: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Defined by Response &amp; Predictors variables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13419" y="2046761"/>
            <a:ext cx="681790" cy="7860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-32756"/>
            <a:ext cx="47725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 Response</a:t>
            </a:r>
          </a:p>
          <a:p>
            <a:r>
              <a:rPr lang="en-US" sz="2200" dirty="0" smtClean="0"/>
              <a:t>“Univariate statistics”</a:t>
            </a:r>
          </a:p>
          <a:p>
            <a:r>
              <a:rPr lang="en-US" sz="2200" dirty="0" smtClean="0"/>
              <a:t>size OR </a:t>
            </a:r>
          </a:p>
          <a:p>
            <a:r>
              <a:rPr lang="en-US" sz="2200" dirty="0" smtClean="0"/>
              <a:t>mass OR</a:t>
            </a:r>
          </a:p>
          <a:p>
            <a:r>
              <a:rPr lang="en-US" sz="2200" dirty="0" smtClean="0"/>
              <a:t>RBC count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208463" y="7764941"/>
            <a:ext cx="804112" cy="103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54764" y="23629"/>
            <a:ext cx="2931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Categories / Groups / “Factors”</a:t>
            </a:r>
          </a:p>
          <a:p>
            <a:pPr algn="ctr"/>
            <a:endParaRPr 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70475" y="4755638"/>
            <a:ext cx="2975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Continuous / Numeric</a:t>
            </a:r>
            <a:endParaRPr lang="en-US" sz="22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112906" y="9062721"/>
            <a:ext cx="1007645" cy="10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434365" y="2782424"/>
            <a:ext cx="3984282" cy="1077218"/>
            <a:chOff x="4081845" y="2681648"/>
            <a:chExt cx="3984282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5837817" y="2856683"/>
              <a:ext cx="22283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~</a:t>
              </a:r>
              <a:r>
                <a:rPr lang="en-US" sz="4400" dirty="0" smtClean="0"/>
                <a:t> </a:t>
              </a:r>
              <a:r>
                <a:rPr lang="en-US" sz="3200" dirty="0" smtClean="0"/>
                <a:t>Predictors</a:t>
              </a:r>
              <a:endParaRPr 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1845" y="2681648"/>
              <a:ext cx="20861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Numeric</a:t>
              </a:r>
            </a:p>
            <a:p>
              <a:pPr algn="ctr"/>
              <a:r>
                <a:rPr lang="en-US" sz="3200" dirty="0" smtClean="0"/>
                <a:t>Response</a:t>
              </a:r>
              <a:endParaRPr lang="en-US" sz="32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13572411" y="4897692"/>
            <a:ext cx="0" cy="102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15902" y="1752348"/>
            <a:ext cx="897004" cy="1306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4358" y="3822995"/>
            <a:ext cx="767352" cy="932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25558" y="-703207"/>
            <a:ext cx="1761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2 Categories</a:t>
            </a:r>
          </a:p>
          <a:p>
            <a:pPr algn="ctr"/>
            <a:r>
              <a:rPr lang="en-US" sz="2200" dirty="0" smtClean="0"/>
              <a:t>2-sample </a:t>
            </a:r>
          </a:p>
          <a:p>
            <a:pPr algn="ctr"/>
            <a:r>
              <a:rPr lang="en-US" sz="2200" dirty="0" smtClean="0"/>
              <a:t>t-test (</a:t>
            </a:r>
            <a:r>
              <a:rPr lang="en-US" sz="2200" dirty="0" err="1" smtClean="0"/>
              <a:t>t.test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586885" y="4140964"/>
            <a:ext cx="477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  <a:endParaRPr lang="en-US" sz="2200" b="1" dirty="0"/>
          </a:p>
        </p:txBody>
      </p:sp>
      <p:sp>
        <p:nvSpPr>
          <p:cNvPr id="40" name="Right Brace 39"/>
          <p:cNvSpPr/>
          <p:nvPr/>
        </p:nvSpPr>
        <p:spPr>
          <a:xfrm>
            <a:off x="1251780" y="716231"/>
            <a:ext cx="443345" cy="1036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80150" y="1006677"/>
            <a:ext cx="181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~ predictor</a:t>
            </a:r>
            <a:endParaRPr lang="en-US" sz="22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" y="1756237"/>
            <a:ext cx="1362075" cy="12477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259" y="719290"/>
            <a:ext cx="1457325" cy="11715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863525" y="43213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693" y="5186525"/>
            <a:ext cx="1362075" cy="12477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2728315" y="223457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10296921" y="742473"/>
            <a:ext cx="1995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t-test, ANOVA</a:t>
            </a:r>
          </a:p>
          <a:p>
            <a:pPr algn="ctr"/>
            <a:r>
              <a:rPr lang="en-US" sz="2200" dirty="0" smtClean="0"/>
              <a:t>Analysis of variance</a:t>
            </a:r>
            <a:endParaRPr lang="en-US" sz="2200" dirty="0"/>
          </a:p>
        </p:txBody>
      </p:sp>
      <p:sp>
        <p:nvSpPr>
          <p:cNvPr id="59" name="TextBox 58"/>
          <p:cNvSpPr txBox="1"/>
          <p:nvPr/>
        </p:nvSpPr>
        <p:spPr>
          <a:xfrm>
            <a:off x="10345996" y="5706878"/>
            <a:ext cx="1761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Regression</a:t>
            </a:r>
            <a:endParaRPr lang="en-US" sz="2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867021" y="1305077"/>
            <a:ext cx="569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892789" y="5922322"/>
            <a:ext cx="569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57032" y="6518732"/>
            <a:ext cx="97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*</a:t>
            </a:r>
            <a:r>
              <a:rPr lang="en-US" i="1" dirty="0" smtClean="0"/>
              <a:t>Assuming all samples independent, no pairing, nesting, repeated measures, </a:t>
            </a:r>
            <a:r>
              <a:rPr lang="en-US" i="1" dirty="0" err="1" smtClean="0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6702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61084" y="24148"/>
            <a:ext cx="43044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Statistical Models*: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Defined by Response &amp; Predictors variables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13419" y="2046761"/>
            <a:ext cx="681790" cy="7860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-32756"/>
            <a:ext cx="47725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 Response</a:t>
            </a:r>
          </a:p>
          <a:p>
            <a:r>
              <a:rPr lang="en-US" sz="2200" dirty="0" smtClean="0"/>
              <a:t>“Univariate statistics”</a:t>
            </a:r>
          </a:p>
          <a:p>
            <a:r>
              <a:rPr lang="en-US" sz="2200" dirty="0" smtClean="0"/>
              <a:t>size OR </a:t>
            </a:r>
          </a:p>
          <a:p>
            <a:r>
              <a:rPr lang="en-US" sz="2200" dirty="0" smtClean="0"/>
              <a:t>mass OR</a:t>
            </a:r>
          </a:p>
          <a:p>
            <a:r>
              <a:rPr lang="en-US" sz="2200" dirty="0" smtClean="0"/>
              <a:t>RBC count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208463" y="7764941"/>
            <a:ext cx="804112" cy="103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54764" y="23629"/>
            <a:ext cx="2931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Categories / Groups / “Factors”</a:t>
            </a:r>
          </a:p>
          <a:p>
            <a:pPr algn="ctr"/>
            <a:endParaRPr 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70475" y="4755638"/>
            <a:ext cx="2975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Continuous / Numeric</a:t>
            </a:r>
            <a:endParaRPr lang="en-US" sz="22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112906" y="9062721"/>
            <a:ext cx="1007645" cy="10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38343" y="2529605"/>
            <a:ext cx="2658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Both Cat. &amp; Numeric</a:t>
            </a:r>
            <a:endParaRPr lang="en-US" sz="22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3434365" y="2782424"/>
            <a:ext cx="3984282" cy="1077218"/>
            <a:chOff x="4081845" y="2681648"/>
            <a:chExt cx="3984282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5837817" y="2856683"/>
              <a:ext cx="22283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~</a:t>
              </a:r>
              <a:r>
                <a:rPr lang="en-US" sz="4400" dirty="0" smtClean="0"/>
                <a:t> </a:t>
              </a:r>
              <a:r>
                <a:rPr lang="en-US" sz="3200" dirty="0" smtClean="0"/>
                <a:t>Predictors</a:t>
              </a:r>
              <a:endParaRPr 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1845" y="2681648"/>
              <a:ext cx="20861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Numeric</a:t>
              </a:r>
            </a:p>
            <a:p>
              <a:pPr algn="ctr"/>
              <a:r>
                <a:rPr lang="en-US" sz="3200" dirty="0" smtClean="0"/>
                <a:t>Response</a:t>
              </a:r>
              <a:endParaRPr lang="en-US" sz="3200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9867021" y="3543086"/>
            <a:ext cx="8715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572411" y="4897692"/>
            <a:ext cx="0" cy="102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15902" y="1752348"/>
            <a:ext cx="897004" cy="1306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4358" y="3822995"/>
            <a:ext cx="767352" cy="932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25558" y="-703207"/>
            <a:ext cx="1761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2 Categories</a:t>
            </a:r>
          </a:p>
          <a:p>
            <a:pPr algn="ctr"/>
            <a:r>
              <a:rPr lang="en-US" sz="2200" dirty="0" smtClean="0"/>
              <a:t>2-sample </a:t>
            </a:r>
          </a:p>
          <a:p>
            <a:pPr algn="ctr"/>
            <a:r>
              <a:rPr lang="en-US" sz="2200" dirty="0" smtClean="0"/>
              <a:t>t-test (</a:t>
            </a:r>
            <a:r>
              <a:rPr lang="en-US" sz="2200" dirty="0" err="1" smtClean="0"/>
              <a:t>t.test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586885" y="4140964"/>
            <a:ext cx="477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  <a:endParaRPr lang="en-US" sz="2200" b="1" dirty="0"/>
          </a:p>
        </p:txBody>
      </p:sp>
      <p:sp>
        <p:nvSpPr>
          <p:cNvPr id="40" name="Right Brace 39"/>
          <p:cNvSpPr/>
          <p:nvPr/>
        </p:nvSpPr>
        <p:spPr>
          <a:xfrm>
            <a:off x="1251780" y="716231"/>
            <a:ext cx="443345" cy="1036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80150" y="1006677"/>
            <a:ext cx="181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~ predictor</a:t>
            </a:r>
            <a:endParaRPr lang="en-US" sz="22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" y="1756237"/>
            <a:ext cx="1362075" cy="12477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259" y="719290"/>
            <a:ext cx="1457325" cy="11715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863525" y="43213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693" y="5186525"/>
            <a:ext cx="1362075" cy="12477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2728315" y="223457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10296921" y="742473"/>
            <a:ext cx="1995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t-test, ANOVA</a:t>
            </a:r>
          </a:p>
          <a:p>
            <a:pPr algn="ctr"/>
            <a:r>
              <a:rPr lang="en-US" sz="2200" dirty="0" smtClean="0"/>
              <a:t>Analysis of variance</a:t>
            </a:r>
            <a:endParaRPr lang="en-US" sz="2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013768" y="1899437"/>
            <a:ext cx="0" cy="630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9032611" y="4205074"/>
            <a:ext cx="0" cy="5695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345996" y="5706878"/>
            <a:ext cx="1761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Regression</a:t>
            </a:r>
            <a:endParaRPr lang="en-US" sz="2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601145" y="2672330"/>
            <a:ext cx="17613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ANCOVA </a:t>
            </a:r>
          </a:p>
          <a:p>
            <a:pPr algn="ctr"/>
            <a:r>
              <a:rPr lang="en-US" sz="2200" dirty="0" smtClean="0"/>
              <a:t>(Analysis of Covariance)</a:t>
            </a:r>
          </a:p>
          <a:p>
            <a:pPr algn="ctr"/>
            <a:r>
              <a:rPr lang="en-US" sz="2200" b="1" dirty="0" smtClean="0"/>
              <a:t>Multiple Regression</a:t>
            </a:r>
            <a:endParaRPr lang="en-US" sz="2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867021" y="1305077"/>
            <a:ext cx="569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892789" y="5922322"/>
            <a:ext cx="569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57032" y="6518732"/>
            <a:ext cx="97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*</a:t>
            </a:r>
            <a:r>
              <a:rPr lang="en-US" i="1" dirty="0" smtClean="0"/>
              <a:t>Assuming all samples independent, no pairing, nesting, repeated measures, </a:t>
            </a:r>
            <a:r>
              <a:rPr lang="en-US" i="1" dirty="0" err="1" smtClean="0"/>
              <a:t>etc</a:t>
            </a:r>
            <a:endParaRPr lang="en-US" i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546" y="2881099"/>
            <a:ext cx="21907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6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61084" y="24148"/>
            <a:ext cx="43044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Statistical Models*: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Defined by Response &amp; Predictors variables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13419" y="2046761"/>
            <a:ext cx="681790" cy="7860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-32756"/>
            <a:ext cx="47725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 Response</a:t>
            </a:r>
          </a:p>
          <a:p>
            <a:r>
              <a:rPr lang="en-US" sz="2200" dirty="0" smtClean="0"/>
              <a:t>“Univariate statistics”</a:t>
            </a:r>
          </a:p>
          <a:p>
            <a:r>
              <a:rPr lang="en-US" sz="2200" dirty="0" smtClean="0"/>
              <a:t>size OR </a:t>
            </a:r>
          </a:p>
          <a:p>
            <a:r>
              <a:rPr lang="en-US" sz="2200" dirty="0" smtClean="0"/>
              <a:t>mass OR</a:t>
            </a:r>
          </a:p>
          <a:p>
            <a:r>
              <a:rPr lang="en-US" sz="2200" dirty="0" smtClean="0"/>
              <a:t>RBC count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-5520" y="4487082"/>
            <a:ext cx="4772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2+ Reponses</a:t>
            </a:r>
          </a:p>
          <a:p>
            <a:r>
              <a:rPr lang="en-US" sz="2200" dirty="0" smtClean="0"/>
              <a:t>“Multivariate statistics”</a:t>
            </a:r>
          </a:p>
          <a:p>
            <a:r>
              <a:rPr lang="en-US" sz="2200" dirty="0" smtClean="0"/>
              <a:t>Size AND mass AND RBC ~ predictor</a:t>
            </a:r>
            <a:endParaRPr lang="en-US" sz="2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12434" y="3773385"/>
            <a:ext cx="675774" cy="9133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208463" y="7764941"/>
            <a:ext cx="804112" cy="103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54764" y="23629"/>
            <a:ext cx="2931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Categories / Groups / “Factors”</a:t>
            </a:r>
          </a:p>
          <a:p>
            <a:pPr algn="ctr"/>
            <a:endParaRPr 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70475" y="4755638"/>
            <a:ext cx="2975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Continuous / Numeric</a:t>
            </a:r>
            <a:endParaRPr lang="en-US" sz="22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112906" y="9062721"/>
            <a:ext cx="1007645" cy="10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38343" y="2529605"/>
            <a:ext cx="2658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Both Cat. &amp; Numeric</a:t>
            </a:r>
            <a:endParaRPr lang="en-US" sz="22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3434365" y="2782424"/>
            <a:ext cx="3984282" cy="1077218"/>
            <a:chOff x="4081845" y="2681648"/>
            <a:chExt cx="3984282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5837817" y="2856683"/>
              <a:ext cx="22283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~</a:t>
              </a:r>
              <a:r>
                <a:rPr lang="en-US" sz="4400" dirty="0" smtClean="0"/>
                <a:t> </a:t>
              </a:r>
              <a:r>
                <a:rPr lang="en-US" sz="3200" dirty="0" smtClean="0"/>
                <a:t>Predictors</a:t>
              </a:r>
              <a:endParaRPr 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1845" y="2681648"/>
              <a:ext cx="20861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Numeric</a:t>
              </a:r>
            </a:p>
            <a:p>
              <a:pPr algn="ctr"/>
              <a:r>
                <a:rPr lang="en-US" sz="3200" dirty="0" smtClean="0"/>
                <a:t>Response</a:t>
              </a:r>
              <a:endParaRPr lang="en-US" sz="3200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9867021" y="3543086"/>
            <a:ext cx="8715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572411" y="4897692"/>
            <a:ext cx="0" cy="102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15902" y="1752348"/>
            <a:ext cx="897004" cy="1306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4358" y="3822995"/>
            <a:ext cx="767352" cy="932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25558" y="-703207"/>
            <a:ext cx="1761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2 Categories</a:t>
            </a:r>
          </a:p>
          <a:p>
            <a:pPr algn="ctr"/>
            <a:r>
              <a:rPr lang="en-US" sz="2200" dirty="0" smtClean="0"/>
              <a:t>2-sample </a:t>
            </a:r>
          </a:p>
          <a:p>
            <a:pPr algn="ctr"/>
            <a:r>
              <a:rPr lang="en-US" sz="2200" dirty="0" smtClean="0"/>
              <a:t>t-test (</a:t>
            </a:r>
            <a:r>
              <a:rPr lang="en-US" sz="2200" dirty="0" err="1" smtClean="0"/>
              <a:t>t.test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5586885" y="4140964"/>
            <a:ext cx="4772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  <a:endParaRPr lang="en-US" sz="2200" b="1" dirty="0"/>
          </a:p>
        </p:txBody>
      </p:sp>
      <p:sp>
        <p:nvSpPr>
          <p:cNvPr id="40" name="Right Brace 39"/>
          <p:cNvSpPr/>
          <p:nvPr/>
        </p:nvSpPr>
        <p:spPr>
          <a:xfrm>
            <a:off x="1251780" y="716231"/>
            <a:ext cx="443345" cy="1036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80150" y="1006677"/>
            <a:ext cx="181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~ predictor</a:t>
            </a:r>
            <a:endParaRPr lang="en-US" sz="22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" y="1756237"/>
            <a:ext cx="1362075" cy="12477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" y="5595078"/>
            <a:ext cx="2476500" cy="12668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59" y="719290"/>
            <a:ext cx="1457325" cy="117157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863525" y="43213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693" y="5186525"/>
            <a:ext cx="1362075" cy="12477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2728315" y="2234571"/>
            <a:ext cx="176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3+ Categories</a:t>
            </a:r>
          </a:p>
          <a:p>
            <a:pPr algn="ctr"/>
            <a:r>
              <a:rPr lang="en-US" sz="2200" dirty="0" smtClean="0"/>
              <a:t>ANOVA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10296921" y="742473"/>
            <a:ext cx="1995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t-test, ANOVA</a:t>
            </a:r>
          </a:p>
          <a:p>
            <a:pPr algn="ctr"/>
            <a:r>
              <a:rPr lang="en-US" sz="2200" dirty="0" smtClean="0"/>
              <a:t>Analysis of variance</a:t>
            </a:r>
            <a:endParaRPr lang="en-US" sz="2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013768" y="1899437"/>
            <a:ext cx="0" cy="630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9032611" y="4205074"/>
            <a:ext cx="0" cy="5695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345996" y="5706878"/>
            <a:ext cx="1761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Regression</a:t>
            </a:r>
            <a:endParaRPr lang="en-US" sz="2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601145" y="2672330"/>
            <a:ext cx="17613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ANCOVA </a:t>
            </a:r>
          </a:p>
          <a:p>
            <a:pPr algn="ctr"/>
            <a:r>
              <a:rPr lang="en-US" sz="2200" dirty="0" smtClean="0"/>
              <a:t>(Analysis of Covariance)</a:t>
            </a:r>
          </a:p>
          <a:p>
            <a:pPr algn="ctr"/>
            <a:r>
              <a:rPr lang="en-US" sz="2200" b="1" dirty="0" smtClean="0"/>
              <a:t>Multiple Regression</a:t>
            </a:r>
            <a:endParaRPr lang="en-US" sz="2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867021" y="1305077"/>
            <a:ext cx="569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892789" y="5922322"/>
            <a:ext cx="5690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57032" y="6518732"/>
            <a:ext cx="97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*</a:t>
            </a:r>
            <a:r>
              <a:rPr lang="en-US" i="1" dirty="0" smtClean="0"/>
              <a:t>Assuming all samples independent, no pairing, nesting, repeated measures, </a:t>
            </a:r>
            <a:r>
              <a:rPr lang="en-US" i="1" dirty="0" err="1" smtClean="0"/>
              <a:t>etc</a:t>
            </a:r>
            <a:endParaRPr lang="en-US" i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546" y="2881099"/>
            <a:ext cx="21907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-254000"/>
            <a:ext cx="10515600" cy="1325563"/>
          </a:xfrm>
        </p:spPr>
        <p:txBody>
          <a:bodyPr/>
          <a:lstStyle/>
          <a:p>
            <a:r>
              <a:rPr lang="en-US" dirty="0" smtClean="0"/>
              <a:t>Aside: Multivariate statistics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14757"/>
            <a:ext cx="4772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2+ Reponses</a:t>
            </a:r>
          </a:p>
          <a:p>
            <a:r>
              <a:rPr lang="en-US" sz="2200" dirty="0" smtClean="0"/>
              <a:t>“Multivariate statistics”</a:t>
            </a:r>
          </a:p>
          <a:p>
            <a:r>
              <a:rPr lang="en-US" sz="2200" dirty="0" smtClean="0"/>
              <a:t>Size AND mass AND RBC ~ predictor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5" y="3422753"/>
            <a:ext cx="2476500" cy="1266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026" y="916014"/>
            <a:ext cx="3818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“Ordination:”</a:t>
            </a:r>
          </a:p>
          <a:p>
            <a:r>
              <a:rPr lang="en-US" b="1" dirty="0" smtClean="0"/>
              <a:t>Goals:</a:t>
            </a:r>
          </a:p>
          <a:p>
            <a:r>
              <a:rPr lang="en-US" b="1" dirty="0" smtClean="0"/>
              <a:t>1)Visualization</a:t>
            </a:r>
          </a:p>
          <a:p>
            <a:r>
              <a:rPr lang="en-US" dirty="0" smtClean="0"/>
              <a:t>-visualize complex data in 2D or 3D</a:t>
            </a:r>
          </a:p>
          <a:p>
            <a:r>
              <a:rPr lang="en-US" dirty="0" smtClean="0"/>
              <a:t>Principal components analysis</a:t>
            </a:r>
          </a:p>
          <a:p>
            <a:r>
              <a:rPr lang="en-US" b="1" dirty="0" smtClean="0"/>
              <a:t>2)Simplification</a:t>
            </a:r>
          </a:p>
          <a:p>
            <a:r>
              <a:rPr lang="en-US" dirty="0" smtClean="0"/>
              <a:t>-reduce multiple variables, many likely to be correlated, into fewer variables</a:t>
            </a:r>
          </a:p>
          <a:p>
            <a:r>
              <a:rPr lang="en-US" b="1" dirty="0" smtClean="0"/>
              <a:t>3)Pattern recognition</a:t>
            </a:r>
          </a:p>
          <a:p>
            <a:endParaRPr lang="en-US" b="1" dirty="0"/>
          </a:p>
          <a:p>
            <a:r>
              <a:rPr lang="en-US" b="1" dirty="0" smtClean="0"/>
              <a:t>Common types: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-PCA (principal components analysis)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PCoA</a:t>
            </a:r>
            <a:r>
              <a:rPr lang="en-US" dirty="0" smtClean="0"/>
              <a:t> (principal coordinates analysis)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-NMDS (non-metric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multidimentional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scaling)</a:t>
            </a:r>
          </a:p>
          <a:p>
            <a:r>
              <a:rPr lang="en-US" dirty="0" smtClean="0"/>
              <a:t>-CA, DA…</a:t>
            </a:r>
          </a:p>
          <a:p>
            <a:r>
              <a:rPr lang="en-US" dirty="0" smtClean="0"/>
              <a:t>-Bayesian ordination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9826" y="916013"/>
            <a:ext cx="3818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Hypothesis testing</a:t>
            </a:r>
          </a:p>
          <a:p>
            <a:r>
              <a:rPr lang="en-US" b="1" dirty="0" smtClean="0"/>
              <a:t>Goals:</a:t>
            </a:r>
          </a:p>
          <a:p>
            <a:r>
              <a:rPr lang="en-US" b="1" dirty="0" smtClean="0"/>
              <a:t>1)Test hypotheses with multiple response variables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Common types:</a:t>
            </a:r>
          </a:p>
          <a:p>
            <a:r>
              <a:rPr lang="en-US" dirty="0" smtClean="0"/>
              <a:t>-MANOVA (multivariate-ANOVA)</a:t>
            </a:r>
          </a:p>
          <a:p>
            <a:r>
              <a:rPr lang="en-US" dirty="0" smtClean="0"/>
              <a:t>-MANCOVA (</a:t>
            </a:r>
            <a:r>
              <a:rPr lang="en-US" dirty="0" err="1" smtClean="0"/>
              <a:t>multivar</a:t>
            </a:r>
            <a:r>
              <a:rPr lang="en-US" dirty="0" smtClean="0"/>
              <a:t>-ANCOVA)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perMANOVA</a:t>
            </a:r>
            <a:r>
              <a:rPr lang="en-US" dirty="0" smtClean="0"/>
              <a:t> (</a:t>
            </a:r>
            <a:r>
              <a:rPr lang="en-US" dirty="0" err="1" smtClean="0"/>
              <a:t>permutational</a:t>
            </a:r>
            <a:r>
              <a:rPr lang="en-US" dirty="0" smtClean="0"/>
              <a:t> ANOVA)</a:t>
            </a:r>
          </a:p>
          <a:p>
            <a:r>
              <a:rPr lang="en-US" dirty="0" smtClean="0"/>
              <a:t>-multiple response GLMs</a:t>
            </a:r>
          </a:p>
          <a:p>
            <a:r>
              <a:rPr lang="en-US" dirty="0" smtClean="0"/>
              <a:t>-multiple response Bayesian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4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26" y="0"/>
            <a:ext cx="7571874" cy="5337875"/>
          </a:xfrm>
          <a:prstGeom prst="rect">
            <a:avLst/>
          </a:prstGeom>
        </p:spPr>
      </p:pic>
      <p:pic>
        <p:nvPicPr>
          <p:cNvPr id="3074" name="Picture 2" descr="Image result for fisher's iri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3" y="4058653"/>
            <a:ext cx="8902170" cy="274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r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3" y="370722"/>
            <a:ext cx="2727411" cy="269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9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1377</Words>
  <Application>Microsoft Office PowerPoint</Application>
  <PresentationFormat>Widescreen</PresentationFormat>
  <Paragraphs>352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Statistical Models*: Defined by Response &amp; Predictors variables</vt:lpstr>
      <vt:lpstr>Statistical Models*: Defined by Response &amp; Predictors variables</vt:lpstr>
      <vt:lpstr>Statistical Models*: Defined by Response &amp; Predictors variables</vt:lpstr>
      <vt:lpstr>Statistical Models*: Defined by Response &amp; Predictors variables</vt:lpstr>
      <vt:lpstr>Statistical Models*: Defined by Response &amp; Predictors variables</vt:lpstr>
      <vt:lpstr>Statistical Models*: Defined by Response &amp; Predictors variables</vt:lpstr>
      <vt:lpstr>Statistical Models*: Defined by Response &amp; Predictors variables</vt:lpstr>
      <vt:lpstr>Aside: Multivariate statistics</vt:lpstr>
      <vt:lpstr>PowerPoint Presentation</vt:lpstr>
      <vt:lpstr>PowerPoint Presentation</vt:lpstr>
      <vt:lpstr>Quotes / Notes on multivariate stats</vt:lpstr>
      <vt:lpstr>Statistical Models*: Defined by Response &amp; Predictors variables</vt:lpstr>
      <vt:lpstr>PowerPoint Presentation</vt:lpstr>
      <vt:lpstr>PowerPoint Presentation</vt:lpstr>
      <vt:lpstr>PowerPoint Presentation</vt:lpstr>
      <vt:lpstr>Fishers irises:  3 possible comparisons </vt:lpstr>
      <vt:lpstr>TukeyHSD()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Models</dc:title>
  <dc:creator>lisanjie2</dc:creator>
  <cp:lastModifiedBy>lisanjie2</cp:lastModifiedBy>
  <cp:revision>40</cp:revision>
  <dcterms:created xsi:type="dcterms:W3CDTF">2017-03-14T13:50:12Z</dcterms:created>
  <dcterms:modified xsi:type="dcterms:W3CDTF">2017-03-16T18:38:41Z</dcterms:modified>
</cp:coreProperties>
</file>