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FFAF-59A5-45D6-A1EF-CDADAED000E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5B5F-CB84-4823-B0E5-13A4E120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erimental_uni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4" descr="Image result for fish tank 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8"/>
          <a:stretch/>
        </p:blipFill>
        <p:spPr bwMode="auto">
          <a:xfrm>
            <a:off x="7968321" y="2674491"/>
            <a:ext cx="2705100" cy="167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26" y="-96362"/>
            <a:ext cx="10515600" cy="1325563"/>
          </a:xfrm>
        </p:spPr>
        <p:txBody>
          <a:bodyPr/>
          <a:lstStyle/>
          <a:p>
            <a:r>
              <a:rPr lang="en-US" dirty="0" smtClean="0"/>
              <a:t>An aside that isn’t an aside: the paired t-test</a:t>
            </a:r>
            <a:endParaRPr lang="en-US" dirty="0"/>
          </a:p>
        </p:txBody>
      </p:sp>
      <p:pic>
        <p:nvPicPr>
          <p:cNvPr id="261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623108" y="2382103"/>
            <a:ext cx="1486168" cy="7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758022" y="3125477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777026" y="3839675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854973" y="4518746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854973" y="5262120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854973" y="6005494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sh tank 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8"/>
          <a:stretch/>
        </p:blipFill>
        <p:spPr bwMode="auto">
          <a:xfrm>
            <a:off x="2574635" y="2382104"/>
            <a:ext cx="2705100" cy="167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TextBox 264"/>
          <p:cNvSpPr txBox="1"/>
          <p:nvPr/>
        </p:nvSpPr>
        <p:spPr>
          <a:xfrm>
            <a:off x="623108" y="1743469"/>
            <a:ext cx="1262130" cy="37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Subjects</a:t>
            </a:r>
            <a:endParaRPr lang="en-US" b="1" dirty="0"/>
          </a:p>
        </p:txBody>
      </p:sp>
      <p:sp>
        <p:nvSpPr>
          <p:cNvPr id="266" name="Curved Left Arrow 265"/>
          <p:cNvSpPr/>
          <p:nvPr/>
        </p:nvSpPr>
        <p:spPr>
          <a:xfrm rot="16755916">
            <a:off x="1795471" y="583127"/>
            <a:ext cx="851471" cy="14770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98951" y="1151907"/>
            <a:ext cx="2017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“Control”</a:t>
            </a:r>
          </a:p>
          <a:p>
            <a:pPr algn="ctr"/>
            <a:r>
              <a:rPr lang="en-US" sz="3200" b="1" dirty="0" smtClean="0"/>
              <a:t>time</a:t>
            </a:r>
            <a:endParaRPr lang="en-US" sz="3200" b="1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5993315" y="2962473"/>
            <a:ext cx="1190605" cy="514003"/>
            <a:chOff x="3360267" y="3064110"/>
            <a:chExt cx="1190605" cy="514003"/>
          </a:xfrm>
        </p:grpSpPr>
        <p:pic>
          <p:nvPicPr>
            <p:cNvPr id="113" name="Picture 2" descr="Image result for tadpole clip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02" b="30706"/>
            <a:stretch/>
          </p:blipFill>
          <p:spPr bwMode="auto">
            <a:xfrm>
              <a:off x="3360267" y="3064110"/>
              <a:ext cx="778482" cy="37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" name="TextBox 267"/>
            <p:cNvSpPr txBox="1"/>
            <p:nvPr/>
          </p:nvSpPr>
          <p:spPr>
            <a:xfrm rot="1224559">
              <a:off x="3726624" y="3208781"/>
              <a:ext cx="82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119" name="Curved Left Arrow 118"/>
          <p:cNvSpPr/>
          <p:nvPr/>
        </p:nvSpPr>
        <p:spPr>
          <a:xfrm rot="16755916">
            <a:off x="5610155" y="534031"/>
            <a:ext cx="851471" cy="17185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736580" y="3239515"/>
            <a:ext cx="1190605" cy="514003"/>
            <a:chOff x="3360267" y="3064110"/>
            <a:chExt cx="1190605" cy="514003"/>
          </a:xfrm>
        </p:grpSpPr>
        <p:pic>
          <p:nvPicPr>
            <p:cNvPr id="121" name="Picture 2" descr="Image result for tadpole clip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02" b="30706"/>
            <a:stretch/>
          </p:blipFill>
          <p:spPr bwMode="auto">
            <a:xfrm>
              <a:off x="3360267" y="3064110"/>
              <a:ext cx="778482" cy="37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TextBox 121"/>
            <p:cNvSpPr txBox="1"/>
            <p:nvPr/>
          </p:nvSpPr>
          <p:spPr>
            <a:xfrm rot="1224559">
              <a:off x="3726624" y="3208781"/>
              <a:ext cx="82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cxnSp>
        <p:nvCxnSpPr>
          <p:cNvPr id="274" name="Straight Arrow Connector 273"/>
          <p:cNvCxnSpPr/>
          <p:nvPr/>
        </p:nvCxnSpPr>
        <p:spPr>
          <a:xfrm>
            <a:off x="3566955" y="3496517"/>
            <a:ext cx="1030803" cy="114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stopwatch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02" y="4303652"/>
            <a:ext cx="1211784" cy="90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TextBox 276"/>
          <p:cNvSpPr txBox="1"/>
          <p:nvPr/>
        </p:nvSpPr>
        <p:spPr>
          <a:xfrm>
            <a:off x="5664213" y="1888259"/>
            <a:ext cx="151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Expose to vaccine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312305" y="1204860"/>
            <a:ext cx="2017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“Treated”</a:t>
            </a:r>
          </a:p>
          <a:p>
            <a:pPr algn="ctr"/>
            <a:r>
              <a:rPr lang="en-US" sz="3200" b="1" dirty="0" smtClean="0"/>
              <a:t>time</a:t>
            </a:r>
            <a:endParaRPr lang="en-US" sz="3200" b="1" dirty="0"/>
          </a:p>
        </p:txBody>
      </p:sp>
      <p:sp>
        <p:nvSpPr>
          <p:cNvPr id="131" name="Curved Left Arrow 130"/>
          <p:cNvSpPr/>
          <p:nvPr/>
        </p:nvSpPr>
        <p:spPr>
          <a:xfrm rot="16755916">
            <a:off x="7443396" y="583858"/>
            <a:ext cx="851471" cy="17185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8261776" y="3496517"/>
            <a:ext cx="1190605" cy="514003"/>
            <a:chOff x="3360267" y="3064110"/>
            <a:chExt cx="1190605" cy="514003"/>
          </a:xfrm>
        </p:grpSpPr>
        <p:pic>
          <p:nvPicPr>
            <p:cNvPr id="133" name="Picture 2" descr="Image result for tadpole clip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02" b="30706"/>
            <a:stretch/>
          </p:blipFill>
          <p:spPr bwMode="auto">
            <a:xfrm>
              <a:off x="3360267" y="3064110"/>
              <a:ext cx="778482" cy="37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TextBox 133"/>
            <p:cNvSpPr txBox="1"/>
            <p:nvPr/>
          </p:nvSpPr>
          <p:spPr>
            <a:xfrm rot="1224559">
              <a:off x="3726624" y="3208781"/>
              <a:ext cx="82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286" name="Freeform 285"/>
          <p:cNvSpPr/>
          <p:nvPr/>
        </p:nvSpPr>
        <p:spPr>
          <a:xfrm rot="21070481">
            <a:off x="9079606" y="3564821"/>
            <a:ext cx="888642" cy="440509"/>
          </a:xfrm>
          <a:custGeom>
            <a:avLst/>
            <a:gdLst>
              <a:gd name="connsiteX0" fmla="*/ 0 w 888642"/>
              <a:gd name="connsiteY0" fmla="*/ 208689 h 440509"/>
              <a:gd name="connsiteX1" fmla="*/ 270456 w 888642"/>
              <a:gd name="connsiteY1" fmla="*/ 2627 h 440509"/>
              <a:gd name="connsiteX2" fmla="*/ 283335 w 888642"/>
              <a:gd name="connsiteY2" fmla="*/ 337478 h 440509"/>
              <a:gd name="connsiteX3" fmla="*/ 708338 w 888642"/>
              <a:gd name="connsiteY3" fmla="*/ 247325 h 440509"/>
              <a:gd name="connsiteX4" fmla="*/ 888642 w 888642"/>
              <a:gd name="connsiteY4" fmla="*/ 440509 h 4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2" h="440509">
                <a:moveTo>
                  <a:pt x="0" y="208689"/>
                </a:moveTo>
                <a:cubicBezTo>
                  <a:pt x="111617" y="94925"/>
                  <a:pt x="223234" y="-18838"/>
                  <a:pt x="270456" y="2627"/>
                </a:cubicBezTo>
                <a:cubicBezTo>
                  <a:pt x="317678" y="24092"/>
                  <a:pt x="210355" y="296695"/>
                  <a:pt x="283335" y="337478"/>
                </a:cubicBezTo>
                <a:cubicBezTo>
                  <a:pt x="356315" y="378261"/>
                  <a:pt x="607454" y="230153"/>
                  <a:pt x="708338" y="247325"/>
                </a:cubicBezTo>
                <a:cubicBezTo>
                  <a:pt x="809222" y="264497"/>
                  <a:pt x="848932" y="352503"/>
                  <a:pt x="888642" y="44050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1411789" y="2654902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422557" y="3357387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471204" y="4040191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1514733" y="4751452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544171" y="5497553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544170" y="6200038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1514733" y="5821811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 .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25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623108" y="2382103"/>
            <a:ext cx="1486168" cy="7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758022" y="3125477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777026" y="3839675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854973" y="4518746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854973" y="5262120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Image result for tadpole clip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706"/>
          <a:stretch/>
        </p:blipFill>
        <p:spPr bwMode="auto">
          <a:xfrm>
            <a:off x="854973" y="6005494"/>
            <a:ext cx="1351254" cy="6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sh tank clipar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8"/>
          <a:stretch/>
        </p:blipFill>
        <p:spPr bwMode="auto">
          <a:xfrm>
            <a:off x="2574635" y="2382104"/>
            <a:ext cx="2705100" cy="167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TextBox 264"/>
          <p:cNvSpPr txBox="1"/>
          <p:nvPr/>
        </p:nvSpPr>
        <p:spPr>
          <a:xfrm>
            <a:off x="623108" y="1743469"/>
            <a:ext cx="1262130" cy="37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Subjects</a:t>
            </a:r>
            <a:endParaRPr lang="en-US" b="1" dirty="0"/>
          </a:p>
        </p:txBody>
      </p:sp>
      <p:sp>
        <p:nvSpPr>
          <p:cNvPr id="266" name="Curved Left Arrow 265"/>
          <p:cNvSpPr/>
          <p:nvPr/>
        </p:nvSpPr>
        <p:spPr>
          <a:xfrm rot="16755916">
            <a:off x="1795471" y="583127"/>
            <a:ext cx="851471" cy="14770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98951" y="1151907"/>
            <a:ext cx="2017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“Control”</a:t>
            </a:r>
          </a:p>
          <a:p>
            <a:pPr algn="ctr"/>
            <a:r>
              <a:rPr lang="en-US" sz="3200" b="1" dirty="0" smtClean="0"/>
              <a:t>time</a:t>
            </a:r>
            <a:endParaRPr lang="en-US" sz="3200" b="1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736580" y="3239515"/>
            <a:ext cx="1190605" cy="514003"/>
            <a:chOff x="3360267" y="3064110"/>
            <a:chExt cx="1190605" cy="514003"/>
          </a:xfrm>
        </p:grpSpPr>
        <p:pic>
          <p:nvPicPr>
            <p:cNvPr id="121" name="Picture 2" descr="Image result for tadpole clip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02" b="30706"/>
            <a:stretch/>
          </p:blipFill>
          <p:spPr bwMode="auto">
            <a:xfrm>
              <a:off x="3360267" y="3064110"/>
              <a:ext cx="778482" cy="37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TextBox 121"/>
            <p:cNvSpPr txBox="1"/>
            <p:nvPr/>
          </p:nvSpPr>
          <p:spPr>
            <a:xfrm rot="1224559">
              <a:off x="3726624" y="3208781"/>
              <a:ext cx="82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cxnSp>
        <p:nvCxnSpPr>
          <p:cNvPr id="274" name="Straight Arrow Connector 273"/>
          <p:cNvCxnSpPr/>
          <p:nvPr/>
        </p:nvCxnSpPr>
        <p:spPr>
          <a:xfrm>
            <a:off x="3566955" y="3496517"/>
            <a:ext cx="1030803" cy="114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stopwatch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02" y="4303652"/>
            <a:ext cx="1211784" cy="90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TextBox 286"/>
          <p:cNvSpPr txBox="1"/>
          <p:nvPr/>
        </p:nvSpPr>
        <p:spPr>
          <a:xfrm>
            <a:off x="1411789" y="2654902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422557" y="3357387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471204" y="4040191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1514733" y="4751452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544171" y="5497553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544170" y="6200038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1514733" y="5821811"/>
            <a:ext cx="6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 . .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6090" y="2718202"/>
            <a:ext cx="6009524" cy="396190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8825348" y="2858649"/>
            <a:ext cx="0" cy="307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4733" y="13292"/>
            <a:ext cx="5159067" cy="23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4" descr="Image result for fish tank 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8"/>
          <a:stretch/>
        </p:blipFill>
        <p:spPr bwMode="auto">
          <a:xfrm>
            <a:off x="7968321" y="2674491"/>
            <a:ext cx="2705100" cy="167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TextBox 264"/>
          <p:cNvSpPr txBox="1"/>
          <p:nvPr/>
        </p:nvSpPr>
        <p:spPr>
          <a:xfrm>
            <a:off x="623108" y="1743469"/>
            <a:ext cx="1262130" cy="37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Subjects</a:t>
            </a:r>
            <a:endParaRPr lang="en-US" b="1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5993315" y="2962473"/>
            <a:ext cx="1190605" cy="514003"/>
            <a:chOff x="3360267" y="3064110"/>
            <a:chExt cx="1190605" cy="514003"/>
          </a:xfrm>
        </p:grpSpPr>
        <p:pic>
          <p:nvPicPr>
            <p:cNvPr id="113" name="Picture 2" descr="Image result for tadpole clip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02" b="30706"/>
            <a:stretch/>
          </p:blipFill>
          <p:spPr bwMode="auto">
            <a:xfrm>
              <a:off x="3360267" y="3064110"/>
              <a:ext cx="778482" cy="37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" name="TextBox 267"/>
            <p:cNvSpPr txBox="1"/>
            <p:nvPr/>
          </p:nvSpPr>
          <p:spPr>
            <a:xfrm rot="1224559">
              <a:off x="3726624" y="3208781"/>
              <a:ext cx="82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5664213" y="1888259"/>
            <a:ext cx="151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Expose to vaccine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312305" y="1204860"/>
            <a:ext cx="2017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“Treated”</a:t>
            </a:r>
          </a:p>
          <a:p>
            <a:pPr algn="ctr"/>
            <a:r>
              <a:rPr lang="en-US" sz="3200" b="1" dirty="0" smtClean="0"/>
              <a:t>time</a:t>
            </a:r>
            <a:endParaRPr lang="en-US" sz="3200" b="1" dirty="0"/>
          </a:p>
        </p:txBody>
      </p:sp>
      <p:sp>
        <p:nvSpPr>
          <p:cNvPr id="131" name="Curved Left Arrow 130"/>
          <p:cNvSpPr/>
          <p:nvPr/>
        </p:nvSpPr>
        <p:spPr>
          <a:xfrm rot="16755916">
            <a:off x="7443396" y="583858"/>
            <a:ext cx="851471" cy="17185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8261776" y="3496517"/>
            <a:ext cx="1190605" cy="514003"/>
            <a:chOff x="3360267" y="3064110"/>
            <a:chExt cx="1190605" cy="514003"/>
          </a:xfrm>
        </p:grpSpPr>
        <p:pic>
          <p:nvPicPr>
            <p:cNvPr id="133" name="Picture 2" descr="Image result for tadpole clip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02" b="30706"/>
            <a:stretch/>
          </p:blipFill>
          <p:spPr bwMode="auto">
            <a:xfrm>
              <a:off x="3360267" y="3064110"/>
              <a:ext cx="778482" cy="37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TextBox 133"/>
            <p:cNvSpPr txBox="1"/>
            <p:nvPr/>
          </p:nvSpPr>
          <p:spPr>
            <a:xfrm rot="1224559">
              <a:off x="3726624" y="3208781"/>
              <a:ext cx="82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286" name="Freeform 285"/>
          <p:cNvSpPr/>
          <p:nvPr/>
        </p:nvSpPr>
        <p:spPr>
          <a:xfrm rot="21070481">
            <a:off x="9079606" y="3564821"/>
            <a:ext cx="888642" cy="440509"/>
          </a:xfrm>
          <a:custGeom>
            <a:avLst/>
            <a:gdLst>
              <a:gd name="connsiteX0" fmla="*/ 0 w 888642"/>
              <a:gd name="connsiteY0" fmla="*/ 208689 h 440509"/>
              <a:gd name="connsiteX1" fmla="*/ 270456 w 888642"/>
              <a:gd name="connsiteY1" fmla="*/ 2627 h 440509"/>
              <a:gd name="connsiteX2" fmla="*/ 283335 w 888642"/>
              <a:gd name="connsiteY2" fmla="*/ 337478 h 440509"/>
              <a:gd name="connsiteX3" fmla="*/ 708338 w 888642"/>
              <a:gd name="connsiteY3" fmla="*/ 247325 h 440509"/>
              <a:gd name="connsiteX4" fmla="*/ 888642 w 888642"/>
              <a:gd name="connsiteY4" fmla="*/ 440509 h 4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2" h="440509">
                <a:moveTo>
                  <a:pt x="0" y="208689"/>
                </a:moveTo>
                <a:cubicBezTo>
                  <a:pt x="111617" y="94925"/>
                  <a:pt x="223234" y="-18838"/>
                  <a:pt x="270456" y="2627"/>
                </a:cubicBezTo>
                <a:cubicBezTo>
                  <a:pt x="317678" y="24092"/>
                  <a:pt x="210355" y="296695"/>
                  <a:pt x="283335" y="337478"/>
                </a:cubicBezTo>
                <a:cubicBezTo>
                  <a:pt x="356315" y="378261"/>
                  <a:pt x="607454" y="230153"/>
                  <a:pt x="708338" y="247325"/>
                </a:cubicBezTo>
                <a:cubicBezTo>
                  <a:pt x="809222" y="264497"/>
                  <a:pt x="848932" y="352503"/>
                  <a:pt x="888642" y="44050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5" y="328472"/>
            <a:ext cx="5546069" cy="25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79"/>
          <a:stretch/>
        </p:blipFill>
        <p:spPr>
          <a:xfrm>
            <a:off x="257576" y="947200"/>
            <a:ext cx="3438659" cy="4897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671"/>
          <a:stretch/>
        </p:blipFill>
        <p:spPr>
          <a:xfrm>
            <a:off x="3503052" y="2240925"/>
            <a:ext cx="8400600" cy="24910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82111" y="34356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Incorrect Analysis</a:t>
            </a:r>
          </a:p>
          <a:p>
            <a:r>
              <a:rPr lang="en-US" sz="3200" dirty="0" err="1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t.test</a:t>
            </a:r>
            <a:r>
              <a:rPr lang="en-US" sz="32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 err="1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dat$base.time</a:t>
            </a:r>
            <a:r>
              <a:rPr lang="en-US" sz="32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sz="3200" dirty="0" err="1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dat$post.time</a:t>
            </a:r>
            <a:r>
              <a:rPr lang="en-US" sz="32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2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30111" y="3469399"/>
            <a:ext cx="261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6235" y="4829577"/>
            <a:ext cx="4572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f = 37.292</a:t>
            </a:r>
          </a:p>
          <a:p>
            <a:r>
              <a:rPr lang="en-US" sz="2800" dirty="0" smtClean="0"/>
              <a:t>(38 </a:t>
            </a:r>
            <a:r>
              <a:rPr lang="en-US" sz="2800" dirty="0" err="1" smtClean="0"/>
              <a:t>b/f</a:t>
            </a:r>
            <a:r>
              <a:rPr lang="en-US" sz="2800" dirty="0" smtClean="0"/>
              <a:t> Welch’s correction)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57576" y="5758827"/>
            <a:ext cx="364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=     3.035            4.040</a:t>
            </a:r>
          </a:p>
          <a:p>
            <a:r>
              <a:rPr lang="en-US" b="1" dirty="0" smtClean="0"/>
              <a:t>Diff. =       1.005</a:t>
            </a:r>
          </a:p>
        </p:txBody>
      </p:sp>
    </p:spTree>
    <p:extLst>
      <p:ext uri="{BB962C8B-B14F-4D97-AF65-F5344CB8AC3E}">
        <p14:creationId xmlns:p14="http://schemas.microsoft.com/office/powerpoint/2010/main" val="32220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356"/>
          <a:stretch/>
        </p:blipFill>
        <p:spPr>
          <a:xfrm>
            <a:off x="327941" y="785610"/>
            <a:ext cx="4836487" cy="53598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3638" y="266293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correct Analysis</a:t>
            </a:r>
          </a:p>
          <a:p>
            <a:r>
              <a:rPr lang="en-US" sz="3200" dirty="0" err="1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t.test</a:t>
            </a:r>
            <a:r>
              <a:rPr lang="en-US" sz="32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 err="1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dat$base.time</a:t>
            </a:r>
            <a:r>
              <a:rPr lang="en-US" sz="32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sz="3200" dirty="0" err="1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dat$post.time</a:t>
            </a:r>
            <a:r>
              <a:rPr lang="en-US" sz="32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paired  = TRUE)</a:t>
            </a:r>
            <a:endParaRPr lang="en-US" sz="32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364" y="6029283"/>
            <a:ext cx="471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=     3.035            4.040  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1.005</a:t>
            </a:r>
          </a:p>
          <a:p>
            <a:r>
              <a:rPr lang="en-US" b="1" dirty="0" smtClean="0"/>
              <a:t>Diff. =       1.005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64452" y="4739425"/>
            <a:ext cx="384581" cy="1237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1017" y="5108551"/>
            <a:ext cx="20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f = 19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5881"/>
          <a:stretch/>
        </p:blipFill>
        <p:spPr>
          <a:xfrm>
            <a:off x="5211114" y="2651561"/>
            <a:ext cx="6224495" cy="22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278818"/>
            <a:ext cx="10515600" cy="1325563"/>
          </a:xfrm>
        </p:spPr>
        <p:txBody>
          <a:bodyPr/>
          <a:lstStyle/>
          <a:p>
            <a:r>
              <a:rPr lang="en-US" dirty="0" smtClean="0"/>
              <a:t>2-sample t-test vs. </a:t>
            </a:r>
            <a:r>
              <a:rPr lang="en-US" dirty="0"/>
              <a:t>p</a:t>
            </a:r>
            <a:r>
              <a:rPr lang="en-US" dirty="0" smtClean="0"/>
              <a:t>aired t-test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636" y="634789"/>
            <a:ext cx="5157787" cy="823912"/>
          </a:xfrm>
        </p:spPr>
        <p:txBody>
          <a:bodyPr/>
          <a:lstStyle/>
          <a:p>
            <a:r>
              <a:rPr lang="en-US" dirty="0" smtClean="0"/>
              <a:t>(2-sample) t-test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36" y="1458701"/>
            <a:ext cx="5157787" cy="3684588"/>
          </a:xfrm>
        </p:spPr>
        <p:txBody>
          <a:bodyPr/>
          <a:lstStyle/>
          <a:p>
            <a:r>
              <a:rPr lang="en-US" dirty="0" smtClean="0"/>
              <a:t>Ho: difference </a:t>
            </a:r>
            <a:r>
              <a:rPr lang="en-US" u="sng" dirty="0" smtClean="0"/>
              <a:t>between</a:t>
            </a:r>
            <a:r>
              <a:rPr lang="en-US" dirty="0" smtClean="0"/>
              <a:t> means = 0.0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2048" y="634789"/>
            <a:ext cx="5183188" cy="823912"/>
          </a:xfrm>
        </p:spPr>
        <p:txBody>
          <a:bodyPr/>
          <a:lstStyle/>
          <a:p>
            <a:r>
              <a:rPr lang="en-US" dirty="0" smtClean="0"/>
              <a:t>Paired t-test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2048" y="1458701"/>
            <a:ext cx="5183188" cy="3684588"/>
          </a:xfrm>
        </p:spPr>
        <p:txBody>
          <a:bodyPr/>
          <a:lstStyle/>
          <a:p>
            <a:r>
              <a:rPr lang="en-US" dirty="0" smtClean="0"/>
              <a:t>Ho: mean of the differences = 0.0 </a:t>
            </a:r>
            <a:endParaRPr lang="en-US" dirty="0"/>
          </a:p>
          <a:p>
            <a:r>
              <a:rPr lang="en-US" dirty="0" smtClean="0"/>
              <a:t>A paired t-test is actually a “1-sample t-test” against a mean of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9188"/>
          <a:stretch/>
        </p:blipFill>
        <p:spPr>
          <a:xfrm>
            <a:off x="5762374" y="3708736"/>
            <a:ext cx="6126398" cy="225846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673642" y="4803820"/>
            <a:ext cx="102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t-test is the simplest form of “blocking”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/>
              <a:t>blocking</a:t>
            </a:r>
            <a:r>
              <a:rPr lang="en-US" dirty="0"/>
              <a:t> is the arranging of </a:t>
            </a:r>
            <a:r>
              <a:rPr lang="en-US" dirty="0">
                <a:hlinkClick r:id="rId2" tooltip="Experimental unit"/>
              </a:rPr>
              <a:t>experimental units</a:t>
            </a:r>
            <a:r>
              <a:rPr lang="en-US" dirty="0"/>
              <a:t> in groups (blocks) that are similar to one another</a:t>
            </a:r>
            <a:r>
              <a:rPr lang="en-US" dirty="0" smtClean="0"/>
              <a:t>.’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“Blocked by…”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Experimental trial (in a study conducted more than once)</a:t>
            </a:r>
          </a:p>
          <a:p>
            <a:r>
              <a:rPr lang="en-US" dirty="0" smtClean="0"/>
              <a:t>Lab (study conducted at multiple places)</a:t>
            </a:r>
          </a:p>
          <a:p>
            <a:r>
              <a:rPr lang="en-US" dirty="0" smtClean="0"/>
              <a:t>Species </a:t>
            </a:r>
          </a:p>
          <a:p>
            <a:r>
              <a:rPr lang="en-US" dirty="0" smtClean="0"/>
              <a:t>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nesting often occur together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56343" y="2234228"/>
            <a:ext cx="2355804" cy="1357940"/>
            <a:chOff x="619216" y="2594837"/>
            <a:chExt cx="2355804" cy="1357940"/>
          </a:xfrm>
        </p:grpSpPr>
        <p:grpSp>
          <p:nvGrpSpPr>
            <p:cNvPr id="16" name="Group 15"/>
            <p:cNvGrpSpPr/>
            <p:nvPr/>
          </p:nvGrpSpPr>
          <p:grpSpPr>
            <a:xfrm>
              <a:off x="619216" y="2675735"/>
              <a:ext cx="2238816" cy="1277042"/>
              <a:chOff x="207092" y="2817403"/>
              <a:chExt cx="2238816" cy="127704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07092" y="2817403"/>
                <a:ext cx="2238816" cy="1175510"/>
                <a:chOff x="207092" y="2817403"/>
                <a:chExt cx="2238816" cy="1175510"/>
              </a:xfrm>
            </p:grpSpPr>
            <p:pic>
              <p:nvPicPr>
                <p:cNvPr id="2050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7092" y="2817403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796" y="2817403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7092" y="3402169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796" y="3402169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500" y="2823381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6204" y="2823381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500" y="3408147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6204" y="3408147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293761" y="314055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</a:t>
                </a:r>
                <a:endParaRPr lang="en-US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9788" y="314055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13169" y="314055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</a:t>
                </a:r>
                <a:endParaRPr lang="en-US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13169" y="3694552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</a:t>
                </a:r>
                <a:endParaRPr lang="en-US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72873" y="3694552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72873" y="3140368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7992" y="3725113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71155" y="366378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9216" y="2594837"/>
              <a:ext cx="2355804" cy="13579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57490" y="1468676"/>
            <a:ext cx="160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Environmental Chamber 1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71851" y="2234228"/>
            <a:ext cx="2355804" cy="1357940"/>
            <a:chOff x="619216" y="2594837"/>
            <a:chExt cx="2355804" cy="1357940"/>
          </a:xfrm>
        </p:grpSpPr>
        <p:grpSp>
          <p:nvGrpSpPr>
            <p:cNvPr id="29" name="Group 28"/>
            <p:cNvGrpSpPr/>
            <p:nvPr/>
          </p:nvGrpSpPr>
          <p:grpSpPr>
            <a:xfrm>
              <a:off x="619216" y="2675735"/>
              <a:ext cx="2238816" cy="1277042"/>
              <a:chOff x="207092" y="2817403"/>
              <a:chExt cx="2238816" cy="127704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07092" y="2817403"/>
                <a:ext cx="2238816" cy="1175510"/>
                <a:chOff x="207092" y="2817403"/>
                <a:chExt cx="2238816" cy="1175510"/>
              </a:xfrm>
            </p:grpSpPr>
            <p:pic>
              <p:nvPicPr>
                <p:cNvPr id="40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7092" y="2817403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796" y="2817403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7092" y="3402169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796" y="3402169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500" y="2823381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6204" y="2823381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500" y="3408147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6204" y="3408147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293761" y="314055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</a:t>
                </a:r>
                <a:endParaRPr lang="en-US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39788" y="314055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13169" y="314055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</a:t>
                </a:r>
                <a:endParaRPr lang="en-US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13169" y="3694552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</a:t>
                </a:r>
                <a:endParaRPr lang="en-US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72873" y="3694552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72873" y="3140368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7992" y="3725113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71155" y="366378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619216" y="2594837"/>
              <a:ext cx="2355804" cy="13579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686329" y="1468676"/>
            <a:ext cx="160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Environmental Chamber 2</a:t>
            </a:r>
            <a:endParaRPr lang="en-US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7439468" y="2234228"/>
            <a:ext cx="2355804" cy="1357940"/>
            <a:chOff x="619216" y="2594837"/>
            <a:chExt cx="2355804" cy="1357940"/>
          </a:xfrm>
        </p:grpSpPr>
        <p:grpSp>
          <p:nvGrpSpPr>
            <p:cNvPr id="50" name="Group 49"/>
            <p:cNvGrpSpPr/>
            <p:nvPr/>
          </p:nvGrpSpPr>
          <p:grpSpPr>
            <a:xfrm>
              <a:off x="619216" y="2675735"/>
              <a:ext cx="2238816" cy="1277042"/>
              <a:chOff x="207092" y="2817403"/>
              <a:chExt cx="2238816" cy="127704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7092" y="2817403"/>
                <a:ext cx="2238816" cy="1175510"/>
                <a:chOff x="207092" y="2817403"/>
                <a:chExt cx="2238816" cy="1175510"/>
              </a:xfrm>
            </p:grpSpPr>
            <p:pic>
              <p:nvPicPr>
                <p:cNvPr id="61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7092" y="2817403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796" y="2817403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7092" y="3402169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796" y="3402169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500" y="2823381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6204" y="2823381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500" y="3408147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2" descr="Image result for plant clipart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6204" y="3408147"/>
                  <a:ext cx="559704" cy="584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3" name="TextBox 52"/>
              <p:cNvSpPr txBox="1"/>
              <p:nvPr/>
            </p:nvSpPr>
            <p:spPr>
              <a:xfrm>
                <a:off x="293761" y="314055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39788" y="314055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413169" y="314055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13169" y="3694552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72873" y="3694552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72873" y="3140368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7992" y="3725113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71155" y="3663784"/>
                <a:ext cx="386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</a:t>
                </a:r>
                <a:endParaRPr lang="en-US" b="1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619216" y="2594837"/>
              <a:ext cx="2355804" cy="13579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753946" y="1468676"/>
            <a:ext cx="160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Environmental Chamber 3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17818" y="4063446"/>
            <a:ext cx="7956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</a:rPr>
              <a:t>a</a:t>
            </a:r>
            <a:r>
              <a:rPr lang="en-US" sz="3200" b="1" dirty="0" err="1" smtClean="0">
                <a:solidFill>
                  <a:srgbClr val="0070C0"/>
                </a:solidFill>
              </a:rPr>
              <a:t>ov</a:t>
            </a:r>
            <a:r>
              <a:rPr lang="en-US" sz="3200" b="1" dirty="0" smtClean="0">
                <a:solidFill>
                  <a:srgbClr val="0070C0"/>
                </a:solidFill>
              </a:rPr>
              <a:t>(</a:t>
            </a:r>
            <a:r>
              <a:rPr lang="en-US" sz="3200" b="1" dirty="0" err="1" smtClean="0">
                <a:solidFill>
                  <a:srgbClr val="0070C0"/>
                </a:solidFill>
              </a:rPr>
              <a:t>response.y</a:t>
            </a:r>
            <a:r>
              <a:rPr lang="en-US" sz="3200" b="1" dirty="0" smtClean="0">
                <a:solidFill>
                  <a:srgbClr val="0070C0"/>
                </a:solidFill>
              </a:rPr>
              <a:t> ~ treatment 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                             + Error(Chamber.ID), 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                                data = </a:t>
            </a:r>
            <a:r>
              <a:rPr lang="en-US" sz="3200" b="1" dirty="0" err="1" smtClean="0">
                <a:solidFill>
                  <a:srgbClr val="0070C0"/>
                </a:solidFill>
              </a:rPr>
              <a:t>dat</a:t>
            </a:r>
            <a:r>
              <a:rPr lang="en-US" sz="3200" b="1" dirty="0" smtClean="0">
                <a:solidFill>
                  <a:srgbClr val="0070C0"/>
                </a:solidFill>
              </a:rPr>
              <a:t>)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238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An aside that isn’t an aside: the paired t-test</vt:lpstr>
      <vt:lpstr>PowerPoint Presentation</vt:lpstr>
      <vt:lpstr>PowerPoint Presentation</vt:lpstr>
      <vt:lpstr>PowerPoint Presentation</vt:lpstr>
      <vt:lpstr>PowerPoint Presentation</vt:lpstr>
      <vt:lpstr>2-sample t-test vs. paired t-test</vt:lpstr>
      <vt:lpstr>Paired t-test is the simplest form of “blocking”</vt:lpstr>
      <vt:lpstr>Blocking and nesting often occur together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8</cp:revision>
  <dcterms:created xsi:type="dcterms:W3CDTF">2017-03-23T18:54:49Z</dcterms:created>
  <dcterms:modified xsi:type="dcterms:W3CDTF">2017-03-24T13:10:45Z</dcterms:modified>
</cp:coreProperties>
</file>