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56" r:id="rId3"/>
    <p:sldId id="269" r:id="rId4"/>
    <p:sldId id="294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78" r:id="rId16"/>
    <p:sldId id="270" r:id="rId17"/>
    <p:sldId id="271" r:id="rId18"/>
    <p:sldId id="273" r:id="rId19"/>
    <p:sldId id="257" r:id="rId20"/>
    <p:sldId id="274" r:id="rId21"/>
    <p:sldId id="275" r:id="rId22"/>
    <p:sldId id="276" r:id="rId23"/>
    <p:sldId id="277" r:id="rId24"/>
    <p:sldId id="279" r:id="rId25"/>
    <p:sldId id="281" r:id="rId26"/>
    <p:sldId id="282" r:id="rId27"/>
    <p:sldId id="284" r:id="rId28"/>
    <p:sldId id="283" r:id="rId29"/>
    <p:sldId id="285" r:id="rId30"/>
    <p:sldId id="295" r:id="rId31"/>
    <p:sldId id="286" r:id="rId32"/>
    <p:sldId id="287" r:id="rId33"/>
    <p:sldId id="291" r:id="rId34"/>
    <p:sldId id="288" r:id="rId35"/>
    <p:sldId id="290" r:id="rId36"/>
    <p:sldId id="289" r:id="rId37"/>
    <p:sldId id="310" r:id="rId38"/>
    <p:sldId id="292" r:id="rId39"/>
    <p:sldId id="309" r:id="rId40"/>
    <p:sldId id="308" r:id="rId41"/>
    <p:sldId id="311" r:id="rId42"/>
    <p:sldId id="312" r:id="rId43"/>
    <p:sldId id="313" r:id="rId44"/>
    <p:sldId id="314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50" d="100"/>
          <a:sy n="50" d="100"/>
        </p:scale>
        <p:origin x="116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41F8-7F7B-48B5-92B2-E9F4AFFBA34C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AA62-F3FB-43CA-992F-659251CBE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0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41F8-7F7B-48B5-92B2-E9F4AFFBA34C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AA62-F3FB-43CA-992F-659251CBE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2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41F8-7F7B-48B5-92B2-E9F4AFFBA34C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AA62-F3FB-43CA-992F-659251CBE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2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41F8-7F7B-48B5-92B2-E9F4AFFBA34C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AA62-F3FB-43CA-992F-659251CBE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3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41F8-7F7B-48B5-92B2-E9F4AFFBA34C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AA62-F3FB-43CA-992F-659251CBE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3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41F8-7F7B-48B5-92B2-E9F4AFFBA34C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AA62-F3FB-43CA-992F-659251CBE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2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41F8-7F7B-48B5-92B2-E9F4AFFBA34C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AA62-F3FB-43CA-992F-659251CBE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3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41F8-7F7B-48B5-92B2-E9F4AFFBA34C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AA62-F3FB-43CA-992F-659251CBE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41F8-7F7B-48B5-92B2-E9F4AFFBA34C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AA62-F3FB-43CA-992F-659251CBE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3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41F8-7F7B-48B5-92B2-E9F4AFFBA34C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AA62-F3FB-43CA-992F-659251CBE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0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41F8-7F7B-48B5-92B2-E9F4AFFBA34C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AA62-F3FB-43CA-992F-659251CBE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941F8-7F7B-48B5-92B2-E9F4AFFBA34C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AA62-F3FB-43CA-992F-659251CBE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5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6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6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en.wikipedia.org/wiki/Batrachochytrium_dendrobatidi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emf"/><Relationship Id="rId4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statistical models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week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Review typical modeling assumptions</a:t>
            </a:r>
          </a:p>
          <a:p>
            <a:r>
              <a:rPr lang="en-US" dirty="0" smtClean="0"/>
              <a:t>Nesting, clusters</a:t>
            </a:r>
          </a:p>
          <a:p>
            <a:r>
              <a:rPr lang="en-US" dirty="0" smtClean="0"/>
              <a:t>Random effects</a:t>
            </a:r>
          </a:p>
          <a:p>
            <a:r>
              <a:rPr lang="en-US" dirty="0" smtClean="0"/>
              <a:t>Mixed effects models</a:t>
            </a:r>
          </a:p>
          <a:p>
            <a:r>
              <a:rPr lang="en-US" dirty="0" err="1" smtClean="0"/>
              <a:t>Pseudoreplication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Multiple levels of nesting</a:t>
            </a:r>
          </a:p>
          <a:p>
            <a:r>
              <a:rPr lang="en-US" dirty="0" smtClean="0"/>
              <a:t>Hierarchical / multilevel models</a:t>
            </a:r>
          </a:p>
          <a:p>
            <a:r>
              <a:rPr lang="en-US" dirty="0" smtClean="0"/>
              <a:t>Repeated measures</a:t>
            </a:r>
          </a:p>
          <a:p>
            <a:r>
              <a:rPr lang="en-US" dirty="0" smtClean="0"/>
              <a:t>Longitudinal studies</a:t>
            </a:r>
          </a:p>
          <a:p>
            <a:r>
              <a:rPr lang="en-US" dirty="0" smtClean="0"/>
              <a:t>Random slopes / random coefficients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02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96" y="1782678"/>
            <a:ext cx="7855626" cy="4870785"/>
          </a:xfrm>
          <a:prstGeom prst="rect">
            <a:avLst/>
          </a:prstGeom>
        </p:spPr>
      </p:pic>
      <p:sp>
        <p:nvSpPr>
          <p:cNvPr id="3" name="Content Placeholder 4"/>
          <p:cNvSpPr txBox="1">
            <a:spLocks/>
          </p:cNvSpPr>
          <p:nvPr/>
        </p:nvSpPr>
        <p:spPr>
          <a:xfrm>
            <a:off x="894348" y="157245"/>
            <a:ext cx="10515600" cy="564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1) </a:t>
            </a:r>
            <a:r>
              <a:rPr lang="en-US" b="1" dirty="0" smtClean="0"/>
              <a:t>Random sampling / assignment</a:t>
            </a:r>
          </a:p>
          <a:p>
            <a:pPr lvl="1"/>
            <a:r>
              <a:rPr lang="en-US" dirty="0" smtClean="0"/>
              <a:t>Simulating in 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450306" y="3910263"/>
            <a:ext cx="701842" cy="5063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52148" y="3540931"/>
            <a:ext cx="192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size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801227" y="4183843"/>
            <a:ext cx="701842" cy="5063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49184" y="3862387"/>
            <a:ext cx="192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mean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719012" y="4785923"/>
            <a:ext cx="784057" cy="2056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42429" y="4367005"/>
            <a:ext cx="192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Variation around mean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77201" y="5565712"/>
            <a:ext cx="784057" cy="2056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93864" y="3725597"/>
            <a:ext cx="3655373" cy="28007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b="1" dirty="0" smtClean="0"/>
              <a:t>Vaccine response </a:t>
            </a:r>
            <a:r>
              <a:rPr lang="en-US" sz="2800" dirty="0" smtClean="0"/>
              <a:t>variable (y) =</a:t>
            </a:r>
          </a:p>
          <a:p>
            <a:r>
              <a:rPr lang="en-US" sz="2800" dirty="0" smtClean="0"/>
              <a:t>Control mean + </a:t>
            </a:r>
          </a:p>
          <a:p>
            <a:r>
              <a:rPr lang="en-US" sz="2800" dirty="0" smtClean="0"/>
              <a:t>vaccine effect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724400" y="6019800"/>
            <a:ext cx="1323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49184" y="6019800"/>
            <a:ext cx="1323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642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4"/>
          <p:cNvSpPr txBox="1">
            <a:spLocks/>
          </p:cNvSpPr>
          <p:nvPr/>
        </p:nvSpPr>
        <p:spPr>
          <a:xfrm>
            <a:off x="894348" y="157245"/>
            <a:ext cx="10515600" cy="564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Random sampling / assignment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198" y="1909873"/>
            <a:ext cx="6674739" cy="4948127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4891536" y="2076983"/>
            <a:ext cx="0" cy="4268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02904" y="4383936"/>
            <a:ext cx="0" cy="19611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352801" y="1624096"/>
            <a:ext cx="402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Theoretical variation within population</a:t>
            </a:r>
            <a:endParaRPr lang="en-US" dirty="0"/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4918801" y="5210175"/>
            <a:ext cx="1184103" cy="311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0" y="3382843"/>
            <a:ext cx="1874504" cy="1656380"/>
            <a:chOff x="2582779" y="521368"/>
            <a:chExt cx="2205789" cy="1949116"/>
          </a:xfrm>
        </p:grpSpPr>
        <p:sp>
          <p:nvSpPr>
            <p:cNvPr id="122" name="Rectangle 121"/>
            <p:cNvSpPr/>
            <p:nvPr/>
          </p:nvSpPr>
          <p:spPr>
            <a:xfrm>
              <a:off x="2582779" y="521368"/>
              <a:ext cx="2205789" cy="19491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2778461" y="597819"/>
              <a:ext cx="1859868" cy="589297"/>
              <a:chOff x="2778460" y="597819"/>
              <a:chExt cx="2590841" cy="820905"/>
            </a:xfrm>
          </p:grpSpPr>
          <p:pic>
            <p:nvPicPr>
              <p:cNvPr id="146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460" y="61227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7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460" y="1060952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8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367" y="61227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9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1913" y="1060952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0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4518" y="597819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1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5366" y="104917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2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8076" y="613318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3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8765" y="104917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4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1529" y="59832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5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8683" y="103304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4" name="Group 123"/>
            <p:cNvGrpSpPr/>
            <p:nvPr/>
          </p:nvGrpSpPr>
          <p:grpSpPr>
            <a:xfrm>
              <a:off x="2778461" y="1187116"/>
              <a:ext cx="1799217" cy="570080"/>
              <a:chOff x="2778460" y="597819"/>
              <a:chExt cx="2590841" cy="820905"/>
            </a:xfrm>
          </p:grpSpPr>
          <p:pic>
            <p:nvPicPr>
              <p:cNvPr id="136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460" y="61227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7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460" y="1060952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8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367" y="61227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1913" y="1060952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4518" y="597819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1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5366" y="104917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2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8076" y="613318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3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8765" y="104917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4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1529" y="59832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5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8683" y="103304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5" name="Group 124"/>
            <p:cNvGrpSpPr/>
            <p:nvPr/>
          </p:nvGrpSpPr>
          <p:grpSpPr>
            <a:xfrm>
              <a:off x="2778461" y="1788309"/>
              <a:ext cx="1799217" cy="570080"/>
              <a:chOff x="2778460" y="597819"/>
              <a:chExt cx="2590841" cy="820905"/>
            </a:xfrm>
          </p:grpSpPr>
          <p:pic>
            <p:nvPicPr>
              <p:cNvPr id="126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460" y="61227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7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460" y="1060952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8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367" y="61227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9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1913" y="1060952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0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4518" y="597819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1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5366" y="104917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2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8076" y="613318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3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8765" y="104917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4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1529" y="59832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5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8683" y="103304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56" name="Picture 4" descr="Image result for clipart coin fli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55" y="3587318"/>
            <a:ext cx="565126" cy="88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Down Arrow 156"/>
          <p:cNvSpPr/>
          <p:nvPr/>
        </p:nvSpPr>
        <p:spPr>
          <a:xfrm rot="18405536">
            <a:off x="3010716" y="4412292"/>
            <a:ext cx="256831" cy="382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3349737" y="3538492"/>
            <a:ext cx="87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159" name="Down Arrow 158"/>
          <p:cNvSpPr/>
          <p:nvPr/>
        </p:nvSpPr>
        <p:spPr>
          <a:xfrm rot="14802820">
            <a:off x="3007086" y="3671418"/>
            <a:ext cx="256831" cy="382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3287036" y="4623448"/>
            <a:ext cx="99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Vaccine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13435" y="1832376"/>
            <a:ext cx="1874504" cy="1656380"/>
            <a:chOff x="2582779" y="521368"/>
            <a:chExt cx="2205789" cy="1949116"/>
          </a:xfrm>
        </p:grpSpPr>
        <p:sp>
          <p:nvSpPr>
            <p:cNvPr id="162" name="Rectangle 161"/>
            <p:cNvSpPr/>
            <p:nvPr/>
          </p:nvSpPr>
          <p:spPr>
            <a:xfrm>
              <a:off x="2582779" y="521368"/>
              <a:ext cx="2205789" cy="19491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2778461" y="597819"/>
              <a:ext cx="1859868" cy="589297"/>
              <a:chOff x="2778460" y="597819"/>
              <a:chExt cx="2590841" cy="820905"/>
            </a:xfrm>
          </p:grpSpPr>
          <p:pic>
            <p:nvPicPr>
              <p:cNvPr id="186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460" y="61227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7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460" y="1060952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8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367" y="61227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9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1913" y="1060952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0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4518" y="597819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1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5366" y="104917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2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8076" y="613318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3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8765" y="104917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4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1529" y="59832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5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8683" y="103304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4" name="Group 163"/>
            <p:cNvGrpSpPr/>
            <p:nvPr/>
          </p:nvGrpSpPr>
          <p:grpSpPr>
            <a:xfrm>
              <a:off x="2778461" y="1187116"/>
              <a:ext cx="1799217" cy="570080"/>
              <a:chOff x="2778460" y="597819"/>
              <a:chExt cx="2590841" cy="820905"/>
            </a:xfrm>
          </p:grpSpPr>
          <p:pic>
            <p:nvPicPr>
              <p:cNvPr id="176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460" y="61227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7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460" y="1060952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8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367" y="61227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9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1913" y="1060952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0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4518" y="597819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1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5366" y="104917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2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8076" y="613318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3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8765" y="104917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4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1529" y="59832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5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8683" y="103304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5" name="Group 164"/>
            <p:cNvGrpSpPr/>
            <p:nvPr/>
          </p:nvGrpSpPr>
          <p:grpSpPr>
            <a:xfrm>
              <a:off x="2778461" y="1788309"/>
              <a:ext cx="1799217" cy="570080"/>
              <a:chOff x="2778460" y="597819"/>
              <a:chExt cx="2590841" cy="820905"/>
            </a:xfrm>
          </p:grpSpPr>
          <p:pic>
            <p:nvPicPr>
              <p:cNvPr id="166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460" y="61227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7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460" y="1060952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8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367" y="61227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9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1913" y="1060952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0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4518" y="597819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1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5366" y="104917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2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8076" y="613318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3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8765" y="104917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4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1529" y="59832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5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8683" y="103304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96" name="Group 195"/>
          <p:cNvGrpSpPr/>
          <p:nvPr/>
        </p:nvGrpSpPr>
        <p:grpSpPr>
          <a:xfrm>
            <a:off x="-42904" y="4890019"/>
            <a:ext cx="1874504" cy="1656380"/>
            <a:chOff x="2582779" y="521368"/>
            <a:chExt cx="2205789" cy="1949116"/>
          </a:xfrm>
        </p:grpSpPr>
        <p:sp>
          <p:nvSpPr>
            <p:cNvPr id="197" name="Rectangle 196"/>
            <p:cNvSpPr/>
            <p:nvPr/>
          </p:nvSpPr>
          <p:spPr>
            <a:xfrm>
              <a:off x="2582779" y="521368"/>
              <a:ext cx="2205789" cy="19491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2778461" y="597819"/>
              <a:ext cx="1859868" cy="589297"/>
              <a:chOff x="2778460" y="597819"/>
              <a:chExt cx="2590841" cy="820905"/>
            </a:xfrm>
          </p:grpSpPr>
          <p:pic>
            <p:nvPicPr>
              <p:cNvPr id="221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460" y="61227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2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460" y="1060952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3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367" y="61227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4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1913" y="1060952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5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4518" y="597819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6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5366" y="104917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7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8076" y="613318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8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8765" y="104917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9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1529" y="59832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0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8683" y="103304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9" name="Group 198"/>
            <p:cNvGrpSpPr/>
            <p:nvPr/>
          </p:nvGrpSpPr>
          <p:grpSpPr>
            <a:xfrm>
              <a:off x="2778461" y="1187116"/>
              <a:ext cx="1799217" cy="570080"/>
              <a:chOff x="2778460" y="597819"/>
              <a:chExt cx="2590841" cy="820905"/>
            </a:xfrm>
          </p:grpSpPr>
          <p:pic>
            <p:nvPicPr>
              <p:cNvPr id="211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460" y="61227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2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460" y="1060952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3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367" y="61227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4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1913" y="1060952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5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4518" y="597819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6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5366" y="104917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7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8076" y="613318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8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8765" y="104917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9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1529" y="59832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0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8683" y="103304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0" name="Group 199"/>
            <p:cNvGrpSpPr/>
            <p:nvPr/>
          </p:nvGrpSpPr>
          <p:grpSpPr>
            <a:xfrm>
              <a:off x="2778461" y="1788309"/>
              <a:ext cx="1799217" cy="570080"/>
              <a:chOff x="2778460" y="597819"/>
              <a:chExt cx="2590841" cy="820905"/>
            </a:xfrm>
          </p:grpSpPr>
          <p:pic>
            <p:nvPicPr>
              <p:cNvPr id="201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460" y="61227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2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460" y="1060952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3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367" y="61227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4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1913" y="1060952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4518" y="597819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5366" y="104917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8076" y="613318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8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8765" y="104917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9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1529" y="59832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0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8683" y="103304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823668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682" y="918465"/>
            <a:ext cx="6123428" cy="522882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657706" y="3488586"/>
            <a:ext cx="0" cy="19611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18210" y="2499126"/>
            <a:ext cx="1874504" cy="1656380"/>
            <a:chOff x="2582779" y="521368"/>
            <a:chExt cx="2205789" cy="1949116"/>
          </a:xfrm>
        </p:grpSpPr>
        <p:sp>
          <p:nvSpPr>
            <p:cNvPr id="7" name="Rectangle 6"/>
            <p:cNvSpPr/>
            <p:nvPr/>
          </p:nvSpPr>
          <p:spPr>
            <a:xfrm>
              <a:off x="2582779" y="521368"/>
              <a:ext cx="2205789" cy="19491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778461" y="597819"/>
              <a:ext cx="1859868" cy="589297"/>
              <a:chOff x="2778460" y="597819"/>
              <a:chExt cx="2590841" cy="820905"/>
            </a:xfrm>
          </p:grpSpPr>
          <p:pic>
            <p:nvPicPr>
              <p:cNvPr id="31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460" y="61227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460" y="1060952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367" y="61227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1913" y="1060952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4518" y="597819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5366" y="104917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8076" y="613318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8765" y="104917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1529" y="59832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8683" y="103304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2778461" y="1187116"/>
              <a:ext cx="1799217" cy="570080"/>
              <a:chOff x="2778460" y="597819"/>
              <a:chExt cx="2590841" cy="820905"/>
            </a:xfrm>
          </p:grpSpPr>
          <p:pic>
            <p:nvPicPr>
              <p:cNvPr id="21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460" y="61227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460" y="1060952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367" y="61227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1913" y="1060952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4518" y="597819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5366" y="104917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8076" y="613318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8765" y="104917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1529" y="59832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8683" y="103304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2778461" y="1788309"/>
              <a:ext cx="1799217" cy="570080"/>
              <a:chOff x="2778460" y="597819"/>
              <a:chExt cx="2590841" cy="820905"/>
            </a:xfrm>
          </p:grpSpPr>
          <p:pic>
            <p:nvPicPr>
              <p:cNvPr id="11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460" y="61227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460" y="1060952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367" y="61227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1913" y="1060952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4518" y="597819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5366" y="104917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8076" y="613318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8765" y="104917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1529" y="59832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8683" y="103304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41" name="Picture 4" descr="Image result for clipart coin fli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155" y="2654784"/>
            <a:ext cx="565126" cy="88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Down Arrow 41"/>
          <p:cNvSpPr/>
          <p:nvPr/>
        </p:nvSpPr>
        <p:spPr>
          <a:xfrm rot="18405536">
            <a:off x="3101616" y="3479758"/>
            <a:ext cx="256831" cy="382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440637" y="2605958"/>
            <a:ext cx="87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44" name="Down Arrow 43"/>
          <p:cNvSpPr/>
          <p:nvPr/>
        </p:nvSpPr>
        <p:spPr>
          <a:xfrm rot="14802820">
            <a:off x="3097986" y="2738884"/>
            <a:ext cx="256831" cy="382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377936" y="3690914"/>
            <a:ext cx="99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Vaccine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581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02805" y="1049822"/>
            <a:ext cx="8829376" cy="3618287"/>
            <a:chOff x="304799" y="1740616"/>
            <a:chExt cx="6833961" cy="280056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39081" b="32786"/>
            <a:stretch/>
          </p:blipFill>
          <p:spPr>
            <a:xfrm>
              <a:off x="304799" y="2650755"/>
              <a:ext cx="6833961" cy="1225919"/>
            </a:xfrm>
            <a:prstGeom prst="rect">
              <a:avLst/>
            </a:prstGeom>
          </p:spPr>
        </p:pic>
        <p:cxnSp>
          <p:nvCxnSpPr>
            <p:cNvPr id="3" name="Straight Arrow Connector 2"/>
            <p:cNvCxnSpPr/>
            <p:nvPr/>
          </p:nvCxnSpPr>
          <p:spPr>
            <a:xfrm flipH="1">
              <a:off x="3635888" y="2386549"/>
              <a:ext cx="701842" cy="50632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>
              <a:off x="3041863" y="2026583"/>
              <a:ext cx="67712" cy="64141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608473" y="1740616"/>
              <a:ext cx="1925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Control mean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4521678" y="3480387"/>
              <a:ext cx="692029" cy="46045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213707" y="3894849"/>
              <a:ext cx="19250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Variation around mean</a:t>
              </a:r>
              <a:endParaRPr lang="en-US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73192"/>
          <a:stretch/>
        </p:blipFill>
        <p:spPr>
          <a:xfrm>
            <a:off x="202805" y="5191124"/>
            <a:ext cx="8829376" cy="1509309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3038406" y="4543023"/>
            <a:ext cx="112386" cy="6541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31692" y="4109461"/>
            <a:ext cx="248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mean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20291" y="1503285"/>
            <a:ext cx="248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size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164109" y="4683211"/>
            <a:ext cx="499854" cy="8413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90676" y="4296684"/>
            <a:ext cx="248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Vaccine effect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13074" y="2607833"/>
            <a:ext cx="2487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Noise varies positively and negatively, w/ mean 0.0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52589" y="2933966"/>
            <a:ext cx="24252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0" y="75963"/>
            <a:ext cx="11465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Alternate way of viewing data generation process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48558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73841"/>
          <a:stretch/>
        </p:blipFill>
        <p:spPr>
          <a:xfrm>
            <a:off x="205928" y="4972049"/>
            <a:ext cx="6833961" cy="113991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570146" y="4410999"/>
            <a:ext cx="701842" cy="5063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60317" y="4041667"/>
            <a:ext cx="192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mean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82825" y="4664163"/>
            <a:ext cx="701842" cy="5063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57694" y="4410999"/>
            <a:ext cx="192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Vaccine effect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" y="1245505"/>
            <a:ext cx="3486150" cy="2282325"/>
            <a:chOff x="266700" y="961469"/>
            <a:chExt cx="3933825" cy="257541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00BFC4"/>
                </a:clrFrom>
                <a:clrTo>
                  <a:srgbClr val="00BFC4">
                    <a:alpha val="0"/>
                  </a:srgbClr>
                </a:clrTo>
              </a:clrChange>
            </a:blip>
            <a:srcRect l="4355" t="49653" r="31402" b="1093"/>
            <a:stretch/>
          </p:blipFill>
          <p:spPr>
            <a:xfrm>
              <a:off x="266700" y="961469"/>
              <a:ext cx="3933825" cy="2575411"/>
            </a:xfrm>
            <a:prstGeom prst="rect">
              <a:avLst/>
            </a:prstGeom>
          </p:spPr>
        </p:pic>
        <p:cxnSp>
          <p:nvCxnSpPr>
            <p:cNvPr id="18" name="Straight Connector 17"/>
            <p:cNvCxnSpPr/>
            <p:nvPr/>
          </p:nvCxnSpPr>
          <p:spPr>
            <a:xfrm flipV="1">
              <a:off x="2238375" y="1018619"/>
              <a:ext cx="0" cy="211510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504510" y="1296151"/>
            <a:ext cx="3486150" cy="2282325"/>
            <a:chOff x="3504510" y="1296151"/>
            <a:chExt cx="3486150" cy="2282325"/>
          </a:xfrm>
        </p:grpSpPr>
        <p:grpSp>
          <p:nvGrpSpPr>
            <p:cNvPr id="23" name="Group 22"/>
            <p:cNvGrpSpPr/>
            <p:nvPr/>
          </p:nvGrpSpPr>
          <p:grpSpPr>
            <a:xfrm>
              <a:off x="3504510" y="1296151"/>
              <a:ext cx="3486150" cy="2282325"/>
              <a:chOff x="266700" y="961469"/>
              <a:chExt cx="3933825" cy="2575411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3"/>
              <a:srcRect l="4355" t="49653" r="31402" b="1093"/>
              <a:stretch/>
            </p:blipFill>
            <p:spPr>
              <a:xfrm>
                <a:off x="266700" y="961469"/>
                <a:ext cx="3933825" cy="2575411"/>
              </a:xfrm>
              <a:prstGeom prst="rect">
                <a:avLst/>
              </a:prstGeom>
            </p:spPr>
          </p:pic>
          <p:cxnSp>
            <p:nvCxnSpPr>
              <p:cNvPr id="25" name="Straight Connector 24"/>
              <p:cNvCxnSpPr/>
              <p:nvPr/>
            </p:nvCxnSpPr>
            <p:spPr>
              <a:xfrm flipV="1">
                <a:off x="2238375" y="1018619"/>
                <a:ext cx="0" cy="211510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 flipV="1">
              <a:off x="6233903" y="1296151"/>
              <a:ext cx="0" cy="187440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220222" y="1245504"/>
            <a:ext cx="3486150" cy="2282325"/>
            <a:chOff x="3504510" y="1296151"/>
            <a:chExt cx="3486150" cy="228232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/>
            <a:srcRect l="4355" t="49653" r="31402" b="1093"/>
            <a:stretch/>
          </p:blipFill>
          <p:spPr>
            <a:xfrm>
              <a:off x="3504510" y="1296151"/>
              <a:ext cx="3486150" cy="2282325"/>
            </a:xfrm>
            <a:prstGeom prst="rect">
              <a:avLst/>
            </a:prstGeom>
          </p:spPr>
        </p:pic>
        <p:cxnSp>
          <p:nvCxnSpPr>
            <p:cNvPr id="30" name="Straight Connector 29"/>
            <p:cNvCxnSpPr/>
            <p:nvPr/>
          </p:nvCxnSpPr>
          <p:spPr>
            <a:xfrm flipV="1">
              <a:off x="6233903" y="1296151"/>
              <a:ext cx="0" cy="18744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1362076" y="1676400"/>
            <a:ext cx="2353638" cy="1443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1750828" y="1296150"/>
            <a:ext cx="0" cy="187440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751803" y="1721756"/>
            <a:ext cx="2353638" cy="1443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5247585" y="1296150"/>
            <a:ext cx="0" cy="187440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233903" y="1296150"/>
            <a:ext cx="0" cy="18744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89823" y="1976140"/>
            <a:ext cx="729299" cy="5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90625" y="786936"/>
            <a:ext cx="163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mean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99139" y="437016"/>
            <a:ext cx="1857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mean +</a:t>
            </a:r>
          </a:p>
          <a:p>
            <a:r>
              <a:rPr lang="en-US" dirty="0" smtClean="0"/>
              <a:t>Treatment effect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9020687" y="31636"/>
            <a:ext cx="1942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mean +</a:t>
            </a:r>
          </a:p>
          <a:p>
            <a:r>
              <a:rPr lang="en-US" dirty="0" smtClean="0"/>
              <a:t>Treatment effect +</a:t>
            </a:r>
          </a:p>
          <a:p>
            <a:r>
              <a:rPr lang="en-US" dirty="0" smtClean="0"/>
              <a:t>Random noise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4057650" y="5695950"/>
            <a:ext cx="1332174" cy="95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418189" y="5012689"/>
            <a:ext cx="1925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Noise varies positively and negatively, w/ mean 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21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linear model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825625"/>
            <a:ext cx="1102042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General:</a:t>
            </a:r>
          </a:p>
          <a:p>
            <a:r>
              <a:rPr lang="en-US" sz="3200" dirty="0" smtClean="0"/>
              <a:t>Response ~ “fixed effects” + random noise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More math-y</a:t>
            </a:r>
          </a:p>
          <a:p>
            <a:r>
              <a:rPr lang="en-US" sz="3200" dirty="0" smtClean="0"/>
              <a:t>Response ~ intercept + (treatment effect) + random noise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Current example:</a:t>
            </a:r>
          </a:p>
          <a:p>
            <a:r>
              <a:rPr lang="en-US" sz="3200" dirty="0" err="1"/>
              <a:t>y</a:t>
            </a:r>
            <a:r>
              <a:rPr lang="en-US" sz="3200" dirty="0" err="1" smtClean="0"/>
              <a:t>.control</a:t>
            </a:r>
            <a:r>
              <a:rPr lang="en-US" sz="3200" dirty="0" smtClean="0"/>
              <a:t> ~ </a:t>
            </a:r>
            <a:r>
              <a:rPr lang="en-US" sz="3200" dirty="0" err="1" smtClean="0"/>
              <a:t>control.mean</a:t>
            </a:r>
            <a:r>
              <a:rPr lang="en-US" sz="3200" dirty="0" smtClean="0"/>
              <a:t> +                             random noise</a:t>
            </a:r>
          </a:p>
          <a:p>
            <a:r>
              <a:rPr lang="en-US" sz="3200" dirty="0" err="1" smtClean="0"/>
              <a:t>y.vaccine</a:t>
            </a:r>
            <a:r>
              <a:rPr lang="en-US" sz="3200" dirty="0" smtClean="0"/>
              <a:t> ~ </a:t>
            </a:r>
            <a:r>
              <a:rPr lang="en-US" sz="3200" dirty="0" err="1" smtClean="0"/>
              <a:t>control.mean</a:t>
            </a:r>
            <a:r>
              <a:rPr lang="en-US" sz="3200" dirty="0" smtClean="0"/>
              <a:t> + </a:t>
            </a:r>
            <a:r>
              <a:rPr lang="en-US" sz="3200" dirty="0" err="1" smtClean="0"/>
              <a:t>vaccine.effect</a:t>
            </a:r>
            <a:r>
              <a:rPr lang="en-US" sz="3200" dirty="0" smtClean="0"/>
              <a:t> + random noise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632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/>
          <p:cNvSpPr txBox="1">
            <a:spLocks/>
          </p:cNvSpPr>
          <p:nvPr/>
        </p:nvSpPr>
        <p:spPr>
          <a:xfrm>
            <a:off x="189963" y="12723"/>
            <a:ext cx="10515600" cy="5641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Variance is homogenous </a:t>
            </a:r>
          </a:p>
          <a:p>
            <a:pPr marL="0" indent="0">
              <a:buNone/>
            </a:pPr>
            <a:r>
              <a:rPr lang="en-US" dirty="0" smtClean="0"/>
              <a:t>(homoscedastic, not heteroskedastic)</a:t>
            </a:r>
          </a:p>
          <a:p>
            <a:pPr lvl="1"/>
            <a:r>
              <a:rPr lang="en-US" dirty="0" smtClean="0"/>
              <a:t>ANOVA/t-test: the variance/SD/SE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of each distinct group is equal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85762" y="2098139"/>
            <a:ext cx="5062001" cy="2281512"/>
            <a:chOff x="385762" y="1628774"/>
            <a:chExt cx="5062001" cy="228151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762" y="1628774"/>
              <a:ext cx="5062001" cy="2047875"/>
            </a:xfrm>
            <a:prstGeom prst="rect">
              <a:avLst/>
            </a:prstGeom>
          </p:spPr>
        </p:pic>
        <p:cxnSp>
          <p:nvCxnSpPr>
            <p:cNvPr id="4" name="Straight Arrow Connector 3"/>
            <p:cNvCxnSpPr/>
            <p:nvPr/>
          </p:nvCxnSpPr>
          <p:spPr>
            <a:xfrm flipH="1">
              <a:off x="2316259" y="2819400"/>
              <a:ext cx="1112741" cy="2862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2316259" y="3505247"/>
              <a:ext cx="969866" cy="40503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216622" y="714376"/>
            <a:ext cx="6976833" cy="5172074"/>
            <a:chOff x="6643151" y="72602"/>
            <a:chExt cx="4910673" cy="36403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3151" y="72602"/>
              <a:ext cx="4910673" cy="364038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577" r="52839" b="56182"/>
            <a:stretch/>
          </p:blipFill>
          <p:spPr>
            <a:xfrm>
              <a:off x="7759518" y="1884597"/>
              <a:ext cx="1085850" cy="136456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0772" t="54531" r="18810" b="9883"/>
            <a:stretch/>
          </p:blipFill>
          <p:spPr>
            <a:xfrm>
              <a:off x="8164629" y="1904742"/>
              <a:ext cx="1657350" cy="13727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6644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non-constant Variation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2-groups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t.test</a:t>
            </a:r>
            <a:r>
              <a:rPr lang="en-US" dirty="0" smtClean="0"/>
              <a:t>() w/ Welch’s correction (default)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Regression, ANOVA, ANCOVA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lme</a:t>
            </a:r>
            <a:r>
              <a:rPr lang="en-US" dirty="0" smtClean="0"/>
              <a:t>::</a:t>
            </a:r>
            <a:r>
              <a:rPr lang="en-US" dirty="0" err="1" smtClean="0"/>
              <a:t>gls</a:t>
            </a:r>
            <a:endParaRPr lang="en-US" dirty="0" smtClean="0"/>
          </a:p>
          <a:p>
            <a:r>
              <a:rPr lang="en-US" dirty="0" smtClean="0"/>
              <a:t>“generalized least squares”</a:t>
            </a:r>
          </a:p>
          <a:p>
            <a:r>
              <a:rPr lang="en-US" dirty="0" smtClean="0"/>
              <a:t>Can allow variance to vary between groups, with a covariate, etc.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839788" y="352901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Multiple groups, 1-way ANOVA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839788" y="4352925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oneway.test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Essentially Welch’s correction for 1-way ANOVA</a:t>
            </a:r>
          </a:p>
          <a:p>
            <a:r>
              <a:rPr lang="en-US" dirty="0" smtClean="0"/>
              <a:t>Not well known, only does overall F-test, so not very useful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2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30675"/>
            <a:ext cx="10515600" cy="564197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All individuals independent of each other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Variation is independent, residuals are independent, individuals not correlated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896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/>
          <p:cNvGrpSpPr/>
          <p:nvPr/>
        </p:nvGrpSpPr>
        <p:grpSpPr>
          <a:xfrm>
            <a:off x="990599" y="68248"/>
            <a:ext cx="9751459" cy="6535428"/>
            <a:chOff x="769384" y="-405779"/>
            <a:chExt cx="10515600" cy="7047555"/>
          </a:xfrm>
        </p:grpSpPr>
        <p:grpSp>
          <p:nvGrpSpPr>
            <p:cNvPr id="16" name="Group 15"/>
            <p:cNvGrpSpPr/>
            <p:nvPr/>
          </p:nvGrpSpPr>
          <p:grpSpPr>
            <a:xfrm>
              <a:off x="3249757" y="917227"/>
              <a:ext cx="2205789" cy="1949116"/>
              <a:chOff x="2582779" y="521368"/>
              <a:chExt cx="2205789" cy="194911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582779" y="521368"/>
                <a:ext cx="2205789" cy="19491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2778461" y="597819"/>
                <a:ext cx="1859868" cy="589297"/>
                <a:chOff x="2778460" y="597819"/>
                <a:chExt cx="2590841" cy="820905"/>
              </a:xfrm>
            </p:grpSpPr>
            <p:pic>
              <p:nvPicPr>
                <p:cNvPr id="1026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367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31913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64518" y="597819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85366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58076" y="613318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8765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11529" y="59832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8683" y="103304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7" name="Group 16"/>
              <p:cNvGrpSpPr/>
              <p:nvPr/>
            </p:nvGrpSpPr>
            <p:grpSpPr>
              <a:xfrm>
                <a:off x="2778461" y="1187116"/>
                <a:ext cx="1799217" cy="570080"/>
                <a:chOff x="2778460" y="597819"/>
                <a:chExt cx="2590841" cy="820905"/>
              </a:xfrm>
            </p:grpSpPr>
            <p:pic>
              <p:nvPicPr>
                <p:cNvPr id="18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367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31913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64518" y="597819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85366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58076" y="613318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8765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11529" y="59832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8683" y="103304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2778461" y="1788309"/>
                <a:ext cx="1799217" cy="570080"/>
                <a:chOff x="2778460" y="597819"/>
                <a:chExt cx="2590841" cy="820905"/>
              </a:xfrm>
            </p:grpSpPr>
            <p:pic>
              <p:nvPicPr>
                <p:cNvPr id="29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367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31913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64518" y="597819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85366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58076" y="613318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6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8765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7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11529" y="59832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8683" y="103304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40" name="Group 39"/>
            <p:cNvGrpSpPr/>
            <p:nvPr/>
          </p:nvGrpSpPr>
          <p:grpSpPr>
            <a:xfrm>
              <a:off x="5721635" y="899812"/>
              <a:ext cx="2205789" cy="1949116"/>
              <a:chOff x="2582779" y="521368"/>
              <a:chExt cx="2205789" cy="194911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582779" y="521368"/>
                <a:ext cx="2205789" cy="19491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2778461" y="597819"/>
                <a:ext cx="1859868" cy="589297"/>
                <a:chOff x="2778460" y="597819"/>
                <a:chExt cx="2590841" cy="820905"/>
              </a:xfrm>
            </p:grpSpPr>
            <p:pic>
              <p:nvPicPr>
                <p:cNvPr id="65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6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367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31913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9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64518" y="597819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0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85366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1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58076" y="613318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2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8765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3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11529" y="59832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4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8683" y="103304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3" name="Group 42"/>
              <p:cNvGrpSpPr/>
              <p:nvPr/>
            </p:nvGrpSpPr>
            <p:grpSpPr>
              <a:xfrm>
                <a:off x="2778461" y="1187116"/>
                <a:ext cx="1799217" cy="570080"/>
                <a:chOff x="2778460" y="597819"/>
                <a:chExt cx="2590841" cy="820905"/>
              </a:xfrm>
            </p:grpSpPr>
            <p:pic>
              <p:nvPicPr>
                <p:cNvPr id="55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367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8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31913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9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64518" y="597819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0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85366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58076" y="613318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8765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11529" y="59832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8683" y="103304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4" name="Group 43"/>
              <p:cNvGrpSpPr/>
              <p:nvPr/>
            </p:nvGrpSpPr>
            <p:grpSpPr>
              <a:xfrm>
                <a:off x="2778461" y="1788309"/>
                <a:ext cx="1799217" cy="570080"/>
                <a:chOff x="2778460" y="597819"/>
                <a:chExt cx="2590841" cy="820905"/>
              </a:xfrm>
            </p:grpSpPr>
            <p:pic>
              <p:nvPicPr>
                <p:cNvPr id="45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367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31913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64518" y="597819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85366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58076" y="613318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8765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11529" y="59832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8683" y="103304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1036" name="Picture 12" descr="Image result for clip art space heat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6834" y="1254775"/>
              <a:ext cx="1318964" cy="1118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8" name="Group 77"/>
            <p:cNvGrpSpPr/>
            <p:nvPr/>
          </p:nvGrpSpPr>
          <p:grpSpPr>
            <a:xfrm>
              <a:off x="4006495" y="4157892"/>
              <a:ext cx="1618516" cy="2483884"/>
              <a:chOff x="765175" y="3497178"/>
              <a:chExt cx="1994067" cy="3060229"/>
            </a:xfrm>
          </p:grpSpPr>
          <p:pic>
            <p:nvPicPr>
              <p:cNvPr id="1038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5175" y="349717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652" y="349717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0219" y="349717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3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8786" y="349717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8592" y="3503643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197" y="398051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6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4674" y="398051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3241" y="398051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1808" y="398051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1614" y="3986983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0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5433" y="452636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1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1909" y="452636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2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0477" y="452636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9044" y="452636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8850" y="453283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5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044" y="506575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6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3520" y="506575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7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2088" y="506575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8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0655" y="506575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9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0461" y="5072219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1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5433" y="5610056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1909" y="5610056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0477" y="5610056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9044" y="5610056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8850" y="561652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044" y="614944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3520" y="614944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2088" y="614944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0655" y="614944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0461" y="6155907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2" name="Group 111"/>
            <p:cNvGrpSpPr/>
            <p:nvPr/>
          </p:nvGrpSpPr>
          <p:grpSpPr>
            <a:xfrm>
              <a:off x="5748741" y="4177019"/>
              <a:ext cx="1583446" cy="2430062"/>
              <a:chOff x="765175" y="3497178"/>
              <a:chExt cx="1994067" cy="3060229"/>
            </a:xfrm>
          </p:grpSpPr>
          <p:pic>
            <p:nvPicPr>
              <p:cNvPr id="113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5175" y="349717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4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652" y="349717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5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0219" y="349717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6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8786" y="349717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7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8592" y="3503643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8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197" y="398051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9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4674" y="398051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3241" y="398051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1808" y="398051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2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1614" y="3986983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3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5433" y="452636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4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1909" y="452636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5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0477" y="452636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6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9044" y="452636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7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8850" y="453283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8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044" y="506575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9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3520" y="506575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0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2088" y="506575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1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0655" y="506575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2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0461" y="5072219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3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5433" y="5610056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4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1909" y="5610056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5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0477" y="5610056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6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9044" y="5610056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7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8850" y="561652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8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044" y="614944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3520" y="614944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2088" y="614944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1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0655" y="614944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2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0461" y="6155907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9" name="Down Arrow 78"/>
            <p:cNvSpPr/>
            <p:nvPr/>
          </p:nvSpPr>
          <p:spPr>
            <a:xfrm>
              <a:off x="4233001" y="2913279"/>
              <a:ext cx="256831" cy="38258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829786" y="3232418"/>
              <a:ext cx="981127" cy="398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Control</a:t>
              </a:r>
              <a:endParaRPr lang="en-US" dirty="0"/>
            </a:p>
          </p:txBody>
        </p:sp>
        <p:sp>
          <p:nvSpPr>
            <p:cNvPr id="146" name="Down Arrow 145"/>
            <p:cNvSpPr/>
            <p:nvPr/>
          </p:nvSpPr>
          <p:spPr>
            <a:xfrm>
              <a:off x="6623834" y="2936752"/>
              <a:ext cx="256831" cy="38258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203698" y="3257845"/>
              <a:ext cx="996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Vaccine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27" name="Right Brace 1026"/>
            <p:cNvSpPr/>
            <p:nvPr/>
          </p:nvSpPr>
          <p:spPr>
            <a:xfrm rot="16200000">
              <a:off x="5247520" y="1599796"/>
              <a:ext cx="546839" cy="4512494"/>
            </a:xfrm>
            <a:prstGeom prst="rightBrace">
              <a:avLst>
                <a:gd name="adj1" fmla="val 8333"/>
                <a:gd name="adj2" fmla="val 2458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ight Brace 154"/>
            <p:cNvSpPr/>
            <p:nvPr/>
          </p:nvSpPr>
          <p:spPr>
            <a:xfrm rot="16200000">
              <a:off x="5367242" y="1647352"/>
              <a:ext cx="546839" cy="4512494"/>
            </a:xfrm>
            <a:prstGeom prst="rightBrace">
              <a:avLst>
                <a:gd name="adj1" fmla="val 8333"/>
                <a:gd name="adj2" fmla="val 74885"/>
              </a:avLst>
            </a:prstGeom>
            <a:ln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TextBox 1028"/>
            <p:cNvSpPr txBox="1"/>
            <p:nvPr/>
          </p:nvSpPr>
          <p:spPr>
            <a:xfrm>
              <a:off x="3708140" y="539209"/>
              <a:ext cx="1463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Aquarium 1</a:t>
              </a:r>
              <a:endParaRPr lang="en-US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965079" y="546044"/>
              <a:ext cx="1463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Aquarium 2</a:t>
              </a:r>
              <a:endParaRPr lang="en-US" dirty="0"/>
            </a:p>
          </p:txBody>
        </p:sp>
        <p:sp>
          <p:nvSpPr>
            <p:cNvPr id="159" name="Content Placeholder 4"/>
            <p:cNvSpPr txBox="1">
              <a:spLocks/>
            </p:cNvSpPr>
            <p:nvPr/>
          </p:nvSpPr>
          <p:spPr>
            <a:xfrm>
              <a:off x="769384" y="-405779"/>
              <a:ext cx="10515600" cy="5641975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All individuals independent of each other</a:t>
              </a:r>
            </a:p>
            <a:p>
              <a:pPr lvl="1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Variation is independent, residuals are independent, individuals not correlated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 smtClean="0"/>
            </a:p>
            <a:p>
              <a:pPr lvl="1"/>
              <a:endParaRPr lang="en-US" dirty="0" smtClean="0"/>
            </a:p>
            <a:p>
              <a:endParaRPr lang="en-US" dirty="0" smtClean="0"/>
            </a:p>
            <a:p>
              <a:endParaRPr lang="en-US" dirty="0"/>
            </a:p>
          </p:txBody>
        </p:sp>
      </p:grpSp>
      <p:sp>
        <p:nvSpPr>
          <p:cNvPr id="1032" name="TextBox 1031"/>
          <p:cNvSpPr txBox="1"/>
          <p:nvPr/>
        </p:nvSpPr>
        <p:spPr>
          <a:xfrm>
            <a:off x="9418043" y="934431"/>
            <a:ext cx="23371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*Individuals from aquarium 2 are </a:t>
            </a:r>
            <a:r>
              <a:rPr lang="en-US" b="1" dirty="0" smtClean="0"/>
              <a:t>not independent</a:t>
            </a:r>
            <a:r>
              <a:rPr lang="en-US" dirty="0" smtClean="0"/>
              <a:t> b/c they shared a common environment</a:t>
            </a:r>
          </a:p>
          <a:p>
            <a:endParaRPr lang="en-US" dirty="0" smtClean="0"/>
          </a:p>
          <a:p>
            <a:r>
              <a:rPr lang="en-US" dirty="0" smtClean="0"/>
              <a:t>*This variation is “structured”, but is not model so it “</a:t>
            </a:r>
            <a:r>
              <a:rPr lang="en-US" b="1" dirty="0" smtClean="0"/>
              <a:t>ends up in the error term</a:t>
            </a:r>
            <a:r>
              <a:rPr lang="en-US" dirty="0" smtClean="0"/>
              <a:t>” (modifies the distribution of the residuals, in this case changes their mean)</a:t>
            </a:r>
          </a:p>
          <a:p>
            <a:endParaRPr lang="en-US" dirty="0" smtClean="0"/>
          </a:p>
          <a:p>
            <a:r>
              <a:rPr lang="en-US" dirty="0" smtClean="0"/>
              <a:t>*Stats lingo: the common environment “</a:t>
            </a:r>
            <a:r>
              <a:rPr lang="en-US" b="1" dirty="0" smtClean="0"/>
              <a:t>induces correlation</a:t>
            </a:r>
            <a:r>
              <a:rPr lang="en-US" dirty="0" smtClean="0"/>
              <a:t>” among individuals from that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63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Assumptions of basic statistical 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959350"/>
            <a:ext cx="10515600" cy="56419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1) </a:t>
            </a:r>
            <a:r>
              <a:rPr lang="en-US" b="1" dirty="0" smtClean="0"/>
              <a:t>Residuals/Variation normally distributed</a:t>
            </a:r>
          </a:p>
          <a:p>
            <a:pPr lvl="1"/>
            <a:r>
              <a:rPr lang="en-US" b="1" dirty="0" smtClean="0"/>
              <a:t>ANOVA/t-test</a:t>
            </a:r>
            <a:r>
              <a:rPr lang="en-US" dirty="0" smtClean="0"/>
              <a:t>: w/in any distinct group/treatment, variation is normally distribution</a:t>
            </a:r>
          </a:p>
          <a:p>
            <a:pPr lvl="1"/>
            <a:r>
              <a:rPr lang="en-US" b="1" dirty="0" smtClean="0"/>
              <a:t>Regression</a:t>
            </a:r>
            <a:r>
              <a:rPr lang="en-US" dirty="0" smtClean="0"/>
              <a:t>: along the regression line, variation in normally distributed</a:t>
            </a:r>
          </a:p>
          <a:p>
            <a:r>
              <a:rPr lang="en-US" dirty="0" smtClean="0"/>
              <a:t>2) </a:t>
            </a:r>
            <a:r>
              <a:rPr lang="en-US" b="1" dirty="0" smtClean="0"/>
              <a:t>Random sampling / assignment</a:t>
            </a:r>
          </a:p>
          <a:p>
            <a:pPr lvl="1"/>
            <a:r>
              <a:rPr lang="en-US" dirty="0" smtClean="0"/>
              <a:t>If </a:t>
            </a:r>
            <a:r>
              <a:rPr lang="en-US" b="1" dirty="0" smtClean="0"/>
              <a:t>sampling from a population</a:t>
            </a:r>
            <a:r>
              <a:rPr lang="en-US" dirty="0" smtClean="0"/>
              <a:t>, individuals randomly selected</a:t>
            </a:r>
          </a:p>
          <a:p>
            <a:pPr lvl="1"/>
            <a:r>
              <a:rPr lang="en-US" dirty="0" smtClean="0"/>
              <a:t>If </a:t>
            </a:r>
            <a:r>
              <a:rPr lang="en-US" b="1" dirty="0" smtClean="0"/>
              <a:t>assigning treatments </a:t>
            </a:r>
            <a:r>
              <a:rPr lang="en-US" dirty="0" smtClean="0"/>
              <a:t>to a fixed group of individuals, treatments randomly assigned</a:t>
            </a:r>
          </a:p>
          <a:p>
            <a:r>
              <a:rPr lang="en-US" dirty="0"/>
              <a:t>3</a:t>
            </a:r>
            <a:r>
              <a:rPr lang="en-US" dirty="0" smtClean="0"/>
              <a:t>)</a:t>
            </a:r>
            <a:r>
              <a:rPr lang="en-US" b="1" dirty="0" smtClean="0"/>
              <a:t> Variance is homogenous </a:t>
            </a:r>
            <a:r>
              <a:rPr lang="en-US" dirty="0" smtClean="0"/>
              <a:t>(homoscedastic, not heteroskedastic)</a:t>
            </a:r>
          </a:p>
          <a:p>
            <a:pPr lvl="1"/>
            <a:r>
              <a:rPr lang="en-US" b="1" dirty="0" smtClean="0"/>
              <a:t>ANOVA/t-test: </a:t>
            </a:r>
            <a:r>
              <a:rPr lang="en-US" dirty="0" smtClean="0"/>
              <a:t>the variance/SD/SE of each distinct group is equal</a:t>
            </a:r>
          </a:p>
          <a:p>
            <a:pPr lvl="1"/>
            <a:r>
              <a:rPr lang="en-US" b="1" dirty="0" smtClean="0"/>
              <a:t>Regression</a:t>
            </a:r>
            <a:r>
              <a:rPr lang="en-US" dirty="0" smtClean="0"/>
              <a:t>: along the regression line, variance is constant</a:t>
            </a:r>
            <a:endParaRPr lang="en-US" dirty="0" smtClean="0"/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All individuals independent of each other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Variation is independent, “residuals are independent”, individuals not correlated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94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6567" b="55543"/>
          <a:stretch/>
        </p:blipFill>
        <p:spPr>
          <a:xfrm>
            <a:off x="171450" y="1524000"/>
            <a:ext cx="6348714" cy="1676400"/>
          </a:xfrm>
          <a:prstGeom prst="rect">
            <a:avLst/>
          </a:prstGeom>
        </p:spPr>
      </p:pic>
      <p:sp>
        <p:nvSpPr>
          <p:cNvPr id="3" name="Content Placeholder 4"/>
          <p:cNvSpPr txBox="1">
            <a:spLocks/>
          </p:cNvSpPr>
          <p:nvPr/>
        </p:nvSpPr>
        <p:spPr>
          <a:xfrm>
            <a:off x="990599" y="68248"/>
            <a:ext cx="9751459" cy="52319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All individuals independent of each other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Variation is independent, residuals are independent, individuals not correlated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759672" y="4257675"/>
            <a:ext cx="955578" cy="4035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6831109" y="5374787"/>
            <a:ext cx="969866" cy="4050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927633" y="3571875"/>
            <a:ext cx="26641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*New, “hidden” effects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*</a:t>
            </a:r>
            <a:r>
              <a:rPr lang="en-US" sz="3200" b="1" dirty="0" smtClean="0">
                <a:solidFill>
                  <a:srgbClr val="00B050"/>
                </a:solidFill>
              </a:rPr>
              <a:t>unknown, random variation</a:t>
            </a:r>
            <a:endParaRPr lang="en-US" sz="3200" b="1" dirty="0">
              <a:solidFill>
                <a:srgbClr val="00B05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3439711"/>
            <a:ext cx="6191455" cy="282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72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4"/>
          <p:cNvSpPr txBox="1">
            <a:spLocks/>
          </p:cNvSpPr>
          <p:nvPr/>
        </p:nvSpPr>
        <p:spPr>
          <a:xfrm>
            <a:off x="990599" y="68248"/>
            <a:ext cx="9751459" cy="52319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All individuals independent of each other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Variation is independent, residuals are independent, individuals not correlated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98" y="1428750"/>
            <a:ext cx="6823247" cy="44291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683391" y="2886075"/>
            <a:ext cx="784334" cy="7238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48353" y="2215817"/>
            <a:ext cx="2342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Binomial “coin flip”</a:t>
            </a:r>
          </a:p>
          <a:p>
            <a:r>
              <a:rPr lang="en-US" sz="3200" b="1" dirty="0" smtClean="0"/>
              <a:t>(0 or 1)</a:t>
            </a:r>
            <a:endParaRPr lang="en-US" sz="3200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821169" y="4653537"/>
            <a:ext cx="727184" cy="5635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48353" y="4186054"/>
            <a:ext cx="29666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Convert “coin flip”</a:t>
            </a:r>
          </a:p>
          <a:p>
            <a:r>
              <a:rPr lang="en-US" sz="3200" b="1" dirty="0" smtClean="0"/>
              <a:t>To index values (1 or 2)</a:t>
            </a:r>
            <a:endParaRPr lang="en-US" sz="32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886522" y="1590675"/>
            <a:ext cx="1228653" cy="8951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759672" y="4257675"/>
            <a:ext cx="955578" cy="4035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35641" y="886837"/>
            <a:ext cx="5208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*New, “hidden” effects</a:t>
            </a:r>
          </a:p>
          <a:p>
            <a:r>
              <a:rPr lang="en-US" b="1" dirty="0">
                <a:solidFill>
                  <a:srgbClr val="00B050"/>
                </a:solidFill>
              </a:rPr>
              <a:t>*</a:t>
            </a:r>
            <a:r>
              <a:rPr lang="en-US" b="1" dirty="0" smtClean="0">
                <a:solidFill>
                  <a:srgbClr val="00B050"/>
                </a:solidFill>
              </a:rPr>
              <a:t>unknown, random variation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514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9920"/>
          <a:stretch/>
        </p:blipFill>
        <p:spPr>
          <a:xfrm>
            <a:off x="342900" y="1657350"/>
            <a:ext cx="8257550" cy="295275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5873641" y="1552575"/>
            <a:ext cx="784334" cy="7238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7294195" y="1657350"/>
            <a:ext cx="784334" cy="7238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10275" y="1050965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mean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72425" y="1011019"/>
            <a:ext cx="2266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Unknown, random effect of source aquarium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873641" y="3346668"/>
            <a:ext cx="508109" cy="4585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73641" y="2989720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mean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816116" y="2984719"/>
            <a:ext cx="784334" cy="7238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7886537" y="4372424"/>
            <a:ext cx="571663" cy="3424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80509" y="4680525"/>
            <a:ext cx="2266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Unknown, random effect of other source aquarium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00450" y="2712721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Vaccine effect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50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9" y="352819"/>
            <a:ext cx="8504762" cy="63047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95781" y="276225"/>
            <a:ext cx="3234269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*By looking at the data you can’t tell that anything is amiss</a:t>
            </a:r>
          </a:p>
          <a:p>
            <a:endParaRPr lang="en-US" sz="2800" dirty="0" smtClean="0"/>
          </a:p>
          <a:p>
            <a:r>
              <a:rPr lang="en-US" sz="2800" dirty="0" smtClean="0"/>
              <a:t>*However, the vaccine effect is now “</a:t>
            </a:r>
            <a:r>
              <a:rPr lang="en-US" sz="2800" b="1" dirty="0" smtClean="0"/>
              <a:t>confounded</a:t>
            </a:r>
            <a:r>
              <a:rPr lang="en-US" sz="2800" dirty="0" smtClean="0"/>
              <a:t>” with the effect of the </a:t>
            </a:r>
          </a:p>
          <a:p>
            <a:endParaRPr lang="en-US" sz="2800" dirty="0"/>
          </a:p>
          <a:p>
            <a:r>
              <a:rPr lang="en-US" sz="2800" dirty="0" smtClean="0"/>
              <a:t>*Could overestimate, underestimate, or miss treatment effect altogether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3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0819" y="218122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variation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33375" y="93758"/>
            <a:ext cx="8991600" cy="5030692"/>
            <a:chOff x="333375" y="93758"/>
            <a:chExt cx="8991600" cy="503069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375" y="1409700"/>
              <a:ext cx="8331138" cy="3714750"/>
            </a:xfrm>
            <a:prstGeom prst="rect">
              <a:avLst/>
            </a:prstGeom>
          </p:spPr>
        </p:pic>
        <p:cxnSp>
          <p:nvCxnSpPr>
            <p:cNvPr id="3" name="Straight Arrow Connector 2"/>
            <p:cNvCxnSpPr/>
            <p:nvPr/>
          </p:nvCxnSpPr>
          <p:spPr>
            <a:xfrm flipH="1">
              <a:off x="3124273" y="533508"/>
              <a:ext cx="695252" cy="83798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3384519" y="93758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Overall baseline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1895475" y="1866795"/>
              <a:ext cx="428698" cy="31443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477073" y="1533525"/>
              <a:ext cx="790502" cy="57621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67575" y="333196"/>
              <a:ext cx="2057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Mean of random aviation shifted away from zero by a random amount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741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/>
          <p:cNvGrpSpPr/>
          <p:nvPr/>
        </p:nvGrpSpPr>
        <p:grpSpPr>
          <a:xfrm>
            <a:off x="990599" y="68248"/>
            <a:ext cx="9751459" cy="6535428"/>
            <a:chOff x="769384" y="-405779"/>
            <a:chExt cx="10515600" cy="7047555"/>
          </a:xfrm>
        </p:grpSpPr>
        <p:grpSp>
          <p:nvGrpSpPr>
            <p:cNvPr id="16" name="Group 15"/>
            <p:cNvGrpSpPr/>
            <p:nvPr/>
          </p:nvGrpSpPr>
          <p:grpSpPr>
            <a:xfrm>
              <a:off x="3249757" y="917227"/>
              <a:ext cx="2205789" cy="1949116"/>
              <a:chOff x="2582779" y="521368"/>
              <a:chExt cx="2205789" cy="194911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582779" y="521368"/>
                <a:ext cx="2205789" cy="19491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2778461" y="597819"/>
                <a:ext cx="1859868" cy="589297"/>
                <a:chOff x="2778460" y="597819"/>
                <a:chExt cx="2590841" cy="820905"/>
              </a:xfrm>
            </p:grpSpPr>
            <p:pic>
              <p:nvPicPr>
                <p:cNvPr id="1026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367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31913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64518" y="597819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85366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58076" y="613318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8765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11529" y="59832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8683" y="103304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7" name="Group 16"/>
              <p:cNvGrpSpPr/>
              <p:nvPr/>
            </p:nvGrpSpPr>
            <p:grpSpPr>
              <a:xfrm>
                <a:off x="2778461" y="1187116"/>
                <a:ext cx="1799217" cy="570080"/>
                <a:chOff x="2778460" y="597819"/>
                <a:chExt cx="2590841" cy="820905"/>
              </a:xfrm>
            </p:grpSpPr>
            <p:pic>
              <p:nvPicPr>
                <p:cNvPr id="18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367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31913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64518" y="597819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85366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58076" y="613318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8765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11529" y="59832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8683" y="103304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2778461" y="1788309"/>
                <a:ext cx="1799217" cy="570080"/>
                <a:chOff x="2778460" y="597819"/>
                <a:chExt cx="2590841" cy="820905"/>
              </a:xfrm>
            </p:grpSpPr>
            <p:pic>
              <p:nvPicPr>
                <p:cNvPr id="29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367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31913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64518" y="597819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85366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58076" y="613318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6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8765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7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11529" y="59832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8683" y="103304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40" name="Group 39"/>
            <p:cNvGrpSpPr/>
            <p:nvPr/>
          </p:nvGrpSpPr>
          <p:grpSpPr>
            <a:xfrm>
              <a:off x="5721635" y="899812"/>
              <a:ext cx="2205789" cy="1949116"/>
              <a:chOff x="2582779" y="521368"/>
              <a:chExt cx="2205789" cy="194911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582779" y="521368"/>
                <a:ext cx="2205789" cy="19491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2778461" y="597819"/>
                <a:ext cx="1859868" cy="589297"/>
                <a:chOff x="2778460" y="597819"/>
                <a:chExt cx="2590841" cy="820905"/>
              </a:xfrm>
            </p:grpSpPr>
            <p:pic>
              <p:nvPicPr>
                <p:cNvPr id="65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6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367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31913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9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64518" y="597819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0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85366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1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58076" y="613318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2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8765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3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11529" y="59832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4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8683" y="103304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3" name="Group 42"/>
              <p:cNvGrpSpPr/>
              <p:nvPr/>
            </p:nvGrpSpPr>
            <p:grpSpPr>
              <a:xfrm>
                <a:off x="2778461" y="1187116"/>
                <a:ext cx="1799217" cy="570080"/>
                <a:chOff x="2778460" y="597819"/>
                <a:chExt cx="2590841" cy="820905"/>
              </a:xfrm>
            </p:grpSpPr>
            <p:pic>
              <p:nvPicPr>
                <p:cNvPr id="55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367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8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31913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9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64518" y="597819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0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85366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58076" y="613318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8765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11529" y="59832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8683" y="103304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4" name="Group 43"/>
              <p:cNvGrpSpPr/>
              <p:nvPr/>
            </p:nvGrpSpPr>
            <p:grpSpPr>
              <a:xfrm>
                <a:off x="2778461" y="1788309"/>
                <a:ext cx="1799217" cy="570080"/>
                <a:chOff x="2778460" y="597819"/>
                <a:chExt cx="2590841" cy="820905"/>
              </a:xfrm>
            </p:grpSpPr>
            <p:pic>
              <p:nvPicPr>
                <p:cNvPr id="45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367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31913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64518" y="597819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85366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58076" y="613318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8765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11529" y="59832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8683" y="103304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1036" name="Picture 12" descr="Image result for clip art space heat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6834" y="1254775"/>
              <a:ext cx="1318964" cy="1118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8" name="Group 77"/>
            <p:cNvGrpSpPr/>
            <p:nvPr/>
          </p:nvGrpSpPr>
          <p:grpSpPr>
            <a:xfrm>
              <a:off x="4006495" y="4157892"/>
              <a:ext cx="1618516" cy="2483884"/>
              <a:chOff x="765175" y="3497178"/>
              <a:chExt cx="1994067" cy="3060229"/>
            </a:xfrm>
          </p:grpSpPr>
          <p:pic>
            <p:nvPicPr>
              <p:cNvPr id="1038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5175" y="349717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652" y="349717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0219" y="349717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3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8786" y="349717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8592" y="3503643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197" y="398051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6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4674" y="398051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3241" y="398051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1808" y="398051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1614" y="3986983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0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5433" y="452636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1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1909" y="452636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2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0477" y="452636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9044" y="452636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8850" y="453283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5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044" y="506575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6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3520" y="506575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7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2088" y="506575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8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0655" y="506575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9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0461" y="5072219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1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5433" y="5610056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1909" y="5610056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0477" y="5610056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9044" y="5610056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8850" y="561652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044" y="614944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3520" y="614944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2088" y="614944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0655" y="614944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0461" y="6155907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2" name="Group 111"/>
            <p:cNvGrpSpPr/>
            <p:nvPr/>
          </p:nvGrpSpPr>
          <p:grpSpPr>
            <a:xfrm>
              <a:off x="5748741" y="4177019"/>
              <a:ext cx="1583446" cy="2430062"/>
              <a:chOff x="765175" y="3497178"/>
              <a:chExt cx="1994067" cy="3060229"/>
            </a:xfrm>
          </p:grpSpPr>
          <p:pic>
            <p:nvPicPr>
              <p:cNvPr id="113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5175" y="349717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4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652" y="349717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5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0219" y="349717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6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8786" y="349717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7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8592" y="3503643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8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197" y="398051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9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4674" y="398051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3241" y="398051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1808" y="398051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2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1614" y="3986983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3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5433" y="452636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4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1909" y="452636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5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0477" y="452636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6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9044" y="452636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7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8850" y="453283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8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044" y="506575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9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3520" y="506575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0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2088" y="506575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1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0655" y="506575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2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0461" y="5072219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3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5433" y="5610056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4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1909" y="5610056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5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0477" y="5610056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6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9044" y="5610056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7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8850" y="561652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8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044" y="614944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3520" y="614944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2088" y="614944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1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0655" y="614944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2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0461" y="6155907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29" name="TextBox 1028"/>
            <p:cNvSpPr txBox="1"/>
            <p:nvPr/>
          </p:nvSpPr>
          <p:spPr>
            <a:xfrm>
              <a:off x="3708140" y="539209"/>
              <a:ext cx="1463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Aquarium 1</a:t>
              </a:r>
              <a:endParaRPr lang="en-US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965079" y="546044"/>
              <a:ext cx="1463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Aquarium 2</a:t>
              </a:r>
              <a:endParaRPr lang="en-US" dirty="0"/>
            </a:p>
          </p:txBody>
        </p:sp>
        <p:sp>
          <p:nvSpPr>
            <p:cNvPr id="159" name="Content Placeholder 4"/>
            <p:cNvSpPr txBox="1">
              <a:spLocks/>
            </p:cNvSpPr>
            <p:nvPr/>
          </p:nvSpPr>
          <p:spPr>
            <a:xfrm>
              <a:off x="769384" y="-405779"/>
              <a:ext cx="10515600" cy="5641975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How to overcome this problem?</a:t>
              </a:r>
              <a:endParaRPr lang="en-US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 smtClean="0"/>
            </a:p>
            <a:p>
              <a:pPr lvl="1"/>
              <a:endParaRPr lang="en-US" dirty="0" smtClean="0"/>
            </a:p>
            <a:p>
              <a:endParaRPr lang="en-US" dirty="0" smtClean="0"/>
            </a:p>
            <a:p>
              <a:endParaRPr lang="en-US" dirty="0"/>
            </a:p>
          </p:txBody>
        </p:sp>
      </p:grpSp>
      <p:pic>
        <p:nvPicPr>
          <p:cNvPr id="148" name="Picture 4" descr="Image result for clipart coin flip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524" y="3226484"/>
            <a:ext cx="541115" cy="84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3" name="Straight Arrow Connector 152"/>
          <p:cNvCxnSpPr/>
          <p:nvPr/>
        </p:nvCxnSpPr>
        <p:spPr>
          <a:xfrm>
            <a:off x="4644177" y="3160745"/>
            <a:ext cx="605657" cy="4601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>
            <a:off x="5805416" y="3208167"/>
            <a:ext cx="374960" cy="4233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4694313" y="3907394"/>
            <a:ext cx="436519" cy="3148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5733026" y="3877761"/>
            <a:ext cx="409473" cy="3149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82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/>
          <p:cNvGrpSpPr/>
          <p:nvPr/>
        </p:nvGrpSpPr>
        <p:grpSpPr>
          <a:xfrm>
            <a:off x="990599" y="68248"/>
            <a:ext cx="9751459" cy="6535428"/>
            <a:chOff x="769384" y="-405779"/>
            <a:chExt cx="10515600" cy="7047555"/>
          </a:xfrm>
        </p:grpSpPr>
        <p:grpSp>
          <p:nvGrpSpPr>
            <p:cNvPr id="16" name="Group 15"/>
            <p:cNvGrpSpPr/>
            <p:nvPr/>
          </p:nvGrpSpPr>
          <p:grpSpPr>
            <a:xfrm>
              <a:off x="3249757" y="917227"/>
              <a:ext cx="2205789" cy="1949116"/>
              <a:chOff x="2582779" y="521368"/>
              <a:chExt cx="2205789" cy="194911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582779" y="521368"/>
                <a:ext cx="2205789" cy="19491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2778461" y="597819"/>
                <a:ext cx="1859868" cy="589297"/>
                <a:chOff x="2778460" y="597819"/>
                <a:chExt cx="2590841" cy="820905"/>
              </a:xfrm>
            </p:grpSpPr>
            <p:pic>
              <p:nvPicPr>
                <p:cNvPr id="1026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367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31913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64518" y="597819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85366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58076" y="613318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8765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11529" y="59832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8683" y="103304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7" name="Group 16"/>
              <p:cNvGrpSpPr/>
              <p:nvPr/>
            </p:nvGrpSpPr>
            <p:grpSpPr>
              <a:xfrm>
                <a:off x="2778461" y="1187116"/>
                <a:ext cx="1799217" cy="570080"/>
                <a:chOff x="2778460" y="597819"/>
                <a:chExt cx="2590841" cy="820905"/>
              </a:xfrm>
            </p:grpSpPr>
            <p:pic>
              <p:nvPicPr>
                <p:cNvPr id="18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367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31913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64518" y="597819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85366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58076" y="613318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8765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11529" y="59832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8683" y="103304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2778461" y="1788309"/>
                <a:ext cx="1799217" cy="570080"/>
                <a:chOff x="2778460" y="597819"/>
                <a:chExt cx="2590841" cy="820905"/>
              </a:xfrm>
            </p:grpSpPr>
            <p:pic>
              <p:nvPicPr>
                <p:cNvPr id="29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367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31913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64518" y="597819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85366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58076" y="613318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6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8765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7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11529" y="59832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8683" y="103304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40" name="Group 39"/>
            <p:cNvGrpSpPr/>
            <p:nvPr/>
          </p:nvGrpSpPr>
          <p:grpSpPr>
            <a:xfrm>
              <a:off x="5721635" y="899812"/>
              <a:ext cx="2205789" cy="1949116"/>
              <a:chOff x="2582779" y="521368"/>
              <a:chExt cx="2205789" cy="194911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582779" y="521368"/>
                <a:ext cx="2205789" cy="19491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2778461" y="597819"/>
                <a:ext cx="1859868" cy="589297"/>
                <a:chOff x="2778460" y="597819"/>
                <a:chExt cx="2590841" cy="820905"/>
              </a:xfrm>
            </p:grpSpPr>
            <p:pic>
              <p:nvPicPr>
                <p:cNvPr id="65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6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367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31913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9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64518" y="597819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0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85366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1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58076" y="613318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2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8765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3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11529" y="59832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4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8683" y="103304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3" name="Group 42"/>
              <p:cNvGrpSpPr/>
              <p:nvPr/>
            </p:nvGrpSpPr>
            <p:grpSpPr>
              <a:xfrm>
                <a:off x="2778461" y="1187116"/>
                <a:ext cx="1799217" cy="570080"/>
                <a:chOff x="2778460" y="597819"/>
                <a:chExt cx="2590841" cy="820905"/>
              </a:xfrm>
            </p:grpSpPr>
            <p:pic>
              <p:nvPicPr>
                <p:cNvPr id="55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367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8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31913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9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64518" y="597819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0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85366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58076" y="613318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8765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11529" y="59832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8683" y="103304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4" name="Group 43"/>
              <p:cNvGrpSpPr/>
              <p:nvPr/>
            </p:nvGrpSpPr>
            <p:grpSpPr>
              <a:xfrm>
                <a:off x="2778461" y="1788309"/>
                <a:ext cx="1799217" cy="570080"/>
                <a:chOff x="2778460" y="597819"/>
                <a:chExt cx="2590841" cy="820905"/>
              </a:xfrm>
            </p:grpSpPr>
            <p:pic>
              <p:nvPicPr>
                <p:cNvPr id="45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367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31913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64518" y="597819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85366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58076" y="613318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8765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11529" y="59832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8683" y="103304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1036" name="Picture 12" descr="Image result for clip art space heat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6834" y="1254775"/>
              <a:ext cx="1318964" cy="1118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8" name="Group 77"/>
            <p:cNvGrpSpPr/>
            <p:nvPr/>
          </p:nvGrpSpPr>
          <p:grpSpPr>
            <a:xfrm>
              <a:off x="4006495" y="4157892"/>
              <a:ext cx="1618516" cy="2483884"/>
              <a:chOff x="765175" y="3497178"/>
              <a:chExt cx="1994067" cy="3060229"/>
            </a:xfrm>
          </p:grpSpPr>
          <p:pic>
            <p:nvPicPr>
              <p:cNvPr id="1038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5175" y="349717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652" y="349717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0219" y="349717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3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8786" y="349717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8592" y="3503643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197" y="398051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6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4674" y="398051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3241" y="398051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1808" y="398051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1614" y="3986983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0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5433" y="452636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1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1909" y="452636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2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0477" y="452636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9044" y="452636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8850" y="453283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5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044" y="506575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6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3520" y="506575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7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2088" y="506575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8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0655" y="506575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9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0461" y="5072219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1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5433" y="5610056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1909" y="5610056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0477" y="5610056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9044" y="5610056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8850" y="561652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044" y="614944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3520" y="614944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2088" y="614944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0655" y="614944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0461" y="6155907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2" name="Group 111"/>
            <p:cNvGrpSpPr/>
            <p:nvPr/>
          </p:nvGrpSpPr>
          <p:grpSpPr>
            <a:xfrm>
              <a:off x="5748741" y="4177019"/>
              <a:ext cx="1583446" cy="2430062"/>
              <a:chOff x="765175" y="3497178"/>
              <a:chExt cx="1994067" cy="3060229"/>
            </a:xfrm>
          </p:grpSpPr>
          <p:pic>
            <p:nvPicPr>
              <p:cNvPr id="113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5175" y="349717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4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652" y="349717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5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0219" y="349717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6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8786" y="349717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7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8592" y="3503643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8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197" y="398051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9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4674" y="398051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3241" y="398051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1808" y="398051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2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1614" y="3986983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3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5433" y="452636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4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1909" y="452636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5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0477" y="452636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6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9044" y="452636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7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8850" y="453283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8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044" y="506575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9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3520" y="506575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0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2088" y="506575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1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0655" y="506575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2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0461" y="5072219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3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5433" y="5610056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4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1909" y="5610056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5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0477" y="5610056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6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9044" y="5610056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7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8850" y="561652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8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044" y="614944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3520" y="614944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2088" y="614944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1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0655" y="614944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2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0461" y="6155907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29" name="TextBox 1028"/>
            <p:cNvSpPr txBox="1"/>
            <p:nvPr/>
          </p:nvSpPr>
          <p:spPr>
            <a:xfrm>
              <a:off x="3708140" y="539209"/>
              <a:ext cx="1463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Aquarium 1</a:t>
              </a:r>
              <a:endParaRPr lang="en-US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965079" y="546044"/>
              <a:ext cx="1463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Aquarium 2</a:t>
              </a:r>
              <a:endParaRPr lang="en-US" dirty="0"/>
            </a:p>
          </p:txBody>
        </p:sp>
        <p:sp>
          <p:nvSpPr>
            <p:cNvPr id="159" name="Content Placeholder 4"/>
            <p:cNvSpPr txBox="1">
              <a:spLocks/>
            </p:cNvSpPr>
            <p:nvPr/>
          </p:nvSpPr>
          <p:spPr>
            <a:xfrm>
              <a:off x="769384" y="-405779"/>
              <a:ext cx="10515600" cy="5641975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How to overcome this problem?</a:t>
              </a:r>
              <a:endParaRPr lang="en-US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 smtClean="0"/>
            </a:p>
            <a:p>
              <a:pPr lvl="1"/>
              <a:endParaRPr lang="en-US" dirty="0" smtClean="0"/>
            </a:p>
            <a:p>
              <a:endParaRPr lang="en-US" dirty="0" smtClean="0"/>
            </a:p>
            <a:p>
              <a:endParaRPr lang="en-US" dirty="0"/>
            </a:p>
          </p:txBody>
        </p:sp>
      </p:grpSp>
      <p:pic>
        <p:nvPicPr>
          <p:cNvPr id="148" name="Picture 4" descr="Image result for clipart coin flip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524" y="3226484"/>
            <a:ext cx="541115" cy="84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3" name="Straight Arrow Connector 152"/>
          <p:cNvCxnSpPr/>
          <p:nvPr/>
        </p:nvCxnSpPr>
        <p:spPr>
          <a:xfrm>
            <a:off x="4644177" y="3160745"/>
            <a:ext cx="605657" cy="4601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>
            <a:off x="5805416" y="3208167"/>
            <a:ext cx="374960" cy="4233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4694313" y="3907394"/>
            <a:ext cx="436519" cy="3148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5733026" y="3877761"/>
            <a:ext cx="409473" cy="3149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2105" y="760859"/>
            <a:ext cx="289753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“Stratified” random assignment:</a:t>
            </a:r>
          </a:p>
          <a:p>
            <a:r>
              <a:rPr lang="en-US" sz="3200" dirty="0" smtClean="0"/>
              <a:t>Randomly selection ½ from each aquarium</a:t>
            </a:r>
          </a:p>
          <a:p>
            <a:endParaRPr lang="en-US" sz="3200" dirty="0"/>
          </a:p>
          <a:p>
            <a:r>
              <a:rPr lang="en-US" sz="3200" dirty="0" smtClean="0"/>
              <a:t>If Aquarium effect is strong, use 2-way ANOVA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9145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roup 258"/>
          <p:cNvGrpSpPr/>
          <p:nvPr/>
        </p:nvGrpSpPr>
        <p:grpSpPr>
          <a:xfrm>
            <a:off x="2457728" y="271467"/>
            <a:ext cx="7680285" cy="6439694"/>
            <a:chOff x="2784770" y="676091"/>
            <a:chExt cx="6333300" cy="5310287"/>
          </a:xfrm>
        </p:grpSpPr>
        <p:grpSp>
          <p:nvGrpSpPr>
            <p:cNvPr id="16" name="Group 15"/>
            <p:cNvGrpSpPr/>
            <p:nvPr/>
          </p:nvGrpSpPr>
          <p:grpSpPr>
            <a:xfrm>
              <a:off x="4587030" y="1045423"/>
              <a:ext cx="2045500" cy="1807479"/>
              <a:chOff x="2582779" y="521368"/>
              <a:chExt cx="2205789" cy="194911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582779" y="521368"/>
                <a:ext cx="2205789" cy="19491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2778461" y="597819"/>
                <a:ext cx="1859868" cy="589297"/>
                <a:chOff x="2778460" y="597819"/>
                <a:chExt cx="2590841" cy="820905"/>
              </a:xfrm>
            </p:grpSpPr>
            <p:pic>
              <p:nvPicPr>
                <p:cNvPr id="1026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367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31913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64518" y="597819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85366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58076" y="613318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8765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11529" y="59832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8683" y="103304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7" name="Group 16"/>
              <p:cNvGrpSpPr/>
              <p:nvPr/>
            </p:nvGrpSpPr>
            <p:grpSpPr>
              <a:xfrm>
                <a:off x="2778461" y="1187116"/>
                <a:ext cx="1799217" cy="570080"/>
                <a:chOff x="2778460" y="597819"/>
                <a:chExt cx="2590841" cy="820905"/>
              </a:xfrm>
            </p:grpSpPr>
            <p:pic>
              <p:nvPicPr>
                <p:cNvPr id="18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367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31913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64518" y="597819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85366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58076" y="613318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8765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11529" y="59832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8683" y="103304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2778461" y="1788309"/>
                <a:ext cx="1799217" cy="570080"/>
                <a:chOff x="2778460" y="597819"/>
                <a:chExt cx="2590841" cy="820905"/>
              </a:xfrm>
            </p:grpSpPr>
            <p:pic>
              <p:nvPicPr>
                <p:cNvPr id="29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367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31913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64518" y="597819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85366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58076" y="613318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6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8765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7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11529" y="59832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8683" y="103304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029" name="TextBox 1028"/>
            <p:cNvSpPr txBox="1"/>
            <p:nvPr/>
          </p:nvSpPr>
          <p:spPr>
            <a:xfrm>
              <a:off x="4587030" y="676091"/>
              <a:ext cx="1930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Holding tank</a:t>
              </a:r>
              <a:endParaRPr lang="en-US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39692" y="4018834"/>
              <a:ext cx="736722" cy="1139422"/>
              <a:chOff x="2949217" y="3304459"/>
              <a:chExt cx="736722" cy="1139422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066032" y="3638550"/>
                <a:ext cx="511891" cy="493696"/>
                <a:chOff x="4671446" y="4135410"/>
                <a:chExt cx="796416" cy="768107"/>
              </a:xfrm>
            </p:grpSpPr>
            <p:pic>
              <p:nvPicPr>
                <p:cNvPr id="168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71446" y="4349266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0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71446" y="4673116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2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69214" y="4464466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4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7461" y="4651561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6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22260" y="4135410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5122" name="Picture 2" descr="Free Mason jar Template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9217" y="3304459"/>
                <a:ext cx="736722" cy="11394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1" name="Group 210"/>
            <p:cNvGrpSpPr/>
            <p:nvPr/>
          </p:nvGrpSpPr>
          <p:grpSpPr>
            <a:xfrm>
              <a:off x="3984617" y="3994713"/>
              <a:ext cx="736722" cy="1139422"/>
              <a:chOff x="2949217" y="3304459"/>
              <a:chExt cx="736722" cy="1139422"/>
            </a:xfrm>
          </p:grpSpPr>
          <p:grpSp>
            <p:nvGrpSpPr>
              <p:cNvPr id="212" name="Group 211"/>
              <p:cNvGrpSpPr/>
              <p:nvPr/>
            </p:nvGrpSpPr>
            <p:grpSpPr>
              <a:xfrm>
                <a:off x="3066032" y="3638550"/>
                <a:ext cx="511891" cy="493696"/>
                <a:chOff x="4671446" y="4135410"/>
                <a:chExt cx="796416" cy="768107"/>
              </a:xfrm>
            </p:grpSpPr>
            <p:pic>
              <p:nvPicPr>
                <p:cNvPr id="214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71446" y="4349266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5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71446" y="4673116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6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69214" y="4464466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7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7461" y="4651561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8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22260" y="4135410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13" name="Picture 2" descr="Free Mason jar Template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9217" y="3304459"/>
                <a:ext cx="736722" cy="11394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9" name="Group 218"/>
            <p:cNvGrpSpPr/>
            <p:nvPr/>
          </p:nvGrpSpPr>
          <p:grpSpPr>
            <a:xfrm>
              <a:off x="5025736" y="3970592"/>
              <a:ext cx="736722" cy="1139422"/>
              <a:chOff x="2949217" y="3304459"/>
              <a:chExt cx="736722" cy="1139422"/>
            </a:xfrm>
          </p:grpSpPr>
          <p:grpSp>
            <p:nvGrpSpPr>
              <p:cNvPr id="220" name="Group 219"/>
              <p:cNvGrpSpPr/>
              <p:nvPr/>
            </p:nvGrpSpPr>
            <p:grpSpPr>
              <a:xfrm>
                <a:off x="3066032" y="3638550"/>
                <a:ext cx="511891" cy="493696"/>
                <a:chOff x="4671446" y="4135410"/>
                <a:chExt cx="796416" cy="768107"/>
              </a:xfrm>
            </p:grpSpPr>
            <p:pic>
              <p:nvPicPr>
                <p:cNvPr id="222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71446" y="4349266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3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71446" y="4673116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4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69214" y="4464466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5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7461" y="4651561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6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22260" y="4135410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21" name="Picture 2" descr="Free Mason jar Template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9217" y="3304459"/>
                <a:ext cx="736722" cy="11394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27" name="Group 226"/>
            <p:cNvGrpSpPr/>
            <p:nvPr/>
          </p:nvGrpSpPr>
          <p:grpSpPr>
            <a:xfrm>
              <a:off x="6139444" y="3994713"/>
              <a:ext cx="736722" cy="1139422"/>
              <a:chOff x="2949217" y="3304459"/>
              <a:chExt cx="736722" cy="1139422"/>
            </a:xfrm>
          </p:grpSpPr>
          <p:grpSp>
            <p:nvGrpSpPr>
              <p:cNvPr id="228" name="Group 227"/>
              <p:cNvGrpSpPr/>
              <p:nvPr/>
            </p:nvGrpSpPr>
            <p:grpSpPr>
              <a:xfrm>
                <a:off x="3066032" y="3638550"/>
                <a:ext cx="511891" cy="493696"/>
                <a:chOff x="4671446" y="4135410"/>
                <a:chExt cx="796416" cy="768107"/>
              </a:xfrm>
            </p:grpSpPr>
            <p:pic>
              <p:nvPicPr>
                <p:cNvPr id="230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71446" y="4349266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1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71446" y="4673116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2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69214" y="4464466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3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7461" y="4651561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4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22260" y="4135410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29" name="Picture 2" descr="Free Mason jar Template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9217" y="3304459"/>
                <a:ext cx="736722" cy="11394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5" name="Group 234"/>
            <p:cNvGrpSpPr/>
            <p:nvPr/>
          </p:nvGrpSpPr>
          <p:grpSpPr>
            <a:xfrm>
              <a:off x="7137935" y="3994713"/>
              <a:ext cx="736722" cy="1139422"/>
              <a:chOff x="2949217" y="3304459"/>
              <a:chExt cx="736722" cy="1139422"/>
            </a:xfrm>
          </p:grpSpPr>
          <p:grpSp>
            <p:nvGrpSpPr>
              <p:cNvPr id="236" name="Group 235"/>
              <p:cNvGrpSpPr/>
              <p:nvPr/>
            </p:nvGrpSpPr>
            <p:grpSpPr>
              <a:xfrm>
                <a:off x="3066032" y="3638550"/>
                <a:ext cx="511891" cy="493696"/>
                <a:chOff x="4671446" y="4135410"/>
                <a:chExt cx="796416" cy="768107"/>
              </a:xfrm>
            </p:grpSpPr>
            <p:pic>
              <p:nvPicPr>
                <p:cNvPr id="238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71446" y="4349266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9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71446" y="4673116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0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69214" y="4464466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1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7461" y="4651561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2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22260" y="4135410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37" name="Picture 2" descr="Free Mason jar Template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9217" y="3304459"/>
                <a:ext cx="736722" cy="11394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43" name="Group 242"/>
            <p:cNvGrpSpPr/>
            <p:nvPr/>
          </p:nvGrpSpPr>
          <p:grpSpPr>
            <a:xfrm>
              <a:off x="8182860" y="3975206"/>
              <a:ext cx="736722" cy="1139422"/>
              <a:chOff x="2949217" y="3304459"/>
              <a:chExt cx="736722" cy="1139422"/>
            </a:xfrm>
          </p:grpSpPr>
          <p:grpSp>
            <p:nvGrpSpPr>
              <p:cNvPr id="244" name="Group 243"/>
              <p:cNvGrpSpPr/>
              <p:nvPr/>
            </p:nvGrpSpPr>
            <p:grpSpPr>
              <a:xfrm>
                <a:off x="3066032" y="3638550"/>
                <a:ext cx="511891" cy="493696"/>
                <a:chOff x="4671446" y="4135410"/>
                <a:chExt cx="796416" cy="768107"/>
              </a:xfrm>
            </p:grpSpPr>
            <p:pic>
              <p:nvPicPr>
                <p:cNvPr id="246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71446" y="4349266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7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71446" y="4673116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8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69214" y="4464466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9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7461" y="4651561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0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22260" y="4135410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45" name="Picture 2" descr="Free Mason jar Template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9217" y="3304459"/>
                <a:ext cx="736722" cy="11394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51" name="TextBox 250"/>
            <p:cNvSpPr txBox="1"/>
            <p:nvPr/>
          </p:nvSpPr>
          <p:spPr>
            <a:xfrm>
              <a:off x="2820803" y="3613951"/>
              <a:ext cx="1057275" cy="304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Vaccine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850796" y="3414797"/>
              <a:ext cx="10572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Vaccine + </a:t>
              </a:r>
              <a:r>
                <a:rPr lang="en-US" dirty="0" err="1" smtClean="0"/>
                <a:t>Bd</a:t>
              </a:r>
              <a:endParaRPr lang="en-US" dirty="0"/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8060795" y="3459468"/>
              <a:ext cx="10572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Vaccine + </a:t>
              </a:r>
              <a:r>
                <a:rPr lang="en-US" dirty="0" err="1" smtClean="0"/>
                <a:t>Bd</a:t>
              </a:r>
              <a:endParaRPr lang="en-US" dirty="0"/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5988692" y="3437771"/>
              <a:ext cx="10572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Vaccine + </a:t>
              </a:r>
              <a:r>
                <a:rPr lang="en-US" dirty="0" err="1" smtClean="0"/>
                <a:t>Bd</a:t>
              </a:r>
              <a:endParaRPr lang="en-US" dirty="0"/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4922248" y="3577699"/>
              <a:ext cx="1057275" cy="304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Vaccine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6991545" y="3601260"/>
              <a:ext cx="1057275" cy="304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Vaccine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84770" y="5224984"/>
              <a:ext cx="1222427" cy="761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 = 5 organisms in a “cluster”</a:t>
              </a:r>
              <a:endParaRPr lang="en-US" dirty="0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6938733" y="1308199"/>
              <a:ext cx="12224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 = 30 organisms</a:t>
              </a:r>
              <a:endParaRPr lang="en-US" dirty="0"/>
            </a:p>
          </p:txBody>
        </p:sp>
      </p:grpSp>
      <p:cxnSp>
        <p:nvCxnSpPr>
          <p:cNvPr id="260" name="Straight Arrow Connector 259"/>
          <p:cNvCxnSpPr/>
          <p:nvPr/>
        </p:nvCxnSpPr>
        <p:spPr>
          <a:xfrm flipH="1">
            <a:off x="3164363" y="2911249"/>
            <a:ext cx="1773919" cy="8844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 flipH="1">
            <a:off x="4334756" y="3011562"/>
            <a:ext cx="1034611" cy="6210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endCxn id="256" idx="0"/>
          </p:cNvCxnSpPr>
          <p:nvPr/>
        </p:nvCxnSpPr>
        <p:spPr>
          <a:xfrm>
            <a:off x="5664541" y="2999532"/>
            <a:ext cx="26339" cy="7906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6235563" y="2999532"/>
            <a:ext cx="641086" cy="6724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/>
          <p:nvPr/>
        </p:nvCxnSpPr>
        <p:spPr>
          <a:xfrm>
            <a:off x="6795909" y="2999532"/>
            <a:ext cx="1311405" cy="6724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7248749" y="2913757"/>
            <a:ext cx="2076394" cy="6888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283801" y="26405"/>
            <a:ext cx="36289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 common type of non-independence:</a:t>
            </a:r>
          </a:p>
          <a:p>
            <a:r>
              <a:rPr lang="en-US" sz="3200" dirty="0" smtClean="0"/>
              <a:t>nesting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24115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-282575"/>
            <a:ext cx="10515600" cy="1325563"/>
          </a:xfrm>
        </p:spPr>
        <p:txBody>
          <a:bodyPr/>
          <a:lstStyle/>
          <a:p>
            <a:r>
              <a:rPr lang="en-US" dirty="0" smtClean="0"/>
              <a:t>The incorrect analysis: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1450" y="866775"/>
            <a:ext cx="782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lm(</a:t>
            </a:r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response.y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~ treatment, data = </a:t>
            </a:r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dat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3025" y="251221"/>
            <a:ext cx="2552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Why is this wrong?</a:t>
            </a:r>
          </a:p>
          <a:p>
            <a:r>
              <a:rPr lang="en-US" sz="2200" b="1" dirty="0" smtClean="0"/>
              <a:t>What type of experimental design does this imply?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915193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-282575"/>
            <a:ext cx="10515600" cy="1325563"/>
          </a:xfrm>
        </p:spPr>
        <p:txBody>
          <a:bodyPr/>
          <a:lstStyle/>
          <a:p>
            <a:r>
              <a:rPr lang="en-US" dirty="0" smtClean="0"/>
              <a:t>The incorrect analysis: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1450" y="866775"/>
            <a:ext cx="782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lm(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response.y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~ treatment, data =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10700" y="240587"/>
            <a:ext cx="2552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What type of experimental design does this imply?</a:t>
            </a:r>
          </a:p>
          <a:p>
            <a:r>
              <a:rPr lang="en-US" sz="2200" dirty="0" smtClean="0"/>
              <a:t>This implies an experimental design where each organism is independent from the others?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643297" y="271467"/>
            <a:ext cx="2340842" cy="447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Holding tank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29778" y="5011115"/>
            <a:ext cx="1482416" cy="78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30 organisms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364810" y="2778111"/>
            <a:ext cx="2205789" cy="1949116"/>
            <a:chOff x="2582779" y="521368"/>
            <a:chExt cx="2205789" cy="1949116"/>
          </a:xfrm>
        </p:grpSpPr>
        <p:sp>
          <p:nvSpPr>
            <p:cNvPr id="79" name="Rectangle 78"/>
            <p:cNvSpPr/>
            <p:nvPr/>
          </p:nvSpPr>
          <p:spPr>
            <a:xfrm>
              <a:off x="2582779" y="521368"/>
              <a:ext cx="2205789" cy="19491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2778461" y="597819"/>
              <a:ext cx="1859868" cy="589297"/>
              <a:chOff x="2778460" y="597819"/>
              <a:chExt cx="2590841" cy="820905"/>
            </a:xfrm>
          </p:grpSpPr>
          <p:pic>
            <p:nvPicPr>
              <p:cNvPr id="103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460" y="61227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460" y="1060952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367" y="61227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1913" y="1060952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4518" y="597819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5366" y="104917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8076" y="613318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8765" y="104917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1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1529" y="59832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8683" y="103304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1" name="Group 80"/>
            <p:cNvGrpSpPr/>
            <p:nvPr/>
          </p:nvGrpSpPr>
          <p:grpSpPr>
            <a:xfrm>
              <a:off x="2778461" y="1187116"/>
              <a:ext cx="1799217" cy="570080"/>
              <a:chOff x="2778460" y="597819"/>
              <a:chExt cx="2590841" cy="820905"/>
            </a:xfrm>
          </p:grpSpPr>
          <p:pic>
            <p:nvPicPr>
              <p:cNvPr id="93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460" y="61227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460" y="1060952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5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367" y="61227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6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1913" y="1060952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7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4518" y="597819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8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5366" y="104917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9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8076" y="613318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0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8765" y="104917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1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1529" y="59832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8683" y="103304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2" name="Group 81"/>
            <p:cNvGrpSpPr/>
            <p:nvPr/>
          </p:nvGrpSpPr>
          <p:grpSpPr>
            <a:xfrm>
              <a:off x="2778461" y="1788309"/>
              <a:ext cx="1799217" cy="570080"/>
              <a:chOff x="2778460" y="597819"/>
              <a:chExt cx="2590841" cy="820905"/>
            </a:xfrm>
          </p:grpSpPr>
          <p:pic>
            <p:nvPicPr>
              <p:cNvPr id="83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460" y="61227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460" y="1060952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367" y="61227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6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1913" y="1060952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4518" y="597819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5366" y="104917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8076" y="613318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0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8765" y="104917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1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1529" y="598320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2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8683" y="1033044"/>
                <a:ext cx="357772" cy="35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0" name="Picture 4" descr="Image result for clipart coin fli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061" y="2835916"/>
            <a:ext cx="935288" cy="145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wn Arrow 10"/>
          <p:cNvSpPr/>
          <p:nvPr/>
        </p:nvSpPr>
        <p:spPr>
          <a:xfrm rot="18405536">
            <a:off x="5133974" y="4097202"/>
            <a:ext cx="256831" cy="382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72995" y="3223402"/>
            <a:ext cx="93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Vaccine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14802820">
            <a:off x="5130344" y="3356328"/>
            <a:ext cx="256831" cy="382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10294" y="4308358"/>
            <a:ext cx="996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Vaccine +</a:t>
            </a:r>
          </a:p>
          <a:p>
            <a:pPr algn="ctr"/>
            <a:r>
              <a:rPr lang="en-US" dirty="0" err="1" smtClean="0"/>
              <a:t>Bd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840916" y="2323858"/>
            <a:ext cx="2290816" cy="3515641"/>
            <a:chOff x="765175" y="3497178"/>
            <a:chExt cx="1994067" cy="3060229"/>
          </a:xfrm>
        </p:grpSpPr>
        <p:pic>
          <p:nvPicPr>
            <p:cNvPr id="49" name="Picture 14" descr="Image result for clipart dixie cu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75" y="3497178"/>
              <a:ext cx="308781" cy="40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14" descr="Image result for clipart dixie cu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1652" y="3497178"/>
              <a:ext cx="308781" cy="40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14" descr="Image result for clipart dixie cu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0219" y="3497178"/>
              <a:ext cx="308781" cy="40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4" descr="Image result for clipart dixie cu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786" y="3497178"/>
              <a:ext cx="308781" cy="40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4" descr="Image result for clipart dixie cu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8592" y="3503643"/>
              <a:ext cx="308781" cy="40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14" descr="Image result for clipart dixie cu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197" y="3980518"/>
              <a:ext cx="308781" cy="40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14" descr="Image result for clipart dixie cu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4674" y="3980518"/>
              <a:ext cx="308781" cy="40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14" descr="Image result for clipart dixie cu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3241" y="3980518"/>
              <a:ext cx="308781" cy="40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14" descr="Image result for clipart dixie cu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1808" y="3980518"/>
              <a:ext cx="308781" cy="40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14" descr="Image result for clipart dixie cu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1614" y="3986983"/>
              <a:ext cx="308781" cy="40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14" descr="Image result for clipart dixie cu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433" y="4526368"/>
              <a:ext cx="308781" cy="40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4" descr="Image result for clipart dixie cu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1909" y="4526368"/>
              <a:ext cx="308781" cy="40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14" descr="Image result for clipart dixie cu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477" y="4526368"/>
              <a:ext cx="308781" cy="40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14" descr="Image result for clipart dixie cu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044" y="4526368"/>
              <a:ext cx="308781" cy="40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14" descr="Image result for clipart dixie cu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850" y="4532834"/>
              <a:ext cx="308781" cy="40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14" descr="Image result for clipart dixie cu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044" y="5065754"/>
              <a:ext cx="308781" cy="40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14" descr="Image result for clipart dixie cu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3520" y="5065754"/>
              <a:ext cx="308781" cy="40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14" descr="Image result for clipart dixie cu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088" y="5065754"/>
              <a:ext cx="308781" cy="40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14" descr="Image result for clipart dixie cu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655" y="5065754"/>
              <a:ext cx="308781" cy="40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14" descr="Image result for clipart dixie cu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0461" y="5072219"/>
              <a:ext cx="308781" cy="40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14" descr="Image result for clipart dixie cu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433" y="5610056"/>
              <a:ext cx="308781" cy="40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14" descr="Image result for clipart dixie cu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1909" y="5610056"/>
              <a:ext cx="308781" cy="40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14" descr="Image result for clipart dixie cu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477" y="5610056"/>
              <a:ext cx="308781" cy="40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14" descr="Image result for clipart dixie cu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044" y="5610056"/>
              <a:ext cx="308781" cy="40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14" descr="Image result for clipart dixie cu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850" y="5616522"/>
              <a:ext cx="308781" cy="40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14" descr="Image result for clipart dixie cu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044" y="6149442"/>
              <a:ext cx="308781" cy="40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14" descr="Image result for clipart dixie cu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3520" y="6149442"/>
              <a:ext cx="308781" cy="40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14" descr="Image result for clipart dixie cu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088" y="6149442"/>
              <a:ext cx="308781" cy="40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14" descr="Image result for clipart dixie cu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655" y="6149442"/>
              <a:ext cx="308781" cy="40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14" descr="Image result for clipart dixie cu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0461" y="6155907"/>
              <a:ext cx="308781" cy="40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ight Brace 15"/>
          <p:cNvSpPr/>
          <p:nvPr/>
        </p:nvSpPr>
        <p:spPr>
          <a:xfrm rot="10800000">
            <a:off x="6389313" y="1974403"/>
            <a:ext cx="546839" cy="4512494"/>
          </a:xfrm>
          <a:prstGeom prst="rightBrace">
            <a:avLst>
              <a:gd name="adj1" fmla="val 8333"/>
              <a:gd name="adj2" fmla="val 245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 rot="10800000">
            <a:off x="6324771" y="2047299"/>
            <a:ext cx="546839" cy="4512494"/>
          </a:xfrm>
          <a:prstGeom prst="rightBrace">
            <a:avLst>
              <a:gd name="adj1" fmla="val 8333"/>
              <a:gd name="adj2" fmla="val 74885"/>
            </a:avLst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294740" y="2400718"/>
            <a:ext cx="234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Defined Population*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7169299" y="6002870"/>
            <a:ext cx="1925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30 independent cups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8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6300" y="197350"/>
            <a:ext cx="10515600" cy="5641975"/>
          </a:xfrm>
        </p:spPr>
        <p:txBody>
          <a:bodyPr>
            <a:normAutofit/>
          </a:bodyPr>
          <a:lstStyle/>
          <a:p>
            <a:r>
              <a:rPr lang="en-US" b="1" dirty="0" smtClean="0"/>
              <a:t>Re</a:t>
            </a:r>
            <a:r>
              <a:rPr lang="en-US" b="1" dirty="0" smtClean="0"/>
              <a:t>siduals/Variation normally distributed</a:t>
            </a:r>
          </a:p>
          <a:p>
            <a:pPr lvl="1"/>
            <a:r>
              <a:rPr lang="en-US" b="1" dirty="0" smtClean="0"/>
              <a:t>ANOVA/t-test:</a:t>
            </a:r>
            <a:r>
              <a:rPr lang="en-US" dirty="0" smtClean="0"/>
              <a:t> within any distinct group/treatment, variation is normally distribution</a:t>
            </a:r>
          </a:p>
          <a:p>
            <a:pPr lvl="1"/>
            <a:r>
              <a:rPr lang="en-US" b="1" dirty="0" smtClean="0"/>
              <a:t>Regression</a:t>
            </a:r>
            <a:r>
              <a:rPr lang="en-US" dirty="0" smtClean="0"/>
              <a:t>: along the regression line, variation in normally distributed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194" y="2123359"/>
            <a:ext cx="6090706" cy="4515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94" y="4938712"/>
            <a:ext cx="5126800" cy="10429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397" y="4427005"/>
            <a:ext cx="526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rnorm</a:t>
            </a:r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() </a:t>
            </a:r>
            <a:r>
              <a:rPr lang="en-US" dirty="0" smtClean="0"/>
              <a:t>randomly samples from normal distribution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4394" y="2123359"/>
            <a:ext cx="394040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smtClean="0"/>
              <a:t>“</a:t>
            </a:r>
            <a:r>
              <a:rPr lang="en-US" sz="2200" strike="sngStrike" dirty="0" smtClean="0"/>
              <a:t>Data is normally distributed”</a:t>
            </a:r>
          </a:p>
          <a:p>
            <a:r>
              <a:rPr lang="en-US" sz="2200" dirty="0" smtClean="0"/>
              <a:t>This is especially wrong in the context of regression/ANCOVA</a:t>
            </a:r>
            <a:endParaRPr lang="en-US" sz="2200" strike="sngStrike" dirty="0" smtClean="0"/>
          </a:p>
          <a:p>
            <a:r>
              <a:rPr lang="en-US" sz="2200" dirty="0" smtClean="0"/>
              <a:t>“Residuals normally distributed”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017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Pseudoreplication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"the use of inferential statistics to test for treatment effects with data from experiments where either treatments are not replicated (though samples may be) or replicates are not statistically independent."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31310"/>
            <a:ext cx="10215559" cy="227994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852863" y="5666874"/>
            <a:ext cx="625642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606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independence matter?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66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smtClean="0"/>
              <a:t>does independence matter?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Behavioral interactions between organisms </a:t>
            </a:r>
          </a:p>
          <a:p>
            <a:r>
              <a:rPr lang="en-US" dirty="0" smtClean="0"/>
              <a:t>Shared but unknown environmental conditions (heat, light, contamination)</a:t>
            </a:r>
          </a:p>
          <a:p>
            <a:r>
              <a:rPr lang="en-US" dirty="0" smtClean="0"/>
              <a:t>Inflated sense of precision: SE = SD/</a:t>
            </a:r>
            <a:r>
              <a:rPr lang="en-US" dirty="0" err="1" smtClean="0"/>
              <a:t>sqrt</a:t>
            </a:r>
            <a:r>
              <a:rPr lang="en-US" dirty="0" smtClean="0"/>
              <a:t>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Causes of clustering / nesting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43529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Animals in same cage</a:t>
            </a:r>
          </a:p>
          <a:p>
            <a:r>
              <a:rPr lang="en-US" dirty="0" smtClean="0"/>
              <a:t>Bacteria on separate plates from single culture</a:t>
            </a:r>
          </a:p>
          <a:p>
            <a:r>
              <a:rPr lang="en-US" dirty="0" smtClean="0"/>
              <a:t>Fields on a slide</a:t>
            </a:r>
          </a:p>
          <a:p>
            <a:r>
              <a:rPr lang="en-US" dirty="0" smtClean="0"/>
              <a:t>Plants in a deer </a:t>
            </a:r>
            <a:r>
              <a:rPr lang="en-US" dirty="0" err="1" smtClean="0"/>
              <a:t>exclosure</a:t>
            </a:r>
            <a:endParaRPr lang="en-US" dirty="0" smtClean="0"/>
          </a:p>
          <a:p>
            <a:r>
              <a:rPr lang="en-US" dirty="0" smtClean="0"/>
              <a:t>Neurons in a mouse</a:t>
            </a:r>
          </a:p>
          <a:p>
            <a:r>
              <a:rPr lang="en-US" dirty="0" smtClean="0"/>
              <a:t>Families of organism</a:t>
            </a:r>
          </a:p>
          <a:p>
            <a:r>
              <a:rPr lang="en-US" dirty="0" smtClean="0"/>
              <a:t>Nestlings in a nest</a:t>
            </a:r>
          </a:p>
          <a:p>
            <a:r>
              <a:rPr lang="en-US" dirty="0" smtClean="0"/>
              <a:t>Experiments conducted in a single lab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Other science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Students in a classroom</a:t>
            </a:r>
          </a:p>
          <a:p>
            <a:r>
              <a:rPr lang="en-US" dirty="0" smtClean="0"/>
              <a:t>Patients in a clinic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9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7853" y="-310291"/>
            <a:ext cx="10515600" cy="1325563"/>
          </a:xfrm>
        </p:spPr>
        <p:txBody>
          <a:bodyPr/>
          <a:lstStyle/>
          <a:p>
            <a:r>
              <a:rPr lang="en-US" dirty="0" smtClean="0"/>
              <a:t>Correct analysis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44206" y="829461"/>
            <a:ext cx="5157787" cy="8239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Only If data is normal-</a:t>
            </a:r>
            <a:r>
              <a:rPr lang="en-US" dirty="0" err="1" smtClean="0"/>
              <a:t>ish</a:t>
            </a:r>
            <a:r>
              <a:rPr lang="en-US" dirty="0" smtClean="0"/>
              <a:t>, “balanced”, </a:t>
            </a:r>
          </a:p>
          <a:p>
            <a:r>
              <a:rPr lang="en-US" dirty="0" smtClean="0"/>
              <a:t>w/ any number of clusters*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8319" y="1639085"/>
            <a:ext cx="5854700" cy="36845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Base R: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aov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response.y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~ treatment +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Error(jar.ID),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 =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57642" y="815173"/>
            <a:ext cx="5764213" cy="8239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data not balanced &amp; clusters &gt; 5*, </a:t>
            </a:r>
          </a:p>
          <a:p>
            <a:r>
              <a:rPr lang="en-US" dirty="0" smtClean="0"/>
              <a:t>or if data non-normal**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57643" y="1639085"/>
            <a:ext cx="5764212" cy="3684588"/>
          </a:xfrm>
        </p:spPr>
        <p:txBody>
          <a:bodyPr/>
          <a:lstStyle/>
          <a:p>
            <a:r>
              <a:rPr lang="en-US" dirty="0" smtClean="0"/>
              <a:t>packages: </a:t>
            </a:r>
            <a:r>
              <a:rPr lang="en-US" dirty="0" err="1" smtClean="0"/>
              <a:t>nlme</a:t>
            </a:r>
            <a:r>
              <a:rPr lang="en-US" dirty="0" smtClean="0"/>
              <a:t>::</a:t>
            </a:r>
            <a:r>
              <a:rPr lang="en-US" dirty="0" err="1" smtClean="0"/>
              <a:t>lme</a:t>
            </a:r>
            <a:r>
              <a:rPr lang="en-US" dirty="0" smtClean="0"/>
              <a:t>, lme4::</a:t>
            </a:r>
            <a:r>
              <a:rPr lang="en-US" dirty="0" err="1" smtClean="0"/>
              <a:t>lmer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lmer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response.y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~ treatment +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(1|jar.ID),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data =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19927" y="5325279"/>
            <a:ext cx="893410" cy="1381758"/>
            <a:chOff x="2949217" y="3304459"/>
            <a:chExt cx="736722" cy="1139422"/>
          </a:xfrm>
        </p:grpSpPr>
        <p:grpSp>
          <p:nvGrpSpPr>
            <p:cNvPr id="62" name="Group 61"/>
            <p:cNvGrpSpPr/>
            <p:nvPr/>
          </p:nvGrpSpPr>
          <p:grpSpPr>
            <a:xfrm>
              <a:off x="3066032" y="3638550"/>
              <a:ext cx="511891" cy="493696"/>
              <a:chOff x="4671446" y="4135410"/>
              <a:chExt cx="796416" cy="768107"/>
            </a:xfrm>
          </p:grpSpPr>
          <p:pic>
            <p:nvPicPr>
              <p:cNvPr id="64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1446" y="434926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1446" y="467311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9214" y="446446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7461" y="4651561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2260" y="4135410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3" name="Picture 2" descr="Free Mason jar Template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9217" y="3304459"/>
              <a:ext cx="736722" cy="1139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3787089" y="5296028"/>
            <a:ext cx="893410" cy="1381758"/>
            <a:chOff x="2949217" y="3304459"/>
            <a:chExt cx="736722" cy="1139422"/>
          </a:xfrm>
        </p:grpSpPr>
        <p:grpSp>
          <p:nvGrpSpPr>
            <p:cNvPr id="55" name="Group 54"/>
            <p:cNvGrpSpPr/>
            <p:nvPr/>
          </p:nvGrpSpPr>
          <p:grpSpPr>
            <a:xfrm>
              <a:off x="3066032" y="3638550"/>
              <a:ext cx="511891" cy="493696"/>
              <a:chOff x="4671446" y="4135410"/>
              <a:chExt cx="796416" cy="768107"/>
            </a:xfrm>
          </p:grpSpPr>
          <p:pic>
            <p:nvPicPr>
              <p:cNvPr id="57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1446" y="434926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1446" y="467311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9214" y="446446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7461" y="4651561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2260" y="4135410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6" name="Picture 2" descr="Free Mason jar Template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9217" y="3304459"/>
              <a:ext cx="736722" cy="1139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5049637" y="5266777"/>
            <a:ext cx="893410" cy="1381758"/>
            <a:chOff x="2949217" y="3304459"/>
            <a:chExt cx="736722" cy="1139422"/>
          </a:xfrm>
        </p:grpSpPr>
        <p:grpSp>
          <p:nvGrpSpPr>
            <p:cNvPr id="48" name="Group 47"/>
            <p:cNvGrpSpPr/>
            <p:nvPr/>
          </p:nvGrpSpPr>
          <p:grpSpPr>
            <a:xfrm>
              <a:off x="3066032" y="3638550"/>
              <a:ext cx="511891" cy="493696"/>
              <a:chOff x="4671446" y="4135410"/>
              <a:chExt cx="796416" cy="768107"/>
            </a:xfrm>
          </p:grpSpPr>
          <p:pic>
            <p:nvPicPr>
              <p:cNvPr id="50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1446" y="434926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1446" y="467311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9214" y="446446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7461" y="4651561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2260" y="4135410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9" name="Picture 2" descr="Free Mason jar Template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9217" y="3304459"/>
              <a:ext cx="736722" cy="1139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6400211" y="5296028"/>
            <a:ext cx="893410" cy="1381758"/>
            <a:chOff x="2949217" y="3304459"/>
            <a:chExt cx="736722" cy="1139422"/>
          </a:xfrm>
        </p:grpSpPr>
        <p:grpSp>
          <p:nvGrpSpPr>
            <p:cNvPr id="41" name="Group 40"/>
            <p:cNvGrpSpPr/>
            <p:nvPr/>
          </p:nvGrpSpPr>
          <p:grpSpPr>
            <a:xfrm>
              <a:off x="3066032" y="3638550"/>
              <a:ext cx="511891" cy="493696"/>
              <a:chOff x="4671446" y="4135410"/>
              <a:chExt cx="796416" cy="768107"/>
            </a:xfrm>
          </p:grpSpPr>
          <p:pic>
            <p:nvPicPr>
              <p:cNvPr id="43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1446" y="434926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1446" y="467311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9214" y="446446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7461" y="4651561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2260" y="4135410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2" name="Picture 2" descr="Free Mason jar Template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9217" y="3304459"/>
              <a:ext cx="736722" cy="1139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7611064" y="5296028"/>
            <a:ext cx="893410" cy="1381758"/>
            <a:chOff x="2949217" y="3304459"/>
            <a:chExt cx="736722" cy="1139422"/>
          </a:xfrm>
        </p:grpSpPr>
        <p:grpSp>
          <p:nvGrpSpPr>
            <p:cNvPr id="34" name="Group 33"/>
            <p:cNvGrpSpPr/>
            <p:nvPr/>
          </p:nvGrpSpPr>
          <p:grpSpPr>
            <a:xfrm>
              <a:off x="3066032" y="3638550"/>
              <a:ext cx="511891" cy="493696"/>
              <a:chOff x="4671446" y="4135410"/>
              <a:chExt cx="796416" cy="768107"/>
            </a:xfrm>
          </p:grpSpPr>
          <p:pic>
            <p:nvPicPr>
              <p:cNvPr id="36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1446" y="434926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1446" y="467311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9214" y="446446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7461" y="4651561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2260" y="4135410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" name="Picture 2" descr="Free Mason jar Template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9217" y="3304459"/>
              <a:ext cx="736722" cy="1139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8878227" y="5272373"/>
            <a:ext cx="893410" cy="1381758"/>
            <a:chOff x="2949217" y="3304459"/>
            <a:chExt cx="736722" cy="1139422"/>
          </a:xfrm>
        </p:grpSpPr>
        <p:grpSp>
          <p:nvGrpSpPr>
            <p:cNvPr id="27" name="Group 26"/>
            <p:cNvGrpSpPr/>
            <p:nvPr/>
          </p:nvGrpSpPr>
          <p:grpSpPr>
            <a:xfrm>
              <a:off x="3066032" y="3638550"/>
              <a:ext cx="511891" cy="493696"/>
              <a:chOff x="4671446" y="4135410"/>
              <a:chExt cx="796416" cy="768107"/>
            </a:xfrm>
          </p:grpSpPr>
          <p:pic>
            <p:nvPicPr>
              <p:cNvPr id="29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1446" y="434926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1446" y="467311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9214" y="446446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7461" y="4651561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2260" y="4135410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8" name="Picture 2" descr="Free Mason jar Template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9217" y="3304459"/>
              <a:ext cx="736722" cy="1139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/>
          <p:cNvSpPr txBox="1"/>
          <p:nvPr/>
        </p:nvSpPr>
        <p:spPr>
          <a:xfrm>
            <a:off x="2375752" y="4834285"/>
            <a:ext cx="128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Vaccine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24807" y="4592774"/>
            <a:ext cx="1282139" cy="78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Vaccine + </a:t>
            </a:r>
            <a:r>
              <a:rPr lang="en-US" dirty="0" err="1" smtClean="0"/>
              <a:t>Bd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730201" y="4646946"/>
            <a:ext cx="1282139" cy="78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Vaccine + </a:t>
            </a:r>
            <a:r>
              <a:rPr lang="en-US" dirty="0" err="1" smtClean="0"/>
              <a:t>Bd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17397" y="4620634"/>
            <a:ext cx="1282139" cy="78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Vaccine + </a:t>
            </a:r>
            <a:r>
              <a:rPr lang="en-US" dirty="0" err="1" smtClean="0"/>
              <a:t>Bd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24138" y="4790323"/>
            <a:ext cx="128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Vaccine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539" y="4818895"/>
            <a:ext cx="128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Vaccine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954379" y="6547722"/>
            <a:ext cx="399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 organisms in a “cluster”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0369103" y="4684933"/>
            <a:ext cx="17355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**</a:t>
            </a:r>
            <a:r>
              <a:rPr lang="en-US" sz="1400" dirty="0" err="1" smtClean="0"/>
              <a:t>lme</a:t>
            </a:r>
            <a:r>
              <a:rPr lang="en-US" sz="1400" dirty="0" smtClean="0"/>
              <a:t>, </a:t>
            </a:r>
            <a:r>
              <a:rPr lang="en-US" sz="1400" dirty="0" err="1" smtClean="0"/>
              <a:t>lmer</a:t>
            </a:r>
            <a:r>
              <a:rPr lang="en-US" sz="1400" dirty="0" smtClean="0"/>
              <a:t> can do balanced designs too; some people still prefer </a:t>
            </a:r>
            <a:r>
              <a:rPr lang="en-US" sz="1400" dirty="0" err="1" smtClean="0"/>
              <a:t>aov</a:t>
            </a:r>
            <a:r>
              <a:rPr lang="en-US" sz="1400" dirty="0" smtClean="0"/>
              <a:t>(), many use </a:t>
            </a:r>
            <a:r>
              <a:rPr lang="en-US" sz="1400" dirty="0" err="1" smtClean="0"/>
              <a:t>lme</a:t>
            </a:r>
            <a:r>
              <a:rPr lang="en-US" sz="1400" dirty="0" smtClean="0"/>
              <a:t>/</a:t>
            </a:r>
            <a:r>
              <a:rPr lang="en-US" sz="1400" dirty="0" err="1" smtClean="0"/>
              <a:t>lmer</a:t>
            </a:r>
            <a:r>
              <a:rPr lang="en-US" sz="1400" dirty="0" smtClean="0"/>
              <a:t>; </a:t>
            </a:r>
            <a:r>
              <a:rPr lang="en-US" sz="1400" dirty="0" err="1" smtClean="0"/>
              <a:t>lme</a:t>
            </a:r>
            <a:r>
              <a:rPr lang="en-US" sz="1400" dirty="0" smtClean="0"/>
              <a:t> can also accommodate non-constant variance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76290" y="4075622"/>
            <a:ext cx="17355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*and all other typical assumptions valid (normality, constant variance)</a:t>
            </a:r>
          </a:p>
        </p:txBody>
      </p:sp>
    </p:spTree>
    <p:extLst>
      <p:ext uri="{BB962C8B-B14F-4D97-AF65-F5344CB8AC3E}">
        <p14:creationId xmlns:p14="http://schemas.microsoft.com/office/powerpoint/2010/main" val="2481921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7853" y="-310291"/>
            <a:ext cx="10515600" cy="1325563"/>
          </a:xfrm>
        </p:spPr>
        <p:txBody>
          <a:bodyPr/>
          <a:lstStyle/>
          <a:p>
            <a:r>
              <a:rPr lang="en-US" dirty="0" smtClean="0"/>
              <a:t>Un-balanced data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220657" y="710632"/>
            <a:ext cx="5764213" cy="8239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data not balanced &amp; clusters &gt; 5*, </a:t>
            </a:r>
          </a:p>
          <a:p>
            <a:r>
              <a:rPr lang="en-US" dirty="0" smtClean="0"/>
              <a:t>or if data non-normal**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220658" y="1534544"/>
            <a:ext cx="5764212" cy="3684588"/>
          </a:xfrm>
        </p:spPr>
        <p:txBody>
          <a:bodyPr/>
          <a:lstStyle/>
          <a:p>
            <a:r>
              <a:rPr lang="en-US" dirty="0" smtClean="0"/>
              <a:t>packages: </a:t>
            </a:r>
            <a:r>
              <a:rPr lang="en-US" dirty="0" err="1" smtClean="0"/>
              <a:t>nlme</a:t>
            </a:r>
            <a:r>
              <a:rPr lang="en-US" dirty="0" smtClean="0"/>
              <a:t>::</a:t>
            </a:r>
            <a:r>
              <a:rPr lang="en-US" dirty="0" err="1" smtClean="0"/>
              <a:t>lme</a:t>
            </a:r>
            <a:r>
              <a:rPr lang="en-US" dirty="0" smtClean="0"/>
              <a:t>, lme4::</a:t>
            </a:r>
            <a:r>
              <a:rPr lang="en-US" dirty="0" err="1" smtClean="0"/>
              <a:t>lmer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lmer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response.y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~ treatment +   </a:t>
            </a:r>
          </a:p>
          <a:p>
            <a:pPr marL="0" indent="0"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(1|jar.ID), </a:t>
            </a:r>
          </a:p>
          <a:p>
            <a:pPr marL="0" indent="0"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data =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dat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632802" y="3668849"/>
            <a:ext cx="9728917" cy="2324280"/>
            <a:chOff x="2375752" y="4592774"/>
            <a:chExt cx="9728917" cy="2324280"/>
          </a:xfrm>
        </p:grpSpPr>
        <p:grpSp>
          <p:nvGrpSpPr>
            <p:cNvPr id="13" name="Group 12"/>
            <p:cNvGrpSpPr/>
            <p:nvPr/>
          </p:nvGrpSpPr>
          <p:grpSpPr>
            <a:xfrm>
              <a:off x="2519927" y="5325279"/>
              <a:ext cx="893410" cy="1381758"/>
              <a:chOff x="2949217" y="3304459"/>
              <a:chExt cx="736722" cy="1139422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3066032" y="3638550"/>
                <a:ext cx="511891" cy="493696"/>
                <a:chOff x="4671446" y="4135410"/>
                <a:chExt cx="796416" cy="768107"/>
              </a:xfrm>
            </p:grpSpPr>
            <p:pic>
              <p:nvPicPr>
                <p:cNvPr id="64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71446" y="4349266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71446" y="4673116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6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69214" y="4464466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7461" y="4651561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22260" y="4135410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63" name="Picture 2" descr="Free Mason jar Template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9217" y="3304459"/>
                <a:ext cx="736722" cy="11394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3787089" y="5296028"/>
              <a:ext cx="893410" cy="1381758"/>
              <a:chOff x="2949217" y="3304459"/>
              <a:chExt cx="736722" cy="113942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3066032" y="3638550"/>
                <a:ext cx="511891" cy="493696"/>
                <a:chOff x="4671446" y="4135410"/>
                <a:chExt cx="796416" cy="768107"/>
              </a:xfrm>
            </p:grpSpPr>
            <p:pic>
              <p:nvPicPr>
                <p:cNvPr id="57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71446" y="4349266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8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71446" y="4673116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9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69214" y="4464466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0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7461" y="4651561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22260" y="4135410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56" name="Picture 2" descr="Free Mason jar Template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9217" y="3304459"/>
                <a:ext cx="736722" cy="11394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5049637" y="5266777"/>
              <a:ext cx="893410" cy="1381758"/>
              <a:chOff x="2949217" y="3304459"/>
              <a:chExt cx="736722" cy="1139422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3066032" y="3638550"/>
                <a:ext cx="511891" cy="493696"/>
                <a:chOff x="4671446" y="4135410"/>
                <a:chExt cx="796416" cy="768107"/>
              </a:xfrm>
            </p:grpSpPr>
            <p:pic>
              <p:nvPicPr>
                <p:cNvPr id="50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71446" y="4349266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71446" y="4673116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69214" y="4464466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7461" y="4651561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22260" y="4135410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49" name="Picture 2" descr="Free Mason jar Template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9217" y="3304459"/>
                <a:ext cx="736722" cy="11394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6400211" y="5296028"/>
              <a:ext cx="893410" cy="1381758"/>
              <a:chOff x="2949217" y="3304459"/>
              <a:chExt cx="736722" cy="1139422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3066032" y="3638550"/>
                <a:ext cx="511891" cy="493696"/>
                <a:chOff x="4671446" y="4135410"/>
                <a:chExt cx="796416" cy="768107"/>
              </a:xfrm>
            </p:grpSpPr>
            <p:pic>
              <p:nvPicPr>
                <p:cNvPr id="43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71446" y="4349266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71446" y="4673116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69214" y="4464466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7461" y="4651561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22260" y="4135410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42" name="Picture 2" descr="Free Mason jar Template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9217" y="3304459"/>
                <a:ext cx="736722" cy="11394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7611064" y="5296028"/>
              <a:ext cx="893410" cy="1381758"/>
              <a:chOff x="2949217" y="3304459"/>
              <a:chExt cx="736722" cy="113942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066032" y="3638550"/>
                <a:ext cx="511891" cy="493696"/>
                <a:chOff x="4671446" y="4135410"/>
                <a:chExt cx="796416" cy="768107"/>
              </a:xfrm>
            </p:grpSpPr>
            <p:pic>
              <p:nvPicPr>
                <p:cNvPr id="36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71446" y="4349266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7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71446" y="4673116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69214" y="4464466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7461" y="4651561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22260" y="4135410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5" name="Picture 2" descr="Free Mason jar Template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9217" y="3304459"/>
                <a:ext cx="736722" cy="11394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8878227" y="5272373"/>
              <a:ext cx="893410" cy="1381758"/>
              <a:chOff x="2949217" y="3304459"/>
              <a:chExt cx="736722" cy="113942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3066032" y="3638550"/>
                <a:ext cx="511891" cy="493696"/>
                <a:chOff x="4671446" y="4135410"/>
                <a:chExt cx="796416" cy="768107"/>
              </a:xfrm>
            </p:grpSpPr>
            <p:pic>
              <p:nvPicPr>
                <p:cNvPr id="29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71446" y="4349266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71446" y="4673116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69214" y="4464466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7461" y="4651561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22260" y="4135410"/>
                  <a:ext cx="230401" cy="230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8" name="Picture 2" descr="Free Mason jar Template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9217" y="3304459"/>
                <a:ext cx="736722" cy="11394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TextBox 18"/>
            <p:cNvSpPr txBox="1"/>
            <p:nvPr/>
          </p:nvSpPr>
          <p:spPr>
            <a:xfrm>
              <a:off x="2375752" y="4834285"/>
              <a:ext cx="1282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Vaccine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24807" y="4592774"/>
              <a:ext cx="1282139" cy="783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Vaccine + </a:t>
              </a:r>
              <a:r>
                <a:rPr lang="en-US" dirty="0" err="1" smtClean="0"/>
                <a:t>Bd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730201" y="4646946"/>
              <a:ext cx="1282139" cy="783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Vaccine + </a:t>
              </a:r>
              <a:r>
                <a:rPr lang="en-US" dirty="0" err="1" smtClean="0"/>
                <a:t>Bd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17397" y="4620634"/>
              <a:ext cx="1282139" cy="783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Vaccine + </a:t>
              </a:r>
              <a:r>
                <a:rPr lang="en-US" dirty="0" err="1" smtClean="0"/>
                <a:t>Bd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24138" y="4790323"/>
              <a:ext cx="1282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Vaccine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33539" y="4818895"/>
              <a:ext cx="1282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Vaccine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954379" y="6547722"/>
              <a:ext cx="3998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 = 3-5 organisms in a “cluster”</a:t>
              </a:r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0369103" y="4684933"/>
              <a:ext cx="173556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**</a:t>
              </a:r>
              <a:r>
                <a:rPr lang="en-US" sz="1400" dirty="0" err="1" smtClean="0"/>
                <a:t>lme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lmer</a:t>
              </a:r>
              <a:r>
                <a:rPr lang="en-US" sz="1400" dirty="0" smtClean="0"/>
                <a:t> can do balanced designs too; some people still prefer </a:t>
              </a:r>
              <a:r>
                <a:rPr lang="en-US" sz="1400" dirty="0" err="1" smtClean="0"/>
                <a:t>aov</a:t>
              </a:r>
              <a:r>
                <a:rPr lang="en-US" sz="1400" dirty="0" smtClean="0"/>
                <a:t>(), many use </a:t>
              </a:r>
              <a:r>
                <a:rPr lang="en-US" sz="1400" dirty="0" err="1" smtClean="0"/>
                <a:t>lme</a:t>
              </a:r>
              <a:r>
                <a:rPr lang="en-US" sz="1400" dirty="0" smtClean="0"/>
                <a:t>/</a:t>
              </a:r>
              <a:r>
                <a:rPr lang="en-US" sz="1400" dirty="0" err="1" smtClean="0"/>
                <a:t>lmer</a:t>
              </a:r>
              <a:r>
                <a:rPr lang="en-US" sz="1400" dirty="0" smtClean="0"/>
                <a:t>; </a:t>
              </a:r>
              <a:r>
                <a:rPr lang="en-US" sz="1400" dirty="0" err="1" smtClean="0"/>
                <a:t>lme</a:t>
              </a:r>
              <a:r>
                <a:rPr lang="en-US" sz="1400" dirty="0" smtClean="0"/>
                <a:t> can also accommodate non-constant variance</a:t>
              </a:r>
            </a:p>
          </p:txBody>
        </p:sp>
      </p:grpSp>
      <p:pic>
        <p:nvPicPr>
          <p:cNvPr id="20482" name="Picture 2" descr="Image result for clipart skull and crossbones fre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088" y="4777250"/>
            <a:ext cx="345399" cy="23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Image result for clipart skull and crossbones fre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713" y="5168693"/>
            <a:ext cx="345399" cy="23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Image result for clipart skull and crossbones fre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353" y="4692385"/>
            <a:ext cx="345399" cy="23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Image result for clipart skull and crossbones fre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078" y="4720972"/>
            <a:ext cx="345399" cy="23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Image result for clipart skull and crossbones fre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376" y="5197944"/>
            <a:ext cx="345399" cy="23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929066" y="5392224"/>
            <a:ext cx="70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n=4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462850" y="5382212"/>
            <a:ext cx="70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n=3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33975" y="5382212"/>
            <a:ext cx="70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n=4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341244" y="5419147"/>
            <a:ext cx="70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n=4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07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7853" y="-310291"/>
            <a:ext cx="10515600" cy="1325563"/>
          </a:xfrm>
        </p:spPr>
        <p:txBody>
          <a:bodyPr/>
          <a:lstStyle/>
          <a:p>
            <a:r>
              <a:rPr lang="en-US" dirty="0" smtClean="0"/>
              <a:t>Alternative analysis: balanced designs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719952" y="1429554"/>
            <a:ext cx="893410" cy="1381758"/>
            <a:chOff x="2949217" y="3304459"/>
            <a:chExt cx="736722" cy="1139422"/>
          </a:xfrm>
        </p:grpSpPr>
        <p:grpSp>
          <p:nvGrpSpPr>
            <p:cNvPr id="62" name="Group 61"/>
            <p:cNvGrpSpPr/>
            <p:nvPr/>
          </p:nvGrpSpPr>
          <p:grpSpPr>
            <a:xfrm>
              <a:off x="3066032" y="3638550"/>
              <a:ext cx="511891" cy="493696"/>
              <a:chOff x="4671446" y="4135410"/>
              <a:chExt cx="796416" cy="768107"/>
            </a:xfrm>
          </p:grpSpPr>
          <p:pic>
            <p:nvPicPr>
              <p:cNvPr id="64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1446" y="434926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1446" y="467311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9214" y="446446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7461" y="4651561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2260" y="4135410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3" name="Picture 2" descr="Free Mason jar Template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9217" y="3304459"/>
              <a:ext cx="736722" cy="1139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3987114" y="1400303"/>
            <a:ext cx="893410" cy="1381758"/>
            <a:chOff x="2949217" y="3304459"/>
            <a:chExt cx="736722" cy="1139422"/>
          </a:xfrm>
        </p:grpSpPr>
        <p:grpSp>
          <p:nvGrpSpPr>
            <p:cNvPr id="55" name="Group 54"/>
            <p:cNvGrpSpPr/>
            <p:nvPr/>
          </p:nvGrpSpPr>
          <p:grpSpPr>
            <a:xfrm>
              <a:off x="3066032" y="3638550"/>
              <a:ext cx="511891" cy="493696"/>
              <a:chOff x="4671446" y="4135410"/>
              <a:chExt cx="796416" cy="768107"/>
            </a:xfrm>
          </p:grpSpPr>
          <p:pic>
            <p:nvPicPr>
              <p:cNvPr id="57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1446" y="434926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1446" y="467311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9214" y="446446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7461" y="4651561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2260" y="4135410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6" name="Picture 2" descr="Free Mason jar Template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9217" y="3304459"/>
              <a:ext cx="736722" cy="1139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5249662" y="1371052"/>
            <a:ext cx="893410" cy="1381758"/>
            <a:chOff x="2949217" y="3304459"/>
            <a:chExt cx="736722" cy="1139422"/>
          </a:xfrm>
        </p:grpSpPr>
        <p:grpSp>
          <p:nvGrpSpPr>
            <p:cNvPr id="48" name="Group 47"/>
            <p:cNvGrpSpPr/>
            <p:nvPr/>
          </p:nvGrpSpPr>
          <p:grpSpPr>
            <a:xfrm>
              <a:off x="3066032" y="3638550"/>
              <a:ext cx="511891" cy="493696"/>
              <a:chOff x="4671446" y="4135410"/>
              <a:chExt cx="796416" cy="768107"/>
            </a:xfrm>
          </p:grpSpPr>
          <p:pic>
            <p:nvPicPr>
              <p:cNvPr id="50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1446" y="434926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1446" y="467311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9214" y="446446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7461" y="4651561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2260" y="4135410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9" name="Picture 2" descr="Free Mason jar Template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9217" y="3304459"/>
              <a:ext cx="736722" cy="1139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6600236" y="1400303"/>
            <a:ext cx="893410" cy="1381758"/>
            <a:chOff x="2949217" y="3304459"/>
            <a:chExt cx="736722" cy="1139422"/>
          </a:xfrm>
        </p:grpSpPr>
        <p:grpSp>
          <p:nvGrpSpPr>
            <p:cNvPr id="41" name="Group 40"/>
            <p:cNvGrpSpPr/>
            <p:nvPr/>
          </p:nvGrpSpPr>
          <p:grpSpPr>
            <a:xfrm>
              <a:off x="3066032" y="3638550"/>
              <a:ext cx="511891" cy="493696"/>
              <a:chOff x="4671446" y="4135410"/>
              <a:chExt cx="796416" cy="768107"/>
            </a:xfrm>
          </p:grpSpPr>
          <p:pic>
            <p:nvPicPr>
              <p:cNvPr id="43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1446" y="434926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1446" y="467311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9214" y="446446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7461" y="4651561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2260" y="4135410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2" name="Picture 2" descr="Free Mason jar Template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9217" y="3304459"/>
              <a:ext cx="736722" cy="1139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7811089" y="1400303"/>
            <a:ext cx="893410" cy="1381758"/>
            <a:chOff x="2949217" y="3304459"/>
            <a:chExt cx="736722" cy="1139422"/>
          </a:xfrm>
        </p:grpSpPr>
        <p:grpSp>
          <p:nvGrpSpPr>
            <p:cNvPr id="34" name="Group 33"/>
            <p:cNvGrpSpPr/>
            <p:nvPr/>
          </p:nvGrpSpPr>
          <p:grpSpPr>
            <a:xfrm>
              <a:off x="3066032" y="3638550"/>
              <a:ext cx="511891" cy="493696"/>
              <a:chOff x="4671446" y="4135410"/>
              <a:chExt cx="796416" cy="768107"/>
            </a:xfrm>
          </p:grpSpPr>
          <p:pic>
            <p:nvPicPr>
              <p:cNvPr id="36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1446" y="434926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1446" y="467311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9214" y="446446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7461" y="4651561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2260" y="4135410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" name="Picture 2" descr="Free Mason jar Template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9217" y="3304459"/>
              <a:ext cx="736722" cy="1139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9078252" y="1376648"/>
            <a:ext cx="893410" cy="1381758"/>
            <a:chOff x="2949217" y="3304459"/>
            <a:chExt cx="736722" cy="1139422"/>
          </a:xfrm>
        </p:grpSpPr>
        <p:grpSp>
          <p:nvGrpSpPr>
            <p:cNvPr id="27" name="Group 26"/>
            <p:cNvGrpSpPr/>
            <p:nvPr/>
          </p:nvGrpSpPr>
          <p:grpSpPr>
            <a:xfrm>
              <a:off x="3066032" y="3638550"/>
              <a:ext cx="511891" cy="493696"/>
              <a:chOff x="4671446" y="4135410"/>
              <a:chExt cx="796416" cy="768107"/>
            </a:xfrm>
          </p:grpSpPr>
          <p:pic>
            <p:nvPicPr>
              <p:cNvPr id="29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1446" y="434926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1446" y="467311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9214" y="446446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7461" y="4651561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2260" y="4135410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8" name="Picture 2" descr="Free Mason jar Template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9217" y="3304459"/>
              <a:ext cx="736722" cy="1139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/>
          <p:cNvSpPr txBox="1"/>
          <p:nvPr/>
        </p:nvSpPr>
        <p:spPr>
          <a:xfrm>
            <a:off x="2575777" y="938560"/>
            <a:ext cx="128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Vaccine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24832" y="697049"/>
            <a:ext cx="1282139" cy="78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Vaccine + </a:t>
            </a:r>
            <a:r>
              <a:rPr lang="en-US" dirty="0" err="1" smtClean="0"/>
              <a:t>Bd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930226" y="751221"/>
            <a:ext cx="1282139" cy="78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Vaccine + </a:t>
            </a:r>
            <a:r>
              <a:rPr lang="en-US" dirty="0" err="1" smtClean="0"/>
              <a:t>Bd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17422" y="724909"/>
            <a:ext cx="1282139" cy="78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Vaccine + </a:t>
            </a:r>
            <a:r>
              <a:rPr lang="en-US" dirty="0" err="1" smtClean="0"/>
              <a:t>Bd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124163" y="894598"/>
            <a:ext cx="128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Vaccine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33564" y="923170"/>
            <a:ext cx="128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Vaccine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285004" y="1756196"/>
            <a:ext cx="1482416" cy="923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 organisms in a “cluster”</a:t>
            </a:r>
            <a:endParaRPr lang="en-US" dirty="0"/>
          </a:p>
        </p:txBody>
      </p:sp>
      <p:sp>
        <p:nvSpPr>
          <p:cNvPr id="69" name="Down Arrow 68"/>
          <p:cNvSpPr/>
          <p:nvPr/>
        </p:nvSpPr>
        <p:spPr>
          <a:xfrm>
            <a:off x="2965289" y="2842603"/>
            <a:ext cx="256831" cy="382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/>
          <p:cNvSpPr/>
          <p:nvPr/>
        </p:nvSpPr>
        <p:spPr>
          <a:xfrm>
            <a:off x="4308358" y="2854899"/>
            <a:ext cx="256831" cy="382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own Arrow 70"/>
          <p:cNvSpPr/>
          <p:nvPr/>
        </p:nvSpPr>
        <p:spPr>
          <a:xfrm>
            <a:off x="5546168" y="2842603"/>
            <a:ext cx="256831" cy="382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own Arrow 71"/>
          <p:cNvSpPr/>
          <p:nvPr/>
        </p:nvSpPr>
        <p:spPr>
          <a:xfrm>
            <a:off x="6952679" y="2887516"/>
            <a:ext cx="256831" cy="382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own Arrow 72"/>
          <p:cNvSpPr/>
          <p:nvPr/>
        </p:nvSpPr>
        <p:spPr>
          <a:xfrm>
            <a:off x="8137094" y="2887516"/>
            <a:ext cx="256831" cy="382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/>
          <p:cNvSpPr/>
          <p:nvPr/>
        </p:nvSpPr>
        <p:spPr>
          <a:xfrm>
            <a:off x="9396541" y="2848530"/>
            <a:ext cx="256831" cy="382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352496" y="3259616"/>
            <a:ext cx="1482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Cluster 1 mean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641747" y="3279363"/>
            <a:ext cx="1482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Cluster 2 mean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955159" y="3289219"/>
            <a:ext cx="1482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Cluster 3 mean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339886" y="3270098"/>
            <a:ext cx="1482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Cluster 4 mean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524301" y="3250977"/>
            <a:ext cx="1482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Cluster 5 mean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787679" y="3197699"/>
            <a:ext cx="1482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Cluster 6 mean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575777" y="4711569"/>
            <a:ext cx="782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lm(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cluster.mean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~ treatment, data = 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19952" y="4210610"/>
            <a:ext cx="38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6 independent data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65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7852" y="-310291"/>
            <a:ext cx="12540397" cy="1325563"/>
          </a:xfrm>
        </p:spPr>
        <p:txBody>
          <a:bodyPr/>
          <a:lstStyle/>
          <a:p>
            <a:r>
              <a:rPr lang="en-US" dirty="0" smtClean="0"/>
              <a:t>Alternative analysis: </a:t>
            </a:r>
            <a:r>
              <a:rPr lang="en-US" dirty="0" err="1" smtClean="0"/>
              <a:t>manov</a:t>
            </a:r>
            <a:r>
              <a:rPr lang="en-US" dirty="0" smtClean="0"/>
              <a:t>()  for balanced designs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3" y="1510571"/>
            <a:ext cx="4882297" cy="48822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188" y="1079684"/>
            <a:ext cx="5372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Data table for </a:t>
            </a:r>
            <a:r>
              <a:rPr lang="en-US" sz="2200" b="1" dirty="0" err="1" smtClean="0"/>
              <a:t>aov</a:t>
            </a:r>
            <a:r>
              <a:rPr lang="en-US" sz="2200" b="1" dirty="0" smtClean="0"/>
              <a:t>(), </a:t>
            </a:r>
            <a:r>
              <a:rPr lang="en-US" sz="2200" b="1" dirty="0" err="1" smtClean="0"/>
              <a:t>lme</a:t>
            </a:r>
            <a:r>
              <a:rPr lang="en-US" sz="2200" b="1" dirty="0" smtClean="0"/>
              <a:t>(), </a:t>
            </a:r>
            <a:r>
              <a:rPr lang="en-US" sz="2200" b="1" dirty="0" err="1" smtClean="0"/>
              <a:t>lmer</a:t>
            </a:r>
            <a:r>
              <a:rPr lang="en-US" sz="2200" b="1" dirty="0" smtClean="0"/>
              <a:t>()</a:t>
            </a:r>
            <a:endParaRPr lang="en-US" sz="2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678" y="1974486"/>
            <a:ext cx="5699787" cy="2426063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6347678" y="1155611"/>
            <a:ext cx="5372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Data table for </a:t>
            </a:r>
            <a:r>
              <a:rPr lang="en-US" sz="2200" b="1" dirty="0" err="1" smtClean="0"/>
              <a:t>manova</a:t>
            </a:r>
            <a:r>
              <a:rPr lang="en-US" sz="2200" b="1" dirty="0" smtClean="0"/>
              <a:t>()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0447318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7853" y="-310291"/>
            <a:ext cx="10515600" cy="1325563"/>
          </a:xfrm>
        </p:spPr>
        <p:txBody>
          <a:bodyPr/>
          <a:lstStyle/>
          <a:p>
            <a:r>
              <a:rPr lang="en-US" dirty="0" smtClean="0"/>
              <a:t>Alternative analysis: un-balanced designs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719952" y="1429554"/>
            <a:ext cx="893410" cy="1381758"/>
            <a:chOff x="2949217" y="3304459"/>
            <a:chExt cx="736722" cy="1139422"/>
          </a:xfrm>
        </p:grpSpPr>
        <p:grpSp>
          <p:nvGrpSpPr>
            <p:cNvPr id="62" name="Group 61"/>
            <p:cNvGrpSpPr/>
            <p:nvPr/>
          </p:nvGrpSpPr>
          <p:grpSpPr>
            <a:xfrm>
              <a:off x="3066032" y="3638550"/>
              <a:ext cx="511891" cy="493696"/>
              <a:chOff x="4671446" y="4135410"/>
              <a:chExt cx="796416" cy="768107"/>
            </a:xfrm>
          </p:grpSpPr>
          <p:pic>
            <p:nvPicPr>
              <p:cNvPr id="64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1446" y="434926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1446" y="467311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9214" y="446446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7461" y="4651561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2260" y="4135410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3" name="Picture 2" descr="Free Mason jar Template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9217" y="3304459"/>
              <a:ext cx="736722" cy="1139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3987114" y="1400303"/>
            <a:ext cx="893410" cy="1381758"/>
            <a:chOff x="2949217" y="3304459"/>
            <a:chExt cx="736722" cy="1139422"/>
          </a:xfrm>
        </p:grpSpPr>
        <p:grpSp>
          <p:nvGrpSpPr>
            <p:cNvPr id="55" name="Group 54"/>
            <p:cNvGrpSpPr/>
            <p:nvPr/>
          </p:nvGrpSpPr>
          <p:grpSpPr>
            <a:xfrm>
              <a:off x="3066032" y="3638550"/>
              <a:ext cx="511891" cy="493696"/>
              <a:chOff x="4671446" y="4135410"/>
              <a:chExt cx="796416" cy="768107"/>
            </a:xfrm>
          </p:grpSpPr>
          <p:pic>
            <p:nvPicPr>
              <p:cNvPr id="57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1446" y="434926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1446" y="467311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9214" y="446446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7461" y="4651561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2260" y="4135410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6" name="Picture 2" descr="Free Mason jar Template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9217" y="3304459"/>
              <a:ext cx="736722" cy="1139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5249662" y="1371052"/>
            <a:ext cx="893410" cy="1381758"/>
            <a:chOff x="2949217" y="3304459"/>
            <a:chExt cx="736722" cy="1139422"/>
          </a:xfrm>
        </p:grpSpPr>
        <p:grpSp>
          <p:nvGrpSpPr>
            <p:cNvPr id="48" name="Group 47"/>
            <p:cNvGrpSpPr/>
            <p:nvPr/>
          </p:nvGrpSpPr>
          <p:grpSpPr>
            <a:xfrm>
              <a:off x="3066032" y="3638550"/>
              <a:ext cx="511891" cy="493696"/>
              <a:chOff x="4671446" y="4135410"/>
              <a:chExt cx="796416" cy="768107"/>
            </a:xfrm>
          </p:grpSpPr>
          <p:pic>
            <p:nvPicPr>
              <p:cNvPr id="50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1446" y="434926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1446" y="467311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9214" y="446446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7461" y="4651561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2260" y="4135410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9" name="Picture 2" descr="Free Mason jar Template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9217" y="3304459"/>
              <a:ext cx="736722" cy="1139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6600236" y="1400303"/>
            <a:ext cx="893410" cy="1381758"/>
            <a:chOff x="2949217" y="3304459"/>
            <a:chExt cx="736722" cy="1139422"/>
          </a:xfrm>
        </p:grpSpPr>
        <p:grpSp>
          <p:nvGrpSpPr>
            <p:cNvPr id="41" name="Group 40"/>
            <p:cNvGrpSpPr/>
            <p:nvPr/>
          </p:nvGrpSpPr>
          <p:grpSpPr>
            <a:xfrm>
              <a:off x="3066032" y="3638550"/>
              <a:ext cx="511891" cy="493696"/>
              <a:chOff x="4671446" y="4135410"/>
              <a:chExt cx="796416" cy="768107"/>
            </a:xfrm>
          </p:grpSpPr>
          <p:pic>
            <p:nvPicPr>
              <p:cNvPr id="43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1446" y="434926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1446" y="467311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9214" y="446446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7461" y="4651561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2260" y="4135410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2" name="Picture 2" descr="Free Mason jar Template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9217" y="3304459"/>
              <a:ext cx="736722" cy="1139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7811089" y="1400303"/>
            <a:ext cx="893410" cy="1381758"/>
            <a:chOff x="2949217" y="3304459"/>
            <a:chExt cx="736722" cy="1139422"/>
          </a:xfrm>
        </p:grpSpPr>
        <p:grpSp>
          <p:nvGrpSpPr>
            <p:cNvPr id="34" name="Group 33"/>
            <p:cNvGrpSpPr/>
            <p:nvPr/>
          </p:nvGrpSpPr>
          <p:grpSpPr>
            <a:xfrm>
              <a:off x="3066032" y="3638550"/>
              <a:ext cx="511891" cy="493696"/>
              <a:chOff x="4671446" y="4135410"/>
              <a:chExt cx="796416" cy="768107"/>
            </a:xfrm>
          </p:grpSpPr>
          <p:pic>
            <p:nvPicPr>
              <p:cNvPr id="36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1446" y="434926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1446" y="467311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9214" y="446446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7461" y="4651561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2260" y="4135410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" name="Picture 2" descr="Free Mason jar Template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9217" y="3304459"/>
              <a:ext cx="736722" cy="1139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9078252" y="1376648"/>
            <a:ext cx="893410" cy="1381758"/>
            <a:chOff x="2949217" y="3304459"/>
            <a:chExt cx="736722" cy="1139422"/>
          </a:xfrm>
        </p:grpSpPr>
        <p:grpSp>
          <p:nvGrpSpPr>
            <p:cNvPr id="27" name="Group 26"/>
            <p:cNvGrpSpPr/>
            <p:nvPr/>
          </p:nvGrpSpPr>
          <p:grpSpPr>
            <a:xfrm>
              <a:off x="3066032" y="3638550"/>
              <a:ext cx="511891" cy="493696"/>
              <a:chOff x="4671446" y="4135410"/>
              <a:chExt cx="796416" cy="768107"/>
            </a:xfrm>
          </p:grpSpPr>
          <p:pic>
            <p:nvPicPr>
              <p:cNvPr id="29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1446" y="434926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1446" y="467311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9214" y="4464466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7461" y="4651561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Image result for clipart tadp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2260" y="4135410"/>
                <a:ext cx="230401" cy="23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8" name="Picture 2" descr="Free Mason jar Template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9217" y="3304459"/>
              <a:ext cx="736722" cy="1139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/>
          <p:cNvSpPr txBox="1"/>
          <p:nvPr/>
        </p:nvSpPr>
        <p:spPr>
          <a:xfrm>
            <a:off x="2575777" y="938560"/>
            <a:ext cx="128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Vaccine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24832" y="697049"/>
            <a:ext cx="1282139" cy="78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Vaccine + </a:t>
            </a:r>
            <a:r>
              <a:rPr lang="en-US" dirty="0" err="1" smtClean="0"/>
              <a:t>Bd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930226" y="751221"/>
            <a:ext cx="1282139" cy="78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Vaccine + </a:t>
            </a:r>
            <a:r>
              <a:rPr lang="en-US" dirty="0" err="1" smtClean="0"/>
              <a:t>Bd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17422" y="724909"/>
            <a:ext cx="1282139" cy="78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Vaccine + </a:t>
            </a:r>
            <a:r>
              <a:rPr lang="en-US" dirty="0" err="1" smtClean="0"/>
              <a:t>Bd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124163" y="894598"/>
            <a:ext cx="128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Vaccine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33564" y="923170"/>
            <a:ext cx="128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Vaccine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27853" y="1535016"/>
            <a:ext cx="24063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Weighted regression:</a:t>
            </a:r>
          </a:p>
          <a:p>
            <a:r>
              <a:rPr lang="en-US" sz="2200" dirty="0" smtClean="0"/>
              <a:t>*Cluster gets “weighted” by the variability within that cluster</a:t>
            </a:r>
          </a:p>
          <a:p>
            <a:r>
              <a:rPr lang="en-US" sz="2200" dirty="0" smtClean="0"/>
              <a:t>w/in the cluster</a:t>
            </a:r>
          </a:p>
          <a:p>
            <a:r>
              <a:rPr lang="en-US" sz="2200" dirty="0" smtClean="0"/>
              <a:t>*Analogous to “meta-analysis”</a:t>
            </a:r>
            <a:endParaRPr lang="en-US" sz="2200" dirty="0"/>
          </a:p>
        </p:txBody>
      </p:sp>
      <p:sp>
        <p:nvSpPr>
          <p:cNvPr id="69" name="Down Arrow 68"/>
          <p:cNvSpPr/>
          <p:nvPr/>
        </p:nvSpPr>
        <p:spPr>
          <a:xfrm>
            <a:off x="2965289" y="2842603"/>
            <a:ext cx="256831" cy="382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/>
          <p:cNvSpPr/>
          <p:nvPr/>
        </p:nvSpPr>
        <p:spPr>
          <a:xfrm>
            <a:off x="4308358" y="2854899"/>
            <a:ext cx="256831" cy="382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own Arrow 70"/>
          <p:cNvSpPr/>
          <p:nvPr/>
        </p:nvSpPr>
        <p:spPr>
          <a:xfrm>
            <a:off x="5546168" y="2842603"/>
            <a:ext cx="256831" cy="382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own Arrow 71"/>
          <p:cNvSpPr/>
          <p:nvPr/>
        </p:nvSpPr>
        <p:spPr>
          <a:xfrm>
            <a:off x="6952679" y="2887516"/>
            <a:ext cx="256831" cy="382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own Arrow 72"/>
          <p:cNvSpPr/>
          <p:nvPr/>
        </p:nvSpPr>
        <p:spPr>
          <a:xfrm>
            <a:off x="8137094" y="2887516"/>
            <a:ext cx="256831" cy="382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/>
          <p:cNvSpPr/>
          <p:nvPr/>
        </p:nvSpPr>
        <p:spPr>
          <a:xfrm>
            <a:off x="9396541" y="2848530"/>
            <a:ext cx="256831" cy="382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352496" y="3259616"/>
            <a:ext cx="1482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Cluster 1 mean, </a:t>
            </a:r>
          </a:p>
          <a:p>
            <a:pPr algn="ctr"/>
            <a:r>
              <a:rPr lang="en-US" dirty="0" err="1" smtClean="0"/>
              <a:t>sd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641747" y="3279363"/>
            <a:ext cx="1482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Cluster 2 mean, </a:t>
            </a:r>
          </a:p>
          <a:p>
            <a:pPr algn="ctr"/>
            <a:r>
              <a:rPr lang="en-US" dirty="0" err="1" smtClean="0"/>
              <a:t>sd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955159" y="3289219"/>
            <a:ext cx="1482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Cluster 3 mean, </a:t>
            </a:r>
          </a:p>
          <a:p>
            <a:pPr algn="ctr"/>
            <a:r>
              <a:rPr lang="en-US" dirty="0" err="1" smtClean="0"/>
              <a:t>sd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339886" y="3270098"/>
            <a:ext cx="1482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Cluster 4 mean, </a:t>
            </a:r>
          </a:p>
          <a:p>
            <a:pPr algn="ctr"/>
            <a:r>
              <a:rPr lang="en-US" dirty="0" err="1" smtClean="0"/>
              <a:t>sd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524301" y="3250977"/>
            <a:ext cx="1482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Cluster 5 mean, </a:t>
            </a:r>
          </a:p>
          <a:p>
            <a:pPr algn="ctr"/>
            <a:r>
              <a:rPr lang="en-US" dirty="0" err="1" smtClean="0"/>
              <a:t>sd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787679" y="3197699"/>
            <a:ext cx="1482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Cluster 6 mean,</a:t>
            </a:r>
          </a:p>
          <a:p>
            <a:pPr algn="ctr"/>
            <a:r>
              <a:rPr lang="en-US" dirty="0" err="1" smtClean="0"/>
              <a:t>sd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575777" y="4867750"/>
            <a:ext cx="8577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lm(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cluster.mean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~ treatment,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weights = 1/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sd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data =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766034" y="4786086"/>
            <a:ext cx="20590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*Cluster w/large SD has less influence on the results; SD is proportional to n </a:t>
            </a:r>
            <a:endParaRPr lang="en-US" dirty="0"/>
          </a:p>
        </p:txBody>
      </p:sp>
      <p:sp>
        <p:nvSpPr>
          <p:cNvPr id="82" name="Down Arrow 81"/>
          <p:cNvSpPr/>
          <p:nvPr/>
        </p:nvSpPr>
        <p:spPr>
          <a:xfrm rot="4591526">
            <a:off x="9040768" y="5002393"/>
            <a:ext cx="358289" cy="942412"/>
          </a:xfrm>
          <a:prstGeom prst="downArrow">
            <a:avLst>
              <a:gd name="adj1" fmla="val 3634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2" descr="Image result for clipart skull and crossbones fre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681" y="2246230"/>
            <a:ext cx="345399" cy="23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Image result for clipart skull and crossbones fre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901" y="2188207"/>
            <a:ext cx="345399" cy="23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Image result for clipart skull and crossbones fre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117" y="1730767"/>
            <a:ext cx="345399" cy="23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Image result for clipart skull and crossbones fre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826" y="2169225"/>
            <a:ext cx="345399" cy="23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Image result for clipart skull and crossbones fre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889" y="1750076"/>
            <a:ext cx="345399" cy="23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461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service announcement:</a:t>
            </a:r>
            <a:br>
              <a:rPr lang="en-US" dirty="0" smtClean="0"/>
            </a:br>
            <a:r>
              <a:rPr lang="en-US" dirty="0" smtClean="0"/>
              <a:t>Un-balanced designs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78732"/>
            <a:ext cx="5157787" cy="823912"/>
          </a:xfrm>
        </p:spPr>
        <p:txBody>
          <a:bodyPr/>
          <a:lstStyle/>
          <a:p>
            <a:r>
              <a:rPr lang="en-US" dirty="0" smtClean="0"/>
              <a:t>In general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02644"/>
            <a:ext cx="5157787" cy="4564856"/>
          </a:xfrm>
        </p:spPr>
        <p:txBody>
          <a:bodyPr/>
          <a:lstStyle/>
          <a:p>
            <a:r>
              <a:rPr lang="en-US" dirty="0" smtClean="0"/>
              <a:t>Balanced experiments = happiness</a:t>
            </a:r>
          </a:p>
          <a:p>
            <a:r>
              <a:rPr lang="en-US" dirty="0" smtClean="0"/>
              <a:t>When you don’t have nesting, lm() can fit models to balanced data</a:t>
            </a:r>
          </a:p>
          <a:p>
            <a:r>
              <a:rPr lang="en-US" dirty="0" smtClean="0"/>
              <a:t>BUT, some people have strong opinions about how to interpret these results</a:t>
            </a:r>
          </a:p>
          <a:p>
            <a:pPr lvl="1"/>
            <a:r>
              <a:rPr lang="en-US" dirty="0" smtClean="0"/>
              <a:t>R developers: “Type II sum of squares”</a:t>
            </a:r>
          </a:p>
          <a:p>
            <a:pPr lvl="1"/>
            <a:r>
              <a:rPr lang="en-US" dirty="0" smtClean="0"/>
              <a:t>SAS: “Type III sum of squares"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78732"/>
            <a:ext cx="5183188" cy="823912"/>
          </a:xfrm>
        </p:spPr>
        <p:txBody>
          <a:bodyPr/>
          <a:lstStyle/>
          <a:p>
            <a:r>
              <a:rPr lang="en-US" dirty="0" smtClean="0"/>
              <a:t>For complex models/experiments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02644"/>
            <a:ext cx="5183188" cy="3684588"/>
          </a:xfrm>
        </p:spPr>
        <p:txBody>
          <a:bodyPr/>
          <a:lstStyle/>
          <a:p>
            <a:r>
              <a:rPr lang="en-US" dirty="0" smtClean="0"/>
              <a:t>Can’t use </a:t>
            </a:r>
            <a:r>
              <a:rPr lang="en-US" dirty="0" err="1" smtClean="0"/>
              <a:t>aov</a:t>
            </a:r>
            <a:r>
              <a:rPr lang="en-US" dirty="0" smtClean="0"/>
              <a:t>() or </a:t>
            </a:r>
            <a:r>
              <a:rPr lang="en-US" dirty="0" err="1" smtClean="0"/>
              <a:t>manova</a:t>
            </a:r>
            <a:r>
              <a:rPr lang="en-US" dirty="0" smtClean="0"/>
              <a:t>() when things aren’t balanced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me</a:t>
            </a:r>
            <a:r>
              <a:rPr lang="en-US" dirty="0" smtClean="0"/>
              <a:t>, </a:t>
            </a:r>
            <a:r>
              <a:rPr lang="en-US" dirty="0" err="1" smtClean="0"/>
              <a:t>lmer</a:t>
            </a:r>
            <a:r>
              <a:rPr lang="en-US" dirty="0" smtClean="0"/>
              <a:t>, </a:t>
            </a:r>
            <a:r>
              <a:rPr lang="en-US" dirty="0" err="1" smtClean="0"/>
              <a:t>glmer</a:t>
            </a:r>
            <a:r>
              <a:rPr lang="en-US" dirty="0" smtClean="0"/>
              <a:t> can fit just about anything</a:t>
            </a:r>
          </a:p>
          <a:p>
            <a:r>
              <a:rPr lang="en-US" dirty="0" smtClean="0"/>
              <a:t>BUT, p-values and confidence intervals can be tricky with these models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587" y="5206108"/>
            <a:ext cx="4087813" cy="165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example: </a:t>
            </a:r>
            <a:r>
              <a:rPr lang="en-US" dirty="0" err="1" smtClean="0"/>
              <a:t>Chytridiomycosis</a:t>
            </a:r>
            <a:r>
              <a:rPr lang="en-US" dirty="0" smtClean="0"/>
              <a:t> (</a:t>
            </a:r>
            <a:r>
              <a:rPr lang="en-US" dirty="0" err="1" smtClean="0"/>
              <a:t>Bd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err="1">
                <a:hlinkClick r:id="rId2" tooltip="Batrachochytrium dendrobatidis"/>
              </a:rPr>
              <a:t>B</a:t>
            </a:r>
            <a:r>
              <a:rPr lang="en-US" i="1" dirty="0" err="1">
                <a:hlinkClick r:id="rId2" tooltip="Batrachochytrium dendrobatidis"/>
              </a:rPr>
              <a:t>atrachochytrium</a:t>
            </a:r>
            <a:r>
              <a:rPr lang="en-US" i="1" dirty="0">
                <a:hlinkClick r:id="rId2" tooltip="Batrachochytrium dendrobatidis"/>
              </a:rPr>
              <a:t> </a:t>
            </a:r>
            <a:r>
              <a:rPr lang="en-US" dirty="0" err="1">
                <a:hlinkClick r:id="rId2" tooltip="Batrachochytrium dendrobatidis"/>
              </a:rPr>
              <a:t>d</a:t>
            </a:r>
            <a:r>
              <a:rPr lang="en-US" i="1" dirty="0" err="1">
                <a:hlinkClick r:id="rId2" tooltip="Batrachochytrium dendrobatidis"/>
              </a:rPr>
              <a:t>endrobatidis</a:t>
            </a:r>
            <a:endParaRPr lang="en-US" dirty="0"/>
          </a:p>
        </p:txBody>
      </p:sp>
      <p:pic>
        <p:nvPicPr>
          <p:cNvPr id="24578" name="Picture 2" descr="https://upload.wikimedia.org/wikipedia/commons/thumb/0/01/Chytridiomycosis.jpg/220px-Chytridiomycosi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96" y="2013200"/>
            <a:ext cx="5001669" cy="377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06126" y="2013200"/>
            <a:ext cx="36094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Let’s pretend we can develop a vaccine or other treatment for </a:t>
            </a:r>
            <a:r>
              <a:rPr lang="en-US" sz="3200" dirty="0" err="1" smtClean="0"/>
              <a:t>Bd</a:t>
            </a:r>
            <a:r>
              <a:rPr lang="en-US" sz="3200" dirty="0" smtClean="0"/>
              <a:t>…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635343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406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effects vs. Random effects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“Fixed” effects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Defined explicitly by investigator</a:t>
            </a:r>
          </a:p>
          <a:p>
            <a:r>
              <a:rPr lang="en-US" dirty="0" smtClean="0"/>
              <a:t>Or, are of major concern in study (gender, color)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“Random effects”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Usually not of scientific interest</a:t>
            </a:r>
          </a:p>
          <a:p>
            <a:r>
              <a:rPr lang="en-US" dirty="0" smtClean="0"/>
              <a:t>Can be conceived of as coming from a theoretical random distribution</a:t>
            </a:r>
          </a:p>
          <a:p>
            <a:r>
              <a:rPr lang="en-US" dirty="0" smtClean="0"/>
              <a:t>Sometimes selected randomly: randomly selected study plots</a:t>
            </a:r>
          </a:p>
          <a:p>
            <a:r>
              <a:rPr lang="en-US" dirty="0" smtClean="0"/>
              <a:t>BUT, rarely actually selected randomly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95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vs. Mixed effects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Fixed-effects models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Mixed effects models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 both fixed and random effects</a:t>
            </a:r>
          </a:p>
          <a:p>
            <a:r>
              <a:rPr lang="en-US" dirty="0" smtClean="0"/>
              <a:t>Paired-tests / before after / crossover </a:t>
            </a:r>
          </a:p>
          <a:p>
            <a:r>
              <a:rPr lang="en-US" dirty="0" smtClean="0"/>
              <a:t>Nesting/clusters</a:t>
            </a:r>
          </a:p>
          <a:p>
            <a:r>
              <a:rPr lang="en-US" dirty="0" smtClean="0"/>
              <a:t>Blocking</a:t>
            </a:r>
          </a:p>
          <a:p>
            <a:r>
              <a:rPr lang="en-US" dirty="0" smtClean="0"/>
              <a:t>Repeated measure / Longitudinal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401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65940"/>
            <a:ext cx="10515600" cy="1325563"/>
          </a:xfrm>
        </p:spPr>
        <p:txBody>
          <a:bodyPr/>
          <a:lstStyle/>
          <a:p>
            <a:r>
              <a:rPr lang="en-US" dirty="0" smtClean="0"/>
              <a:t>Mixed effects models in R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42662" y="851835"/>
          <a:ext cx="10507594" cy="53429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7751"/>
                <a:gridCol w="2065814"/>
                <a:gridCol w="6784029"/>
              </a:tblGrid>
              <a:tr h="382558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1" u="none" strike="noStrike" dirty="0">
                          <a:effectLst/>
                        </a:rPr>
                        <a:t>Package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28" marR="19128" marT="191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1" u="none" strike="noStrike" dirty="0">
                          <a:effectLst/>
                        </a:rPr>
                        <a:t>function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28" marR="19128" marT="191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1" u="none" strike="noStrike" dirty="0">
                          <a:effectLst/>
                        </a:rPr>
                        <a:t>What it does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28" marR="19128" marT="19128" marB="0" anchor="b"/>
                </a:tc>
              </a:tr>
              <a:tr h="382558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1" u="none" strike="noStrike" dirty="0">
                          <a:effectLst/>
                        </a:rPr>
                        <a:t>base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28" marR="19128" marT="191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1" u="none" strike="noStrike" dirty="0" err="1">
                          <a:effectLst/>
                        </a:rPr>
                        <a:t>t.test</a:t>
                      </a:r>
                      <a:r>
                        <a:rPr lang="en-US" sz="2300" b="1" u="none" strike="noStrike" dirty="0">
                          <a:effectLst/>
                        </a:rPr>
                        <a:t>()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28" marR="19128" marT="191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 dirty="0">
                          <a:effectLst/>
                        </a:rPr>
                        <a:t>paired data, before-after, crossover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28" marR="19128" marT="19128" marB="0" anchor="b"/>
                </a:tc>
              </a:tr>
              <a:tr h="382558">
                <a:tc>
                  <a:txBody>
                    <a:bodyPr/>
                    <a:lstStyle/>
                    <a:p>
                      <a:pPr algn="l" fontAlgn="b"/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28" marR="19128" marT="191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1" u="none" strike="noStrike">
                          <a:effectLst/>
                        </a:rPr>
                        <a:t>aov()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28" marR="19128" marT="191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Balanced, normal, meets all assumption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28" marR="19128" marT="19128" marB="0" anchor="b"/>
                </a:tc>
              </a:tr>
              <a:tr h="382558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1" u="none" strike="noStrike" dirty="0" err="1">
                          <a:effectLst/>
                        </a:rPr>
                        <a:t>nlme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28" marR="19128" marT="191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1" u="none" strike="noStrike">
                          <a:effectLst/>
                        </a:rPr>
                        <a:t>lme()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28" marR="19128" marT="191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normal data; can handle non-constant variance like gls()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28" marR="19128" marT="19128" marB="0" anchor="b"/>
                </a:tc>
              </a:tr>
              <a:tr h="382558">
                <a:tc>
                  <a:txBody>
                    <a:bodyPr/>
                    <a:lstStyle/>
                    <a:p>
                      <a:pPr algn="l" fontAlgn="b"/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28" marR="19128" marT="191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1" u="none" strike="noStrike">
                          <a:effectLst/>
                        </a:rPr>
                        <a:t>nlme()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28" marR="19128" marT="191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non-linear models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28" marR="19128" marT="19128" marB="0" anchor="b"/>
                </a:tc>
              </a:tr>
              <a:tr h="382558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1" u="none" strike="noStrike">
                          <a:effectLst/>
                        </a:rPr>
                        <a:t>lme4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28" marR="19128" marT="191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1" u="none" strike="noStrike">
                          <a:effectLst/>
                        </a:rPr>
                        <a:t>lmer()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28" marR="19128" marT="191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normal data; can handle "crossed" random effects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28" marR="19128" marT="19128" marB="0" anchor="b"/>
                </a:tc>
              </a:tr>
              <a:tr h="382558">
                <a:tc>
                  <a:txBody>
                    <a:bodyPr/>
                    <a:lstStyle/>
                    <a:p>
                      <a:pPr algn="l" fontAlgn="b"/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28" marR="19128" marT="191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28" marR="19128" marT="191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sng" strike="noStrike">
                          <a:effectLst/>
                        </a:rPr>
                        <a:t>cannot</a:t>
                      </a:r>
                      <a:r>
                        <a:rPr lang="en-US" sz="2300" u="none" strike="noStrike">
                          <a:effectLst/>
                        </a:rPr>
                        <a:t> model non-constant variance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28" marR="19128" marT="19128" marB="0" anchor="b"/>
                </a:tc>
              </a:tr>
              <a:tr h="382558">
                <a:tc>
                  <a:txBody>
                    <a:bodyPr/>
                    <a:lstStyle/>
                    <a:p>
                      <a:pPr algn="l" fontAlgn="b"/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28" marR="19128" marT="191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1" u="none" strike="noStrike">
                          <a:effectLst/>
                        </a:rPr>
                        <a:t>glmer()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28" marR="19128" marT="191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300" u="none" strike="noStrike">
                          <a:effectLst/>
                        </a:rPr>
                        <a:t>non-normal data: binomial (logistic regression)</a:t>
                      </a:r>
                      <a:endParaRPr lang="it-IT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28" marR="19128" marT="19128" marB="0" anchor="b"/>
                </a:tc>
              </a:tr>
              <a:tr h="382558">
                <a:tc>
                  <a:txBody>
                    <a:bodyPr/>
                    <a:lstStyle/>
                    <a:p>
                      <a:pPr algn="l" fontAlgn="b"/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28" marR="19128" marT="191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28" marR="19128" marT="191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counts (poisson regression)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28" marR="19128" marT="19128" marB="0" anchor="b"/>
                </a:tc>
              </a:tr>
              <a:tr h="382558">
                <a:tc>
                  <a:txBody>
                    <a:bodyPr/>
                    <a:lstStyle/>
                    <a:p>
                      <a:pPr algn="l" fontAlgn="b"/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28" marR="19128" marT="191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1" u="none" strike="noStrike">
                          <a:effectLst/>
                        </a:rPr>
                        <a:t>glmer.nb()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28" marR="19128" marT="191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 dirty="0">
                          <a:effectLst/>
                        </a:rPr>
                        <a:t>negative-binomial count data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28" marR="19128" marT="19128" marB="0" anchor="b"/>
                </a:tc>
              </a:tr>
              <a:tr h="367302">
                <a:tc>
                  <a:txBody>
                    <a:bodyPr/>
                    <a:lstStyle/>
                    <a:p>
                      <a:pPr algn="l" fontAlgn="b"/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28" marR="19128" marT="191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28" marR="19128" marT="191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28" marR="19128" marT="19128" marB="0" anchor="b"/>
                </a:tc>
              </a:tr>
              <a:tr h="382558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1" u="none" strike="noStrike" dirty="0" err="1">
                          <a:effectLst/>
                        </a:rPr>
                        <a:t>blme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28" marR="19128" marT="191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1" u="none" strike="noStrike">
                          <a:effectLst/>
                        </a:rPr>
                        <a:t>blme()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28" marR="19128" marT="191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fancy Bayesian extension of lme4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28" marR="19128" marT="19128" marB="0" anchor="b"/>
                </a:tc>
              </a:tr>
              <a:tr h="382558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1" u="none" strike="noStrike" dirty="0" err="1">
                          <a:effectLst/>
                        </a:rPr>
                        <a:t>MCMCglmm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28" marR="19128" marT="191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1" u="none" strike="noStrike">
                          <a:effectLst/>
                        </a:rPr>
                        <a:t>MCMCglmm()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28" marR="19128" marT="191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fancy Bayesian stuff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28" marR="19128" marT="19128" marB="0" anchor="b"/>
                </a:tc>
              </a:tr>
              <a:tr h="382558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1" u="none" strike="noStrike" dirty="0" err="1">
                          <a:effectLst/>
                        </a:rPr>
                        <a:t>glmmADMB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28" marR="19128" marT="191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1" u="none" strike="noStrike" dirty="0" err="1">
                          <a:effectLst/>
                        </a:rPr>
                        <a:t>glmmADMB</a:t>
                      </a:r>
                      <a:r>
                        <a:rPr lang="en-US" sz="2300" b="1" u="none" strike="noStrike" dirty="0">
                          <a:effectLst/>
                        </a:rPr>
                        <a:t>()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28" marR="19128" marT="191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 dirty="0">
                          <a:effectLst/>
                        </a:rPr>
                        <a:t>fancy non-normal count models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28" marR="19128" marT="19128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0678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690688"/>
          <a:ext cx="7881870" cy="4474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187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 dirty="0">
                          <a:effectLst/>
                        </a:rPr>
                        <a:t>SAS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PROC MIXED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PROC GLIMMIXED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 dirty="0">
                          <a:effectLst/>
                        </a:rPr>
                        <a:t>Bayesian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WinBUGs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OpenBUGs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JAGS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>
                          <a:effectLst/>
                        </a:rPr>
                        <a:t>Stan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4992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Pseudoreplication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"the use of inferential statistics to test for treatment effects with data from experiments where either treatments are not replicated (though samples may be) or replicates are not statistically independent."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31310"/>
            <a:ext cx="10215559" cy="227994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852863" y="5666874"/>
            <a:ext cx="625642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0266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25" y="2715917"/>
            <a:ext cx="5524249" cy="30140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2963"/>
          <a:stretch/>
        </p:blipFill>
        <p:spPr>
          <a:xfrm>
            <a:off x="1238500" y="584775"/>
            <a:ext cx="9962900" cy="2370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263" y="2935730"/>
            <a:ext cx="6129337" cy="14067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0263" y="4622376"/>
            <a:ext cx="6129337" cy="13670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9549" y="0"/>
            <a:ext cx="10991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Dogmastist</a:t>
            </a:r>
            <a:r>
              <a:rPr lang="en-US" sz="3200" b="1" dirty="0" smtClean="0"/>
              <a:t>: </a:t>
            </a:r>
            <a:r>
              <a:rPr lang="en-US" sz="3200" b="1" dirty="0" err="1" smtClean="0"/>
              <a:t>Hurlbert</a:t>
            </a:r>
            <a:r>
              <a:rPr lang="en-US" sz="3200" b="1" dirty="0" smtClean="0"/>
              <a:t>, Lombardi, others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258013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neurobiology: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825625"/>
            <a:ext cx="73437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90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777039"/>
            <a:ext cx="8324850" cy="1866900"/>
            <a:chOff x="1933575" y="2495550"/>
            <a:chExt cx="8324850" cy="18669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3575" y="2495550"/>
              <a:ext cx="8324850" cy="18669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6000" y="2495550"/>
              <a:ext cx="3810000" cy="733425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" y="2377239"/>
            <a:ext cx="4474491" cy="433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360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33" y="1998053"/>
            <a:ext cx="6634914" cy="25018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29" y="0"/>
            <a:ext cx="6915134" cy="18203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91" y="4677539"/>
            <a:ext cx="6315325" cy="2402946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191500" y="1825625"/>
            <a:ext cx="3162300" cy="4351338"/>
          </a:xfrm>
        </p:spPr>
        <p:txBody>
          <a:bodyPr/>
          <a:lstStyle/>
          <a:p>
            <a:r>
              <a:rPr lang="en-US" dirty="0" smtClean="0"/>
              <a:t>Dissenters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7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894348" y="157245"/>
            <a:ext cx="10515600" cy="564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Random sampling / assignment</a:t>
            </a:r>
          </a:p>
          <a:p>
            <a:pPr lvl="1"/>
            <a:r>
              <a:rPr lang="en-US" dirty="0" smtClean="0"/>
              <a:t>If sampling from a population, individuals randomly selected</a:t>
            </a:r>
          </a:p>
          <a:p>
            <a:pPr lvl="1"/>
            <a:r>
              <a:rPr lang="en-US" dirty="0" smtClean="0"/>
              <a:t>If assigning treatments to a fixed group of individuals, treatments randomly assigned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0" name="AutoShape 2" descr="Image result for clipart coin fli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49" name="Group 2048"/>
          <p:cNvGrpSpPr/>
          <p:nvPr/>
        </p:nvGrpSpPr>
        <p:grpSpPr>
          <a:xfrm>
            <a:off x="1294740" y="1974403"/>
            <a:ext cx="7198651" cy="4585390"/>
            <a:chOff x="1294740" y="1974403"/>
            <a:chExt cx="7198651" cy="4585390"/>
          </a:xfrm>
        </p:grpSpPr>
        <p:grpSp>
          <p:nvGrpSpPr>
            <p:cNvPr id="5" name="Group 4"/>
            <p:cNvGrpSpPr/>
            <p:nvPr/>
          </p:nvGrpSpPr>
          <p:grpSpPr>
            <a:xfrm>
              <a:off x="1364810" y="2778111"/>
              <a:ext cx="2205789" cy="1949116"/>
              <a:chOff x="2582779" y="521368"/>
              <a:chExt cx="2205789" cy="194911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582779" y="521368"/>
                <a:ext cx="2205789" cy="19491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2778461" y="597819"/>
                <a:ext cx="1859868" cy="589297"/>
                <a:chOff x="2778460" y="597819"/>
                <a:chExt cx="2590841" cy="820905"/>
              </a:xfrm>
            </p:grpSpPr>
            <p:pic>
              <p:nvPicPr>
                <p:cNvPr id="30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367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31913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64518" y="597819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85366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6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58076" y="613318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7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8765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11529" y="59832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8683" y="103304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8" name="Group 7"/>
              <p:cNvGrpSpPr/>
              <p:nvPr/>
            </p:nvGrpSpPr>
            <p:grpSpPr>
              <a:xfrm>
                <a:off x="2778461" y="1187116"/>
                <a:ext cx="1799217" cy="570080"/>
                <a:chOff x="2778460" y="597819"/>
                <a:chExt cx="2590841" cy="820905"/>
              </a:xfrm>
            </p:grpSpPr>
            <p:pic>
              <p:nvPicPr>
                <p:cNvPr id="20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367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31913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64518" y="597819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85366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58076" y="613318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8765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11529" y="59832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8683" y="103304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9" name="Group 8"/>
              <p:cNvGrpSpPr/>
              <p:nvPr/>
            </p:nvGrpSpPr>
            <p:grpSpPr>
              <a:xfrm>
                <a:off x="2778461" y="1788309"/>
                <a:ext cx="1799217" cy="570080"/>
                <a:chOff x="2778460" y="597819"/>
                <a:chExt cx="2590841" cy="820905"/>
              </a:xfrm>
            </p:grpSpPr>
            <p:pic>
              <p:nvPicPr>
                <p:cNvPr id="10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367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31913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64518" y="597819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85366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58076" y="613318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8765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11529" y="59832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8683" y="103304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2052" name="Picture 4" descr="Image result for clipart coin flip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1061" y="2835916"/>
              <a:ext cx="935288" cy="1457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Down Arrow 41"/>
            <p:cNvSpPr/>
            <p:nvPr/>
          </p:nvSpPr>
          <p:spPr>
            <a:xfrm rot="18405536">
              <a:off x="5133974" y="4097202"/>
              <a:ext cx="256831" cy="38258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72995" y="3223402"/>
              <a:ext cx="87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Control</a:t>
              </a:r>
              <a:endParaRPr lang="en-US" dirty="0"/>
            </a:p>
          </p:txBody>
        </p:sp>
        <p:sp>
          <p:nvSpPr>
            <p:cNvPr id="44" name="Down Arrow 43"/>
            <p:cNvSpPr/>
            <p:nvPr/>
          </p:nvSpPr>
          <p:spPr>
            <a:xfrm rot="14802820">
              <a:off x="5130344" y="3356328"/>
              <a:ext cx="256831" cy="38258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10294" y="4308358"/>
              <a:ext cx="996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Vaccine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869724" y="2531325"/>
              <a:ext cx="1618516" cy="2483884"/>
              <a:chOff x="765175" y="3497178"/>
              <a:chExt cx="1994067" cy="3060229"/>
            </a:xfrm>
          </p:grpSpPr>
          <p:pic>
            <p:nvPicPr>
              <p:cNvPr id="47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5175" y="349717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652" y="349717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0219" y="349717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8786" y="349717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8592" y="3503643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197" y="398051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4674" y="398051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3241" y="398051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1808" y="398051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1614" y="3986983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5433" y="452636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1909" y="452636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0477" y="452636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9044" y="452636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8850" y="453283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044" y="506575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3520" y="506575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2088" y="506575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0655" y="506575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0461" y="5072219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5433" y="5610056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1909" y="5610056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0477" y="5610056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9044" y="5610056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8850" y="561652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2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044" y="614944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3520" y="614944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2088" y="614944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0655" y="614944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0461" y="6155907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8" name="Right Brace 107"/>
            <p:cNvSpPr/>
            <p:nvPr/>
          </p:nvSpPr>
          <p:spPr>
            <a:xfrm rot="10800000">
              <a:off x="6389313" y="1974403"/>
              <a:ext cx="546839" cy="4512494"/>
            </a:xfrm>
            <a:prstGeom prst="rightBrace">
              <a:avLst>
                <a:gd name="adj1" fmla="val 8333"/>
                <a:gd name="adj2" fmla="val 2458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ight Brace 108"/>
            <p:cNvSpPr/>
            <p:nvPr/>
          </p:nvSpPr>
          <p:spPr>
            <a:xfrm rot="10800000">
              <a:off x="6324771" y="2047299"/>
              <a:ext cx="546839" cy="4512494"/>
            </a:xfrm>
            <a:prstGeom prst="rightBrace">
              <a:avLst>
                <a:gd name="adj1" fmla="val 8333"/>
                <a:gd name="adj2" fmla="val 74885"/>
              </a:avLst>
            </a:prstGeom>
            <a:ln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45726" y="2509601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509485" y="2493124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509485" y="3341518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866451" y="3774216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552372" y="4206864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847701" y="4640630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880638" y="4189119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191939" y="2878933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215354" y="3383337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858676" y="3326699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190125" y="2521091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810435" y="2514848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180305" y="2522427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842880" y="2883995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530159" y="2925369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216361" y="2904280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881893" y="2916741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850628" y="3375147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8189889" y="3775763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8214275" y="4237618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540057" y="4681342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867133" y="4670266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836127" y="3765026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222095" y="3796136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197194" y="4239167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219854" y="3349567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540726" y="3750262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8217008" y="4648859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879245" y="4201602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232413" y="4640630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048" name="TextBox 2047"/>
            <p:cNvSpPr txBox="1"/>
            <p:nvPr/>
          </p:nvSpPr>
          <p:spPr>
            <a:xfrm>
              <a:off x="1294740" y="2400718"/>
              <a:ext cx="2345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Defined Population*</a:t>
              </a:r>
              <a:endParaRPr lang="en-US" dirty="0"/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1195707" y="6488668"/>
            <a:ext cx="946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*Strictly speaking, inference about treatment effects is limited to the population you sampled from</a:t>
            </a:r>
            <a:endParaRPr lang="en-US" dirty="0"/>
          </a:p>
        </p:txBody>
      </p:sp>
      <p:sp>
        <p:nvSpPr>
          <p:cNvPr id="2050" name="TextBox 2049"/>
          <p:cNvSpPr txBox="1"/>
          <p:nvPr/>
        </p:nvSpPr>
        <p:spPr>
          <a:xfrm>
            <a:off x="8711201" y="1778197"/>
            <a:ext cx="365537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Control response </a:t>
            </a:r>
            <a:r>
              <a:rPr lang="en-US" sz="2800" dirty="0" smtClean="0"/>
              <a:t>variable (y) = population mean</a:t>
            </a:r>
          </a:p>
          <a:p>
            <a:endParaRPr lang="en-US" sz="2800" dirty="0"/>
          </a:p>
          <a:p>
            <a:r>
              <a:rPr lang="en-US" sz="2800" b="1" dirty="0" smtClean="0"/>
              <a:t>Vaccine response </a:t>
            </a:r>
            <a:r>
              <a:rPr lang="en-US" sz="2800" dirty="0" smtClean="0"/>
              <a:t>variable (y) =</a:t>
            </a:r>
          </a:p>
          <a:p>
            <a:r>
              <a:rPr lang="en-US" sz="2800" dirty="0" smtClean="0"/>
              <a:t>Pop. mean + vaccine effect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627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30188"/>
            <a:ext cx="10515600" cy="1325563"/>
          </a:xfrm>
        </p:spPr>
        <p:txBody>
          <a:bodyPr/>
          <a:lstStyle/>
          <a:p>
            <a:r>
              <a:rPr lang="en-US" dirty="0" smtClean="0"/>
              <a:t>A current approach: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2933700"/>
            <a:ext cx="4438650" cy="376655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8310" b="8151"/>
          <a:stretch/>
        </p:blipFill>
        <p:spPr>
          <a:xfrm>
            <a:off x="838200" y="785222"/>
            <a:ext cx="11144250" cy="214847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477000" y="3044830"/>
            <a:ext cx="6743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m.wo.ranef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&lt;-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gls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response.y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~ treatment,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 =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m.w.ranef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&lt;-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lmer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response.y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~ treatment +   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(1|jar.ID), 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data =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noova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m.wo.ranef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,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m.w.ranef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)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119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Consensus: include </a:t>
            </a:r>
            <a:r>
              <a:rPr lang="en-US" dirty="0" err="1" smtClean="0"/>
              <a:t>pseudoreplication</a:t>
            </a:r>
            <a:r>
              <a:rPr lang="en-US" dirty="0" smtClean="0"/>
              <a:t> in the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2186781"/>
            <a:ext cx="84677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46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894348" y="157245"/>
            <a:ext cx="10515600" cy="564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1) </a:t>
            </a:r>
            <a:r>
              <a:rPr lang="en-US" b="1" dirty="0" smtClean="0"/>
              <a:t>Random sampling / assignment</a:t>
            </a:r>
          </a:p>
          <a:p>
            <a:pPr lvl="1"/>
            <a:r>
              <a:rPr lang="en-US" dirty="0" smtClean="0"/>
              <a:t>If sampling from a population, individuals randomly selected</a:t>
            </a:r>
          </a:p>
          <a:p>
            <a:pPr lvl="1"/>
            <a:r>
              <a:rPr lang="en-US" dirty="0" smtClean="0"/>
              <a:t>If assigning treatments to a fixed group of individuals, treatments randomly assigned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0" name="AutoShape 2" descr="Image result for clipart coin fli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49" name="Group 2048"/>
          <p:cNvGrpSpPr/>
          <p:nvPr/>
        </p:nvGrpSpPr>
        <p:grpSpPr>
          <a:xfrm>
            <a:off x="1294740" y="1974403"/>
            <a:ext cx="7198651" cy="4585390"/>
            <a:chOff x="1294740" y="1974403"/>
            <a:chExt cx="7198651" cy="4585390"/>
          </a:xfrm>
        </p:grpSpPr>
        <p:grpSp>
          <p:nvGrpSpPr>
            <p:cNvPr id="5" name="Group 4"/>
            <p:cNvGrpSpPr/>
            <p:nvPr/>
          </p:nvGrpSpPr>
          <p:grpSpPr>
            <a:xfrm>
              <a:off x="1364810" y="2778111"/>
              <a:ext cx="2205789" cy="1949116"/>
              <a:chOff x="2582779" y="521368"/>
              <a:chExt cx="2205789" cy="194911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582779" y="521368"/>
                <a:ext cx="2205789" cy="19491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2778461" y="597819"/>
                <a:ext cx="1859868" cy="589297"/>
                <a:chOff x="2778460" y="597819"/>
                <a:chExt cx="2590841" cy="820905"/>
              </a:xfrm>
            </p:grpSpPr>
            <p:pic>
              <p:nvPicPr>
                <p:cNvPr id="30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367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31913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64518" y="597819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85366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6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58076" y="613318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7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8765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11529" y="59832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8683" y="103304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8" name="Group 7"/>
              <p:cNvGrpSpPr/>
              <p:nvPr/>
            </p:nvGrpSpPr>
            <p:grpSpPr>
              <a:xfrm>
                <a:off x="2778461" y="1187116"/>
                <a:ext cx="1799217" cy="570080"/>
                <a:chOff x="2778460" y="597819"/>
                <a:chExt cx="2590841" cy="820905"/>
              </a:xfrm>
            </p:grpSpPr>
            <p:pic>
              <p:nvPicPr>
                <p:cNvPr id="20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367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31913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64518" y="597819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85366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58076" y="613318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8765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11529" y="59832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8683" y="103304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9" name="Group 8"/>
              <p:cNvGrpSpPr/>
              <p:nvPr/>
            </p:nvGrpSpPr>
            <p:grpSpPr>
              <a:xfrm>
                <a:off x="2778461" y="1788309"/>
                <a:ext cx="1799217" cy="570080"/>
                <a:chOff x="2778460" y="597819"/>
                <a:chExt cx="2590841" cy="820905"/>
              </a:xfrm>
            </p:grpSpPr>
            <p:pic>
              <p:nvPicPr>
                <p:cNvPr id="10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367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31913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64518" y="597819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85366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58076" y="613318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8765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11529" y="59832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8683" y="103304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2052" name="Picture 4" descr="Image result for clipart coin flip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1061" y="2835916"/>
              <a:ext cx="935288" cy="1457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Down Arrow 41"/>
            <p:cNvSpPr/>
            <p:nvPr/>
          </p:nvSpPr>
          <p:spPr>
            <a:xfrm rot="18405536">
              <a:off x="5133974" y="4097202"/>
              <a:ext cx="256831" cy="38258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Down Arrow 43"/>
            <p:cNvSpPr/>
            <p:nvPr/>
          </p:nvSpPr>
          <p:spPr>
            <a:xfrm rot="14802820">
              <a:off x="5130344" y="3356328"/>
              <a:ext cx="256831" cy="38258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869724" y="2531325"/>
              <a:ext cx="1618516" cy="2483884"/>
              <a:chOff x="765175" y="3497178"/>
              <a:chExt cx="1994067" cy="3060229"/>
            </a:xfrm>
          </p:grpSpPr>
          <p:pic>
            <p:nvPicPr>
              <p:cNvPr id="47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5175" y="349717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652" y="349717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0219" y="349717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8786" y="349717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8592" y="3503643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197" y="398051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4674" y="398051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3241" y="398051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1808" y="398051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1614" y="3986983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5433" y="452636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1909" y="452636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0477" y="452636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9044" y="452636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8850" y="453283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044" y="506575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3520" y="506575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2088" y="506575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0655" y="506575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0461" y="5072219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5433" y="5610056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1909" y="5610056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0477" y="5610056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9044" y="5610056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8850" y="561652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2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044" y="614944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3520" y="614944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2088" y="614944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0655" y="614944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0461" y="6155907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8" name="Right Brace 107"/>
            <p:cNvSpPr/>
            <p:nvPr/>
          </p:nvSpPr>
          <p:spPr>
            <a:xfrm rot="10800000">
              <a:off x="6389313" y="1974403"/>
              <a:ext cx="546839" cy="4512494"/>
            </a:xfrm>
            <a:prstGeom prst="rightBrace">
              <a:avLst>
                <a:gd name="adj1" fmla="val 8333"/>
                <a:gd name="adj2" fmla="val 2458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ight Brace 108"/>
            <p:cNvSpPr/>
            <p:nvPr/>
          </p:nvSpPr>
          <p:spPr>
            <a:xfrm rot="10800000">
              <a:off x="6324771" y="2047299"/>
              <a:ext cx="546839" cy="4512494"/>
            </a:xfrm>
            <a:prstGeom prst="rightBrace">
              <a:avLst>
                <a:gd name="adj1" fmla="val 8333"/>
                <a:gd name="adj2" fmla="val 74885"/>
              </a:avLst>
            </a:prstGeom>
            <a:ln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45726" y="2509601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509485" y="2493124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509485" y="3341518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866451" y="3774216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552372" y="4206864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847701" y="4640630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880638" y="4189119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191939" y="2878933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215354" y="3383337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858676" y="3326699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190125" y="2521091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810435" y="2514848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180305" y="2522427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842880" y="2883995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530159" y="2925369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216361" y="2904280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881893" y="2916741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850628" y="3375147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8189889" y="3775763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8214275" y="4237618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540057" y="4681342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867133" y="4670266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836127" y="3765026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222095" y="3796136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197194" y="4239167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219854" y="3349567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540726" y="3750262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8217008" y="4648859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879245" y="4201602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232413" y="4640630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048" name="TextBox 2047"/>
            <p:cNvSpPr txBox="1"/>
            <p:nvPr/>
          </p:nvSpPr>
          <p:spPr>
            <a:xfrm>
              <a:off x="1294740" y="2400718"/>
              <a:ext cx="2345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Defined Population</a:t>
              </a:r>
              <a:endParaRPr lang="en-US" dirty="0"/>
            </a:p>
          </p:txBody>
        </p:sp>
      </p:grpSp>
      <p:pic>
        <p:nvPicPr>
          <p:cNvPr id="110" name="Picture 8" descr="Image result for clipart swa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985" y="2731546"/>
            <a:ext cx="240030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TextBox 120"/>
          <p:cNvSpPr txBox="1"/>
          <p:nvPr/>
        </p:nvSpPr>
        <p:spPr>
          <a:xfrm>
            <a:off x="1195707" y="6488668"/>
            <a:ext cx="946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*Strictly speaking, inference about treatment effects is limited to the population you sampled from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5472995" y="3223402"/>
            <a:ext cx="87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5410294" y="4308358"/>
            <a:ext cx="99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Vaccine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8711201" y="1778197"/>
            <a:ext cx="365537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Control response </a:t>
            </a:r>
            <a:r>
              <a:rPr lang="en-US" sz="2800" dirty="0" smtClean="0"/>
              <a:t>variable (y) = population mean</a:t>
            </a:r>
          </a:p>
          <a:p>
            <a:endParaRPr lang="en-US" sz="2800" dirty="0"/>
          </a:p>
          <a:p>
            <a:r>
              <a:rPr lang="en-US" sz="2800" b="1" dirty="0" smtClean="0"/>
              <a:t>Vaccine response </a:t>
            </a:r>
            <a:r>
              <a:rPr lang="en-US" sz="2800" dirty="0" smtClean="0"/>
              <a:t>variable (y) =</a:t>
            </a:r>
          </a:p>
          <a:p>
            <a:r>
              <a:rPr lang="en-US" sz="2800" dirty="0" smtClean="0"/>
              <a:t>Pop. mean + vaccine effect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894348" y="157245"/>
            <a:ext cx="10515600" cy="564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1) </a:t>
            </a:r>
            <a:r>
              <a:rPr lang="en-US" b="1" dirty="0" smtClean="0"/>
              <a:t>Random sampling / assignment</a:t>
            </a:r>
          </a:p>
          <a:p>
            <a:pPr lvl="1"/>
            <a:r>
              <a:rPr lang="en-US" dirty="0" smtClean="0"/>
              <a:t>If sampling from a population, individuals randomly selected</a:t>
            </a:r>
          </a:p>
          <a:p>
            <a:pPr lvl="1"/>
            <a:r>
              <a:rPr lang="en-US" dirty="0" smtClean="0"/>
              <a:t>If assigning treatments to a fixed group of individuals, treatments randomly assigned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0" name="AutoShape 2" descr="Image result for clipart coin fli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49" name="Group 2048"/>
          <p:cNvGrpSpPr/>
          <p:nvPr/>
        </p:nvGrpSpPr>
        <p:grpSpPr>
          <a:xfrm>
            <a:off x="1294740" y="1974403"/>
            <a:ext cx="7198651" cy="4585390"/>
            <a:chOff x="1294740" y="1974403"/>
            <a:chExt cx="7198651" cy="4585390"/>
          </a:xfrm>
        </p:grpSpPr>
        <p:grpSp>
          <p:nvGrpSpPr>
            <p:cNvPr id="5" name="Group 4"/>
            <p:cNvGrpSpPr/>
            <p:nvPr/>
          </p:nvGrpSpPr>
          <p:grpSpPr>
            <a:xfrm>
              <a:off x="1364810" y="2778111"/>
              <a:ext cx="2205789" cy="1949116"/>
              <a:chOff x="2582779" y="521368"/>
              <a:chExt cx="2205789" cy="194911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582779" y="521368"/>
                <a:ext cx="2205789" cy="19491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2778461" y="597819"/>
                <a:ext cx="1859868" cy="589297"/>
                <a:chOff x="2778460" y="597819"/>
                <a:chExt cx="2590841" cy="820905"/>
              </a:xfrm>
            </p:grpSpPr>
            <p:pic>
              <p:nvPicPr>
                <p:cNvPr id="30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367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31913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64518" y="597819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85366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6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58076" y="613318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7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8765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11529" y="59832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8683" y="103304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8" name="Group 7"/>
              <p:cNvGrpSpPr/>
              <p:nvPr/>
            </p:nvGrpSpPr>
            <p:grpSpPr>
              <a:xfrm>
                <a:off x="2778461" y="1187116"/>
                <a:ext cx="1799217" cy="570080"/>
                <a:chOff x="2778460" y="597819"/>
                <a:chExt cx="2590841" cy="820905"/>
              </a:xfrm>
            </p:grpSpPr>
            <p:pic>
              <p:nvPicPr>
                <p:cNvPr id="20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367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31913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64518" y="597819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85366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58076" y="613318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8765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11529" y="59832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8683" y="103304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9" name="Group 8"/>
              <p:cNvGrpSpPr/>
              <p:nvPr/>
            </p:nvGrpSpPr>
            <p:grpSpPr>
              <a:xfrm>
                <a:off x="2778461" y="1788309"/>
                <a:ext cx="1799217" cy="570080"/>
                <a:chOff x="2778460" y="597819"/>
                <a:chExt cx="2590841" cy="820905"/>
              </a:xfrm>
            </p:grpSpPr>
            <p:pic>
              <p:nvPicPr>
                <p:cNvPr id="10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460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367" y="61227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31913" y="1060952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64518" y="597819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85366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58076" y="613318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8765" y="104917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11529" y="598320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2" descr="Image result for clipart tadpo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8683" y="1033044"/>
                  <a:ext cx="357772" cy="357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2052" name="Picture 4" descr="Image result for clipart coin flip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1061" y="2835916"/>
              <a:ext cx="935288" cy="1457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Down Arrow 41"/>
            <p:cNvSpPr/>
            <p:nvPr/>
          </p:nvSpPr>
          <p:spPr>
            <a:xfrm rot="18405536">
              <a:off x="5133974" y="4097202"/>
              <a:ext cx="256831" cy="38258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Down Arrow 43"/>
            <p:cNvSpPr/>
            <p:nvPr/>
          </p:nvSpPr>
          <p:spPr>
            <a:xfrm rot="14802820">
              <a:off x="5130344" y="3356328"/>
              <a:ext cx="256831" cy="38258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869724" y="2531325"/>
              <a:ext cx="1618516" cy="2483884"/>
              <a:chOff x="765175" y="3497178"/>
              <a:chExt cx="1994067" cy="3060229"/>
            </a:xfrm>
          </p:grpSpPr>
          <p:pic>
            <p:nvPicPr>
              <p:cNvPr id="47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5175" y="349717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652" y="349717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0219" y="349717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8786" y="349717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8592" y="3503643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197" y="398051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4674" y="398051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3241" y="398051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1808" y="398051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1614" y="3986983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5433" y="452636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1909" y="452636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0477" y="452636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9044" y="4526368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8850" y="453283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044" y="506575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3520" y="506575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2088" y="506575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0655" y="5065754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0461" y="5072219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5433" y="5610056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1909" y="5610056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0477" y="5610056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9044" y="5610056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8850" y="561652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2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044" y="614944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3520" y="614944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2088" y="614944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0655" y="6149442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14" descr="Image result for clipart dixie cu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0461" y="6155907"/>
                <a:ext cx="308781" cy="40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8" name="Right Brace 107"/>
            <p:cNvSpPr/>
            <p:nvPr/>
          </p:nvSpPr>
          <p:spPr>
            <a:xfrm rot="10800000">
              <a:off x="6389313" y="1974403"/>
              <a:ext cx="546839" cy="4512494"/>
            </a:xfrm>
            <a:prstGeom prst="rightBrace">
              <a:avLst>
                <a:gd name="adj1" fmla="val 8333"/>
                <a:gd name="adj2" fmla="val 2458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ight Brace 108"/>
            <p:cNvSpPr/>
            <p:nvPr/>
          </p:nvSpPr>
          <p:spPr>
            <a:xfrm rot="10800000">
              <a:off x="6324771" y="2047299"/>
              <a:ext cx="546839" cy="4512494"/>
            </a:xfrm>
            <a:prstGeom prst="rightBrace">
              <a:avLst>
                <a:gd name="adj1" fmla="val 8333"/>
                <a:gd name="adj2" fmla="val 74885"/>
              </a:avLst>
            </a:prstGeom>
            <a:ln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45726" y="2509601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509485" y="2493124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509485" y="3341518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866451" y="3774216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552372" y="4206864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847701" y="4640630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880638" y="4189119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191939" y="2878933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215354" y="3383337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858676" y="3326699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190125" y="2521091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810435" y="2514848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180305" y="2522427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842880" y="2883995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530159" y="2925369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216361" y="2904280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881893" y="2916741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850628" y="3375147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8189889" y="3775763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8214275" y="4237618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540057" y="4681342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867133" y="4670266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836127" y="3765026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222095" y="3796136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197194" y="4239167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219854" y="3349567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540726" y="3750262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8217008" y="4648859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879245" y="4201602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232413" y="4640630"/>
              <a:ext cx="2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048" name="TextBox 2047"/>
            <p:cNvSpPr txBox="1"/>
            <p:nvPr/>
          </p:nvSpPr>
          <p:spPr>
            <a:xfrm>
              <a:off x="1294740" y="2400718"/>
              <a:ext cx="2345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Defined Population</a:t>
              </a:r>
              <a:endParaRPr lang="en-US" dirty="0"/>
            </a:p>
          </p:txBody>
        </p:sp>
      </p:grpSp>
      <p:pic>
        <p:nvPicPr>
          <p:cNvPr id="110" name="Picture 8" descr="Image result for clipart swa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985" y="2731546"/>
            <a:ext cx="240030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Image result for globe"/>
          <p:cNvSpPr>
            <a:spLocks noChangeAspect="1" noChangeArrowheads="1"/>
          </p:cNvSpPr>
          <p:nvPr/>
        </p:nvSpPr>
        <p:spPr bwMode="auto">
          <a:xfrm>
            <a:off x="307975" y="7936"/>
            <a:ext cx="182879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America Glob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07" y="2721684"/>
            <a:ext cx="2522212" cy="249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TextBox 120"/>
          <p:cNvSpPr txBox="1"/>
          <p:nvPr/>
        </p:nvSpPr>
        <p:spPr>
          <a:xfrm>
            <a:off x="1195707" y="6488668"/>
            <a:ext cx="946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*Strictly speaking, inference about treatment effects is limited to the population you sampled from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5472995" y="3223402"/>
            <a:ext cx="87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5410294" y="4308358"/>
            <a:ext cx="99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Vaccine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8711201" y="1778197"/>
            <a:ext cx="365537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Control response </a:t>
            </a:r>
            <a:r>
              <a:rPr lang="en-US" sz="2800" dirty="0" smtClean="0"/>
              <a:t>variable (y) = population mean</a:t>
            </a:r>
          </a:p>
          <a:p>
            <a:endParaRPr lang="en-US" sz="2800" dirty="0"/>
          </a:p>
          <a:p>
            <a:r>
              <a:rPr lang="en-US" sz="2800" b="1" dirty="0" smtClean="0"/>
              <a:t>Vaccine response </a:t>
            </a:r>
            <a:r>
              <a:rPr lang="en-US" sz="2800" dirty="0" smtClean="0"/>
              <a:t>variable (y) =</a:t>
            </a:r>
          </a:p>
          <a:p>
            <a:r>
              <a:rPr lang="en-US" sz="2800" dirty="0" smtClean="0"/>
              <a:t>Pop. mean + vaccine effect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26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9133"/>
          <a:stretch/>
        </p:blipFill>
        <p:spPr>
          <a:xfrm>
            <a:off x="1475374" y="1804736"/>
            <a:ext cx="8984282" cy="4776538"/>
          </a:xfrm>
          <a:prstGeom prst="rect">
            <a:avLst/>
          </a:prstGeo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894348" y="157245"/>
            <a:ext cx="10515600" cy="564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Random sampling / assignment</a:t>
            </a:r>
          </a:p>
          <a:p>
            <a:pPr lvl="1"/>
            <a:r>
              <a:rPr lang="en-US" dirty="0" smtClean="0"/>
              <a:t>Simulating in R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59327" y="2146291"/>
            <a:ext cx="3655373" cy="40934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Control response </a:t>
            </a:r>
            <a:r>
              <a:rPr lang="en-US" sz="2800" dirty="0" smtClean="0"/>
              <a:t>variable (y) = population mean</a:t>
            </a:r>
          </a:p>
          <a:p>
            <a:endParaRPr lang="en-US" sz="2800" dirty="0"/>
          </a:p>
          <a:p>
            <a:r>
              <a:rPr lang="en-US" sz="2800" b="1" dirty="0" smtClean="0"/>
              <a:t>Vaccine response </a:t>
            </a:r>
            <a:r>
              <a:rPr lang="en-US" sz="2800" dirty="0" smtClean="0"/>
              <a:t>variable (y) =</a:t>
            </a:r>
          </a:p>
          <a:p>
            <a:r>
              <a:rPr lang="en-US" sz="2800" dirty="0" smtClean="0"/>
              <a:t>Pop. mean + vaccine effect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65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96" y="1782678"/>
            <a:ext cx="7855626" cy="4870785"/>
          </a:xfrm>
          <a:prstGeom prst="rect">
            <a:avLst/>
          </a:prstGeom>
        </p:spPr>
      </p:pic>
      <p:sp>
        <p:nvSpPr>
          <p:cNvPr id="3" name="Content Placeholder 4"/>
          <p:cNvSpPr txBox="1">
            <a:spLocks/>
          </p:cNvSpPr>
          <p:nvPr/>
        </p:nvSpPr>
        <p:spPr>
          <a:xfrm>
            <a:off x="894348" y="157245"/>
            <a:ext cx="10515600" cy="564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1) </a:t>
            </a:r>
            <a:r>
              <a:rPr lang="en-US" b="1" dirty="0" smtClean="0"/>
              <a:t>Random sampling / assignment</a:t>
            </a:r>
          </a:p>
          <a:p>
            <a:pPr lvl="1"/>
            <a:r>
              <a:rPr lang="en-US" dirty="0" smtClean="0"/>
              <a:t>Simulating in 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450306" y="3910263"/>
            <a:ext cx="701842" cy="5063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52148" y="3540931"/>
            <a:ext cx="192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size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801227" y="4183843"/>
            <a:ext cx="701842" cy="5063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49184" y="3862387"/>
            <a:ext cx="192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mean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719012" y="4785923"/>
            <a:ext cx="784057" cy="2056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42429" y="4367005"/>
            <a:ext cx="192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Variation around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81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2112</Words>
  <Application>Microsoft Office PowerPoint</Application>
  <PresentationFormat>Widescreen</PresentationFormat>
  <Paragraphs>522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Office Theme</vt:lpstr>
      <vt:lpstr>Advanced statistical models</vt:lpstr>
      <vt:lpstr>Assumptions of basic statistical models</vt:lpstr>
      <vt:lpstr>PowerPoint Presentation</vt:lpstr>
      <vt:lpstr>Running example: Chytridiomycosis (Bd) Batrachochytrium dendrobatidis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Typical linear model formulation</vt:lpstr>
      <vt:lpstr>PowerPoint Presentation</vt:lpstr>
      <vt:lpstr>Modeling non-constant Variation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incorrect analysis:</vt:lpstr>
      <vt:lpstr>The incorrect analysis:</vt:lpstr>
      <vt:lpstr>“Pseudoreplication”</vt:lpstr>
      <vt:lpstr>Why does independence matter?</vt:lpstr>
      <vt:lpstr>Why does independence matter?</vt:lpstr>
      <vt:lpstr>Potential Causes of clustering / nesting</vt:lpstr>
      <vt:lpstr>Correct analysis</vt:lpstr>
      <vt:lpstr>Un-balanced data</vt:lpstr>
      <vt:lpstr>Alternative analysis: balanced designs</vt:lpstr>
      <vt:lpstr>Alternative analysis: manov()  for balanced designs</vt:lpstr>
      <vt:lpstr>Alternative analysis: un-balanced designs</vt:lpstr>
      <vt:lpstr>Public service announcement: Un-balanced designs</vt:lpstr>
      <vt:lpstr>Blocking</vt:lpstr>
      <vt:lpstr>Fixed effects vs. Random effects</vt:lpstr>
      <vt:lpstr>Fixed vs. Mixed effects models</vt:lpstr>
      <vt:lpstr>Mixed effects models in R</vt:lpstr>
      <vt:lpstr>Non-R</vt:lpstr>
      <vt:lpstr>“Pseudoreplication”</vt:lpstr>
      <vt:lpstr>PowerPoint Presentation</vt:lpstr>
      <vt:lpstr>In neurobiology:</vt:lpstr>
      <vt:lpstr>PowerPoint Presentation</vt:lpstr>
      <vt:lpstr>PowerPoint Presentation</vt:lpstr>
      <vt:lpstr>A current approach:</vt:lpstr>
      <vt:lpstr>Consensus: include pseudoreplication in the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Assumptions of basic statistical models</dc:title>
  <dc:creator>lisanjie2</dc:creator>
  <cp:lastModifiedBy>lisanjie2</cp:lastModifiedBy>
  <cp:revision>28</cp:revision>
  <dcterms:created xsi:type="dcterms:W3CDTF">2017-03-23T13:04:06Z</dcterms:created>
  <dcterms:modified xsi:type="dcterms:W3CDTF">2017-03-23T22:07:18Z</dcterms:modified>
</cp:coreProperties>
</file>