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73" r:id="rId3"/>
    <p:sldId id="274" r:id="rId4"/>
    <p:sldId id="272" r:id="rId5"/>
    <p:sldId id="276" r:id="rId6"/>
    <p:sldId id="275" r:id="rId7"/>
    <p:sldId id="258" r:id="rId8"/>
    <p:sldId id="278" r:id="rId9"/>
    <p:sldId id="277" r:id="rId10"/>
    <p:sldId id="281" r:id="rId11"/>
    <p:sldId id="282" r:id="rId12"/>
    <p:sldId id="283" r:id="rId13"/>
    <p:sldId id="284" r:id="rId14"/>
    <p:sldId id="285" r:id="rId15"/>
    <p:sldId id="290" r:id="rId16"/>
    <p:sldId id="291" r:id="rId17"/>
    <p:sldId id="289" r:id="rId18"/>
    <p:sldId id="287" r:id="rId19"/>
    <p:sldId id="293" r:id="rId20"/>
    <p:sldId id="292" r:id="rId21"/>
    <p:sldId id="261" r:id="rId22"/>
    <p:sldId id="300" r:id="rId23"/>
    <p:sldId id="297" r:id="rId24"/>
    <p:sldId id="296" r:id="rId25"/>
    <p:sldId id="295" r:id="rId26"/>
    <p:sldId id="294" r:id="rId27"/>
    <p:sldId id="302" r:id="rId28"/>
    <p:sldId id="263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6539-7968-483A-98C9-1682EECF958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9B7AC-7C91-4919-9451-85FDB8B86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https://datascienceplus.com/introduction-to-bootstrap-with-applications-to-mixed-effect-models/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9B7AC-7C91-4919-9451-85FDB8B86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https://datascienceplus.com/introduction-to-bootstrap-with-applications-to-mixed-effect-models/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9B7AC-7C91-4919-9451-85FDB8B86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EDC9-CA1A-498B-8A3C-F0351C9AFC7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CC29-BF02-4148-9675-0971230C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8253" y="2199087"/>
            <a:ext cx="4161467" cy="3268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73592" y="4158684"/>
            <a:ext cx="7918408" cy="1314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266" t="23695" b="-5782"/>
          <a:stretch/>
        </p:blipFill>
        <p:spPr>
          <a:xfrm>
            <a:off x="475215" y="1273701"/>
            <a:ext cx="3532242" cy="724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692" t="11888" b="5615"/>
          <a:stretch/>
        </p:blipFill>
        <p:spPr>
          <a:xfrm>
            <a:off x="4611755" y="1170936"/>
            <a:ext cx="2813273" cy="923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9093"/>
          <a:stretch/>
        </p:blipFill>
        <p:spPr>
          <a:xfrm>
            <a:off x="8552415" y="1165715"/>
            <a:ext cx="2938078" cy="846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5215" y="84743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traditional least-squares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3815" y="847431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6941" y="827096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33997" y="2670001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765008" y="4503367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b="59326"/>
          <a:stretch/>
        </p:blipFill>
        <p:spPr>
          <a:xfrm>
            <a:off x="4513815" y="2267259"/>
            <a:ext cx="3952875" cy="650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320" y="2241120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296" y="4320865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320" y="4271937"/>
            <a:ext cx="3028950" cy="7143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008" y="5536725"/>
            <a:ext cx="4240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less frequently used than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sz="1100" dirty="0" smtClean="0"/>
              <a:t>-works best for </a:t>
            </a:r>
            <a:r>
              <a:rPr lang="en-US" sz="1100" b="1" dirty="0" smtClean="0"/>
              <a:t>balanced data </a:t>
            </a:r>
            <a:r>
              <a:rPr lang="en-US" sz="1100" dirty="0" smtClean="0"/>
              <a:t>(best not to use for unbalanced ever[</a:t>
            </a:r>
            <a:r>
              <a:rPr lang="en-US" sz="1100" dirty="0" smtClean="0">
                <a:solidFill>
                  <a:srgbClr val="FF0000"/>
                </a:solidFill>
              </a:rPr>
              <a:t>?]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smtClean="0"/>
              <a:t>homogeneity of variance </a:t>
            </a:r>
            <a:r>
              <a:rPr lang="en-US" sz="1100" dirty="0" smtClean="0"/>
              <a:t>between treatment groups (no </a:t>
            </a:r>
            <a:r>
              <a:rPr lang="en-US" sz="1100" b="1" dirty="0" err="1" smtClean="0"/>
              <a:t>heteroskedasticity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err="1" smtClean="0"/>
              <a:t>sphericity</a:t>
            </a:r>
            <a:r>
              <a:rPr lang="en-US" sz="1100" dirty="0" smtClean="0"/>
              <a:t> for repeated measures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3899" y="5473522"/>
            <a:ext cx="393295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the best choice for a continuous response variable (y) that is or can be transformed to be normal-</a:t>
            </a:r>
            <a:r>
              <a:rPr lang="en-US" sz="1100" dirty="0" err="1" smtClean="0"/>
              <a:t>ish</a:t>
            </a:r>
            <a:endParaRPr lang="en-US" sz="1100" dirty="0" smtClean="0"/>
          </a:p>
          <a:p>
            <a:r>
              <a:rPr lang="en-US" sz="1100" dirty="0" smtClean="0"/>
              <a:t>-handles </a:t>
            </a:r>
            <a:r>
              <a:rPr lang="en-US" sz="1100" b="1" dirty="0" smtClean="0"/>
              <a:t>un-balanced data </a:t>
            </a:r>
            <a:r>
              <a:rPr lang="en-US" sz="1100" dirty="0" smtClean="0"/>
              <a:t>(different number of observations w/in treatment groups or random effects levels)</a:t>
            </a:r>
          </a:p>
          <a:p>
            <a:r>
              <a:rPr lang="en-US" sz="1100" dirty="0" smtClean="0"/>
              <a:t>-can handle </a:t>
            </a:r>
            <a:r>
              <a:rPr lang="en-US" sz="1100" b="1" dirty="0" smtClean="0"/>
              <a:t>heterogeneity of varian</a:t>
            </a:r>
            <a:r>
              <a:rPr lang="en-US" sz="1100" dirty="0" smtClean="0"/>
              <a:t>ce and other complexities that violate traditional ANOVA/regression assumptions</a:t>
            </a:r>
          </a:p>
          <a:p>
            <a:r>
              <a:rPr lang="en-US" sz="1100" dirty="0" smtClean="0"/>
              <a:t>-cannot handle </a:t>
            </a:r>
            <a:r>
              <a:rPr lang="en-US" sz="1100" b="1" dirty="0" smtClean="0"/>
              <a:t>“crossed” random effects </a:t>
            </a:r>
            <a:r>
              <a:rPr lang="en-US" sz="1100" dirty="0" smtClean="0"/>
              <a:t>(w/o a lot of effort)</a:t>
            </a:r>
          </a:p>
          <a:p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466690" y="5473522"/>
            <a:ext cx="37253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but cannot accommodate </a:t>
            </a:r>
            <a:r>
              <a:rPr lang="en-US" sz="1100" b="1" dirty="0" smtClean="0"/>
              <a:t>heterogeneity of variance </a:t>
            </a:r>
            <a:r>
              <a:rPr lang="en-US" sz="1100" dirty="0" smtClean="0">
                <a:solidFill>
                  <a:srgbClr val="FF0000"/>
                </a:solidFill>
              </a:rPr>
              <a:t>(perhaps with some effort?)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-the lme4 package is primarily used for its function </a:t>
            </a:r>
            <a:r>
              <a:rPr lang="en-US" sz="1100" b="1" dirty="0" err="1" smtClean="0">
                <a:solidFill>
                  <a:srgbClr val="0070C0"/>
                </a:solidFill>
              </a:rPr>
              <a:t>glmer</a:t>
            </a:r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dirty="0" smtClean="0">
                <a:solidFill>
                  <a:srgbClr val="0070C0"/>
                </a:solidFill>
              </a:rPr>
              <a:t>)</a:t>
            </a:r>
            <a:r>
              <a:rPr lang="en-US" sz="1100" dirty="0" smtClean="0"/>
              <a:t>, which is used for logistic regression &amp; other generalized linear mixed models (GLMMs)</a:t>
            </a:r>
          </a:p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can handle “</a:t>
            </a:r>
            <a:r>
              <a:rPr lang="en-US" sz="1100" b="1" dirty="0" smtClean="0"/>
              <a:t>crossed random effects</a:t>
            </a:r>
            <a:r>
              <a:rPr lang="en-US" sz="1100" dirty="0" smtClean="0"/>
              <a:t>”</a:t>
            </a:r>
          </a:p>
          <a:p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664" y="5036808"/>
            <a:ext cx="419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values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but not exact due to differences between least squares vs maximum likelihood </a:t>
            </a:r>
            <a:r>
              <a:rPr lang="en-US" sz="1100" dirty="0" smtClean="0">
                <a:solidFill>
                  <a:srgbClr val="FF0000"/>
                </a:solidFill>
              </a:rPr>
              <a:t>(?; does </a:t>
            </a:r>
            <a:r>
              <a:rPr lang="en-US" sz="1100" dirty="0" err="1" smtClean="0">
                <a:solidFill>
                  <a:srgbClr val="FF0000"/>
                </a:solidFill>
              </a:rPr>
              <a:t>num</a:t>
            </a:r>
            <a:r>
              <a:rPr lang="en-US" sz="1100" dirty="0" smtClean="0">
                <a:solidFill>
                  <a:srgbClr val="FF0000"/>
                </a:solidFill>
              </a:rPr>
              <a:t> of levels matter?)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291" y="4245997"/>
            <a:ext cx="3945120" cy="806391"/>
            <a:chOff x="420675" y="2980587"/>
            <a:chExt cx="3945120" cy="80639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9"/>
            <a:srcRect t="46077" b="-1"/>
            <a:stretch/>
          </p:blipFill>
          <p:spPr>
            <a:xfrm>
              <a:off x="420675" y="2980587"/>
              <a:ext cx="3819525" cy="806391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 flipV="1">
              <a:off x="4247955" y="3375716"/>
              <a:ext cx="117840" cy="3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 flipV="1">
            <a:off x="7569930" y="478566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92891" y="5019463"/>
            <a:ext cx="403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exact?] </a:t>
            </a:r>
            <a:r>
              <a:rPr lang="en-US" sz="1100" dirty="0" smtClean="0"/>
              <a:t>but </a:t>
            </a:r>
            <a:r>
              <a:rPr lang="en-US" sz="1100" b="1" u="sng" dirty="0" smtClean="0"/>
              <a:t>no p-values!</a:t>
            </a:r>
            <a:endParaRPr lang="en-US" sz="1100" b="1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/>
          <a:srcRect l="1" t="1347" r="-1" b="55053"/>
          <a:stretch/>
        </p:blipFill>
        <p:spPr>
          <a:xfrm>
            <a:off x="378758" y="2262428"/>
            <a:ext cx="3819531" cy="65200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0761" y="4002075"/>
            <a:ext cx="4105586" cy="301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3857" y="2941766"/>
            <a:ext cx="70303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SS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41336" y="2949142"/>
            <a:ext cx="581377" cy="11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2254" y="2303428"/>
            <a:ext cx="10366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Random effects in terms of SD</a:t>
            </a:r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133501" y="2342498"/>
            <a:ext cx="768998" cy="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28743" y="2373718"/>
            <a:ext cx="7325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</a:t>
            </a:r>
            <a:r>
              <a:rPr lang="en-US" sz="1000" dirty="0" err="1" smtClean="0"/>
              <a:t>var</a:t>
            </a:r>
            <a:r>
              <a:rPr lang="en-US" sz="1000" dirty="0" smtClean="0"/>
              <a:t> &amp; SD</a:t>
            </a:r>
            <a:endParaRPr lang="en-US" sz="1000" dirty="0"/>
          </a:p>
        </p:txBody>
      </p:sp>
      <p:sp>
        <p:nvSpPr>
          <p:cNvPr id="9" name="Right Brace 8"/>
          <p:cNvSpPr/>
          <p:nvPr/>
        </p:nvSpPr>
        <p:spPr>
          <a:xfrm>
            <a:off x="11490493" y="2317774"/>
            <a:ext cx="151075" cy="506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/>
          <a:srcRect t="43076" b="-1"/>
          <a:stretch/>
        </p:blipFill>
        <p:spPr>
          <a:xfrm>
            <a:off x="4548472" y="3092367"/>
            <a:ext cx="3952875" cy="91089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8758" y="3226745"/>
            <a:ext cx="14854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 estimates of parameters from </a:t>
            </a:r>
            <a:r>
              <a:rPr lang="en-US" sz="1000" dirty="0" err="1" smtClean="0"/>
              <a:t>aov</a:t>
            </a:r>
            <a:r>
              <a:rPr lang="en-US" sz="1000" dirty="0" smtClean="0"/>
              <a:t>();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[Can get from post-hoc test(?)]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14540" y="4586928"/>
            <a:ext cx="17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1634270" y="4770047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16254" y="698917"/>
            <a:ext cx="3675745" cy="61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217257" y="698916"/>
            <a:ext cx="4280583" cy="61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/>
          <a:srcRect l="1" t="-924" r="-1" b="-2862"/>
          <a:stretch/>
        </p:blipFill>
        <p:spPr>
          <a:xfrm>
            <a:off x="5527549" y="2910570"/>
            <a:ext cx="3819531" cy="1552074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flipH="1" flipV="1">
            <a:off x="4294741" y="2656594"/>
            <a:ext cx="1117605" cy="4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05044" y="4105421"/>
            <a:ext cx="1152671" cy="65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118937" y="1576137"/>
            <a:ext cx="1118937" cy="637674"/>
          </a:xfrm>
          <a:custGeom>
            <a:avLst/>
            <a:gdLst>
              <a:gd name="connsiteX0" fmla="*/ 1118937 w 1118937"/>
              <a:gd name="connsiteY0" fmla="*/ 0 h 637674"/>
              <a:gd name="connsiteX1" fmla="*/ 252663 w 1118937"/>
              <a:gd name="connsiteY1" fmla="*/ 240631 h 637674"/>
              <a:gd name="connsiteX2" fmla="*/ 0 w 1118937"/>
              <a:gd name="connsiteY2" fmla="*/ 637674 h 63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937" h="637674">
                <a:moveTo>
                  <a:pt x="1118937" y="0"/>
                </a:moveTo>
                <a:cubicBezTo>
                  <a:pt x="779044" y="67176"/>
                  <a:pt x="439152" y="134352"/>
                  <a:pt x="252663" y="240631"/>
                </a:cubicBezTo>
                <a:cubicBezTo>
                  <a:pt x="66174" y="346910"/>
                  <a:pt x="33087" y="492292"/>
                  <a:pt x="0" y="6376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0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“factors whose levels are experimentally determined or whose interest lies in the specific effects of each level, such as effects of covariates, differences among treatments, and interactions” (</a:t>
            </a:r>
            <a:r>
              <a:rPr lang="en-US" dirty="0" err="1" smtClean="0"/>
              <a:t>Bolker</a:t>
            </a:r>
            <a:r>
              <a:rPr lang="en-US" dirty="0" smtClean="0"/>
              <a:t> et al 2008 TREE)”</a:t>
            </a:r>
          </a:p>
          <a:p>
            <a:endParaRPr lang="en-US" dirty="0"/>
          </a:p>
          <a:p>
            <a:r>
              <a:rPr lang="en-US" dirty="0" smtClean="0"/>
              <a:t>Key diagnostics: Simpson et al (1960) rule of thumb: “if you were going to repeat the experiment as new test of the hypothesis, would you have to use the same levels of the treatment? (Underwood 1997, </a:t>
            </a:r>
            <a:r>
              <a:rPr lang="en-US" dirty="0" err="1" smtClean="0"/>
              <a:t>pg</a:t>
            </a:r>
            <a:r>
              <a:rPr lang="en-US" dirty="0"/>
              <a:t> </a:t>
            </a:r>
            <a:r>
              <a:rPr lang="en-US" dirty="0" smtClean="0"/>
              <a:t>201)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treatments, </a:t>
            </a:r>
          </a:p>
          <a:p>
            <a:r>
              <a:rPr lang="en-US" dirty="0" smtClean="0"/>
              <a:t>covariates, </a:t>
            </a:r>
          </a:p>
          <a:p>
            <a:r>
              <a:rPr lang="en-US" dirty="0" smtClean="0"/>
              <a:t>things you’re most interested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5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variables that you need to control for but probably aren’t interested in</a:t>
            </a:r>
          </a:p>
          <a:p>
            <a:r>
              <a:rPr lang="en-US" dirty="0" smtClean="0"/>
              <a:t>Cages containing multiple animals from different treatments (block)</a:t>
            </a:r>
          </a:p>
          <a:p>
            <a:r>
              <a:rPr lang="en-US" dirty="0" smtClean="0"/>
              <a:t>Moms of multiple pups (nesting)</a:t>
            </a:r>
          </a:p>
          <a:p>
            <a:r>
              <a:rPr lang="en-US" dirty="0" smtClean="0"/>
              <a:t>Individuals being measured repeatedly (repeated-measures)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4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Lazic</a:t>
            </a:r>
            <a:r>
              <a:rPr lang="en-US" dirty="0" smtClean="0"/>
              <a:t> (2010) on Fixed  vs. Random effects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85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“the familiar </a:t>
            </a:r>
            <a:r>
              <a:rPr lang="en-US" b="1" dirty="0"/>
              <a:t>explanatory variables </a:t>
            </a:r>
            <a:r>
              <a:rPr lang="en-US" dirty="0"/>
              <a:t>such as </a:t>
            </a:r>
            <a:r>
              <a:rPr lang="en-US" b="1" dirty="0"/>
              <a:t>treatment</a:t>
            </a:r>
            <a:r>
              <a:rPr lang="en-US" dirty="0"/>
              <a:t>, </a:t>
            </a:r>
            <a:r>
              <a:rPr lang="en-US" b="1" dirty="0"/>
              <a:t>sex</a:t>
            </a:r>
            <a:r>
              <a:rPr lang="en-US" dirty="0"/>
              <a:t>, </a:t>
            </a:r>
            <a:r>
              <a:rPr lang="en-US" b="1" dirty="0"/>
              <a:t>condition</a:t>
            </a:r>
            <a:r>
              <a:rPr lang="en-US" dirty="0"/>
              <a:t>, and </a:t>
            </a:r>
            <a:r>
              <a:rPr lang="en-US" b="1" dirty="0"/>
              <a:t>dose</a:t>
            </a:r>
            <a:r>
              <a:rPr lang="en-US" dirty="0"/>
              <a:t>, and are usually something that the experimenter is interested in testing directly. Fixed effects affect the mean of the outcome variable; for example, the effect of a treatment is to increase the value of the outcome variable compared to a control condition by a certain number of units. </a:t>
            </a:r>
            <a:r>
              <a:rPr lang="en-US" dirty="0" smtClean="0"/>
              <a:t>“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Random effects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5876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Random effects </a:t>
            </a:r>
            <a:r>
              <a:rPr lang="en-US" dirty="0" smtClean="0"/>
              <a:t>are less familiar and are usually something that the experimenter is not interested in directly (</a:t>
            </a:r>
            <a:r>
              <a:rPr lang="en-US" b="1" dirty="0" smtClean="0"/>
              <a:t>litter effects</a:t>
            </a:r>
            <a:r>
              <a:rPr lang="en-US" dirty="0" smtClean="0"/>
              <a:t>, </a:t>
            </a:r>
            <a:r>
              <a:rPr lang="en-US" b="1" dirty="0" smtClean="0"/>
              <a:t>cage effects</a:t>
            </a:r>
            <a:r>
              <a:rPr lang="en-US" dirty="0" smtClean="0"/>
              <a:t>, </a:t>
            </a:r>
            <a:r>
              <a:rPr lang="en-US" b="1" dirty="0" smtClean="0"/>
              <a:t>differences between incubators</a:t>
            </a:r>
            <a:r>
              <a:rPr lang="en-US" dirty="0" smtClean="0"/>
              <a:t>, </a:t>
            </a:r>
            <a:r>
              <a:rPr lang="en-US" b="1" dirty="0" smtClean="0"/>
              <a:t>differences between individual </a:t>
            </a:r>
            <a:r>
              <a:rPr lang="en-US" dirty="0" smtClean="0"/>
              <a:t>rats, etc.) but must be taken into account. 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201545"/>
            <a:ext cx="10515600" cy="1325563"/>
          </a:xfrm>
        </p:spPr>
        <p:txBody>
          <a:bodyPr/>
          <a:lstStyle/>
          <a:p>
            <a:r>
              <a:rPr lang="en-US" dirty="0" smtClean="0"/>
              <a:t>Random effects: Old school vs. New school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838403"/>
            <a:ext cx="5157787" cy="1273732"/>
          </a:xfrm>
        </p:spPr>
        <p:txBody>
          <a:bodyPr>
            <a:normAutofit/>
          </a:bodyPr>
          <a:lstStyle/>
          <a:p>
            <a:r>
              <a:rPr lang="en-US" dirty="0" smtClean="0"/>
              <a:t>Old School: Random sampling</a:t>
            </a:r>
          </a:p>
          <a:p>
            <a:r>
              <a:rPr lang="en-US" dirty="0" smtClean="0"/>
              <a:t> </a:t>
            </a:r>
            <a:r>
              <a:rPr lang="en-US" sz="1800" b="0" dirty="0" smtClean="0"/>
              <a:t>(traditional ANOVA-</a:t>
            </a:r>
            <a:r>
              <a:rPr lang="en-US" sz="1800" b="0" dirty="0" err="1" smtClean="0"/>
              <a:t>ists</a:t>
            </a:r>
            <a:r>
              <a:rPr lang="en-US" sz="1800" b="0" dirty="0" smtClean="0"/>
              <a:t>, </a:t>
            </a:r>
          </a:p>
          <a:p>
            <a:r>
              <a:rPr lang="en-US" sz="1800" b="0" dirty="0" smtClean="0"/>
              <a:t>degrees of freedom counters)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63965"/>
            <a:ext cx="5157787" cy="45390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mphasizes random selection or allocation</a:t>
            </a:r>
          </a:p>
          <a:p>
            <a:r>
              <a:rPr lang="en-US" dirty="0" smtClean="0"/>
              <a:t>Random selection of moms from a colony, random selection of sites w/in a forest for a deer </a:t>
            </a:r>
            <a:r>
              <a:rPr lang="en-US" dirty="0" err="1" smtClean="0"/>
              <a:t>exclosure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 about cages? – random allocation?</a:t>
            </a:r>
          </a:p>
          <a:p>
            <a:r>
              <a:rPr lang="en-US" dirty="0" smtClean="0"/>
              <a:t>“An effect is considered ‘random’ if the experimenter has not specifically chosen the levels of the effect to be in the experiment, but has drawn a </a:t>
            </a:r>
            <a:r>
              <a:rPr lang="en-US" b="1" dirty="0" smtClean="0">
                <a:solidFill>
                  <a:schemeClr val="accent6"/>
                </a:solidFill>
              </a:rPr>
              <a:t>random sample </a:t>
            </a:r>
            <a:r>
              <a:rPr lang="en-US" dirty="0" smtClean="0"/>
              <a:t>from a larger population of possible levels.” </a:t>
            </a:r>
            <a:r>
              <a:rPr lang="en-US" sz="2100" dirty="0" smtClean="0"/>
              <a:t>(Bennington &amp; Thayne 1994 Ecology)</a:t>
            </a:r>
            <a:endParaRPr lang="en-US" sz="2100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“a random factor is </a:t>
            </a:r>
            <a:r>
              <a:rPr lang="en-US" b="1" dirty="0" smtClean="0">
                <a:solidFill>
                  <a:schemeClr val="accent6"/>
                </a:solidFill>
              </a:rPr>
              <a:t>sampled</a:t>
            </a:r>
            <a:r>
              <a:rPr lang="en-US" dirty="0" smtClean="0"/>
              <a:t> in the experiment.  A number of levels (places, sites, species, whatever) is chosen to represent those available and defined as relevant…” </a:t>
            </a:r>
            <a:r>
              <a:rPr lang="en-US" sz="2100" dirty="0" smtClean="0"/>
              <a:t>(Underwood 1997 </a:t>
            </a:r>
            <a:r>
              <a:rPr lang="en-US" sz="2100" dirty="0" err="1" smtClean="0"/>
              <a:t>pg</a:t>
            </a:r>
            <a:r>
              <a:rPr lang="en-US" sz="2100" dirty="0" smtClean="0"/>
              <a:t> 205)</a:t>
            </a:r>
            <a:endParaRPr lang="en-US" sz="2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38402"/>
            <a:ext cx="5624848" cy="1170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New school: Sampled, or interest is in variance</a:t>
            </a:r>
          </a:p>
          <a:p>
            <a:r>
              <a:rPr lang="en-US" sz="1900" b="0" dirty="0" smtClean="0"/>
              <a:t>(</a:t>
            </a:r>
            <a:r>
              <a:rPr lang="en-US" sz="1900" b="0" dirty="0" err="1" smtClean="0"/>
              <a:t>multilevelers</a:t>
            </a:r>
            <a:r>
              <a:rPr lang="en-US" sz="1900" b="0" dirty="0" smtClean="0"/>
              <a:t> &amp; </a:t>
            </a:r>
            <a:r>
              <a:rPr lang="en-US" sz="1900" b="0" dirty="0" err="1" smtClean="0"/>
              <a:t>Bayesisans</a:t>
            </a:r>
            <a:r>
              <a:rPr lang="en-US" sz="1900" b="0" dirty="0" smtClean="0"/>
              <a:t> ;</a:t>
            </a:r>
          </a:p>
          <a:p>
            <a:r>
              <a:rPr lang="en-US" sz="1900" b="0" dirty="0" err="1" smtClean="0"/>
              <a:t>Gelman</a:t>
            </a:r>
            <a:r>
              <a:rPr lang="en-US" sz="1900" b="0" dirty="0" smtClean="0"/>
              <a:t>, </a:t>
            </a:r>
            <a:r>
              <a:rPr lang="en-US" sz="1900" b="0" dirty="0" err="1" smtClean="0"/>
              <a:t>Bolker</a:t>
            </a:r>
            <a:r>
              <a:rPr lang="en-US" sz="1900" b="0" dirty="0" smtClean="0"/>
              <a:t>)</a:t>
            </a:r>
            <a:endParaRPr lang="en-US" sz="19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12134"/>
            <a:ext cx="5183188" cy="43969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Encompasses “random selection” definition and allow for general situation when you are interested in variance or variability</a:t>
            </a:r>
          </a:p>
          <a:p>
            <a:r>
              <a:rPr lang="en-US" dirty="0" smtClean="0"/>
              <a:t>If you can imagine something coming from a normal-</a:t>
            </a:r>
            <a:r>
              <a:rPr lang="en-US" dirty="0" err="1" smtClean="0"/>
              <a:t>ish</a:t>
            </a:r>
            <a:r>
              <a:rPr lang="en-US" dirty="0" smtClean="0"/>
              <a:t> distribution, even if you didn’t select that thing randomly, it can be a random effect</a:t>
            </a:r>
          </a:p>
          <a:p>
            <a:r>
              <a:rPr lang="en-US" dirty="0" smtClean="0"/>
              <a:t>Models of cars, species, states in USA</a:t>
            </a:r>
          </a:p>
          <a:p>
            <a:r>
              <a:rPr lang="en-US" dirty="0" smtClean="0"/>
              <a:t>“factors whose levels are </a:t>
            </a:r>
            <a:r>
              <a:rPr lang="en-US" b="1" dirty="0" smtClean="0">
                <a:solidFill>
                  <a:schemeClr val="accent6"/>
                </a:solidFill>
              </a:rPr>
              <a:t>sampled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from a larger population, </a:t>
            </a:r>
            <a:r>
              <a:rPr lang="en-US" u="sng" dirty="0" smtClean="0">
                <a:solidFill>
                  <a:schemeClr val="accent6"/>
                </a:solidFill>
              </a:rPr>
              <a:t>or whose interest lies in the variation among </a:t>
            </a:r>
            <a:r>
              <a:rPr lang="en-US" dirty="0" smtClean="0"/>
              <a:t>them rather than the specific effects of each level…” </a:t>
            </a:r>
            <a:r>
              <a:rPr lang="en-US" sz="1800" dirty="0" smtClean="0"/>
              <a:t>(</a:t>
            </a:r>
            <a:r>
              <a:rPr lang="en-US" sz="1800" dirty="0" err="1" smtClean="0"/>
              <a:t>Bolker</a:t>
            </a:r>
            <a:r>
              <a:rPr lang="en-US" sz="1800" dirty="0" smtClean="0"/>
              <a:t> et al 2008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3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school and new school agree: definitions tricky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Bolker</a:t>
            </a:r>
            <a:r>
              <a:rPr lang="en-US" dirty="0"/>
              <a:t> et al 2008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“The precise definition of ‘fixed’ and ‘random’ effects is controversial; the status of particular variables depends on experimental design and context”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5266333"/>
            <a:ext cx="53430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dirty="0"/>
              <a:t>variable can be treated as being either fixed or random, but usually one is more appropriate, and the interpretation of the results is different. </a:t>
            </a:r>
            <a:r>
              <a:rPr lang="en-US" dirty="0" smtClean="0"/>
              <a:t>“ (</a:t>
            </a:r>
            <a:r>
              <a:rPr lang="en-US" dirty="0" err="1" smtClean="0"/>
              <a:t>Lazic</a:t>
            </a:r>
            <a:r>
              <a:rPr lang="en-US" dirty="0" smtClean="0"/>
              <a:t>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4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What is a “random effect”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1494" y="1153684"/>
            <a:ext cx="6623518" cy="4451465"/>
            <a:chOff x="0" y="1365173"/>
            <a:chExt cx="6623518" cy="4451465"/>
          </a:xfrm>
        </p:grpSpPr>
        <p:sp>
          <p:nvSpPr>
            <p:cNvPr id="33" name="Rectangle 32"/>
            <p:cNvSpPr/>
            <p:nvPr/>
          </p:nvSpPr>
          <p:spPr>
            <a:xfrm>
              <a:off x="0" y="4704115"/>
              <a:ext cx="5670466" cy="961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2750345"/>
              <a:ext cx="5631108" cy="18905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604" y="1798167"/>
              <a:ext cx="3429000" cy="8096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37006" y="1365173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</a:t>
              </a:r>
              <a:r>
                <a:rPr lang="en-US" b="1" dirty="0" err="1" smtClean="0"/>
                <a:t>me</a:t>
              </a:r>
              <a:r>
                <a:rPr lang="en-US" b="1" dirty="0" smtClean="0"/>
                <a:t>():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441106" y="3495037"/>
              <a:ext cx="118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sz="1400" b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ummary()</a:t>
              </a:r>
              <a:endPara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441105" y="5067754"/>
              <a:ext cx="118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anova</a:t>
              </a:r>
              <a:r>
                <a:rPr lang="en-US" sz="1400" b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()</a:t>
              </a:r>
              <a:endPara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604" y="2890473"/>
              <a:ext cx="3952875" cy="1600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6391" y="4854930"/>
              <a:ext cx="3019425" cy="73342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4566058" y="1601595"/>
              <a:ext cx="248148" cy="24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20604" y="1394613"/>
              <a:ext cx="949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Fixed effects</a:t>
              </a:r>
            </a:p>
            <a:p>
              <a:r>
                <a:rPr lang="en-US" sz="1100" dirty="0" smtClean="0"/>
                <a:t>(interaction)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9164" y="1735883"/>
              <a:ext cx="94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comma</a:t>
              </a:r>
              <a:endParaRPr lang="en-US" sz="11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3469994" y="3402151"/>
              <a:ext cx="306385" cy="1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972652" y="2038313"/>
              <a:ext cx="1650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Random effects</a:t>
              </a:r>
              <a:endParaRPr lang="en-US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671863" y="2202979"/>
              <a:ext cx="30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354971" y="2415537"/>
              <a:ext cx="30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66058" y="2284805"/>
              <a:ext cx="205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ML = “maximum likelihood”</a:t>
              </a:r>
              <a:endParaRPr lang="en-US" sz="11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718458" y="1789245"/>
              <a:ext cx="248148" cy="24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 rot="21029125">
              <a:off x="2762714" y="3013469"/>
              <a:ext cx="1010653" cy="120540"/>
            </a:xfrm>
            <a:custGeom>
              <a:avLst/>
              <a:gdLst>
                <a:gd name="connsiteX0" fmla="*/ 1010653 w 1010653"/>
                <a:gd name="connsiteY0" fmla="*/ 96477 h 120540"/>
                <a:gd name="connsiteX1" fmla="*/ 625643 w 1010653"/>
                <a:gd name="connsiteY1" fmla="*/ 225 h 120540"/>
                <a:gd name="connsiteX2" fmla="*/ 0 w 1010653"/>
                <a:gd name="connsiteY2" fmla="*/ 120540 h 12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0653" h="120540">
                  <a:moveTo>
                    <a:pt x="1010653" y="96477"/>
                  </a:moveTo>
                  <a:cubicBezTo>
                    <a:pt x="902369" y="46346"/>
                    <a:pt x="794085" y="-3785"/>
                    <a:pt x="625643" y="225"/>
                  </a:cubicBezTo>
                  <a:cubicBezTo>
                    <a:pt x="457201" y="4235"/>
                    <a:pt x="228600" y="62387"/>
                    <a:pt x="0" y="12054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27125" y="2858295"/>
              <a:ext cx="19039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“Standard deviation of the random effects”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56431" y="3216027"/>
              <a:ext cx="1771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SD of unexplained  (residual) variation</a:t>
              </a:r>
              <a:endParaRPr lang="en-US" sz="1100" dirty="0"/>
            </a:p>
          </p:txBody>
        </p:sp>
        <p:sp>
          <p:nvSpPr>
            <p:cNvPr id="60" name="Right Brace 59"/>
            <p:cNvSpPr/>
            <p:nvPr/>
          </p:nvSpPr>
          <p:spPr>
            <a:xfrm rot="10800000">
              <a:off x="1047321" y="3046749"/>
              <a:ext cx="273589" cy="4580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29" y="2948420"/>
              <a:ext cx="6763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Random effects results</a:t>
              </a:r>
              <a:endParaRPr lang="en-US" sz="1100" dirty="0"/>
            </a:p>
          </p:txBody>
        </p:sp>
        <p:sp>
          <p:nvSpPr>
            <p:cNvPr id="62" name="Right Brace 61"/>
            <p:cNvSpPr/>
            <p:nvPr/>
          </p:nvSpPr>
          <p:spPr>
            <a:xfrm rot="10800000">
              <a:off x="1046683" y="3934747"/>
              <a:ext cx="273589" cy="4580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9991" y="3836418"/>
              <a:ext cx="6763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Fixed</a:t>
              </a:r>
            </a:p>
            <a:p>
              <a:r>
                <a:rPr lang="en-US" sz="1100" dirty="0" smtClean="0"/>
                <a:t>effects results</a:t>
              </a:r>
              <a:endParaRPr lang="en-US" sz="11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78412" y="1142002"/>
            <a:ext cx="372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means of each litter?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18199" y="1511333"/>
            <a:ext cx="4502944" cy="1662063"/>
            <a:chOff x="7200585" y="1955329"/>
            <a:chExt cx="3633099" cy="13409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1809" y="1955329"/>
              <a:ext cx="3571875" cy="2476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0585" y="2229527"/>
              <a:ext cx="1790700" cy="10668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57697" y="3416346"/>
            <a:ext cx="5085349" cy="2125760"/>
            <a:chOff x="7106650" y="3986470"/>
            <a:chExt cx="5085349" cy="2125760"/>
          </a:xfrm>
        </p:grpSpPr>
        <p:sp>
          <p:nvSpPr>
            <p:cNvPr id="82" name="TextBox 81"/>
            <p:cNvSpPr txBox="1"/>
            <p:nvPr/>
          </p:nvSpPr>
          <p:spPr>
            <a:xfrm>
              <a:off x="7106650" y="3986470"/>
              <a:ext cx="508534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a “random effect”</a:t>
              </a:r>
            </a:p>
            <a:p>
              <a:r>
                <a:rPr lang="en-US" sz="1400" dirty="0" smtClean="0"/>
                <a:t>The </a:t>
              </a:r>
              <a:r>
                <a:rPr lang="en-US" sz="1400" b="1" dirty="0" err="1" smtClean="0">
                  <a:solidFill>
                    <a:srgbClr val="0070C0"/>
                  </a:solidFill>
                </a:rPr>
                <a:t>ranef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() </a:t>
              </a:r>
              <a:r>
                <a:rPr lang="en-US" sz="1400" dirty="0" smtClean="0"/>
                <a:t>function “extracts the random effects”; more precisely, estimates the estimates of the random effects </a:t>
              </a:r>
              <a:endParaRPr lang="en-US" sz="1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585" y="4826643"/>
              <a:ext cx="1685925" cy="1714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0585" y="5064480"/>
              <a:ext cx="1200150" cy="104775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7697" y="6119590"/>
            <a:ext cx="2276475" cy="171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4345" y="5695727"/>
            <a:ext cx="1114425" cy="10191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9276042" y="6170249"/>
            <a:ext cx="22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8229598" y="4704115"/>
            <a:ext cx="208549" cy="934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34347" y="4561980"/>
            <a:ext cx="326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SD of these estimated random effects = 3600, which is similar to the value of 4253 in the main output.  If there were more litters, these values would begin to converge (?)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0730849" y="5605149"/>
            <a:ext cx="144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random effects are estimates of the litter means, just re-centered around zero by subtracting the intercept term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322737" y="3416346"/>
            <a:ext cx="5855462" cy="3441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What is a “random effect”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1494" y="1153684"/>
            <a:ext cx="6623518" cy="4451465"/>
            <a:chOff x="0" y="1365173"/>
            <a:chExt cx="6623518" cy="4451465"/>
          </a:xfrm>
        </p:grpSpPr>
        <p:sp>
          <p:nvSpPr>
            <p:cNvPr id="33" name="Rectangle 32"/>
            <p:cNvSpPr/>
            <p:nvPr/>
          </p:nvSpPr>
          <p:spPr>
            <a:xfrm>
              <a:off x="0" y="4704115"/>
              <a:ext cx="5670466" cy="961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2750345"/>
              <a:ext cx="5631108" cy="18905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604" y="1798167"/>
              <a:ext cx="3429000" cy="8096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37006" y="1365173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</a:t>
              </a:r>
              <a:r>
                <a:rPr lang="en-US" b="1" dirty="0" err="1" smtClean="0"/>
                <a:t>me</a:t>
              </a:r>
              <a:r>
                <a:rPr lang="en-US" b="1" dirty="0" smtClean="0"/>
                <a:t>():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441106" y="3495037"/>
              <a:ext cx="118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sz="1400" b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ummary()</a:t>
              </a:r>
              <a:endPara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441105" y="5067754"/>
              <a:ext cx="118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anova</a:t>
              </a:r>
              <a:r>
                <a:rPr lang="en-US" sz="1400" b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()</a:t>
              </a:r>
              <a:endPara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604" y="2890473"/>
              <a:ext cx="3952875" cy="1600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6391" y="4854930"/>
              <a:ext cx="3019425" cy="73342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4566058" y="1601595"/>
              <a:ext cx="248148" cy="24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20604" y="1394613"/>
              <a:ext cx="949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Fixed effects</a:t>
              </a:r>
            </a:p>
            <a:p>
              <a:r>
                <a:rPr lang="en-US" sz="1100" dirty="0" smtClean="0"/>
                <a:t>(interaction)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9164" y="1735883"/>
              <a:ext cx="94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comma</a:t>
              </a:r>
              <a:endParaRPr lang="en-US" sz="11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3469994" y="3402151"/>
              <a:ext cx="306385" cy="1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972652" y="2038313"/>
              <a:ext cx="1650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Random effects</a:t>
              </a:r>
              <a:endParaRPr lang="en-US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671863" y="2202979"/>
              <a:ext cx="30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354971" y="2415537"/>
              <a:ext cx="30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66058" y="2284805"/>
              <a:ext cx="205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ML = “maximum likelihood”</a:t>
              </a:r>
              <a:endParaRPr lang="en-US" sz="11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718458" y="1789245"/>
              <a:ext cx="248148" cy="24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 rot="21029125">
              <a:off x="2762714" y="3013469"/>
              <a:ext cx="1010653" cy="120540"/>
            </a:xfrm>
            <a:custGeom>
              <a:avLst/>
              <a:gdLst>
                <a:gd name="connsiteX0" fmla="*/ 1010653 w 1010653"/>
                <a:gd name="connsiteY0" fmla="*/ 96477 h 120540"/>
                <a:gd name="connsiteX1" fmla="*/ 625643 w 1010653"/>
                <a:gd name="connsiteY1" fmla="*/ 225 h 120540"/>
                <a:gd name="connsiteX2" fmla="*/ 0 w 1010653"/>
                <a:gd name="connsiteY2" fmla="*/ 120540 h 12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0653" h="120540">
                  <a:moveTo>
                    <a:pt x="1010653" y="96477"/>
                  </a:moveTo>
                  <a:cubicBezTo>
                    <a:pt x="902369" y="46346"/>
                    <a:pt x="794085" y="-3785"/>
                    <a:pt x="625643" y="225"/>
                  </a:cubicBezTo>
                  <a:cubicBezTo>
                    <a:pt x="457201" y="4235"/>
                    <a:pt x="228600" y="62387"/>
                    <a:pt x="0" y="12054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27125" y="2858295"/>
              <a:ext cx="19039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“Standard deviation of the random effects”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56431" y="3216027"/>
              <a:ext cx="1771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SD of unexplained  (residual) variation</a:t>
              </a:r>
              <a:endParaRPr lang="en-US" sz="1100" dirty="0"/>
            </a:p>
          </p:txBody>
        </p:sp>
        <p:sp>
          <p:nvSpPr>
            <p:cNvPr id="60" name="Right Brace 59"/>
            <p:cNvSpPr/>
            <p:nvPr/>
          </p:nvSpPr>
          <p:spPr>
            <a:xfrm rot="10800000">
              <a:off x="1047321" y="3046749"/>
              <a:ext cx="273589" cy="4580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29" y="2948420"/>
              <a:ext cx="6763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Random effects results</a:t>
              </a:r>
              <a:endParaRPr lang="en-US" sz="1100" dirty="0"/>
            </a:p>
          </p:txBody>
        </p:sp>
        <p:sp>
          <p:nvSpPr>
            <p:cNvPr id="62" name="Right Brace 61"/>
            <p:cNvSpPr/>
            <p:nvPr/>
          </p:nvSpPr>
          <p:spPr>
            <a:xfrm rot="10800000">
              <a:off x="1046683" y="3934747"/>
              <a:ext cx="273589" cy="4580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9991" y="3836418"/>
              <a:ext cx="6763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Fixed</a:t>
              </a:r>
            </a:p>
            <a:p>
              <a:r>
                <a:rPr lang="en-US" sz="1100" dirty="0" smtClean="0"/>
                <a:t>effects results</a:t>
              </a:r>
              <a:endParaRPr lang="en-US" sz="11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78412" y="1142002"/>
            <a:ext cx="372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means of each litter?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18199" y="1511333"/>
            <a:ext cx="4502944" cy="1662063"/>
            <a:chOff x="7200585" y="1955329"/>
            <a:chExt cx="3633099" cy="13409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1809" y="1955329"/>
              <a:ext cx="3571875" cy="2476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0585" y="2229527"/>
              <a:ext cx="1790700" cy="10668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57697" y="3416346"/>
            <a:ext cx="5085349" cy="2125760"/>
            <a:chOff x="7106650" y="3986470"/>
            <a:chExt cx="5085349" cy="2125760"/>
          </a:xfrm>
        </p:grpSpPr>
        <p:sp>
          <p:nvSpPr>
            <p:cNvPr id="82" name="TextBox 81"/>
            <p:cNvSpPr txBox="1"/>
            <p:nvPr/>
          </p:nvSpPr>
          <p:spPr>
            <a:xfrm>
              <a:off x="7106650" y="3986470"/>
              <a:ext cx="508534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a “random effect”</a:t>
              </a:r>
            </a:p>
            <a:p>
              <a:r>
                <a:rPr lang="en-US" sz="1400" dirty="0" smtClean="0"/>
                <a:t>The </a:t>
              </a:r>
              <a:r>
                <a:rPr lang="en-US" sz="1400" b="1" dirty="0" err="1" smtClean="0">
                  <a:solidFill>
                    <a:srgbClr val="0070C0"/>
                  </a:solidFill>
                </a:rPr>
                <a:t>ranef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() </a:t>
              </a:r>
              <a:r>
                <a:rPr lang="en-US" sz="1400" dirty="0" smtClean="0"/>
                <a:t>function “extracts the random effects”; more precisely, estimates the estimates of the random effects </a:t>
              </a:r>
              <a:endParaRPr lang="en-US" sz="1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585" y="4826643"/>
              <a:ext cx="1685925" cy="1714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0585" y="5064480"/>
              <a:ext cx="1200150" cy="104775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7697" y="6119590"/>
            <a:ext cx="2276475" cy="171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4345" y="5695727"/>
            <a:ext cx="1114425" cy="10191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9276042" y="6170249"/>
            <a:ext cx="22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8229598" y="4704115"/>
            <a:ext cx="208549" cy="934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34347" y="4561980"/>
            <a:ext cx="326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SD of these estimated random effects = 3600, which is similar to the value of 4253 in the main output.  If there were more litters, these values would begin to converge (?)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0730849" y="5605149"/>
            <a:ext cx="144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random effects are estimates of the litter means, just re-centered around zero by subtracting the intercept term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322737" y="5639012"/>
            <a:ext cx="5855462" cy="1218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What is a “random effect”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1494" y="1153684"/>
            <a:ext cx="6623518" cy="4451465"/>
            <a:chOff x="0" y="1365173"/>
            <a:chExt cx="6623518" cy="4451465"/>
          </a:xfrm>
        </p:grpSpPr>
        <p:sp>
          <p:nvSpPr>
            <p:cNvPr id="33" name="Rectangle 32"/>
            <p:cNvSpPr/>
            <p:nvPr/>
          </p:nvSpPr>
          <p:spPr>
            <a:xfrm>
              <a:off x="0" y="4704115"/>
              <a:ext cx="5670466" cy="961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2750345"/>
              <a:ext cx="5631108" cy="18905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604" y="1798167"/>
              <a:ext cx="3429000" cy="8096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37006" y="1365173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l</a:t>
              </a:r>
              <a:r>
                <a:rPr lang="en-US" b="1" dirty="0" err="1" smtClean="0"/>
                <a:t>me</a:t>
              </a:r>
              <a:r>
                <a:rPr lang="en-US" b="1" dirty="0" smtClean="0"/>
                <a:t>():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441106" y="3495037"/>
              <a:ext cx="118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sz="1400" b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ummary()</a:t>
              </a:r>
              <a:endPara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441105" y="5067754"/>
              <a:ext cx="118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anova</a:t>
              </a:r>
              <a:r>
                <a:rPr lang="en-US" sz="1400" b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()</a:t>
              </a:r>
              <a:endPara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604" y="2890473"/>
              <a:ext cx="3952875" cy="1600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6391" y="4854930"/>
              <a:ext cx="3019425" cy="733425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4566058" y="1601595"/>
              <a:ext cx="248148" cy="24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20604" y="1394613"/>
              <a:ext cx="949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Fixed effects</a:t>
              </a:r>
            </a:p>
            <a:p>
              <a:r>
                <a:rPr lang="en-US" sz="1100" dirty="0" smtClean="0"/>
                <a:t>(interaction)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9164" y="1735883"/>
              <a:ext cx="94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comma</a:t>
              </a:r>
              <a:endParaRPr lang="en-US" sz="11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3469994" y="3402151"/>
              <a:ext cx="306385" cy="1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972652" y="2038313"/>
              <a:ext cx="1650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Random effects</a:t>
              </a:r>
              <a:endParaRPr lang="en-US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671863" y="2202979"/>
              <a:ext cx="30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354971" y="2415537"/>
              <a:ext cx="30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66058" y="2284805"/>
              <a:ext cx="2057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ML = “maximum likelihood”</a:t>
              </a:r>
              <a:endParaRPr lang="en-US" sz="11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718458" y="1789245"/>
              <a:ext cx="248148" cy="242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 rot="21029125">
              <a:off x="2762714" y="3013469"/>
              <a:ext cx="1010653" cy="120540"/>
            </a:xfrm>
            <a:custGeom>
              <a:avLst/>
              <a:gdLst>
                <a:gd name="connsiteX0" fmla="*/ 1010653 w 1010653"/>
                <a:gd name="connsiteY0" fmla="*/ 96477 h 120540"/>
                <a:gd name="connsiteX1" fmla="*/ 625643 w 1010653"/>
                <a:gd name="connsiteY1" fmla="*/ 225 h 120540"/>
                <a:gd name="connsiteX2" fmla="*/ 0 w 1010653"/>
                <a:gd name="connsiteY2" fmla="*/ 120540 h 12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0653" h="120540">
                  <a:moveTo>
                    <a:pt x="1010653" y="96477"/>
                  </a:moveTo>
                  <a:cubicBezTo>
                    <a:pt x="902369" y="46346"/>
                    <a:pt x="794085" y="-3785"/>
                    <a:pt x="625643" y="225"/>
                  </a:cubicBezTo>
                  <a:cubicBezTo>
                    <a:pt x="457201" y="4235"/>
                    <a:pt x="228600" y="62387"/>
                    <a:pt x="0" y="12054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27125" y="2858295"/>
              <a:ext cx="19039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“Standard deviation of the random effects”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56431" y="3216027"/>
              <a:ext cx="1771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SD of unexplained  (residual) variation</a:t>
              </a:r>
              <a:endParaRPr lang="en-US" sz="1100" dirty="0"/>
            </a:p>
          </p:txBody>
        </p:sp>
        <p:sp>
          <p:nvSpPr>
            <p:cNvPr id="60" name="Right Brace 59"/>
            <p:cNvSpPr/>
            <p:nvPr/>
          </p:nvSpPr>
          <p:spPr>
            <a:xfrm rot="10800000">
              <a:off x="1047321" y="3046749"/>
              <a:ext cx="273589" cy="4580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29" y="2948420"/>
              <a:ext cx="6763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Random effects results</a:t>
              </a:r>
              <a:endParaRPr lang="en-US" sz="1100" dirty="0"/>
            </a:p>
          </p:txBody>
        </p:sp>
        <p:sp>
          <p:nvSpPr>
            <p:cNvPr id="62" name="Right Brace 61"/>
            <p:cNvSpPr/>
            <p:nvPr/>
          </p:nvSpPr>
          <p:spPr>
            <a:xfrm rot="10800000">
              <a:off x="1046683" y="3934747"/>
              <a:ext cx="273589" cy="4580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9991" y="3836418"/>
              <a:ext cx="6763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Fixed</a:t>
              </a:r>
            </a:p>
            <a:p>
              <a:r>
                <a:rPr lang="en-US" sz="1100" dirty="0" smtClean="0"/>
                <a:t>effects results</a:t>
              </a:r>
              <a:endParaRPr lang="en-US" sz="11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78412" y="1142002"/>
            <a:ext cx="372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means of each litter?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18199" y="1511333"/>
            <a:ext cx="4502944" cy="1662063"/>
            <a:chOff x="7200585" y="1955329"/>
            <a:chExt cx="3633099" cy="13409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1809" y="1955329"/>
              <a:ext cx="3571875" cy="2476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0585" y="2229527"/>
              <a:ext cx="1790700" cy="10668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57697" y="3416346"/>
            <a:ext cx="5085349" cy="2125760"/>
            <a:chOff x="7106650" y="3986470"/>
            <a:chExt cx="5085349" cy="2125760"/>
          </a:xfrm>
        </p:grpSpPr>
        <p:sp>
          <p:nvSpPr>
            <p:cNvPr id="82" name="TextBox 81"/>
            <p:cNvSpPr txBox="1"/>
            <p:nvPr/>
          </p:nvSpPr>
          <p:spPr>
            <a:xfrm>
              <a:off x="7106650" y="3986470"/>
              <a:ext cx="508534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a “random effect”</a:t>
              </a:r>
            </a:p>
            <a:p>
              <a:r>
                <a:rPr lang="en-US" sz="1400" dirty="0" smtClean="0"/>
                <a:t>The </a:t>
              </a:r>
              <a:r>
                <a:rPr lang="en-US" sz="1400" b="1" dirty="0" err="1" smtClean="0">
                  <a:solidFill>
                    <a:srgbClr val="0070C0"/>
                  </a:solidFill>
                </a:rPr>
                <a:t>ranef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() </a:t>
              </a:r>
              <a:r>
                <a:rPr lang="en-US" sz="1400" dirty="0" smtClean="0"/>
                <a:t>function “extracts the random effects”; more precisely, estimates the estimates of the random effects </a:t>
              </a:r>
              <a:endParaRPr lang="en-US" sz="1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585" y="4826643"/>
              <a:ext cx="1685925" cy="1714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0585" y="5064480"/>
              <a:ext cx="1200150" cy="1047750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7697" y="6119590"/>
            <a:ext cx="2276475" cy="171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4345" y="5695727"/>
            <a:ext cx="1114425" cy="101917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9276042" y="6170249"/>
            <a:ext cx="22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8229598" y="4704115"/>
            <a:ext cx="208549" cy="934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34347" y="4561980"/>
            <a:ext cx="326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SD of these estimated random effects = 3600, which is similar to the value of 4253 in the main output.  If there were more litters, these values would begin to converge (?)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0730849" y="5605149"/>
            <a:ext cx="144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random effects are estimates of the litter means, just re-centered around zero by subtracting the intercept term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757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meanings of the term “random effect”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grouping/nesting terms and its SD/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estimates of each level of the grouping variable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914649"/>
            <a:ext cx="3429000" cy="809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1325" y="3057852"/>
            <a:ext cx="165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Random effects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10536" y="3222518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66" y="4269043"/>
            <a:ext cx="4554425" cy="184371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3419062" y="4877652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0216" y="3910398"/>
            <a:ext cx="190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“Standard deviation of the random effects”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64771" y="4470229"/>
            <a:ext cx="1771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SD of unexplained  (residual) variation</a:t>
            </a:r>
            <a:endParaRPr lang="en-US" sz="1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29" y="2820015"/>
            <a:ext cx="2749126" cy="2795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28" y="3057852"/>
            <a:ext cx="1957005" cy="1708496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2655889" y="4172008"/>
            <a:ext cx="684327" cy="46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8454763" y="3346798"/>
            <a:ext cx="773458" cy="1419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09934" y="3365629"/>
            <a:ext cx="2012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the “BLUPs”</a:t>
            </a:r>
          </a:p>
          <a:p>
            <a:pPr algn="ctr"/>
            <a:r>
              <a:rPr lang="en-US" u="sng" dirty="0" smtClean="0"/>
              <a:t>B</a:t>
            </a:r>
            <a:r>
              <a:rPr lang="en-US" dirty="0" smtClean="0"/>
              <a:t>est-</a:t>
            </a:r>
            <a:r>
              <a:rPr lang="en-US" u="sng" dirty="0" smtClean="0"/>
              <a:t>l</a:t>
            </a:r>
            <a:r>
              <a:rPr lang="en-US" dirty="0" smtClean="0"/>
              <a:t>inear-</a:t>
            </a:r>
            <a:r>
              <a:rPr lang="en-US" u="sng" dirty="0" smtClean="0"/>
              <a:t>u</a:t>
            </a:r>
            <a:r>
              <a:rPr lang="en-US" dirty="0" smtClean="0"/>
              <a:t>nbiased </a:t>
            </a:r>
            <a:r>
              <a:rPr lang="en-US" u="sng" dirty="0" smtClean="0"/>
              <a:t>p</a:t>
            </a:r>
            <a:r>
              <a:rPr lang="en-US" dirty="0" smtClean="0"/>
              <a:t>arameters”</a:t>
            </a:r>
          </a:p>
          <a:p>
            <a:pPr algn="ctr"/>
            <a:r>
              <a:rPr lang="en-US" dirty="0" smtClean="0"/>
              <a:t>AKA the estimates “Random intercept”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0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“Random intercepts” Models in R</a:t>
            </a:r>
          </a:p>
          <a:p>
            <a:pPr algn="ctr"/>
            <a:r>
              <a:rPr lang="en-US" b="1" dirty="0" smtClean="0"/>
              <a:t>Comparing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lm()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07535" y="1032587"/>
            <a:ext cx="3938711" cy="741825"/>
            <a:chOff x="237829" y="2627018"/>
            <a:chExt cx="3938711" cy="7418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t="51058" b="28383"/>
            <a:stretch/>
          </p:blipFill>
          <p:spPr>
            <a:xfrm>
              <a:off x="299865" y="3030073"/>
              <a:ext cx="3876675" cy="33877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37829" y="2627018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Pure fixed effects model w/ </a:t>
              </a:r>
              <a:r>
                <a:rPr lang="en-US" b="1" dirty="0" smtClean="0">
                  <a:solidFill>
                    <a:srgbClr val="0070C0"/>
                  </a:solidFill>
                </a:rPr>
                <a:t>lm(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9459" y="1073161"/>
            <a:ext cx="10476787" cy="5532618"/>
            <a:chOff x="237829" y="617765"/>
            <a:chExt cx="10476787" cy="55326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06" y="1410248"/>
              <a:ext cx="3362325" cy="638175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77606" y="617765"/>
              <a:ext cx="5050217" cy="1399579"/>
              <a:chOff x="1286084" y="1030370"/>
              <a:chExt cx="5050217" cy="139957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286084" y="1030370"/>
                <a:ext cx="3577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0070C0"/>
                    </a:solidFill>
                  </a:rPr>
                  <a:t>l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me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() </a:t>
                </a:r>
                <a:r>
                  <a:rPr lang="en-US" b="1" dirty="0" smtClean="0"/>
                  <a:t>random intercepts model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H="1">
                <a:off x="3636078" y="1745826"/>
                <a:ext cx="605107" cy="174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41185" y="1635337"/>
                <a:ext cx="2095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Intercept-only model</a:t>
                </a:r>
                <a:endParaRPr lang="en-US" sz="11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76919" y="1813746"/>
                <a:ext cx="9498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comma</a:t>
                </a:r>
                <a:endParaRPr 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19422" y="2168339"/>
                <a:ext cx="17168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Random intercept for litter</a:t>
                </a:r>
                <a:endParaRPr lang="en-US" sz="11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4411873" y="2196553"/>
                <a:ext cx="300788" cy="10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604219" y="1948599"/>
                <a:ext cx="314779" cy="83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/>
            <p:cNvCxnSpPr/>
            <p:nvPr/>
          </p:nvCxnSpPr>
          <p:spPr>
            <a:xfrm flipH="1" flipV="1">
              <a:off x="3040981" y="2079481"/>
              <a:ext cx="300788" cy="10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11228" y="2035637"/>
              <a:ext cx="2916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 will be focusing on random effects, so best to use REML, not ML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7829" y="925376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Pure random effects model w/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lme</a:t>
              </a:r>
              <a:r>
                <a:rPr lang="en-US" b="1" dirty="0" smtClean="0">
                  <a:solidFill>
                    <a:srgbClr val="0070C0"/>
                  </a:solidFill>
                </a:rPr>
                <a:t>()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37829" y="2348029"/>
              <a:ext cx="10476787" cy="3802354"/>
              <a:chOff x="91349" y="2667087"/>
              <a:chExt cx="10476787" cy="380235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08" y="3050560"/>
                <a:ext cx="3609975" cy="12573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 flipH="1">
                <a:off x="106508" y="2667087"/>
                <a:ext cx="264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ummary()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4811" y="3010961"/>
                <a:ext cx="3743325" cy="1476375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 flipH="1">
                <a:off x="6726559" y="2709426"/>
                <a:ext cx="264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ummary()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21029125">
                <a:off x="1672508" y="3143399"/>
                <a:ext cx="1010653" cy="120540"/>
              </a:xfrm>
              <a:custGeom>
                <a:avLst/>
                <a:gdLst>
                  <a:gd name="connsiteX0" fmla="*/ 1010653 w 1010653"/>
                  <a:gd name="connsiteY0" fmla="*/ 96477 h 120540"/>
                  <a:gd name="connsiteX1" fmla="*/ 625643 w 1010653"/>
                  <a:gd name="connsiteY1" fmla="*/ 225 h 120540"/>
                  <a:gd name="connsiteX2" fmla="*/ 0 w 1010653"/>
                  <a:gd name="connsiteY2" fmla="*/ 120540 h 12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0653" h="120540">
                    <a:moveTo>
                      <a:pt x="1010653" y="96477"/>
                    </a:moveTo>
                    <a:cubicBezTo>
                      <a:pt x="902369" y="46346"/>
                      <a:pt x="794085" y="-3785"/>
                      <a:pt x="625643" y="225"/>
                    </a:cubicBezTo>
                    <a:cubicBezTo>
                      <a:pt x="457201" y="4235"/>
                      <a:pt x="228600" y="62387"/>
                      <a:pt x="0" y="120540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36919" y="2988225"/>
                <a:ext cx="19039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“Standard deviation of the random effects”</a:t>
                </a:r>
                <a:endParaRPr lang="en-US" sz="11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349" y="4370195"/>
                <a:ext cx="41728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0070C0"/>
                    </a:solidFill>
                  </a:rPr>
                  <a:t>coef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( </a:t>
                </a:r>
                <a:r>
                  <a:rPr lang="en-US" sz="1600" dirty="0" smtClean="0"/>
                  <a:t>) </a:t>
                </a:r>
                <a:r>
                  <a:rPr lang="en-US" sz="1600" dirty="0"/>
                  <a:t>extracts the REs and adds the intercept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(</a:t>
                </a:r>
                <a:r>
                  <a:rPr lang="en-US" sz="1600" b="1" dirty="0" err="1" smtClean="0">
                    <a:solidFill>
                      <a:srgbClr val="0070C0"/>
                    </a:solidFill>
                  </a:rPr>
                  <a:t>ranef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() </a:t>
                </a:r>
                <a:r>
                  <a:rPr lang="en-US" sz="1600" dirty="0" smtClean="0"/>
                  <a:t>extract just the random intercepts, centered on 0). </a:t>
                </a:r>
              </a:p>
            </p:txBody>
          </p: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>
                <a:off x="4264223" y="4785694"/>
                <a:ext cx="705852" cy="33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6"/>
              <a:srcRect l="5138"/>
              <a:stretch/>
            </p:blipFill>
            <p:spPr>
              <a:xfrm>
                <a:off x="4280265" y="5151308"/>
                <a:ext cx="2873342" cy="1162050"/>
              </a:xfrm>
              <a:prstGeom prst="rect">
                <a:avLst/>
              </a:prstGeom>
            </p:spPr>
          </p:pic>
          <p:cxnSp>
            <p:nvCxnSpPr>
              <p:cNvPr id="71" name="Straight Arrow Connector 70"/>
              <p:cNvCxnSpPr/>
              <p:nvPr/>
            </p:nvCxnSpPr>
            <p:spPr>
              <a:xfrm flipH="1">
                <a:off x="6400800" y="3881804"/>
                <a:ext cx="147332" cy="121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Left Brace 71"/>
              <p:cNvSpPr/>
              <p:nvPr/>
            </p:nvSpPr>
            <p:spPr>
              <a:xfrm>
                <a:off x="6548132" y="3321526"/>
                <a:ext cx="276679" cy="9239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Left Brace 76"/>
              <p:cNvSpPr/>
              <p:nvPr/>
            </p:nvSpPr>
            <p:spPr>
              <a:xfrm>
                <a:off x="4426352" y="5447800"/>
                <a:ext cx="276679" cy="9239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Left Brace 77"/>
              <p:cNvSpPr/>
              <p:nvPr/>
            </p:nvSpPr>
            <p:spPr>
              <a:xfrm rot="10800000">
                <a:off x="6140050" y="5436137"/>
                <a:ext cx="408081" cy="90319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07364" y="5299890"/>
                <a:ext cx="26291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“Random intercepts” </a:t>
                </a:r>
                <a:r>
                  <a:rPr lang="en-US" sz="1400" dirty="0" smtClean="0"/>
                  <a:t>estimated by </a:t>
                </a:r>
                <a:r>
                  <a:rPr lang="en-US" sz="1400" dirty="0" err="1" smtClean="0"/>
                  <a:t>lme</a:t>
                </a:r>
                <a:r>
                  <a:rPr lang="en-US" sz="1400" dirty="0" smtClean="0"/>
                  <a:t>(), for each litter, assuming that litters drawn from a normally distributed population.  Requires 2 df, 1 for intercept, 1 for SD.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706839" y="5406954"/>
                <a:ext cx="23226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True intercepts estimated using raw data.  Requires 1 df for each litters.</a:t>
                </a:r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6678910" y="4623674"/>
            <a:ext cx="5855462" cy="198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59453" y="5433793"/>
            <a:ext cx="7020530" cy="131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60531" y="4942141"/>
            <a:ext cx="7020530" cy="131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8253" y="2199087"/>
            <a:ext cx="4161467" cy="3268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73592" y="4158684"/>
            <a:ext cx="7918408" cy="1314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266" t="23695" b="-5782"/>
          <a:stretch/>
        </p:blipFill>
        <p:spPr>
          <a:xfrm>
            <a:off x="475215" y="1273701"/>
            <a:ext cx="3532242" cy="724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692" t="11888" b="5615"/>
          <a:stretch/>
        </p:blipFill>
        <p:spPr>
          <a:xfrm>
            <a:off x="4611755" y="1170936"/>
            <a:ext cx="2813273" cy="923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9093"/>
          <a:stretch/>
        </p:blipFill>
        <p:spPr>
          <a:xfrm>
            <a:off x="8552415" y="1165715"/>
            <a:ext cx="2938078" cy="846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5215" y="84743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traditional least-squares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3815" y="847431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6941" y="827096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33997" y="2670001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765008" y="4503367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b="59326"/>
          <a:stretch/>
        </p:blipFill>
        <p:spPr>
          <a:xfrm>
            <a:off x="4513815" y="2267259"/>
            <a:ext cx="3952875" cy="650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320" y="2241120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296" y="4320865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320" y="4271937"/>
            <a:ext cx="3028950" cy="7143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008" y="5536725"/>
            <a:ext cx="4240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less frequently used than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sz="1100" dirty="0" smtClean="0"/>
              <a:t>-works best for </a:t>
            </a:r>
            <a:r>
              <a:rPr lang="en-US" sz="1100" b="1" dirty="0" smtClean="0"/>
              <a:t>balanced data </a:t>
            </a:r>
            <a:r>
              <a:rPr lang="en-US" sz="1100" dirty="0" smtClean="0"/>
              <a:t>(best not to use for unbalanced ever[</a:t>
            </a:r>
            <a:r>
              <a:rPr lang="en-US" sz="1100" dirty="0" smtClean="0">
                <a:solidFill>
                  <a:srgbClr val="FF0000"/>
                </a:solidFill>
              </a:rPr>
              <a:t>?]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smtClean="0"/>
              <a:t>homogeneity of variance </a:t>
            </a:r>
            <a:r>
              <a:rPr lang="en-US" sz="1100" dirty="0" smtClean="0"/>
              <a:t>between treatment groups (no </a:t>
            </a:r>
            <a:r>
              <a:rPr lang="en-US" sz="1100" b="1" dirty="0" err="1" smtClean="0"/>
              <a:t>heteroskedasticity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err="1" smtClean="0"/>
              <a:t>sphericity</a:t>
            </a:r>
            <a:r>
              <a:rPr lang="en-US" sz="1100" dirty="0" smtClean="0"/>
              <a:t> for repeated measures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3899" y="5473522"/>
            <a:ext cx="393295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the best choice for a continuous response variable (y) that is or can be transformed to be normal-</a:t>
            </a:r>
            <a:r>
              <a:rPr lang="en-US" sz="1100" dirty="0" err="1" smtClean="0"/>
              <a:t>ish</a:t>
            </a:r>
            <a:endParaRPr lang="en-US" sz="1100" dirty="0" smtClean="0"/>
          </a:p>
          <a:p>
            <a:r>
              <a:rPr lang="en-US" sz="1100" dirty="0" smtClean="0"/>
              <a:t>-handles </a:t>
            </a:r>
            <a:r>
              <a:rPr lang="en-US" sz="1100" b="1" dirty="0" smtClean="0"/>
              <a:t>un-balanced data </a:t>
            </a:r>
            <a:r>
              <a:rPr lang="en-US" sz="1100" dirty="0" smtClean="0"/>
              <a:t>(different number of observations w/in treatment groups or random effects levels)</a:t>
            </a:r>
          </a:p>
          <a:p>
            <a:r>
              <a:rPr lang="en-US" sz="1100" dirty="0" smtClean="0"/>
              <a:t>-can handle </a:t>
            </a:r>
            <a:r>
              <a:rPr lang="en-US" sz="1100" b="1" dirty="0" smtClean="0"/>
              <a:t>heterogeneity of varian</a:t>
            </a:r>
            <a:r>
              <a:rPr lang="en-US" sz="1100" dirty="0" smtClean="0"/>
              <a:t>ce and other complexities that violate traditional ANOVA/regression assumptions</a:t>
            </a:r>
          </a:p>
          <a:p>
            <a:r>
              <a:rPr lang="en-US" sz="1100" dirty="0" smtClean="0"/>
              <a:t>-cannot handle </a:t>
            </a:r>
            <a:r>
              <a:rPr lang="en-US" sz="1100" b="1" dirty="0" smtClean="0"/>
              <a:t>“crossed” random effects </a:t>
            </a:r>
            <a:r>
              <a:rPr lang="en-US" sz="1100" dirty="0" smtClean="0"/>
              <a:t>(w/o a lot of effort)</a:t>
            </a:r>
          </a:p>
          <a:p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466690" y="5473522"/>
            <a:ext cx="37253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but cannot accommodate </a:t>
            </a:r>
            <a:r>
              <a:rPr lang="en-US" sz="1100" b="1" dirty="0" smtClean="0"/>
              <a:t>heterogeneity of variance </a:t>
            </a:r>
            <a:r>
              <a:rPr lang="en-US" sz="1100" dirty="0" smtClean="0">
                <a:solidFill>
                  <a:srgbClr val="FF0000"/>
                </a:solidFill>
              </a:rPr>
              <a:t>(perhaps with some effort?)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-the lme4 package is primarily used for its function </a:t>
            </a:r>
            <a:r>
              <a:rPr lang="en-US" sz="1100" b="1" dirty="0" err="1" smtClean="0">
                <a:solidFill>
                  <a:srgbClr val="0070C0"/>
                </a:solidFill>
              </a:rPr>
              <a:t>glmer</a:t>
            </a:r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dirty="0" smtClean="0">
                <a:solidFill>
                  <a:srgbClr val="0070C0"/>
                </a:solidFill>
              </a:rPr>
              <a:t>)</a:t>
            </a:r>
            <a:r>
              <a:rPr lang="en-US" sz="1100" dirty="0" smtClean="0"/>
              <a:t>, which is used for logistic regression &amp; other generalized linear mixed models (GLMMs)</a:t>
            </a:r>
          </a:p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can handle “</a:t>
            </a:r>
            <a:r>
              <a:rPr lang="en-US" sz="1100" b="1" dirty="0" smtClean="0"/>
              <a:t>crossed random effects</a:t>
            </a:r>
            <a:r>
              <a:rPr lang="en-US" sz="1100" dirty="0" smtClean="0"/>
              <a:t>”</a:t>
            </a:r>
          </a:p>
          <a:p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664" y="5036808"/>
            <a:ext cx="419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values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but not exact due to differences between least squares vs maximum likelihood </a:t>
            </a:r>
            <a:r>
              <a:rPr lang="en-US" sz="1100" dirty="0" smtClean="0">
                <a:solidFill>
                  <a:srgbClr val="FF0000"/>
                </a:solidFill>
              </a:rPr>
              <a:t>(?; does </a:t>
            </a:r>
            <a:r>
              <a:rPr lang="en-US" sz="1100" dirty="0" err="1" smtClean="0">
                <a:solidFill>
                  <a:srgbClr val="FF0000"/>
                </a:solidFill>
              </a:rPr>
              <a:t>num</a:t>
            </a:r>
            <a:r>
              <a:rPr lang="en-US" sz="1100" dirty="0" smtClean="0">
                <a:solidFill>
                  <a:srgbClr val="FF0000"/>
                </a:solidFill>
              </a:rPr>
              <a:t> of levels matter?)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291" y="4245997"/>
            <a:ext cx="3945120" cy="806391"/>
            <a:chOff x="420675" y="2980587"/>
            <a:chExt cx="3945120" cy="80639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9"/>
            <a:srcRect t="46077" b="-1"/>
            <a:stretch/>
          </p:blipFill>
          <p:spPr>
            <a:xfrm>
              <a:off x="420675" y="2980587"/>
              <a:ext cx="3819525" cy="806391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 flipV="1">
              <a:off x="4247955" y="3375716"/>
              <a:ext cx="117840" cy="3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 flipV="1">
            <a:off x="7569930" y="478566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92891" y="5019463"/>
            <a:ext cx="403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exact?] </a:t>
            </a:r>
            <a:r>
              <a:rPr lang="en-US" sz="1100" dirty="0" smtClean="0"/>
              <a:t>but </a:t>
            </a:r>
            <a:r>
              <a:rPr lang="en-US" sz="1100" b="1" u="sng" dirty="0" smtClean="0"/>
              <a:t>no p-values!</a:t>
            </a:r>
            <a:endParaRPr lang="en-US" sz="1100" b="1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/>
          <a:srcRect l="1" t="1347" r="-1" b="55053"/>
          <a:stretch/>
        </p:blipFill>
        <p:spPr>
          <a:xfrm>
            <a:off x="378758" y="2262428"/>
            <a:ext cx="3819531" cy="65200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0761" y="4002075"/>
            <a:ext cx="4105586" cy="301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3857" y="2941766"/>
            <a:ext cx="70303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SS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41336" y="2949142"/>
            <a:ext cx="581377" cy="11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2254" y="2303428"/>
            <a:ext cx="10366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Random effects in terms of SD</a:t>
            </a:r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133501" y="2342498"/>
            <a:ext cx="768998" cy="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28743" y="2373718"/>
            <a:ext cx="7325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</a:t>
            </a:r>
            <a:r>
              <a:rPr lang="en-US" sz="1000" dirty="0" err="1" smtClean="0"/>
              <a:t>var</a:t>
            </a:r>
            <a:r>
              <a:rPr lang="en-US" sz="1000" dirty="0" smtClean="0"/>
              <a:t> &amp; SD</a:t>
            </a:r>
            <a:endParaRPr lang="en-US" sz="1000" dirty="0"/>
          </a:p>
        </p:txBody>
      </p:sp>
      <p:sp>
        <p:nvSpPr>
          <p:cNvPr id="9" name="Right Brace 8"/>
          <p:cNvSpPr/>
          <p:nvPr/>
        </p:nvSpPr>
        <p:spPr>
          <a:xfrm>
            <a:off x="11490493" y="2317774"/>
            <a:ext cx="151075" cy="506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/>
          <a:srcRect t="43076" b="-1"/>
          <a:stretch/>
        </p:blipFill>
        <p:spPr>
          <a:xfrm>
            <a:off x="4548472" y="3092367"/>
            <a:ext cx="3952875" cy="91089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8758" y="3226745"/>
            <a:ext cx="14854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 estimates of parameters from </a:t>
            </a:r>
            <a:r>
              <a:rPr lang="en-US" sz="1000" dirty="0" err="1" smtClean="0"/>
              <a:t>aov</a:t>
            </a:r>
            <a:r>
              <a:rPr lang="en-US" sz="1000" dirty="0" smtClean="0"/>
              <a:t>();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[Can get from post-hoc test(?)]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14540" y="4586928"/>
            <a:ext cx="17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1634270" y="4770047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516254" y="698917"/>
            <a:ext cx="3675745" cy="61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92" y="698916"/>
            <a:ext cx="4280583" cy="61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2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“Random intercepts” Models in R</a:t>
            </a:r>
          </a:p>
          <a:p>
            <a:pPr algn="ctr"/>
            <a:r>
              <a:rPr lang="en-US" b="1" dirty="0" smtClean="0"/>
              <a:t>Comparing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lm()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07535" y="1032587"/>
            <a:ext cx="3938711" cy="741825"/>
            <a:chOff x="237829" y="2627018"/>
            <a:chExt cx="3938711" cy="7418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t="51058" b="28383"/>
            <a:stretch/>
          </p:blipFill>
          <p:spPr>
            <a:xfrm>
              <a:off x="299865" y="3030073"/>
              <a:ext cx="3876675" cy="33877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37829" y="2627018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Pure fixed effects model w/ </a:t>
              </a:r>
              <a:r>
                <a:rPr lang="en-US" b="1" dirty="0" smtClean="0">
                  <a:solidFill>
                    <a:srgbClr val="0070C0"/>
                  </a:solidFill>
                </a:rPr>
                <a:t>lm(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9459" y="1073161"/>
            <a:ext cx="10476787" cy="5532618"/>
            <a:chOff x="237829" y="617765"/>
            <a:chExt cx="10476787" cy="55326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06" y="1410248"/>
              <a:ext cx="3362325" cy="638175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77606" y="617765"/>
              <a:ext cx="5050217" cy="1399579"/>
              <a:chOff x="1286084" y="1030370"/>
              <a:chExt cx="5050217" cy="139957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286084" y="1030370"/>
                <a:ext cx="3577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0070C0"/>
                    </a:solidFill>
                  </a:rPr>
                  <a:t>l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me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() </a:t>
                </a:r>
                <a:r>
                  <a:rPr lang="en-US" b="1" dirty="0" smtClean="0"/>
                  <a:t>random intercepts model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H="1">
                <a:off x="3636078" y="1745826"/>
                <a:ext cx="605107" cy="174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41185" y="1635337"/>
                <a:ext cx="2095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Intercept-only model</a:t>
                </a:r>
                <a:endParaRPr lang="en-US" sz="11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76919" y="1813746"/>
                <a:ext cx="9498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comma</a:t>
                </a:r>
                <a:endParaRPr 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19422" y="2168339"/>
                <a:ext cx="17168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Random intercept for litter</a:t>
                </a:r>
                <a:endParaRPr lang="en-US" sz="11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4411873" y="2196553"/>
                <a:ext cx="300788" cy="10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604219" y="1948599"/>
                <a:ext cx="314779" cy="83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/>
            <p:cNvCxnSpPr/>
            <p:nvPr/>
          </p:nvCxnSpPr>
          <p:spPr>
            <a:xfrm flipH="1" flipV="1">
              <a:off x="3040981" y="2079481"/>
              <a:ext cx="300788" cy="10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11228" y="2035637"/>
              <a:ext cx="2916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 will be focusing on random effects, so best to use REML, not ML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7829" y="925376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Pure random effects model w/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lme</a:t>
              </a:r>
              <a:r>
                <a:rPr lang="en-US" b="1" dirty="0" smtClean="0">
                  <a:solidFill>
                    <a:srgbClr val="0070C0"/>
                  </a:solidFill>
                </a:rPr>
                <a:t>()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37829" y="2348029"/>
              <a:ext cx="10476787" cy="3802354"/>
              <a:chOff x="91349" y="2667087"/>
              <a:chExt cx="10476787" cy="380235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08" y="3050560"/>
                <a:ext cx="3609975" cy="12573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 flipH="1">
                <a:off x="106508" y="2667087"/>
                <a:ext cx="264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ummary()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4811" y="3010961"/>
                <a:ext cx="3743325" cy="1476375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 flipH="1">
                <a:off x="6726559" y="2709426"/>
                <a:ext cx="264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ummary()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21029125">
                <a:off x="1672508" y="3143399"/>
                <a:ext cx="1010653" cy="120540"/>
              </a:xfrm>
              <a:custGeom>
                <a:avLst/>
                <a:gdLst>
                  <a:gd name="connsiteX0" fmla="*/ 1010653 w 1010653"/>
                  <a:gd name="connsiteY0" fmla="*/ 96477 h 120540"/>
                  <a:gd name="connsiteX1" fmla="*/ 625643 w 1010653"/>
                  <a:gd name="connsiteY1" fmla="*/ 225 h 120540"/>
                  <a:gd name="connsiteX2" fmla="*/ 0 w 1010653"/>
                  <a:gd name="connsiteY2" fmla="*/ 120540 h 12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0653" h="120540">
                    <a:moveTo>
                      <a:pt x="1010653" y="96477"/>
                    </a:moveTo>
                    <a:cubicBezTo>
                      <a:pt x="902369" y="46346"/>
                      <a:pt x="794085" y="-3785"/>
                      <a:pt x="625643" y="225"/>
                    </a:cubicBezTo>
                    <a:cubicBezTo>
                      <a:pt x="457201" y="4235"/>
                      <a:pt x="228600" y="62387"/>
                      <a:pt x="0" y="120540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36919" y="2988225"/>
                <a:ext cx="19039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“Standard deviation of the random effects”</a:t>
                </a:r>
                <a:endParaRPr lang="en-US" sz="11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349" y="4370195"/>
                <a:ext cx="41728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0070C0"/>
                    </a:solidFill>
                  </a:rPr>
                  <a:t>coef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( </a:t>
                </a:r>
                <a:r>
                  <a:rPr lang="en-US" sz="1600" dirty="0" smtClean="0"/>
                  <a:t>) </a:t>
                </a:r>
                <a:r>
                  <a:rPr lang="en-US" sz="1600" dirty="0"/>
                  <a:t>extracts the REs and adds the intercept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(</a:t>
                </a:r>
                <a:r>
                  <a:rPr lang="en-US" sz="1600" b="1" dirty="0" err="1" smtClean="0">
                    <a:solidFill>
                      <a:srgbClr val="0070C0"/>
                    </a:solidFill>
                  </a:rPr>
                  <a:t>ranef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() </a:t>
                </a:r>
                <a:r>
                  <a:rPr lang="en-US" sz="1600" dirty="0" smtClean="0"/>
                  <a:t>extract just the random intercepts, centered on 0). </a:t>
                </a:r>
              </a:p>
            </p:txBody>
          </p: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>
                <a:off x="4264223" y="4785694"/>
                <a:ext cx="705852" cy="33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6"/>
              <a:srcRect l="5138"/>
              <a:stretch/>
            </p:blipFill>
            <p:spPr>
              <a:xfrm>
                <a:off x="4280265" y="5151308"/>
                <a:ext cx="2873342" cy="1162050"/>
              </a:xfrm>
              <a:prstGeom prst="rect">
                <a:avLst/>
              </a:prstGeom>
            </p:spPr>
          </p:pic>
          <p:cxnSp>
            <p:nvCxnSpPr>
              <p:cNvPr id="71" name="Straight Arrow Connector 70"/>
              <p:cNvCxnSpPr/>
              <p:nvPr/>
            </p:nvCxnSpPr>
            <p:spPr>
              <a:xfrm flipH="1">
                <a:off x="6400800" y="3881804"/>
                <a:ext cx="147332" cy="1211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Left Brace 71"/>
              <p:cNvSpPr/>
              <p:nvPr/>
            </p:nvSpPr>
            <p:spPr>
              <a:xfrm>
                <a:off x="6548132" y="3321526"/>
                <a:ext cx="276679" cy="9239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Left Brace 76"/>
              <p:cNvSpPr/>
              <p:nvPr/>
            </p:nvSpPr>
            <p:spPr>
              <a:xfrm>
                <a:off x="4426352" y="5447800"/>
                <a:ext cx="276679" cy="9239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Left Brace 77"/>
              <p:cNvSpPr/>
              <p:nvPr/>
            </p:nvSpPr>
            <p:spPr>
              <a:xfrm rot="10800000">
                <a:off x="6140050" y="5436137"/>
                <a:ext cx="408081" cy="90319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07364" y="5299890"/>
                <a:ext cx="262913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“Random intercepts” </a:t>
                </a:r>
                <a:r>
                  <a:rPr lang="en-US" sz="1400" dirty="0" smtClean="0"/>
                  <a:t>estimated by </a:t>
                </a:r>
                <a:r>
                  <a:rPr lang="en-US" sz="1400" dirty="0" err="1" smtClean="0"/>
                  <a:t>lme</a:t>
                </a:r>
                <a:r>
                  <a:rPr lang="en-US" sz="1400" dirty="0" smtClean="0"/>
                  <a:t>(), for each litter, assuming that litters drawn from a normally distributed population.  Requires 2 df, 1 for intercept, 1 for SD.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706839" y="5406954"/>
                <a:ext cx="23226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True intercepts estimated using raw data.  Requires 1 df for each litters.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26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is “the standard deviation (SD) of the random effects” means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778946" y="1257827"/>
            <a:ext cx="3938711" cy="741825"/>
            <a:chOff x="237829" y="2627018"/>
            <a:chExt cx="3938711" cy="7418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t="51058" b="28383"/>
            <a:stretch/>
          </p:blipFill>
          <p:spPr>
            <a:xfrm>
              <a:off x="299865" y="3030073"/>
              <a:ext cx="3876675" cy="33877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37829" y="2627018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Pure fixed effects model w/ </a:t>
              </a:r>
              <a:r>
                <a:rPr lang="en-US" b="1" dirty="0" smtClean="0">
                  <a:solidFill>
                    <a:srgbClr val="0070C0"/>
                  </a:solidFill>
                </a:rPr>
                <a:t>lm(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9459" y="1073161"/>
            <a:ext cx="15599190" cy="3466229"/>
            <a:chOff x="237829" y="617765"/>
            <a:chExt cx="15599190" cy="346622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606" y="1410248"/>
              <a:ext cx="3362325" cy="638175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77606" y="617765"/>
              <a:ext cx="5050217" cy="1399579"/>
              <a:chOff x="1286084" y="1030370"/>
              <a:chExt cx="5050217" cy="139957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286084" y="1030370"/>
                <a:ext cx="3577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0070C0"/>
                    </a:solidFill>
                  </a:rPr>
                  <a:t>l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me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() </a:t>
                </a:r>
                <a:r>
                  <a:rPr lang="en-US" b="1" dirty="0" smtClean="0"/>
                  <a:t>random intercepts model</a:t>
                </a:r>
                <a:endParaRPr lang="en-US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H="1">
                <a:off x="3636078" y="1745826"/>
                <a:ext cx="605107" cy="174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241185" y="1635337"/>
                <a:ext cx="2095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Intercept-only model</a:t>
                </a:r>
                <a:endParaRPr lang="en-US" sz="11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76919" y="1813746"/>
                <a:ext cx="9498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comma</a:t>
                </a:r>
                <a:endParaRPr 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19422" y="2168339"/>
                <a:ext cx="17168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Random intercept for litter</a:t>
                </a:r>
                <a:endParaRPr lang="en-US" sz="11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4411873" y="2196553"/>
                <a:ext cx="300788" cy="10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604219" y="1948599"/>
                <a:ext cx="314779" cy="83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/>
            <p:cNvCxnSpPr/>
            <p:nvPr/>
          </p:nvCxnSpPr>
          <p:spPr>
            <a:xfrm flipH="1" flipV="1">
              <a:off x="3040981" y="2079481"/>
              <a:ext cx="300788" cy="10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11228" y="2035637"/>
              <a:ext cx="2916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We will be focusing on random effects, so best to use REML, not ML</a:t>
              </a:r>
              <a:endParaRPr 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7829" y="925376"/>
              <a:ext cx="35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Pure random effects model w/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lme</a:t>
              </a:r>
              <a:r>
                <a:rPr lang="en-US" b="1" dirty="0" smtClean="0">
                  <a:solidFill>
                    <a:srgbClr val="0070C0"/>
                  </a:solidFill>
                </a:rPr>
                <a:t>()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2988" y="2348029"/>
              <a:ext cx="15584031" cy="1735965"/>
              <a:chOff x="106508" y="2667087"/>
              <a:chExt cx="15584031" cy="173596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08" y="3050560"/>
                <a:ext cx="3609975" cy="12573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 flipH="1">
                <a:off x="106508" y="2667087"/>
                <a:ext cx="2641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ummary()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7214" y="2926677"/>
                <a:ext cx="3743325" cy="1476375"/>
              </a:xfrm>
              <a:prstGeom prst="rect">
                <a:avLst/>
              </a:prstGeom>
            </p:spPr>
          </p:pic>
          <p:sp>
            <p:nvSpPr>
              <p:cNvPr id="65" name="Freeform 64"/>
              <p:cNvSpPr/>
              <p:nvPr/>
            </p:nvSpPr>
            <p:spPr>
              <a:xfrm rot="20729803">
                <a:off x="1571977" y="3076355"/>
                <a:ext cx="1010653" cy="120540"/>
              </a:xfrm>
              <a:custGeom>
                <a:avLst/>
                <a:gdLst>
                  <a:gd name="connsiteX0" fmla="*/ 1010653 w 1010653"/>
                  <a:gd name="connsiteY0" fmla="*/ 96477 h 120540"/>
                  <a:gd name="connsiteX1" fmla="*/ 625643 w 1010653"/>
                  <a:gd name="connsiteY1" fmla="*/ 225 h 120540"/>
                  <a:gd name="connsiteX2" fmla="*/ 0 w 1010653"/>
                  <a:gd name="connsiteY2" fmla="*/ 120540 h 12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0653" h="120540">
                    <a:moveTo>
                      <a:pt x="1010653" y="96477"/>
                    </a:moveTo>
                    <a:cubicBezTo>
                      <a:pt x="902369" y="46346"/>
                      <a:pt x="794085" y="-3785"/>
                      <a:pt x="625643" y="225"/>
                    </a:cubicBezTo>
                    <a:cubicBezTo>
                      <a:pt x="457201" y="4235"/>
                      <a:pt x="228600" y="62387"/>
                      <a:pt x="0" y="120540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40071" y="2782317"/>
                <a:ext cx="233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“Standard deviation (SD) of the random effects”</a:t>
                </a:r>
                <a:endParaRPr lang="en-US" sz="1600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384618" y="4596593"/>
            <a:ext cx="4465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</a:t>
            </a:r>
            <a:r>
              <a:rPr lang="en-US" sz="1600" b="1" dirty="0" smtClean="0"/>
              <a:t>Standard deviation </a:t>
            </a:r>
            <a:r>
              <a:rPr lang="en-US" sz="1600" dirty="0" smtClean="0"/>
              <a:t>(SD) of the random effects”</a:t>
            </a:r>
          </a:p>
          <a:p>
            <a:r>
              <a:rPr lang="en-US" sz="1600" dirty="0" smtClean="0"/>
              <a:t>The SD of the random effects is an estimate of the amount of variation in the data that is due to variation between different litters.  </a:t>
            </a:r>
          </a:p>
          <a:p>
            <a:r>
              <a:rPr lang="en-US" sz="1600" dirty="0" smtClean="0"/>
              <a:t>The residual SD is the amount of variation in the data that cannot be explained by variation between litters.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567505" y="3705978"/>
            <a:ext cx="515412" cy="17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19808" y="3538547"/>
            <a:ext cx="233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SD of the residual variation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161577" y="2940213"/>
            <a:ext cx="2333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Squaring these values converts them to variances</a:t>
            </a:r>
          </a:p>
          <a:p>
            <a:pPr algn="ctr"/>
            <a:r>
              <a:rPr lang="en-US" sz="1600" dirty="0" smtClean="0"/>
              <a:t>5899^2 = 3.5e+07</a:t>
            </a:r>
          </a:p>
          <a:p>
            <a:pPr algn="ctr"/>
            <a:r>
              <a:rPr lang="en-US" sz="1600" dirty="0"/>
              <a:t>9</a:t>
            </a:r>
            <a:r>
              <a:rPr lang="en-US" sz="1600" dirty="0" smtClean="0"/>
              <a:t>567^2 = 9.2e+07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519223" y="3369269"/>
            <a:ext cx="4111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3.5e+07/(3.5e+07 + 9.2e+07)*100</a:t>
            </a:r>
          </a:p>
          <a:p>
            <a:pPr algn="ctr"/>
            <a:r>
              <a:rPr lang="en-US" dirty="0" smtClean="0"/>
              <a:t>= 28%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Therefore, 28% of the variance in the data can be explained by variation between litters.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2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0" y="4737402"/>
            <a:ext cx="12137992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3071572"/>
            <a:ext cx="12137993" cy="164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1172450" y="3331532"/>
            <a:ext cx="9630206" cy="25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0" y="4737402"/>
            <a:ext cx="12137992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626" y="4871744"/>
            <a:ext cx="5864187" cy="17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434668" y="4737402"/>
            <a:ext cx="7703324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4"/>
          <a:srcRect t="-2930" r="29285" b="77301"/>
          <a:stretch/>
        </p:blipFill>
        <p:spPr>
          <a:xfrm>
            <a:off x="4434668" y="5141377"/>
            <a:ext cx="7780762" cy="8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2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8735172" y="4737402"/>
            <a:ext cx="3402820" cy="211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407299" y="4707893"/>
            <a:ext cx="4202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2200" b="1" dirty="0" smtClean="0">
                <a:solidFill>
                  <a:srgbClr val="0070C0"/>
                </a:solidFill>
              </a:rPr>
              <a:t>                       </a:t>
            </a: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varFixed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varExp</a:t>
            </a:r>
            <a:r>
              <a:rPr lang="en-US" sz="2200" b="1" dirty="0" smtClean="0">
                <a:solidFill>
                  <a:srgbClr val="0070C0"/>
                </a:solidFill>
              </a:rPr>
              <a:t>                         </a:t>
            </a: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varPower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err="1">
                <a:solidFill>
                  <a:srgbClr val="0070C0"/>
                </a:solidFill>
              </a:rPr>
              <a:t>varComb</a:t>
            </a:r>
            <a:r>
              <a:rPr lang="en-US" sz="2200" b="1" dirty="0">
                <a:solidFill>
                  <a:srgbClr val="0070C0"/>
                </a:solidFill>
              </a:rPr>
              <a:t>                         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varCombPower</a:t>
            </a:r>
            <a:endParaRPr lang="en-US" sz="2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2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" y="4770341"/>
            <a:ext cx="435811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3092285"/>
            <a:ext cx="12137992" cy="1635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160876"/>
            <a:ext cx="12137992" cy="1860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smtClean="0"/>
              <a:t>Modeling variance heterogeneity with </a:t>
            </a:r>
            <a:r>
              <a:rPr lang="en-US" b="1" dirty="0" err="1" smtClean="0"/>
              <a:t>lme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38" b="1967"/>
          <a:stretch/>
        </p:blipFill>
        <p:spPr>
          <a:xfrm>
            <a:off x="4652211" y="1512296"/>
            <a:ext cx="2887802" cy="7656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09044" y="1558135"/>
            <a:ext cx="489021" cy="1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6033" y="1153143"/>
            <a:ext cx="1054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Random effect for litter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99664" y="2275692"/>
            <a:ext cx="2618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</a:t>
            </a:r>
            <a:r>
              <a:rPr lang="en-US" sz="1100" b="1" dirty="0" smtClean="0"/>
              <a:t>“weights” </a:t>
            </a:r>
            <a:r>
              <a:rPr lang="en-US" sz="1100" dirty="0" smtClean="0"/>
              <a:t>argument allows variance to be different between different treatment groups.  Variance gets “weighted” by group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02300" y="1906176"/>
            <a:ext cx="0" cy="37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312" y="1446982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the administration of VPA (which is part of the “group” variable) changed mean mouse “activity”, but also changed variability in activity?  The “</a:t>
            </a:r>
            <a:r>
              <a:rPr lang="en-US" sz="1400" b="1" dirty="0" smtClean="0"/>
              <a:t>homogeneity of variance</a:t>
            </a:r>
            <a:r>
              <a:rPr lang="en-US" sz="1400" dirty="0" smtClean="0"/>
              <a:t>” assumption would be violated (=</a:t>
            </a:r>
            <a:r>
              <a:rPr lang="en-US" sz="1400" b="1" dirty="0" smtClean="0"/>
              <a:t>heteroscedasticity</a:t>
            </a:r>
            <a:r>
              <a:rPr lang="en-US" sz="1400" dirty="0" smtClean="0"/>
              <a:t>)?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708" y="3335396"/>
            <a:ext cx="420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were include the weight of each mouse as a covariate (</a:t>
            </a:r>
            <a:r>
              <a:rPr lang="en-US" sz="1400" dirty="0" err="1" smtClean="0"/>
              <a:t>ie</a:t>
            </a:r>
            <a:r>
              <a:rPr lang="en-US" sz="1400" dirty="0" smtClean="0"/>
              <a:t>, “controlling for” weight; doing ANCOVA) and activity changed with mouse weight and variability in activity also changed? (this would typically be revealed via a fan </a:t>
            </a:r>
            <a:r>
              <a:rPr lang="en-US" sz="1400" dirty="0" err="1" smtClean="0"/>
              <a:t>shapef</a:t>
            </a:r>
            <a:r>
              <a:rPr lang="en-US" sz="1400" dirty="0" smtClean="0"/>
              <a:t> residual plot)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4460" t="33392" r="1858" b="44546"/>
          <a:stretch/>
        </p:blipFill>
        <p:spPr>
          <a:xfrm>
            <a:off x="8016006" y="1723017"/>
            <a:ext cx="3577612" cy="3086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5708" y="814645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Situation causing heterogeneous variance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28486" y="823829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84088" y="802504"/>
            <a:ext cx="48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passed to </a:t>
            </a:r>
            <a:r>
              <a:rPr lang="en-US" b="1" dirty="0" smtClean="0">
                <a:solidFill>
                  <a:srgbClr val="0070C0"/>
                </a:solidFill>
              </a:rPr>
              <a:t>weights</a:t>
            </a:r>
            <a:r>
              <a:rPr lang="en-US" b="1" dirty="0" smtClean="0"/>
              <a:t> = 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004884" y="2093755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39298" y="2367423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Categorical variable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943310" y="3832692"/>
            <a:ext cx="0" cy="2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77724" y="4106360"/>
            <a:ext cx="105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variable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0477724" y="2093756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65331" y="2382467"/>
            <a:ext cx="62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Bar (“|”)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165331" y="2039921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91434" y="2292052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296614" y="3779058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22717" y="4031189"/>
            <a:ext cx="62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~ but no “1” or “|”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1074" y="1419138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identity”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94161" y="3129765"/>
            <a:ext cx="29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“variance – fixed”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12" y="3418354"/>
            <a:ext cx="2743200" cy="8286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9322" t="41420" r="16974" b="37529"/>
          <a:stretch/>
        </p:blipFill>
        <p:spPr>
          <a:xfrm>
            <a:off x="8915909" y="3514720"/>
            <a:ext cx="2438400" cy="288758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9491440" y="2073497"/>
            <a:ext cx="198297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17543" y="2325628"/>
            <a:ext cx="62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= 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716223" y="3912235"/>
            <a:ext cx="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 “form = “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756" y="4727604"/>
            <a:ext cx="420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et al are functions and some authors will store calls to them as an object, then this object to the weights argument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32622" y="5222666"/>
            <a:ext cx="3418514" cy="1279812"/>
            <a:chOff x="404348" y="5222666"/>
            <a:chExt cx="3418514" cy="1279812"/>
          </a:xfrm>
        </p:grpSpPr>
        <p:grpSp>
          <p:nvGrpSpPr>
            <p:cNvPr id="54" name="Group 53"/>
            <p:cNvGrpSpPr/>
            <p:nvPr/>
          </p:nvGrpSpPr>
          <p:grpSpPr>
            <a:xfrm>
              <a:off x="637141" y="5222666"/>
              <a:ext cx="3185721" cy="1279812"/>
              <a:chOff x="314437" y="5037222"/>
              <a:chExt cx="3185721" cy="1279812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4"/>
              <a:srcRect t="-2930" r="29285" b="77301"/>
              <a:stretch/>
            </p:blipFill>
            <p:spPr>
              <a:xfrm>
                <a:off x="314437" y="5037222"/>
                <a:ext cx="3118574" cy="33688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/>
              <a:srcRect l="38522" t="36736" b="1021"/>
              <a:stretch/>
            </p:blipFill>
            <p:spPr>
              <a:xfrm>
                <a:off x="384898" y="5498886"/>
                <a:ext cx="2711228" cy="818148"/>
              </a:xfrm>
              <a:prstGeom prst="rect">
                <a:avLst/>
              </a:prstGeom>
            </p:spPr>
          </p:pic>
          <p:sp>
            <p:nvSpPr>
              <p:cNvPr id="53" name="Freeform 52"/>
              <p:cNvSpPr/>
              <p:nvPr/>
            </p:nvSpPr>
            <p:spPr>
              <a:xfrm>
                <a:off x="2294021" y="5229726"/>
                <a:ext cx="1206137" cy="721895"/>
              </a:xfrm>
              <a:custGeom>
                <a:avLst/>
                <a:gdLst>
                  <a:gd name="connsiteX0" fmla="*/ 1090863 w 1413113"/>
                  <a:gd name="connsiteY0" fmla="*/ 0 h 721895"/>
                  <a:gd name="connsiteX1" fmla="*/ 1347537 w 1413113"/>
                  <a:gd name="connsiteY1" fmla="*/ 208548 h 721895"/>
                  <a:gd name="connsiteX2" fmla="*/ 1283368 w 1413113"/>
                  <a:gd name="connsiteY2" fmla="*/ 609600 h 721895"/>
                  <a:gd name="connsiteX3" fmla="*/ 0 w 1413113"/>
                  <a:gd name="connsiteY3" fmla="*/ 721895 h 72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113" h="721895">
                    <a:moveTo>
                      <a:pt x="1090863" y="0"/>
                    </a:moveTo>
                    <a:cubicBezTo>
                      <a:pt x="1203158" y="53474"/>
                      <a:pt x="1315453" y="106948"/>
                      <a:pt x="1347537" y="208548"/>
                    </a:cubicBezTo>
                    <a:cubicBezTo>
                      <a:pt x="1379621" y="310148"/>
                      <a:pt x="1507957" y="524042"/>
                      <a:pt x="1283368" y="609600"/>
                    </a:cubicBezTo>
                    <a:cubicBezTo>
                      <a:pt x="1058779" y="695158"/>
                      <a:pt x="529389" y="708526"/>
                      <a:pt x="0" y="721895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Left Brace 54"/>
            <p:cNvSpPr/>
            <p:nvPr/>
          </p:nvSpPr>
          <p:spPr>
            <a:xfrm>
              <a:off x="404348" y="5254975"/>
              <a:ext cx="232793" cy="320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0" y="5093018"/>
            <a:ext cx="750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Variance function</a:t>
            </a:r>
          </a:p>
          <a:p>
            <a:pPr algn="ctr"/>
            <a:r>
              <a:rPr lang="en-US" sz="1100" dirty="0" smtClean="0"/>
              <a:t>Saved as object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05168" y="4199629"/>
            <a:ext cx="2618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function passed to “weights” argument allows variance to be different between different treatment groups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652055" y="3919559"/>
            <a:ext cx="0" cy="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4408" y="4765084"/>
            <a:ext cx="4214372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13867" y="4737059"/>
            <a:ext cx="420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numerous options and alternatives for accounting for heterogeneity of variance (and a lack of good advice…).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and help file (</a:t>
            </a:r>
            <a:r>
              <a:rPr lang="en-US" sz="1200" dirty="0" err="1" smtClean="0"/>
              <a:t>ie</a:t>
            </a:r>
            <a:r>
              <a:rPr lang="en-US" sz="1200" dirty="0" smtClean="0"/>
              <a:t> ?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dirty="0" smtClean="0"/>
              <a:t>) for information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513867" y="5420870"/>
            <a:ext cx="4202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Heterogeneity structured by</a:t>
            </a:r>
          </a:p>
          <a:p>
            <a:r>
              <a:rPr lang="en-US" sz="1200" dirty="0" smtClean="0"/>
              <a:t>Categorical variable   Continuous Variable      Both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varIdent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varFixed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varExp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varPower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varCombPower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                                                                              </a:t>
            </a:r>
            <a:r>
              <a:rPr lang="en-US" sz="1200" b="1" dirty="0" err="1" smtClean="0">
                <a:solidFill>
                  <a:srgbClr val="0070C0"/>
                </a:solidFill>
              </a:rPr>
              <a:t>varComb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200" dirty="0" smtClean="0"/>
              <a:t>Some people advocate using hypothesis tests or AIC for determining appropriate variance structured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8764254" y="4761486"/>
            <a:ext cx="3373738" cy="2054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785075" y="4761465"/>
            <a:ext cx="335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Modeling correlation structures for temporal and spatial autocorrelation:</a:t>
            </a:r>
          </a:p>
          <a:p>
            <a:r>
              <a:rPr lang="en-US" sz="1200" b="1" dirty="0" err="1" smtClean="0">
                <a:solidFill>
                  <a:srgbClr val="0070C0"/>
                </a:solidFill>
              </a:rPr>
              <a:t>lme</a:t>
            </a:r>
            <a:r>
              <a:rPr lang="en-US" sz="1200" b="1" dirty="0" smtClean="0">
                <a:solidFill>
                  <a:srgbClr val="0070C0"/>
                </a:solidFill>
              </a:rPr>
              <a:t>() </a:t>
            </a:r>
            <a:r>
              <a:rPr lang="en-US" sz="1200" dirty="0" smtClean="0"/>
              <a:t>also has an argument “</a:t>
            </a:r>
            <a:r>
              <a:rPr lang="en-US" sz="1200" b="1" dirty="0" smtClean="0"/>
              <a:t>correlation</a:t>
            </a:r>
            <a:r>
              <a:rPr lang="en-US" sz="1200" dirty="0" smtClean="0"/>
              <a:t> = “</a:t>
            </a:r>
          </a:p>
          <a:p>
            <a:r>
              <a:rPr lang="en-US" sz="1200" dirty="0" smtClean="0"/>
              <a:t>That can take function for “</a:t>
            </a:r>
            <a:r>
              <a:rPr lang="en-US" sz="1200" b="1" dirty="0" smtClean="0"/>
              <a:t>autocorrelation</a:t>
            </a:r>
            <a:r>
              <a:rPr lang="en-US" sz="1200" dirty="0" smtClean="0"/>
              <a:t>.”  These can be important for </a:t>
            </a:r>
            <a:r>
              <a:rPr lang="en-US" sz="1200" b="1" dirty="0" smtClean="0"/>
              <a:t>repeated measures </a:t>
            </a:r>
            <a:r>
              <a:rPr lang="en-US" sz="1200" dirty="0" smtClean="0"/>
              <a:t>studies and studies where spatial positions are known.  This is a complex area of modeling without much good advice in textbooks.  See </a:t>
            </a:r>
            <a:r>
              <a:rPr lang="en-US" sz="1200" dirty="0" err="1" smtClean="0"/>
              <a:t>Zuur</a:t>
            </a:r>
            <a:r>
              <a:rPr lang="en-US" sz="1200" dirty="0" smtClean="0"/>
              <a:t> et al. for some information.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101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7" y="0"/>
            <a:ext cx="11498173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Lingo alert:</a:t>
            </a:r>
            <a:br>
              <a:rPr lang="en-US" b="1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Restricted Maximum likelihood </a:t>
            </a:r>
            <a:r>
              <a:rPr lang="en-US" b="1" dirty="0" smtClean="0"/>
              <a:t>vs </a:t>
            </a:r>
            <a:r>
              <a:rPr lang="en-US" b="1" dirty="0" smtClean="0">
                <a:solidFill>
                  <a:srgbClr val="00B050"/>
                </a:solidFill>
              </a:rPr>
              <a:t>Maximum Likelihood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52667" y="1269207"/>
            <a:ext cx="5157787" cy="82391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Restricted Maximum Likelihood (REML)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52667" y="2093118"/>
            <a:ext cx="5157787" cy="44622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Provides less biased estimates of variance parameters (random effects)</a:t>
            </a:r>
          </a:p>
          <a:p>
            <a:r>
              <a:rPr lang="en-US" dirty="0" smtClean="0"/>
              <a:t>If you’re fitting a pure-random effects model,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REML </a:t>
            </a:r>
          </a:p>
          <a:p>
            <a:r>
              <a:rPr lang="en-US" dirty="0" smtClean="0"/>
              <a:t>If/when you carrying out hypothesis testing/model selection on your random effects, use </a:t>
            </a:r>
            <a:r>
              <a:rPr lang="en-US" b="1" dirty="0" smtClean="0">
                <a:solidFill>
                  <a:schemeClr val="accent1"/>
                </a:solidFill>
              </a:rPr>
              <a:t>REML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/>
              <a:t>then switch to </a:t>
            </a:r>
            <a:r>
              <a:rPr lang="en-US" b="1" dirty="0" smtClean="0">
                <a:solidFill>
                  <a:schemeClr val="accent6"/>
                </a:solidFill>
              </a:rPr>
              <a:t>ML</a:t>
            </a:r>
            <a:r>
              <a:rPr lang="en-US" dirty="0" smtClean="0"/>
              <a:t> when looking at fixed effects</a:t>
            </a:r>
          </a:p>
          <a:p>
            <a:r>
              <a:rPr lang="en-US" dirty="0" smtClean="0"/>
              <a:t>“an alternative to ML that estimates the random-effect parameters (i.e. standard deviations) averaged over the values of the fixed-effects parameters;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REML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estimates of standard deviations are generally less biased than corresponding </a:t>
            </a:r>
            <a:r>
              <a:rPr lang="en-US" b="1" dirty="0" smtClean="0">
                <a:solidFill>
                  <a:srgbClr val="00B050"/>
                </a:solidFill>
              </a:rPr>
              <a:t>ML</a:t>
            </a:r>
            <a:r>
              <a:rPr lang="en-US" dirty="0" smtClean="0"/>
              <a:t> estimates.” (</a:t>
            </a:r>
            <a:r>
              <a:rPr lang="en-US" dirty="0" err="1" smtClean="0"/>
              <a:t>Bolker</a:t>
            </a:r>
            <a:r>
              <a:rPr lang="en-US" dirty="0" smtClean="0"/>
              <a:t> et al 2008 TREE)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294" y="1269207"/>
            <a:ext cx="5183188" cy="82391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Maximum likelihood (ML)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294" y="2093119"/>
            <a:ext cx="5183188" cy="4140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 way generalized linear mixed models (GLMs) are fit (</a:t>
            </a:r>
            <a:r>
              <a:rPr lang="en-US" dirty="0" err="1" smtClean="0"/>
              <a:t>ie</a:t>
            </a:r>
            <a:r>
              <a:rPr lang="en-US" dirty="0" smtClean="0"/>
              <a:t> logistic regression, Poisson regression</a:t>
            </a:r>
            <a:r>
              <a:rPr lang="en-US" dirty="0"/>
              <a:t> </a:t>
            </a:r>
            <a:r>
              <a:rPr lang="en-US" dirty="0" smtClean="0"/>
              <a:t>for counts</a:t>
            </a:r>
          </a:p>
          <a:p>
            <a:r>
              <a:rPr lang="en-US" dirty="0" smtClean="0"/>
              <a:t>Also allows mixed models to be fit to unbalanced data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ML</a:t>
            </a:r>
            <a:r>
              <a:rPr lang="en-US" dirty="0" smtClean="0"/>
              <a:t> is “a statistical framework that finds the parameters of a model that maximized the probability of the observed data (the likelihood)” (</a:t>
            </a:r>
            <a:r>
              <a:rPr lang="en-US" dirty="0" err="1" smtClean="0"/>
              <a:t>Bolker</a:t>
            </a:r>
            <a:r>
              <a:rPr lang="en-US" dirty="0" smtClean="0"/>
              <a:t> et al 2008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3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292601"/>
            <a:ext cx="10515600" cy="1325563"/>
          </a:xfrm>
        </p:spPr>
        <p:txBody>
          <a:bodyPr/>
          <a:lstStyle/>
          <a:p>
            <a:r>
              <a:rPr lang="en-US" dirty="0" smtClean="0"/>
              <a:t>Key issues when running mixed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32961"/>
            <a:ext cx="10515600" cy="582503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ML vs REML:</a:t>
            </a:r>
            <a:r>
              <a:rPr lang="en-US" dirty="0" smtClean="0"/>
              <a:t> maximum likelihood vs. restricted maximum likelihood</a:t>
            </a:r>
          </a:p>
          <a:p>
            <a:pPr lvl="1"/>
            <a:r>
              <a:rPr lang="en-US" dirty="0" smtClean="0"/>
              <a:t>REML: provides better estimates of random effects parameters</a:t>
            </a:r>
          </a:p>
          <a:p>
            <a:r>
              <a:rPr lang="en-US" b="1" dirty="0" smtClean="0"/>
              <a:t>P-values</a:t>
            </a:r>
            <a:r>
              <a:rPr lang="en-US" dirty="0" smtClean="0"/>
              <a:t>: how to do hypothesis tests</a:t>
            </a:r>
          </a:p>
          <a:p>
            <a:pPr lvl="1"/>
            <a:r>
              <a:rPr lang="en-US" dirty="0" smtClean="0"/>
              <a:t>The math of random effects makes it difficult to calculate “denominator degrees of freedom” which are essential to calculating F-statistics,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Controversial for LMMs, even more so for GLMMs (?)</a:t>
            </a:r>
          </a:p>
          <a:p>
            <a:pPr lvl="1"/>
            <a:r>
              <a:rPr lang="en-US" dirty="0" smtClean="0"/>
              <a:t>Less controversy if data is balanced and fits a standard experimental design (randomized block, split plot)</a:t>
            </a:r>
          </a:p>
          <a:p>
            <a:pPr lvl="1"/>
            <a:r>
              <a:rPr lang="en-US" b="1" dirty="0" smtClean="0"/>
              <a:t>F-tes</a:t>
            </a:r>
            <a:r>
              <a:rPr lang="en-US" dirty="0" smtClean="0"/>
              <a:t>t vs. </a:t>
            </a:r>
            <a:r>
              <a:rPr lang="en-US" b="1" dirty="0" smtClean="0"/>
              <a:t>Chi-squared test </a:t>
            </a:r>
            <a:r>
              <a:rPr lang="en-US" dirty="0" smtClean="0"/>
              <a:t>vs. </a:t>
            </a:r>
            <a:r>
              <a:rPr lang="en-US" b="1" dirty="0" smtClean="0"/>
              <a:t>Likelihood ratio test </a:t>
            </a:r>
            <a:r>
              <a:rPr lang="en-US" dirty="0" smtClean="0"/>
              <a:t>(?)</a:t>
            </a:r>
          </a:p>
          <a:p>
            <a:pPr lvl="1"/>
            <a:r>
              <a:rPr lang="en-US" dirty="0"/>
              <a:t>Can depend on ML vs </a:t>
            </a:r>
            <a:r>
              <a:rPr lang="en-US" dirty="0" smtClean="0"/>
              <a:t>REML</a:t>
            </a:r>
          </a:p>
          <a:p>
            <a:r>
              <a:rPr lang="en-US" b="1" dirty="0" smtClean="0"/>
              <a:t>AIC</a:t>
            </a:r>
            <a:r>
              <a:rPr lang="en-US" dirty="0" smtClean="0"/>
              <a:t>: should you use it?</a:t>
            </a:r>
          </a:p>
          <a:p>
            <a:pPr lvl="1"/>
            <a:r>
              <a:rPr lang="en-US" dirty="0" smtClean="0"/>
              <a:t>Many people do, but some argue that you should not use AIC with mixed effects models (LMMs vs GLMMs?)</a:t>
            </a:r>
          </a:p>
          <a:p>
            <a:r>
              <a:rPr lang="en-US" dirty="0" smtClean="0"/>
              <a:t>Should you do hypothesis tests on random effects? (test whether a random effect should be in a model)</a:t>
            </a:r>
          </a:p>
          <a:p>
            <a:pPr lvl="1"/>
            <a:r>
              <a:rPr lang="en-US" dirty="0" smtClean="0"/>
              <a:t>Many people do; mind ML vs. REML distinction</a:t>
            </a:r>
          </a:p>
          <a:p>
            <a:pPr lvl="1"/>
            <a:r>
              <a:rPr lang="en-US" dirty="0" smtClean="0"/>
              <a:t>Some argue that you should not, especially if it’s a blocking factor in an experiment</a:t>
            </a:r>
          </a:p>
          <a:p>
            <a:r>
              <a:rPr lang="en-US" b="1" dirty="0" smtClean="0"/>
              <a:t>Variance heterogeneity</a:t>
            </a:r>
          </a:p>
          <a:p>
            <a:pPr lvl="1"/>
            <a:r>
              <a:rPr lang="en-US" dirty="0" smtClean="0"/>
              <a:t>Many people include random affects, but don’t  model variance heterogeneity via the weights = argument in </a:t>
            </a:r>
            <a:r>
              <a:rPr lang="en-US" dirty="0" err="1" smtClean="0"/>
              <a:t>lme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Random intercepts </a:t>
            </a:r>
            <a:r>
              <a:rPr lang="en-US" dirty="0" smtClean="0"/>
              <a:t>vs </a:t>
            </a:r>
            <a:r>
              <a:rPr lang="en-US" b="1" dirty="0" smtClean="0"/>
              <a:t>random slopes</a:t>
            </a:r>
          </a:p>
          <a:p>
            <a:pPr lvl="1"/>
            <a:r>
              <a:rPr lang="en-US" dirty="0" smtClean="0"/>
              <a:t>Many people only include random intercepts; should usually consider including random slopes</a:t>
            </a:r>
          </a:p>
          <a:p>
            <a:r>
              <a:rPr lang="en-US" b="1" dirty="0" smtClean="0"/>
              <a:t>GLMMs</a:t>
            </a:r>
            <a:r>
              <a:rPr lang="en-US" dirty="0" smtClean="0"/>
              <a:t>: generalized linear mixed models for non-normal data</a:t>
            </a:r>
          </a:p>
          <a:p>
            <a:pPr lvl="1"/>
            <a:r>
              <a:rPr lang="en-US" dirty="0" smtClean="0"/>
              <a:t>LMMs are hard, GLMMs are even harder!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1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261883" y="-38155"/>
            <a:ext cx="198492" cy="1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images-na.ssl-images-amazon.com/images/I/51%2BTtdm7BPL._SX34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0" y="160338"/>
            <a:ext cx="2117800" cy="30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1cP7pUqNL._SX313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52" y="160338"/>
            <a:ext cx="1911481" cy="30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41ZM0yCFzLL._SX35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69" y="153436"/>
            <a:ext cx="2140874" cy="30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s-na.ssl-images-amazon.com/images/I/51YEhP43YOL._SX337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34" y="153436"/>
            <a:ext cx="2061807" cy="30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-na.ssl-images-amazon.com/images/I/51Jt%2BWN9MqL._SX40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6" y="4046556"/>
            <a:ext cx="2160284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6201" y="3307892"/>
            <a:ext cx="1737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</a:t>
            </a:r>
            <a:r>
              <a:rPr lang="en-US" sz="1400" dirty="0" err="1" smtClean="0"/>
              <a:t>Gelman’s</a:t>
            </a:r>
            <a:r>
              <a:rPr lang="en-US" sz="1400" dirty="0" smtClean="0"/>
              <a:t> book”</a:t>
            </a:r>
          </a:p>
          <a:p>
            <a:pPr algn="ctr"/>
            <a:r>
              <a:rPr lang="en-US" sz="1400" dirty="0" smtClean="0"/>
              <a:t>Excellent for everything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2989" y="3307892"/>
            <a:ext cx="1866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“The penguin book”</a:t>
            </a:r>
          </a:p>
          <a:p>
            <a:pPr algn="ctr"/>
            <a:r>
              <a:rPr lang="en-US" sz="1400" dirty="0" smtClean="0"/>
              <a:t>Excellent for a lot of stuff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8149" y="3259792"/>
            <a:ext cx="1730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“Then dental veneer  book”</a:t>
            </a:r>
          </a:p>
          <a:p>
            <a:pPr algn="ctr"/>
            <a:r>
              <a:rPr lang="en-US" sz="1400" dirty="0" smtClean="0"/>
              <a:t>Very good, has SAS too!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36569" y="3415614"/>
            <a:ext cx="205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Basically Penguin book w/o R code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88880" y="5000927"/>
            <a:ext cx="825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“dog book”</a:t>
            </a:r>
            <a:endParaRPr lang="en-US" sz="1400" dirty="0"/>
          </a:p>
        </p:txBody>
      </p:sp>
      <p:pic>
        <p:nvPicPr>
          <p:cNvPr id="1038" name="Picture 14" descr="https://images-na.ssl-images-amazon.com/images/I/51uMOkMQp3L._SX348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71" y="153435"/>
            <a:ext cx="2135850" cy="304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592391" y="3339574"/>
            <a:ext cx="205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Looks good, written for SAS, R code online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72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8253" y="2199087"/>
            <a:ext cx="4161467" cy="3268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73592" y="4158684"/>
            <a:ext cx="7918408" cy="1314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266" t="23695" b="-5782"/>
          <a:stretch/>
        </p:blipFill>
        <p:spPr>
          <a:xfrm>
            <a:off x="475215" y="1273701"/>
            <a:ext cx="3532242" cy="724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692" t="11888" b="5615"/>
          <a:stretch/>
        </p:blipFill>
        <p:spPr>
          <a:xfrm>
            <a:off x="4611755" y="1170936"/>
            <a:ext cx="2813273" cy="923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9093"/>
          <a:stretch/>
        </p:blipFill>
        <p:spPr>
          <a:xfrm>
            <a:off x="8552415" y="1165715"/>
            <a:ext cx="2938078" cy="846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5215" y="84743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traditional least-squares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3815" y="847431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6941" y="827096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33997" y="2670001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765008" y="4503367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b="59326"/>
          <a:stretch/>
        </p:blipFill>
        <p:spPr>
          <a:xfrm>
            <a:off x="4513815" y="2267259"/>
            <a:ext cx="3952875" cy="650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320" y="2241120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296" y="4320865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320" y="4271937"/>
            <a:ext cx="3028950" cy="7143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008" y="5536725"/>
            <a:ext cx="4240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less frequently used than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sz="1100" dirty="0" smtClean="0"/>
              <a:t>-works best for </a:t>
            </a:r>
            <a:r>
              <a:rPr lang="en-US" sz="1100" b="1" dirty="0" smtClean="0"/>
              <a:t>balanced data </a:t>
            </a:r>
            <a:r>
              <a:rPr lang="en-US" sz="1100" dirty="0" smtClean="0"/>
              <a:t>(best not to use for unbalanced ever[</a:t>
            </a:r>
            <a:r>
              <a:rPr lang="en-US" sz="1100" dirty="0" smtClean="0">
                <a:solidFill>
                  <a:srgbClr val="FF0000"/>
                </a:solidFill>
              </a:rPr>
              <a:t>?]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smtClean="0"/>
              <a:t>homogeneity of variance </a:t>
            </a:r>
            <a:r>
              <a:rPr lang="en-US" sz="1100" dirty="0" smtClean="0"/>
              <a:t>between treatment groups (no </a:t>
            </a:r>
            <a:r>
              <a:rPr lang="en-US" sz="1100" b="1" dirty="0" err="1" smtClean="0"/>
              <a:t>heteroskedasticity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err="1" smtClean="0"/>
              <a:t>sphericity</a:t>
            </a:r>
            <a:r>
              <a:rPr lang="en-US" sz="1100" dirty="0" smtClean="0"/>
              <a:t> for repeated measures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3899" y="5473522"/>
            <a:ext cx="393295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the best choice for a continuous response variable (y) that is or can be transformed to be normal-</a:t>
            </a:r>
            <a:r>
              <a:rPr lang="en-US" sz="1100" dirty="0" err="1" smtClean="0"/>
              <a:t>ish</a:t>
            </a:r>
            <a:endParaRPr lang="en-US" sz="1100" dirty="0" smtClean="0"/>
          </a:p>
          <a:p>
            <a:r>
              <a:rPr lang="en-US" sz="1100" dirty="0" smtClean="0"/>
              <a:t>-handles </a:t>
            </a:r>
            <a:r>
              <a:rPr lang="en-US" sz="1100" b="1" dirty="0" smtClean="0"/>
              <a:t>un-balanced data </a:t>
            </a:r>
            <a:r>
              <a:rPr lang="en-US" sz="1100" dirty="0" smtClean="0"/>
              <a:t>(different number of observations w/in treatment groups or random effects levels)</a:t>
            </a:r>
          </a:p>
          <a:p>
            <a:r>
              <a:rPr lang="en-US" sz="1100" dirty="0" smtClean="0"/>
              <a:t>-can handle </a:t>
            </a:r>
            <a:r>
              <a:rPr lang="en-US" sz="1100" b="1" dirty="0" smtClean="0"/>
              <a:t>heterogeneity of varian</a:t>
            </a:r>
            <a:r>
              <a:rPr lang="en-US" sz="1100" dirty="0" smtClean="0"/>
              <a:t>ce and other complexities that violate traditional ANOVA/regression assumptions</a:t>
            </a:r>
          </a:p>
          <a:p>
            <a:r>
              <a:rPr lang="en-US" sz="1100" dirty="0" smtClean="0"/>
              <a:t>-cannot handle </a:t>
            </a:r>
            <a:r>
              <a:rPr lang="en-US" sz="1100" b="1" dirty="0" smtClean="0"/>
              <a:t>“crossed” random effects </a:t>
            </a:r>
            <a:r>
              <a:rPr lang="en-US" sz="1100" dirty="0" smtClean="0"/>
              <a:t>(w/o a lot of effort)</a:t>
            </a:r>
          </a:p>
          <a:p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466690" y="5473522"/>
            <a:ext cx="3725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but cannot accommodate </a:t>
            </a:r>
            <a:r>
              <a:rPr lang="en-US" sz="1100" b="1" dirty="0" smtClean="0"/>
              <a:t>heterogeneity of variance </a:t>
            </a:r>
            <a:r>
              <a:rPr lang="en-US" sz="1100" dirty="0" smtClean="0">
                <a:solidFill>
                  <a:srgbClr val="FF0000"/>
                </a:solidFill>
              </a:rPr>
              <a:t>(perhaps with some effort?)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-the lme4 package is primarily used for its function </a:t>
            </a:r>
            <a:r>
              <a:rPr lang="en-US" sz="1100" b="1" dirty="0" err="1" smtClean="0">
                <a:solidFill>
                  <a:srgbClr val="0070C0"/>
                </a:solidFill>
              </a:rPr>
              <a:t>glmer</a:t>
            </a:r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dirty="0" smtClean="0">
                <a:solidFill>
                  <a:srgbClr val="0070C0"/>
                </a:solidFill>
              </a:rPr>
              <a:t>)</a:t>
            </a:r>
            <a:r>
              <a:rPr lang="en-US" sz="1100" dirty="0" smtClean="0"/>
              <a:t>, which is used for logistic regression &amp; other generalized linear mixed models (GLMMs)</a:t>
            </a:r>
          </a:p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can handle “</a:t>
            </a:r>
            <a:r>
              <a:rPr lang="en-US" sz="1100" b="1" dirty="0" smtClean="0"/>
              <a:t>crossed random effects</a:t>
            </a:r>
            <a:r>
              <a:rPr lang="en-US" sz="1100" dirty="0" smtClean="0"/>
              <a:t>”</a:t>
            </a:r>
          </a:p>
          <a:p>
            <a:r>
              <a:rPr lang="en-US" sz="1100" dirty="0" smtClean="0"/>
              <a:t>-most actively developed mixed effects package in R</a:t>
            </a:r>
          </a:p>
          <a:p>
            <a:r>
              <a:rPr lang="en-US" sz="1100" dirty="0" smtClean="0"/>
              <a:t>-has powerful tools for confidence intervals</a:t>
            </a:r>
          </a:p>
          <a:p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664" y="5036808"/>
            <a:ext cx="419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values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but not exact due to differences between least squares vs maximum likelihood </a:t>
            </a:r>
            <a:r>
              <a:rPr lang="en-US" sz="1100" dirty="0" smtClean="0">
                <a:solidFill>
                  <a:srgbClr val="FF0000"/>
                </a:solidFill>
              </a:rPr>
              <a:t>(?; does </a:t>
            </a:r>
            <a:r>
              <a:rPr lang="en-US" sz="1100" dirty="0" err="1" smtClean="0">
                <a:solidFill>
                  <a:srgbClr val="FF0000"/>
                </a:solidFill>
              </a:rPr>
              <a:t>num</a:t>
            </a:r>
            <a:r>
              <a:rPr lang="en-US" sz="1100" dirty="0" smtClean="0">
                <a:solidFill>
                  <a:srgbClr val="FF0000"/>
                </a:solidFill>
              </a:rPr>
              <a:t> of levels matter?)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291" y="4245997"/>
            <a:ext cx="3945120" cy="806391"/>
            <a:chOff x="420675" y="2980587"/>
            <a:chExt cx="3945120" cy="80639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9"/>
            <a:srcRect t="46077" b="-1"/>
            <a:stretch/>
          </p:blipFill>
          <p:spPr>
            <a:xfrm>
              <a:off x="420675" y="2980587"/>
              <a:ext cx="3819525" cy="806391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 flipV="1">
              <a:off x="4247955" y="3375716"/>
              <a:ext cx="117840" cy="3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 flipV="1">
            <a:off x="7569930" y="478566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92891" y="5019463"/>
            <a:ext cx="403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exact?] </a:t>
            </a:r>
            <a:r>
              <a:rPr lang="en-US" sz="1100" dirty="0" smtClean="0"/>
              <a:t>but </a:t>
            </a:r>
            <a:r>
              <a:rPr lang="en-US" sz="1100" b="1" u="sng" dirty="0" smtClean="0"/>
              <a:t>no p-values!</a:t>
            </a:r>
            <a:endParaRPr lang="en-US" sz="1100" b="1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/>
          <a:srcRect l="1" t="1347" r="-1" b="55053"/>
          <a:stretch/>
        </p:blipFill>
        <p:spPr>
          <a:xfrm>
            <a:off x="378758" y="2262428"/>
            <a:ext cx="3819531" cy="65200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0761" y="4002075"/>
            <a:ext cx="4105586" cy="301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3857" y="2941766"/>
            <a:ext cx="70303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SS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41336" y="2949142"/>
            <a:ext cx="581377" cy="11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2254" y="2303428"/>
            <a:ext cx="10366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Random effects in terms of SD</a:t>
            </a:r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133501" y="2342498"/>
            <a:ext cx="768998" cy="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28743" y="2373718"/>
            <a:ext cx="7325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</a:t>
            </a:r>
            <a:r>
              <a:rPr lang="en-US" sz="1000" dirty="0" err="1" smtClean="0"/>
              <a:t>var</a:t>
            </a:r>
            <a:r>
              <a:rPr lang="en-US" sz="1000" dirty="0" smtClean="0"/>
              <a:t> &amp; SD</a:t>
            </a:r>
            <a:endParaRPr lang="en-US" sz="1000" dirty="0"/>
          </a:p>
        </p:txBody>
      </p:sp>
      <p:sp>
        <p:nvSpPr>
          <p:cNvPr id="9" name="Right Brace 8"/>
          <p:cNvSpPr/>
          <p:nvPr/>
        </p:nvSpPr>
        <p:spPr>
          <a:xfrm>
            <a:off x="11490493" y="2317774"/>
            <a:ext cx="151075" cy="506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/>
          <a:srcRect t="43076" b="-1"/>
          <a:stretch/>
        </p:blipFill>
        <p:spPr>
          <a:xfrm>
            <a:off x="4548472" y="3092367"/>
            <a:ext cx="3952875" cy="91089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8758" y="3226745"/>
            <a:ext cx="14854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 estimates of parameters from </a:t>
            </a:r>
            <a:r>
              <a:rPr lang="en-US" sz="1000" dirty="0" err="1" smtClean="0"/>
              <a:t>aov</a:t>
            </a:r>
            <a:r>
              <a:rPr lang="en-US" sz="1000" dirty="0" smtClean="0"/>
              <a:t>();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[Can get from post-hoc test(?)]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14540" y="4586928"/>
            <a:ext cx="17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1634270" y="4770047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22102" y="711200"/>
            <a:ext cx="4225988" cy="61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6992" y="698916"/>
            <a:ext cx="4280583" cy="6159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like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mages-na.ssl-images-amazon.com/images/I/51YL4Y2JFRL._SX31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58" y="1936083"/>
            <a:ext cx="2218925" cy="35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41xSso7IExL._SX32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3" y="1936083"/>
            <a:ext cx="2362187" cy="357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s-na.ssl-images-amazon.com/images/I/41Ajk5fh0NL._SX33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01" y="1936083"/>
            <a:ext cx="2346124" cy="35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ages-na.ssl-images-amazon.com/images/I/51X9jo470bL._SX325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088" y="1936083"/>
            <a:ext cx="2310791" cy="35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1903" y="5618455"/>
            <a:ext cx="25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nlme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2250" y="5597274"/>
            <a:ext cx="25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too </a:t>
            </a:r>
            <a:r>
              <a:rPr lang="en-US" dirty="0" err="1" smtClean="0"/>
              <a:t>mathy</a:t>
            </a:r>
            <a:r>
              <a:rPr lang="en-US" dirty="0" smtClean="0"/>
              <a:t>; also not too well written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76088" y="5530632"/>
            <a:ext cx="258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</a:t>
            </a:r>
            <a:r>
              <a:rPr lang="en-US" dirty="0" err="1" smtClean="0"/>
              <a:t>wanna</a:t>
            </a:r>
            <a:r>
              <a:rPr lang="en-US" dirty="0" smtClean="0"/>
              <a:t> go whole hog </a:t>
            </a:r>
            <a:r>
              <a:rPr lang="en-US" dirty="0" err="1" smtClean="0"/>
              <a:t>bayesian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8253" y="2199087"/>
            <a:ext cx="4161467" cy="3268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73592" y="4158684"/>
            <a:ext cx="7918408" cy="1314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266" t="23695" b="-5782"/>
          <a:stretch/>
        </p:blipFill>
        <p:spPr>
          <a:xfrm>
            <a:off x="475215" y="1273701"/>
            <a:ext cx="3532242" cy="724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692" t="11888" b="5615"/>
          <a:stretch/>
        </p:blipFill>
        <p:spPr>
          <a:xfrm>
            <a:off x="4611755" y="1170936"/>
            <a:ext cx="2813273" cy="923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9093"/>
          <a:stretch/>
        </p:blipFill>
        <p:spPr>
          <a:xfrm>
            <a:off x="8552415" y="1165715"/>
            <a:ext cx="2938078" cy="846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5215" y="84743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ov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traditional least-squares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13815" y="847431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6941" y="827096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33997" y="2670001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765008" y="4503367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b="59326"/>
          <a:stretch/>
        </p:blipFill>
        <p:spPr>
          <a:xfrm>
            <a:off x="4513815" y="2267259"/>
            <a:ext cx="3952875" cy="6508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320" y="2241120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296" y="4320865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320" y="4271937"/>
            <a:ext cx="3028950" cy="7143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008" y="5536725"/>
            <a:ext cx="42407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less frequently used than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sz="1100" dirty="0" smtClean="0"/>
              <a:t>-works best for </a:t>
            </a:r>
            <a:r>
              <a:rPr lang="en-US" sz="1100" b="1" dirty="0" smtClean="0"/>
              <a:t>balanced data </a:t>
            </a:r>
            <a:r>
              <a:rPr lang="en-US" sz="1100" dirty="0" smtClean="0"/>
              <a:t>(best not to use for unbalanced ever[</a:t>
            </a:r>
            <a:r>
              <a:rPr lang="en-US" sz="1100" dirty="0" smtClean="0">
                <a:solidFill>
                  <a:srgbClr val="FF0000"/>
                </a:solidFill>
              </a:rPr>
              <a:t>?]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smtClean="0"/>
              <a:t>homogeneity of variance </a:t>
            </a:r>
            <a:r>
              <a:rPr lang="en-US" sz="1100" dirty="0" smtClean="0"/>
              <a:t>between treatment groups (no </a:t>
            </a:r>
            <a:r>
              <a:rPr lang="en-US" sz="1100" b="1" dirty="0" err="1" smtClean="0"/>
              <a:t>heteroskedasticity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-assumes </a:t>
            </a:r>
            <a:r>
              <a:rPr lang="en-US" sz="1100" b="1" dirty="0" err="1" smtClean="0"/>
              <a:t>sphericity</a:t>
            </a:r>
            <a:r>
              <a:rPr lang="en-US" sz="1100" dirty="0" smtClean="0"/>
              <a:t> for repeated measures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3899" y="5473522"/>
            <a:ext cx="393295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the best choice for a continuous response variable (y) that is or can be transformed to be normal-</a:t>
            </a:r>
            <a:r>
              <a:rPr lang="en-US" sz="1100" dirty="0" err="1" smtClean="0"/>
              <a:t>ish</a:t>
            </a:r>
            <a:endParaRPr lang="en-US" sz="1100" dirty="0" smtClean="0"/>
          </a:p>
          <a:p>
            <a:r>
              <a:rPr lang="en-US" sz="1100" dirty="0" smtClean="0"/>
              <a:t>-handles </a:t>
            </a:r>
            <a:r>
              <a:rPr lang="en-US" sz="1100" b="1" dirty="0" smtClean="0"/>
              <a:t>un-balanced data </a:t>
            </a:r>
            <a:r>
              <a:rPr lang="en-US" sz="1100" dirty="0" smtClean="0"/>
              <a:t>(different number of observations w/in treatment groups or random effects levels)</a:t>
            </a:r>
          </a:p>
          <a:p>
            <a:r>
              <a:rPr lang="en-US" sz="1100" dirty="0" smtClean="0"/>
              <a:t>-can handle </a:t>
            </a:r>
            <a:r>
              <a:rPr lang="en-US" sz="1100" b="1" dirty="0" smtClean="0"/>
              <a:t>heterogeneity of varian</a:t>
            </a:r>
            <a:r>
              <a:rPr lang="en-US" sz="1100" dirty="0" smtClean="0"/>
              <a:t>ce and other complexities that violate traditional ANOVA/regression assumptions</a:t>
            </a:r>
          </a:p>
          <a:p>
            <a:r>
              <a:rPr lang="en-US" sz="1100" dirty="0" smtClean="0"/>
              <a:t>-cannot handle </a:t>
            </a:r>
            <a:r>
              <a:rPr lang="en-US" sz="1100" b="1" dirty="0" smtClean="0"/>
              <a:t>“crossed” random effects </a:t>
            </a:r>
            <a:r>
              <a:rPr lang="en-US" sz="1100" dirty="0" smtClean="0"/>
              <a:t>(w/o a lot of effort)</a:t>
            </a:r>
          </a:p>
          <a:p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466690" y="5473522"/>
            <a:ext cx="372531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is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but cannot accommodate </a:t>
            </a:r>
            <a:r>
              <a:rPr lang="en-US" sz="1100" b="1" dirty="0" smtClean="0"/>
              <a:t>heterogeneity of variance </a:t>
            </a:r>
            <a:r>
              <a:rPr lang="en-US" sz="1100" dirty="0" smtClean="0">
                <a:solidFill>
                  <a:srgbClr val="FF0000"/>
                </a:solidFill>
              </a:rPr>
              <a:t>(perhaps with some effort?)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-the lme4 package is primarily used for its function </a:t>
            </a:r>
            <a:r>
              <a:rPr lang="en-US" sz="1100" b="1" dirty="0" err="1" smtClean="0">
                <a:solidFill>
                  <a:srgbClr val="0070C0"/>
                </a:solidFill>
              </a:rPr>
              <a:t>glmer</a:t>
            </a:r>
            <a:r>
              <a:rPr lang="en-US" sz="1100" b="1" dirty="0" smtClean="0">
                <a:solidFill>
                  <a:srgbClr val="0070C0"/>
                </a:solidFill>
              </a:rPr>
              <a:t>(</a:t>
            </a:r>
            <a:r>
              <a:rPr lang="en-US" sz="1100" dirty="0" smtClean="0">
                <a:solidFill>
                  <a:srgbClr val="0070C0"/>
                </a:solidFill>
              </a:rPr>
              <a:t>)</a:t>
            </a:r>
            <a:r>
              <a:rPr lang="en-US" sz="1100" dirty="0" smtClean="0"/>
              <a:t>, which is used for logistic regression &amp; other generalized linear mixed models (GLMMs)</a:t>
            </a:r>
          </a:p>
          <a:p>
            <a:r>
              <a:rPr lang="en-US" sz="1100" dirty="0" smtClean="0"/>
              <a:t>-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can handle “</a:t>
            </a:r>
            <a:r>
              <a:rPr lang="en-US" sz="1100" b="1" dirty="0" smtClean="0"/>
              <a:t>crossed random effects</a:t>
            </a:r>
            <a:r>
              <a:rPr lang="en-US" sz="1100" dirty="0" smtClean="0"/>
              <a:t>”</a:t>
            </a:r>
          </a:p>
          <a:p>
            <a:r>
              <a:rPr lang="en-US" sz="1100" dirty="0"/>
              <a:t>-most actively developed mixed effects package in R</a:t>
            </a:r>
          </a:p>
          <a:p>
            <a:r>
              <a:rPr lang="en-US" sz="1100" dirty="0"/>
              <a:t>-has powerful tools for confidence intervals</a:t>
            </a:r>
          </a:p>
          <a:p>
            <a:endParaRPr lang="en-US" sz="1100" dirty="0" smtClean="0"/>
          </a:p>
          <a:p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664" y="5036808"/>
            <a:ext cx="419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values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but not exact due to differences between least squares vs maximum likelihood </a:t>
            </a:r>
            <a:r>
              <a:rPr lang="en-US" sz="1100" dirty="0" smtClean="0">
                <a:solidFill>
                  <a:srgbClr val="FF0000"/>
                </a:solidFill>
              </a:rPr>
              <a:t>(?; does </a:t>
            </a:r>
            <a:r>
              <a:rPr lang="en-US" sz="1100" dirty="0" err="1" smtClean="0">
                <a:solidFill>
                  <a:srgbClr val="FF0000"/>
                </a:solidFill>
              </a:rPr>
              <a:t>num</a:t>
            </a:r>
            <a:r>
              <a:rPr lang="en-US" sz="1100" dirty="0" smtClean="0">
                <a:solidFill>
                  <a:srgbClr val="FF0000"/>
                </a:solidFill>
              </a:rPr>
              <a:t> of levels matter?)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9291" y="4245997"/>
            <a:ext cx="3945120" cy="806391"/>
            <a:chOff x="420675" y="2980587"/>
            <a:chExt cx="3945120" cy="80639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9"/>
            <a:srcRect t="46077" b="-1"/>
            <a:stretch/>
          </p:blipFill>
          <p:spPr>
            <a:xfrm>
              <a:off x="420675" y="2980587"/>
              <a:ext cx="3819525" cy="806391"/>
            </a:xfrm>
            <a:prstGeom prst="rect">
              <a:avLst/>
            </a:prstGeom>
          </p:spPr>
        </p:pic>
        <p:cxnSp>
          <p:nvCxnSpPr>
            <p:cNvPr id="39" name="Straight Arrow Connector 38"/>
            <p:cNvCxnSpPr/>
            <p:nvPr/>
          </p:nvCxnSpPr>
          <p:spPr>
            <a:xfrm flipH="1" flipV="1">
              <a:off x="4247955" y="3375716"/>
              <a:ext cx="117840" cy="3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 flipV="1">
            <a:off x="7569930" y="478566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92891" y="5019463"/>
            <a:ext cx="4032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exact?] </a:t>
            </a:r>
            <a:r>
              <a:rPr lang="en-US" sz="1100" dirty="0" smtClean="0"/>
              <a:t>but </a:t>
            </a:r>
            <a:r>
              <a:rPr lang="en-US" sz="1100" b="1" u="sng" dirty="0" smtClean="0"/>
              <a:t>no p-values!</a:t>
            </a:r>
            <a:endParaRPr lang="en-US" sz="1100" b="1" u="sng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/>
          <a:srcRect l="1" t="1347" r="-1" b="55053"/>
          <a:stretch/>
        </p:blipFill>
        <p:spPr>
          <a:xfrm>
            <a:off x="378758" y="2262428"/>
            <a:ext cx="3819531" cy="65200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0761" y="4002075"/>
            <a:ext cx="4105586" cy="301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3857" y="2941766"/>
            <a:ext cx="70303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SS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41336" y="2949142"/>
            <a:ext cx="581377" cy="11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2254" y="2303428"/>
            <a:ext cx="10366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Random effects in terms of SD</a:t>
            </a:r>
            <a:endParaRPr 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133501" y="2342498"/>
            <a:ext cx="768998" cy="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28743" y="2373718"/>
            <a:ext cx="73257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Ranefs</a:t>
            </a:r>
            <a:r>
              <a:rPr lang="en-US" sz="1000" dirty="0" smtClean="0"/>
              <a:t> in terms of </a:t>
            </a:r>
            <a:r>
              <a:rPr lang="en-US" sz="1000" dirty="0" err="1" smtClean="0"/>
              <a:t>var</a:t>
            </a:r>
            <a:r>
              <a:rPr lang="en-US" sz="1000" dirty="0" smtClean="0"/>
              <a:t> &amp; SD</a:t>
            </a:r>
            <a:endParaRPr lang="en-US" sz="1000" dirty="0"/>
          </a:p>
        </p:txBody>
      </p:sp>
      <p:sp>
        <p:nvSpPr>
          <p:cNvPr id="9" name="Right Brace 8"/>
          <p:cNvSpPr/>
          <p:nvPr/>
        </p:nvSpPr>
        <p:spPr>
          <a:xfrm>
            <a:off x="11490493" y="2317774"/>
            <a:ext cx="151075" cy="506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/>
          <a:srcRect t="43076" b="-1"/>
          <a:stretch/>
        </p:blipFill>
        <p:spPr>
          <a:xfrm>
            <a:off x="4548472" y="3092367"/>
            <a:ext cx="3952875" cy="91089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8758" y="3226745"/>
            <a:ext cx="14854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No estimates of parameters from </a:t>
            </a:r>
            <a:r>
              <a:rPr lang="en-US" sz="1000" dirty="0" err="1" smtClean="0"/>
              <a:t>aov</a:t>
            </a:r>
            <a:r>
              <a:rPr lang="en-US" sz="1000" dirty="0" smtClean="0"/>
              <a:t>();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[Can get from post-hoc test(?)]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14540" y="4586928"/>
            <a:ext cx="17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1634270" y="4770047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118937" y="1576137"/>
            <a:ext cx="1118937" cy="637674"/>
          </a:xfrm>
          <a:custGeom>
            <a:avLst/>
            <a:gdLst>
              <a:gd name="connsiteX0" fmla="*/ 1118937 w 1118937"/>
              <a:gd name="connsiteY0" fmla="*/ 0 h 637674"/>
              <a:gd name="connsiteX1" fmla="*/ 252663 w 1118937"/>
              <a:gd name="connsiteY1" fmla="*/ 240631 h 637674"/>
              <a:gd name="connsiteX2" fmla="*/ 0 w 1118937"/>
              <a:gd name="connsiteY2" fmla="*/ 637674 h 63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937" h="637674">
                <a:moveTo>
                  <a:pt x="1118937" y="0"/>
                </a:moveTo>
                <a:cubicBezTo>
                  <a:pt x="779044" y="67176"/>
                  <a:pt x="439152" y="134352"/>
                  <a:pt x="252663" y="240631"/>
                </a:cubicBezTo>
                <a:cubicBezTo>
                  <a:pt x="66174" y="346910"/>
                  <a:pt x="33087" y="492292"/>
                  <a:pt x="0" y="6376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611755" y="1475029"/>
            <a:ext cx="612579" cy="637674"/>
          </a:xfrm>
          <a:custGeom>
            <a:avLst/>
            <a:gdLst>
              <a:gd name="connsiteX0" fmla="*/ 1118937 w 1118937"/>
              <a:gd name="connsiteY0" fmla="*/ 0 h 637674"/>
              <a:gd name="connsiteX1" fmla="*/ 252663 w 1118937"/>
              <a:gd name="connsiteY1" fmla="*/ 240631 h 637674"/>
              <a:gd name="connsiteX2" fmla="*/ 0 w 1118937"/>
              <a:gd name="connsiteY2" fmla="*/ 637674 h 63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937" h="637674">
                <a:moveTo>
                  <a:pt x="1118937" y="0"/>
                </a:moveTo>
                <a:cubicBezTo>
                  <a:pt x="779044" y="67176"/>
                  <a:pt x="439152" y="134352"/>
                  <a:pt x="252663" y="240631"/>
                </a:cubicBezTo>
                <a:cubicBezTo>
                  <a:pt x="66174" y="346910"/>
                  <a:pt x="33087" y="492292"/>
                  <a:pt x="0" y="6376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8770671" y="1444300"/>
            <a:ext cx="612579" cy="637674"/>
          </a:xfrm>
          <a:custGeom>
            <a:avLst/>
            <a:gdLst>
              <a:gd name="connsiteX0" fmla="*/ 1118937 w 1118937"/>
              <a:gd name="connsiteY0" fmla="*/ 0 h 637674"/>
              <a:gd name="connsiteX1" fmla="*/ 252663 w 1118937"/>
              <a:gd name="connsiteY1" fmla="*/ 240631 h 637674"/>
              <a:gd name="connsiteX2" fmla="*/ 0 w 1118937"/>
              <a:gd name="connsiteY2" fmla="*/ 637674 h 63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937" h="637674">
                <a:moveTo>
                  <a:pt x="1118937" y="0"/>
                </a:moveTo>
                <a:cubicBezTo>
                  <a:pt x="779044" y="67176"/>
                  <a:pt x="439152" y="134352"/>
                  <a:pt x="252663" y="240631"/>
                </a:cubicBezTo>
                <a:cubicBezTo>
                  <a:pt x="66174" y="346910"/>
                  <a:pt x="33087" y="492292"/>
                  <a:pt x="0" y="6376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3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Why mixed models suck in R: </a:t>
            </a:r>
            <a:br>
              <a:rPr lang="en-US" sz="2200" b="1" dirty="0" smtClean="0"/>
            </a:br>
            <a:r>
              <a:rPr lang="en-US" sz="2200" b="1" dirty="0" smtClean="0"/>
              <a:t>confusion over hypothesis testing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692" t="11888" b="5615"/>
          <a:stretch/>
        </p:blipFill>
        <p:spPr>
          <a:xfrm>
            <a:off x="4738975" y="713358"/>
            <a:ext cx="2813273" cy="923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1035" y="389853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14914" y="3396284"/>
            <a:ext cx="3952875" cy="1243538"/>
            <a:chOff x="15484" y="3297615"/>
            <a:chExt cx="3952875" cy="1243538"/>
          </a:xfrm>
        </p:grpSpPr>
        <p:sp>
          <p:nvSpPr>
            <p:cNvPr id="5" name="TextBox 4"/>
            <p:cNvSpPr txBox="1"/>
            <p:nvPr/>
          </p:nvSpPr>
          <p:spPr>
            <a:xfrm>
              <a:off x="451612" y="3297615"/>
              <a:ext cx="298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t-tests via </a:t>
              </a:r>
              <a:r>
                <a:rPr lang="en-US" b="1" dirty="0" smtClean="0">
                  <a:solidFill>
                    <a:srgbClr val="0070C0"/>
                  </a:solidFill>
                </a:rPr>
                <a:t>summary(model)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43076" b="-1"/>
            <a:stretch/>
          </p:blipFill>
          <p:spPr>
            <a:xfrm>
              <a:off x="15484" y="3630254"/>
              <a:ext cx="3952875" cy="9108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692550" y="1784919"/>
            <a:ext cx="3366633" cy="1446190"/>
            <a:chOff x="4492487" y="1938779"/>
            <a:chExt cx="3366633" cy="1446190"/>
          </a:xfrm>
        </p:grpSpPr>
        <p:sp>
          <p:nvSpPr>
            <p:cNvPr id="16" name="Rectangle 15"/>
            <p:cNvSpPr/>
            <p:nvPr/>
          </p:nvSpPr>
          <p:spPr>
            <a:xfrm>
              <a:off x="4492487" y="1938779"/>
              <a:ext cx="3366633" cy="14461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15335"/>
            <a:stretch/>
          </p:blipFill>
          <p:spPr>
            <a:xfrm>
              <a:off x="4623228" y="2441695"/>
              <a:ext cx="3105150" cy="7741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60346" y="2003668"/>
              <a:ext cx="2830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F-tests via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anova</a:t>
              </a:r>
              <a:r>
                <a:rPr lang="en-US" b="1" dirty="0" smtClean="0">
                  <a:solidFill>
                    <a:srgbClr val="0070C0"/>
                  </a:solidFill>
                </a:rPr>
                <a:t>(model)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93292" y="5042567"/>
            <a:ext cx="3595851" cy="1536898"/>
            <a:chOff x="8033013" y="1887548"/>
            <a:chExt cx="3595851" cy="15368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8914" y="2367171"/>
              <a:ext cx="3409950" cy="10572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033013" y="1887548"/>
              <a:ext cx="359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Chisq</a:t>
              </a:r>
              <a:r>
                <a:rPr lang="en-US" b="1" dirty="0" smtClean="0"/>
                <a:t> test  via car::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Anova</a:t>
              </a:r>
              <a:r>
                <a:rPr lang="en-US" b="1" dirty="0" smtClean="0">
                  <a:solidFill>
                    <a:srgbClr val="0070C0"/>
                  </a:solidFill>
                </a:rPr>
                <a:t>(model)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611" y="3881694"/>
            <a:ext cx="4714875" cy="466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56113" y="3400181"/>
            <a:ext cx="56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Likelihood ratio test (LRT) </a:t>
            </a:r>
            <a:r>
              <a:rPr lang="en-US" b="1" dirty="0" err="1" smtClean="0">
                <a:solidFill>
                  <a:srgbClr val="0070C0"/>
                </a:solidFill>
              </a:rPr>
              <a:t>anova</a:t>
            </a:r>
            <a:r>
              <a:rPr lang="en-US" b="1" dirty="0" smtClean="0">
                <a:solidFill>
                  <a:srgbClr val="0070C0"/>
                </a:solidFill>
              </a:rPr>
              <a:t>(model, </a:t>
            </a:r>
            <a:r>
              <a:rPr lang="en-US" b="1" dirty="0" err="1" smtClean="0">
                <a:solidFill>
                  <a:srgbClr val="0070C0"/>
                </a:solidFill>
              </a:rPr>
              <a:t>nested.model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3602" y="5474281"/>
            <a:ext cx="3686175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5327" y="5086192"/>
            <a:ext cx="47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AIC model comparison of all nested models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5712" y="5445508"/>
            <a:ext cx="1754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Fit all nested models</a:t>
            </a:r>
          </a:p>
          <a:p>
            <a:r>
              <a:rPr lang="en-US" sz="1200" dirty="0" smtClean="0"/>
              <a:t>2) make table w/</a:t>
            </a:r>
            <a:r>
              <a:rPr lang="en-US" sz="1200" b="1" dirty="0" err="1" smtClean="0"/>
              <a:t>bbmle</a:t>
            </a:r>
            <a:r>
              <a:rPr lang="en-US" sz="1200" b="1" dirty="0" smtClean="0"/>
              <a:t>::</a:t>
            </a:r>
            <a:r>
              <a:rPr lang="en-US" sz="1200" b="1" dirty="0" err="1" smtClean="0">
                <a:solidFill>
                  <a:srgbClr val="0070C0"/>
                </a:solidFill>
              </a:rPr>
              <a:t>ICtab</a:t>
            </a:r>
            <a:r>
              <a:rPr lang="en-US" sz="12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sz="1200" dirty="0" smtClean="0"/>
              <a:t>NB: </a:t>
            </a:r>
            <a:r>
              <a:rPr lang="en-US" sz="1200" dirty="0" err="1" smtClean="0"/>
              <a:t>AICc</a:t>
            </a:r>
            <a:r>
              <a:rPr lang="en-US" sz="1200" dirty="0" smtClean="0"/>
              <a:t> requires specifying sample site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098441" y="1527923"/>
            <a:ext cx="17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 standard: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97639" y="1452602"/>
            <a:ext cx="17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05898" y="1960814"/>
            <a:ext cx="38927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“Parametric bootstrapping”</a:t>
            </a:r>
          </a:p>
          <a:p>
            <a:pPr algn="ctr"/>
            <a:r>
              <a:rPr lang="en-US" dirty="0" smtClean="0"/>
              <a:t>Requires custom coding</a:t>
            </a:r>
          </a:p>
          <a:p>
            <a:pPr algn="ctr"/>
            <a:r>
              <a:rPr lang="en-US" dirty="0" smtClean="0"/>
              <a:t>(for 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can use </a:t>
            </a:r>
            <a:r>
              <a:rPr lang="en-US" b="1" dirty="0" err="1" smtClean="0">
                <a:solidFill>
                  <a:srgbClr val="0070C0"/>
                </a:solidFill>
              </a:rPr>
              <a:t>bootmer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algn="ctr"/>
            <a:r>
              <a:rPr lang="en-US" b="1" dirty="0" err="1" smtClean="0"/>
              <a:t>pbkrtest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PBmodcomp</a:t>
            </a:r>
            <a:r>
              <a:rPr lang="en-US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7033" y="3442280"/>
            <a:ext cx="10845583" cy="330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144817" y="4642840"/>
            <a:ext cx="13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suboptimal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76303" y="2786572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22254" y="6306140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74837" y="5978342"/>
            <a:ext cx="96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Versus 0.029 for F-test, 0.0013 for LRT!</a:t>
            </a:r>
            <a:endParaRPr lang="en-US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0777" y="4527855"/>
            <a:ext cx="4800600" cy="4381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81798" y="3666515"/>
            <a:ext cx="417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 interaction: </a:t>
            </a:r>
            <a:r>
              <a:rPr lang="en-US" sz="1000" dirty="0" err="1" smtClean="0"/>
              <a:t>groupVPA:drugSAL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021192" y="4337489"/>
            <a:ext cx="417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 drug effect: </a:t>
            </a:r>
            <a:r>
              <a:rPr lang="en-US" sz="1000" dirty="0" err="1" smtClean="0"/>
              <a:t>drugSAL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999368" y="4539369"/>
            <a:ext cx="96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Versus 0.029 for F-test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0907928" y="485666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67789" y="4398616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51400" y="4252603"/>
            <a:ext cx="1041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NS!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(directly comparable?)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54" y="3282714"/>
            <a:ext cx="12151345" cy="3526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21109" y="38643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https://datascienceplus.com/introduction-to-bootstrap-with-applications-to-mixed-effect-models/</a:t>
            </a:r>
          </a:p>
        </p:txBody>
      </p:sp>
    </p:spTree>
    <p:extLst>
      <p:ext uri="{BB962C8B-B14F-4D97-AF65-F5344CB8AC3E}">
        <p14:creationId xmlns:p14="http://schemas.microsoft.com/office/powerpoint/2010/main" val="131858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3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Why mixed models suck in R: </a:t>
            </a:r>
            <a:br>
              <a:rPr lang="en-US" sz="2200" b="1" dirty="0" smtClean="0"/>
            </a:br>
            <a:r>
              <a:rPr lang="en-US" sz="2200" b="1" dirty="0" smtClean="0"/>
              <a:t>confusion over hypothesis testing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0692" t="11888" b="5615"/>
          <a:stretch/>
        </p:blipFill>
        <p:spPr>
          <a:xfrm>
            <a:off x="4738975" y="713358"/>
            <a:ext cx="2813273" cy="923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1035" y="389853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 </a:t>
            </a:r>
            <a:r>
              <a:rPr lang="en-US" dirty="0" smtClean="0"/>
              <a:t>modern likelihood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14914" y="3396284"/>
            <a:ext cx="3952875" cy="1243538"/>
            <a:chOff x="15484" y="3297615"/>
            <a:chExt cx="3952875" cy="1243538"/>
          </a:xfrm>
        </p:grpSpPr>
        <p:sp>
          <p:nvSpPr>
            <p:cNvPr id="5" name="TextBox 4"/>
            <p:cNvSpPr txBox="1"/>
            <p:nvPr/>
          </p:nvSpPr>
          <p:spPr>
            <a:xfrm>
              <a:off x="451612" y="3297615"/>
              <a:ext cx="298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t-tests via </a:t>
              </a:r>
              <a:r>
                <a:rPr lang="en-US" b="1" dirty="0" smtClean="0">
                  <a:solidFill>
                    <a:srgbClr val="0070C0"/>
                  </a:solidFill>
                </a:rPr>
                <a:t>summary(model)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43076" b="-1"/>
            <a:stretch/>
          </p:blipFill>
          <p:spPr>
            <a:xfrm>
              <a:off x="15484" y="3630254"/>
              <a:ext cx="3952875" cy="9108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692550" y="1784919"/>
            <a:ext cx="3366633" cy="1446190"/>
            <a:chOff x="4492487" y="1938779"/>
            <a:chExt cx="3366633" cy="1446190"/>
          </a:xfrm>
        </p:grpSpPr>
        <p:sp>
          <p:nvSpPr>
            <p:cNvPr id="16" name="Rectangle 15"/>
            <p:cNvSpPr/>
            <p:nvPr/>
          </p:nvSpPr>
          <p:spPr>
            <a:xfrm>
              <a:off x="4492487" y="1938779"/>
              <a:ext cx="3366633" cy="14461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15335"/>
            <a:stretch/>
          </p:blipFill>
          <p:spPr>
            <a:xfrm>
              <a:off x="4623228" y="2441695"/>
              <a:ext cx="3105150" cy="7741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60346" y="2003668"/>
              <a:ext cx="28309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F-tests via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anova</a:t>
              </a:r>
              <a:r>
                <a:rPr lang="en-US" b="1" dirty="0" smtClean="0">
                  <a:solidFill>
                    <a:srgbClr val="0070C0"/>
                  </a:solidFill>
                </a:rPr>
                <a:t>(model)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93292" y="5042567"/>
            <a:ext cx="3595851" cy="1536898"/>
            <a:chOff x="8033013" y="1887548"/>
            <a:chExt cx="3595851" cy="15368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8914" y="2367171"/>
              <a:ext cx="3409950" cy="10572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033013" y="1887548"/>
              <a:ext cx="359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Chisq</a:t>
              </a:r>
              <a:r>
                <a:rPr lang="en-US" b="1" dirty="0" smtClean="0"/>
                <a:t> test  via car::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Anova</a:t>
              </a:r>
              <a:r>
                <a:rPr lang="en-US" b="1" dirty="0" smtClean="0">
                  <a:solidFill>
                    <a:srgbClr val="0070C0"/>
                  </a:solidFill>
                </a:rPr>
                <a:t>(model)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611" y="3881694"/>
            <a:ext cx="4714875" cy="466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56113" y="3400181"/>
            <a:ext cx="56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Likelihood ratio test (LRT) </a:t>
            </a:r>
            <a:r>
              <a:rPr lang="en-US" b="1" dirty="0" err="1" smtClean="0">
                <a:solidFill>
                  <a:srgbClr val="0070C0"/>
                </a:solidFill>
              </a:rPr>
              <a:t>anova</a:t>
            </a:r>
            <a:r>
              <a:rPr lang="en-US" b="1" dirty="0" smtClean="0">
                <a:solidFill>
                  <a:srgbClr val="0070C0"/>
                </a:solidFill>
              </a:rPr>
              <a:t>(model, </a:t>
            </a:r>
            <a:r>
              <a:rPr lang="en-US" b="1" dirty="0" err="1" smtClean="0">
                <a:solidFill>
                  <a:srgbClr val="0070C0"/>
                </a:solidFill>
              </a:rPr>
              <a:t>nested.model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3602" y="5474281"/>
            <a:ext cx="3686175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5327" y="5086192"/>
            <a:ext cx="47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AIC model comparison of all nested models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5712" y="5445508"/>
            <a:ext cx="1754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Fit all nested models</a:t>
            </a:r>
          </a:p>
          <a:p>
            <a:r>
              <a:rPr lang="en-US" sz="1200" dirty="0" smtClean="0"/>
              <a:t>2) make table w/</a:t>
            </a:r>
            <a:r>
              <a:rPr lang="en-US" sz="1200" b="1" dirty="0" err="1" smtClean="0"/>
              <a:t>bbmle</a:t>
            </a:r>
            <a:r>
              <a:rPr lang="en-US" sz="1200" b="1" dirty="0" smtClean="0"/>
              <a:t>::</a:t>
            </a:r>
            <a:r>
              <a:rPr lang="en-US" sz="1200" b="1" dirty="0" err="1" smtClean="0">
                <a:solidFill>
                  <a:srgbClr val="0070C0"/>
                </a:solidFill>
              </a:rPr>
              <a:t>ICtab</a:t>
            </a:r>
            <a:r>
              <a:rPr lang="en-US" sz="12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sz="1200" dirty="0" smtClean="0"/>
              <a:t>NB: </a:t>
            </a:r>
            <a:r>
              <a:rPr lang="en-US" sz="1200" dirty="0" err="1" smtClean="0"/>
              <a:t>AICc</a:t>
            </a:r>
            <a:r>
              <a:rPr lang="en-US" sz="1200" dirty="0" smtClean="0"/>
              <a:t> requires specifying sample site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098441" y="1527923"/>
            <a:ext cx="17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 standard: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97639" y="1452602"/>
            <a:ext cx="17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05898" y="1960814"/>
            <a:ext cx="38927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“Parametric bootstrapping”</a:t>
            </a:r>
          </a:p>
          <a:p>
            <a:pPr algn="ctr"/>
            <a:r>
              <a:rPr lang="en-US" dirty="0" smtClean="0"/>
              <a:t>Requires custom coding</a:t>
            </a:r>
          </a:p>
          <a:p>
            <a:pPr algn="ctr"/>
            <a:r>
              <a:rPr lang="en-US" dirty="0" smtClean="0"/>
              <a:t>(for 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can use </a:t>
            </a:r>
            <a:r>
              <a:rPr lang="en-US" b="1" dirty="0" err="1" smtClean="0">
                <a:solidFill>
                  <a:srgbClr val="0070C0"/>
                </a:solidFill>
              </a:rPr>
              <a:t>bootmer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 algn="ctr"/>
            <a:r>
              <a:rPr lang="en-US" b="1" dirty="0" err="1" smtClean="0"/>
              <a:t>pbkrtest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PBmodcomp</a:t>
            </a:r>
            <a:r>
              <a:rPr lang="en-US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7033" y="3442280"/>
            <a:ext cx="10845583" cy="330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144817" y="4642840"/>
            <a:ext cx="13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suboptimal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76303" y="2786572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22254" y="6306140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74837" y="5978342"/>
            <a:ext cx="96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Versus 0.029 for F-test, 0.0013 for LRT!</a:t>
            </a:r>
            <a:endParaRPr lang="en-US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0777" y="4527855"/>
            <a:ext cx="4800600" cy="4381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81798" y="3666515"/>
            <a:ext cx="417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 interaction: </a:t>
            </a:r>
            <a:r>
              <a:rPr lang="en-US" sz="1000" dirty="0" err="1" smtClean="0"/>
              <a:t>groupVPA:drugSAL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021192" y="4337489"/>
            <a:ext cx="4170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Test drug effect: </a:t>
            </a:r>
            <a:r>
              <a:rPr lang="en-US" sz="1000" dirty="0" err="1" smtClean="0"/>
              <a:t>drugSAL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999368" y="4539369"/>
            <a:ext cx="96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Versus 0.029 for F-test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0907928" y="485666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67789" y="4398616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51400" y="4252603"/>
            <a:ext cx="1041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NS!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(directly comparable?)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7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4008" y="4158684"/>
            <a:ext cx="12137992" cy="961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12" y="1252736"/>
            <a:ext cx="3429000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66" y="1321257"/>
            <a:ext cx="3581400" cy="628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1014" y="819742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9088" y="830571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87098" y="2949606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87097" y="4522323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12" y="2345042"/>
            <a:ext cx="3952875" cy="1600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218" y="2270809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399" y="4309499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166" y="4273486"/>
            <a:ext cx="3028950" cy="7143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217127" y="4293906"/>
            <a:ext cx="1546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exact?!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20066" y="1056164"/>
            <a:ext cx="248148" cy="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4612" y="849182"/>
            <a:ext cx="94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 effects</a:t>
            </a:r>
          </a:p>
          <a:p>
            <a:r>
              <a:rPr lang="en-US" sz="1100" dirty="0" smtClean="0"/>
              <a:t>(interaction)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963172" y="1190452"/>
            <a:ext cx="94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comma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524002" y="2856720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9041" y="1453441"/>
            <a:ext cx="1650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22071" y="1557103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42227" y="1922739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5980" y="1795231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ML = “maximum likelihood”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31" idx="1"/>
          </p:cNvCxnSpPr>
          <p:nvPr/>
        </p:nvCxnSpPr>
        <p:spPr>
          <a:xfrm flipH="1">
            <a:off x="4772466" y="1321257"/>
            <a:ext cx="190706" cy="16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21029125">
            <a:off x="2832818" y="2462861"/>
            <a:ext cx="1010653" cy="120540"/>
          </a:xfrm>
          <a:custGeom>
            <a:avLst/>
            <a:gdLst>
              <a:gd name="connsiteX0" fmla="*/ 1010653 w 1010653"/>
              <a:gd name="connsiteY0" fmla="*/ 96477 h 120540"/>
              <a:gd name="connsiteX1" fmla="*/ 625643 w 1010653"/>
              <a:gd name="connsiteY1" fmla="*/ 225 h 120540"/>
              <a:gd name="connsiteX2" fmla="*/ 0 w 1010653"/>
              <a:gd name="connsiteY2" fmla="*/ 120540 h 1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120540">
                <a:moveTo>
                  <a:pt x="1010653" y="96477"/>
                </a:moveTo>
                <a:cubicBezTo>
                  <a:pt x="902369" y="46346"/>
                  <a:pt x="794085" y="-3785"/>
                  <a:pt x="625643" y="225"/>
                </a:cubicBezTo>
                <a:cubicBezTo>
                  <a:pt x="457201" y="4235"/>
                  <a:pt x="228600" y="62387"/>
                  <a:pt x="0" y="120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83351" y="2280830"/>
            <a:ext cx="190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“Standard deviation of the random effects”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770784" y="2667579"/>
            <a:ext cx="1771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SD of unexplained  (residual) variation</a:t>
            </a:r>
            <a:endParaRPr lang="en-US" sz="1100" dirty="0"/>
          </a:p>
        </p:txBody>
      </p:sp>
      <p:sp>
        <p:nvSpPr>
          <p:cNvPr id="50" name="Freeform 49"/>
          <p:cNvSpPr/>
          <p:nvPr/>
        </p:nvSpPr>
        <p:spPr>
          <a:xfrm rot="21432559">
            <a:off x="9130613" y="2216565"/>
            <a:ext cx="1357667" cy="123519"/>
          </a:xfrm>
          <a:custGeom>
            <a:avLst/>
            <a:gdLst>
              <a:gd name="connsiteX0" fmla="*/ 1010653 w 1010653"/>
              <a:gd name="connsiteY0" fmla="*/ 96477 h 120540"/>
              <a:gd name="connsiteX1" fmla="*/ 625643 w 1010653"/>
              <a:gd name="connsiteY1" fmla="*/ 225 h 120540"/>
              <a:gd name="connsiteX2" fmla="*/ 0 w 1010653"/>
              <a:gd name="connsiteY2" fmla="*/ 120540 h 1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120540">
                <a:moveTo>
                  <a:pt x="1010653" y="96477"/>
                </a:moveTo>
                <a:cubicBezTo>
                  <a:pt x="902369" y="46346"/>
                  <a:pt x="794085" y="-3785"/>
                  <a:pt x="625643" y="225"/>
                </a:cubicBezTo>
                <a:cubicBezTo>
                  <a:pt x="457201" y="4235"/>
                  <a:pt x="228600" y="62387"/>
                  <a:pt x="0" y="120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4077" y="2441461"/>
            <a:ext cx="1903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“SD of the random effects”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9789563" y="2563699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9809447" y="2739986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2527" y="2667579"/>
            <a:ext cx="1835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SD of unexplained  (residual) variation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0458661" y="2055365"/>
            <a:ext cx="172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“variance of the random effects”  (</a:t>
            </a:r>
            <a:r>
              <a:rPr lang="en-US" sz="1100" dirty="0" err="1" smtClean="0"/>
              <a:t>var</a:t>
            </a:r>
            <a:r>
              <a:rPr lang="en-US" sz="1100" dirty="0" smtClean="0"/>
              <a:t> = SD^2)</a:t>
            </a:r>
            <a:endParaRPr lang="en-US" sz="1100" dirty="0"/>
          </a:p>
        </p:txBody>
      </p:sp>
      <p:sp>
        <p:nvSpPr>
          <p:cNvPr id="60" name="Right Brace 59"/>
          <p:cNvSpPr/>
          <p:nvPr/>
        </p:nvSpPr>
        <p:spPr>
          <a:xfrm rot="10800000">
            <a:off x="1101329" y="2501318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4637" y="2402989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 results</a:t>
            </a:r>
            <a:endParaRPr lang="en-US" sz="1100" dirty="0"/>
          </a:p>
        </p:txBody>
      </p:sp>
      <p:sp>
        <p:nvSpPr>
          <p:cNvPr id="62" name="Right Brace 61"/>
          <p:cNvSpPr/>
          <p:nvPr/>
        </p:nvSpPr>
        <p:spPr>
          <a:xfrm rot="10800000">
            <a:off x="1100690" y="3389315"/>
            <a:ext cx="274227" cy="555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3999" y="3290987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</a:t>
            </a:r>
          </a:p>
          <a:p>
            <a:r>
              <a:rPr lang="en-US" sz="1100" dirty="0" smtClean="0"/>
              <a:t>effects results</a:t>
            </a:r>
            <a:endParaRPr lang="en-US" sz="1100" dirty="0"/>
          </a:p>
        </p:txBody>
      </p:sp>
      <p:sp>
        <p:nvSpPr>
          <p:cNvPr id="64" name="Right Brace 63"/>
          <p:cNvSpPr/>
          <p:nvPr/>
        </p:nvSpPr>
        <p:spPr>
          <a:xfrm rot="10800000">
            <a:off x="6754130" y="2439573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145822" y="2356049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 results</a:t>
            </a:r>
            <a:endParaRPr lang="en-US" sz="1100" dirty="0"/>
          </a:p>
        </p:txBody>
      </p:sp>
      <p:sp>
        <p:nvSpPr>
          <p:cNvPr id="66" name="Right Brace 65"/>
          <p:cNvSpPr/>
          <p:nvPr/>
        </p:nvSpPr>
        <p:spPr>
          <a:xfrm rot="10800000">
            <a:off x="6753492" y="3327571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167199" y="3260315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</a:t>
            </a:r>
          </a:p>
          <a:p>
            <a:r>
              <a:rPr lang="en-US" sz="1100" dirty="0" smtClean="0"/>
              <a:t>effects results</a:t>
            </a:r>
            <a:endParaRPr lang="en-US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0214925" y="1806214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26012" y="1675482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REML turned off, so ML used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0003838" y="1537524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14925" y="1406792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</a:t>
            </a:r>
            <a:r>
              <a:rPr lang="en-US" sz="1100" dirty="0" err="1" smtClean="0"/>
              <a:t>efffects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619153" y="1365603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830240" y="1234871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Plus symbol (“+”)</a:t>
            </a:r>
            <a:endParaRPr lang="en-US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0060379" y="1002039"/>
            <a:ext cx="248148" cy="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14925" y="795057"/>
            <a:ext cx="94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 effects</a:t>
            </a:r>
          </a:p>
          <a:p>
            <a:r>
              <a:rPr lang="en-US" sz="1100" dirty="0" smtClean="0"/>
              <a:t>(interaction)</a:t>
            </a:r>
            <a:endParaRPr lang="en-US" sz="11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804" y="5231558"/>
            <a:ext cx="4562475" cy="3429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04" y="5637045"/>
            <a:ext cx="2743200" cy="3143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166" y="6061608"/>
            <a:ext cx="4581525" cy="7239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03107" y="5177282"/>
            <a:ext cx="366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1)Fit Simpler model “</a:t>
            </a:r>
            <a:r>
              <a:rPr lang="en-US" sz="1100" b="1" dirty="0" smtClean="0"/>
              <a:t>nested</a:t>
            </a:r>
            <a:r>
              <a:rPr lang="en-US" sz="1100" dirty="0" smtClean="0"/>
              <a:t>” within “full” model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007408" y="5496365"/>
            <a:ext cx="279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2)Use</a:t>
            </a:r>
            <a:r>
              <a:rPr lang="en-US" sz="1100" b="1" dirty="0" smtClean="0"/>
              <a:t> </a:t>
            </a:r>
            <a:r>
              <a:rPr lang="en-US" sz="1100" b="1" dirty="0" err="1" smtClean="0">
                <a:solidFill>
                  <a:srgbClr val="0070C0"/>
                </a:solidFill>
              </a:rPr>
              <a:t>KRmodecomp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function in </a:t>
            </a:r>
            <a:r>
              <a:rPr lang="en-US" sz="1100" b="1" dirty="0" err="1" smtClean="0"/>
              <a:t>pbkrtest</a:t>
            </a:r>
            <a:r>
              <a:rPr lang="en-US" sz="1100" dirty="0" smtClean="0"/>
              <a:t> package to implement F-test with </a:t>
            </a:r>
            <a:r>
              <a:rPr lang="en-US" sz="1100" b="1" dirty="0" err="1" smtClean="0"/>
              <a:t>Kenward</a:t>
            </a:r>
            <a:r>
              <a:rPr lang="en-US" sz="1100" b="1" dirty="0" smtClean="0"/>
              <a:t> Rodgers </a:t>
            </a:r>
            <a:r>
              <a:rPr lang="en-US" sz="1100" dirty="0" smtClean="0"/>
              <a:t>correction to denominator degrees of freedom (df)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028237" y="6369708"/>
            <a:ext cx="2793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3) Get P-value for parameters that differs between the two </a:t>
            </a:r>
            <a:r>
              <a:rPr lang="en-US" sz="1100" b="1" dirty="0" smtClean="0"/>
              <a:t>nested models</a:t>
            </a:r>
            <a:endParaRPr lang="en-US" sz="1100" b="1" dirty="0"/>
          </a:p>
        </p:txBody>
      </p:sp>
      <p:sp>
        <p:nvSpPr>
          <p:cNvPr id="6" name="Left Brace 5"/>
          <p:cNvSpPr/>
          <p:nvPr/>
        </p:nvSpPr>
        <p:spPr>
          <a:xfrm>
            <a:off x="6937450" y="5230047"/>
            <a:ext cx="120716" cy="329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6937450" y="5645827"/>
            <a:ext cx="120716" cy="329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>
            <a:off x="6867190" y="6084730"/>
            <a:ext cx="91898" cy="600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4584096" y="497375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0095948" y="4907946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0296412" y="6685165"/>
            <a:ext cx="194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7473" y="4482992"/>
            <a:ext cx="1116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2-way interaction </a:t>
            </a:r>
          </a:p>
          <a:p>
            <a:pPr algn="ctr"/>
            <a:r>
              <a:rPr lang="en-US" sz="1100" dirty="0" smtClean="0"/>
              <a:t>not sig.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803082" y="5178265"/>
            <a:ext cx="309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Getting p values from 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 )</a:t>
            </a:r>
            <a:r>
              <a:rPr lang="en-US" sz="1100" b="1" dirty="0" smtClean="0"/>
              <a:t>:</a:t>
            </a:r>
          </a:p>
          <a:p>
            <a:r>
              <a:rPr lang="en-US" sz="1100" dirty="0" smtClean="0"/>
              <a:t>-There are several ways to this (ugh!)</a:t>
            </a:r>
          </a:p>
          <a:p>
            <a:r>
              <a:rPr lang="en-US" sz="1100" dirty="0" smtClean="0"/>
              <a:t>-This approaches </a:t>
            </a:r>
            <a:r>
              <a:rPr lang="en-US" sz="1100" dirty="0" err="1" smtClean="0"/>
              <a:t>matchs</a:t>
            </a:r>
            <a:r>
              <a:rPr lang="en-US" sz="1100" dirty="0" smtClean="0"/>
              <a:t>  </a:t>
            </a:r>
            <a:r>
              <a:rPr lang="en-US" sz="1100" dirty="0" err="1" smtClean="0"/>
              <a:t>aov</a:t>
            </a:r>
            <a:r>
              <a:rPr lang="en-US" sz="1100" dirty="0" smtClean="0"/>
              <a:t>() &amp; </a:t>
            </a:r>
            <a:r>
              <a:rPr lang="en-US" sz="1100" dirty="0" err="1" smtClean="0"/>
              <a:t>lme</a:t>
            </a:r>
            <a:r>
              <a:rPr lang="en-US" sz="1100" dirty="0" smtClean="0"/>
              <a:t>(), and is probably similar to the defaults in SAS/SPSS.</a:t>
            </a:r>
          </a:p>
          <a:p>
            <a:r>
              <a:rPr lang="en-US" sz="1100" dirty="0" smtClean="0"/>
              <a:t>-Note that for unbalanced data issues w/ Type II vs. Type III also apply (ugh!)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604710" y="4482992"/>
            <a:ext cx="748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): </a:t>
            </a:r>
          </a:p>
          <a:p>
            <a:pPr algn="ctr"/>
            <a:r>
              <a:rPr lang="en-US" sz="1100" dirty="0" smtClean="0"/>
              <a:t>p = 0.35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9215" y="3220754"/>
            <a:ext cx="8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P-values from t-stats are not reliable</a:t>
            </a:r>
            <a:endParaRPr lang="en-US" sz="1000" i="1" dirty="0"/>
          </a:p>
        </p:txBody>
      </p:sp>
      <p:sp>
        <p:nvSpPr>
          <p:cNvPr id="12" name="Right Brace 11"/>
          <p:cNvSpPr/>
          <p:nvPr/>
        </p:nvSpPr>
        <p:spPr>
          <a:xfrm>
            <a:off x="5199282" y="3184262"/>
            <a:ext cx="299866" cy="788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655" y="4154012"/>
            <a:ext cx="12151345" cy="2646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4008" y="4158684"/>
            <a:ext cx="12137992" cy="961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12" y="1252736"/>
            <a:ext cx="3429000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66" y="1321257"/>
            <a:ext cx="3581400" cy="628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1014" y="819742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9088" y="830571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87098" y="2949606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87097" y="4522323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12" y="2345042"/>
            <a:ext cx="3952875" cy="1600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218" y="2270809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399" y="4309499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166" y="4273486"/>
            <a:ext cx="3028950" cy="7143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217127" y="4293906"/>
            <a:ext cx="1546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exact?!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20066" y="1056164"/>
            <a:ext cx="248148" cy="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4612" y="849182"/>
            <a:ext cx="94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 effects</a:t>
            </a:r>
          </a:p>
          <a:p>
            <a:r>
              <a:rPr lang="en-US" sz="1100" dirty="0" smtClean="0"/>
              <a:t>(interaction)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963172" y="1190452"/>
            <a:ext cx="94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comma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524002" y="2856720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9041" y="1453441"/>
            <a:ext cx="1650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22071" y="1557103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42227" y="1922739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5980" y="1795231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ML = “maximum likelihood”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31" idx="1"/>
          </p:cNvCxnSpPr>
          <p:nvPr/>
        </p:nvCxnSpPr>
        <p:spPr>
          <a:xfrm flipH="1">
            <a:off x="4772466" y="1321257"/>
            <a:ext cx="190706" cy="16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21029125">
            <a:off x="2832818" y="2462861"/>
            <a:ext cx="1010653" cy="120540"/>
          </a:xfrm>
          <a:custGeom>
            <a:avLst/>
            <a:gdLst>
              <a:gd name="connsiteX0" fmla="*/ 1010653 w 1010653"/>
              <a:gd name="connsiteY0" fmla="*/ 96477 h 120540"/>
              <a:gd name="connsiteX1" fmla="*/ 625643 w 1010653"/>
              <a:gd name="connsiteY1" fmla="*/ 225 h 120540"/>
              <a:gd name="connsiteX2" fmla="*/ 0 w 1010653"/>
              <a:gd name="connsiteY2" fmla="*/ 120540 h 1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120540">
                <a:moveTo>
                  <a:pt x="1010653" y="96477"/>
                </a:moveTo>
                <a:cubicBezTo>
                  <a:pt x="902369" y="46346"/>
                  <a:pt x="794085" y="-3785"/>
                  <a:pt x="625643" y="225"/>
                </a:cubicBezTo>
                <a:cubicBezTo>
                  <a:pt x="457201" y="4235"/>
                  <a:pt x="228600" y="62387"/>
                  <a:pt x="0" y="120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83351" y="2280830"/>
            <a:ext cx="190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“Standard deviation of the random effects”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770784" y="2667579"/>
            <a:ext cx="1771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SD of unexplained  (residual) variation</a:t>
            </a:r>
            <a:endParaRPr lang="en-US" sz="1100" dirty="0"/>
          </a:p>
        </p:txBody>
      </p:sp>
      <p:sp>
        <p:nvSpPr>
          <p:cNvPr id="50" name="Freeform 49"/>
          <p:cNvSpPr/>
          <p:nvPr/>
        </p:nvSpPr>
        <p:spPr>
          <a:xfrm rot="21432559">
            <a:off x="9130613" y="2216565"/>
            <a:ext cx="1357667" cy="123519"/>
          </a:xfrm>
          <a:custGeom>
            <a:avLst/>
            <a:gdLst>
              <a:gd name="connsiteX0" fmla="*/ 1010653 w 1010653"/>
              <a:gd name="connsiteY0" fmla="*/ 96477 h 120540"/>
              <a:gd name="connsiteX1" fmla="*/ 625643 w 1010653"/>
              <a:gd name="connsiteY1" fmla="*/ 225 h 120540"/>
              <a:gd name="connsiteX2" fmla="*/ 0 w 1010653"/>
              <a:gd name="connsiteY2" fmla="*/ 120540 h 1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120540">
                <a:moveTo>
                  <a:pt x="1010653" y="96477"/>
                </a:moveTo>
                <a:cubicBezTo>
                  <a:pt x="902369" y="46346"/>
                  <a:pt x="794085" y="-3785"/>
                  <a:pt x="625643" y="225"/>
                </a:cubicBezTo>
                <a:cubicBezTo>
                  <a:pt x="457201" y="4235"/>
                  <a:pt x="228600" y="62387"/>
                  <a:pt x="0" y="120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4077" y="2441461"/>
            <a:ext cx="1903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“SD of the random effects”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9789563" y="2563699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9809447" y="2739986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2527" y="2667579"/>
            <a:ext cx="1835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SD of unexplained  (residual) variation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0458661" y="2055365"/>
            <a:ext cx="172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“variance of the random effects”  (</a:t>
            </a:r>
            <a:r>
              <a:rPr lang="en-US" sz="1100" dirty="0" err="1" smtClean="0"/>
              <a:t>var</a:t>
            </a:r>
            <a:r>
              <a:rPr lang="en-US" sz="1100" dirty="0" smtClean="0"/>
              <a:t> = SD^2)</a:t>
            </a:r>
            <a:endParaRPr lang="en-US" sz="1100" dirty="0"/>
          </a:p>
        </p:txBody>
      </p:sp>
      <p:sp>
        <p:nvSpPr>
          <p:cNvPr id="60" name="Right Brace 59"/>
          <p:cNvSpPr/>
          <p:nvPr/>
        </p:nvSpPr>
        <p:spPr>
          <a:xfrm rot="10800000">
            <a:off x="1101329" y="2501318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4637" y="2402989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 results</a:t>
            </a:r>
            <a:endParaRPr lang="en-US" sz="1100" dirty="0"/>
          </a:p>
        </p:txBody>
      </p:sp>
      <p:sp>
        <p:nvSpPr>
          <p:cNvPr id="62" name="Right Brace 61"/>
          <p:cNvSpPr/>
          <p:nvPr/>
        </p:nvSpPr>
        <p:spPr>
          <a:xfrm rot="10800000">
            <a:off x="1100690" y="3389315"/>
            <a:ext cx="274227" cy="555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3999" y="3290987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</a:t>
            </a:r>
          </a:p>
          <a:p>
            <a:r>
              <a:rPr lang="en-US" sz="1100" dirty="0" smtClean="0"/>
              <a:t>effects results</a:t>
            </a:r>
            <a:endParaRPr lang="en-US" sz="1100" dirty="0"/>
          </a:p>
        </p:txBody>
      </p:sp>
      <p:sp>
        <p:nvSpPr>
          <p:cNvPr id="64" name="Right Brace 63"/>
          <p:cNvSpPr/>
          <p:nvPr/>
        </p:nvSpPr>
        <p:spPr>
          <a:xfrm rot="10800000">
            <a:off x="6754130" y="2439573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145822" y="2356049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 results</a:t>
            </a:r>
            <a:endParaRPr lang="en-US" sz="1100" dirty="0"/>
          </a:p>
        </p:txBody>
      </p:sp>
      <p:sp>
        <p:nvSpPr>
          <p:cNvPr id="66" name="Right Brace 65"/>
          <p:cNvSpPr/>
          <p:nvPr/>
        </p:nvSpPr>
        <p:spPr>
          <a:xfrm rot="10800000">
            <a:off x="6753492" y="3327571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167199" y="3260315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</a:t>
            </a:r>
          </a:p>
          <a:p>
            <a:r>
              <a:rPr lang="en-US" sz="1100" dirty="0" smtClean="0"/>
              <a:t>effects results</a:t>
            </a:r>
            <a:endParaRPr lang="en-US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0214925" y="1806214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26012" y="1675482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REML turned off, so ML used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0003838" y="1537524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14925" y="1406792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</a:t>
            </a:r>
            <a:r>
              <a:rPr lang="en-US" sz="1100" dirty="0" err="1" smtClean="0"/>
              <a:t>efffects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619153" y="1365603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830240" y="1234871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Plus symbol (“+”)</a:t>
            </a:r>
            <a:endParaRPr lang="en-US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0060379" y="1002039"/>
            <a:ext cx="248148" cy="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14925" y="795057"/>
            <a:ext cx="94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 effects</a:t>
            </a:r>
          </a:p>
          <a:p>
            <a:r>
              <a:rPr lang="en-US" sz="1100" dirty="0" smtClean="0"/>
              <a:t>(interaction)</a:t>
            </a:r>
            <a:endParaRPr lang="en-US" sz="11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804" y="5231558"/>
            <a:ext cx="4562475" cy="3429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04" y="5637045"/>
            <a:ext cx="2743200" cy="3143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166" y="6061608"/>
            <a:ext cx="4581525" cy="7239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03107" y="5177282"/>
            <a:ext cx="366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1)Fit Simpler model “</a:t>
            </a:r>
            <a:r>
              <a:rPr lang="en-US" sz="1100" b="1" dirty="0" smtClean="0"/>
              <a:t>nested</a:t>
            </a:r>
            <a:r>
              <a:rPr lang="en-US" sz="1100" dirty="0" smtClean="0"/>
              <a:t>” within “full” model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007408" y="5496365"/>
            <a:ext cx="279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2)Use</a:t>
            </a:r>
            <a:r>
              <a:rPr lang="en-US" sz="1100" b="1" dirty="0" smtClean="0"/>
              <a:t> </a:t>
            </a:r>
            <a:r>
              <a:rPr lang="en-US" sz="1100" b="1" dirty="0" err="1" smtClean="0">
                <a:solidFill>
                  <a:srgbClr val="0070C0"/>
                </a:solidFill>
              </a:rPr>
              <a:t>KRmodecomp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function in </a:t>
            </a:r>
            <a:r>
              <a:rPr lang="en-US" sz="1100" b="1" dirty="0" err="1" smtClean="0"/>
              <a:t>pbkrtest</a:t>
            </a:r>
            <a:r>
              <a:rPr lang="en-US" sz="1100" dirty="0" smtClean="0"/>
              <a:t> package to implement F-test with </a:t>
            </a:r>
            <a:r>
              <a:rPr lang="en-US" sz="1100" b="1" dirty="0" err="1" smtClean="0"/>
              <a:t>Kenward</a:t>
            </a:r>
            <a:r>
              <a:rPr lang="en-US" sz="1100" b="1" dirty="0" smtClean="0"/>
              <a:t> Rodgers </a:t>
            </a:r>
            <a:r>
              <a:rPr lang="en-US" sz="1100" dirty="0" smtClean="0"/>
              <a:t>correction to denominator degrees of freedom (df)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028237" y="6369708"/>
            <a:ext cx="2793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3) Get P-value for parameters that differs between the two </a:t>
            </a:r>
            <a:r>
              <a:rPr lang="en-US" sz="1100" b="1" dirty="0" smtClean="0"/>
              <a:t>nested models</a:t>
            </a:r>
            <a:endParaRPr lang="en-US" sz="1100" b="1" dirty="0"/>
          </a:p>
        </p:txBody>
      </p:sp>
      <p:sp>
        <p:nvSpPr>
          <p:cNvPr id="6" name="Left Brace 5"/>
          <p:cNvSpPr/>
          <p:nvPr/>
        </p:nvSpPr>
        <p:spPr>
          <a:xfrm>
            <a:off x="6937450" y="5230047"/>
            <a:ext cx="120716" cy="329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6937450" y="5645827"/>
            <a:ext cx="120716" cy="329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>
            <a:off x="6867190" y="6084730"/>
            <a:ext cx="91898" cy="600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4584096" y="497375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0095948" y="4907946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0296412" y="6685165"/>
            <a:ext cx="194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7473" y="4482992"/>
            <a:ext cx="1116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2-way interaction </a:t>
            </a:r>
          </a:p>
          <a:p>
            <a:pPr algn="ctr"/>
            <a:r>
              <a:rPr lang="en-US" sz="1100" dirty="0" smtClean="0"/>
              <a:t>not sig.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803082" y="5178265"/>
            <a:ext cx="309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Getting p values from 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 )</a:t>
            </a:r>
            <a:r>
              <a:rPr lang="en-US" sz="1100" b="1" dirty="0" smtClean="0"/>
              <a:t>:</a:t>
            </a:r>
          </a:p>
          <a:p>
            <a:r>
              <a:rPr lang="en-US" sz="1100" dirty="0" smtClean="0"/>
              <a:t>-There are several ways to this (ugh!)</a:t>
            </a:r>
          </a:p>
          <a:p>
            <a:r>
              <a:rPr lang="en-US" sz="1100" dirty="0" smtClean="0"/>
              <a:t>-This approaches </a:t>
            </a:r>
            <a:r>
              <a:rPr lang="en-US" sz="1100" dirty="0" err="1" smtClean="0"/>
              <a:t>matchs</a:t>
            </a:r>
            <a:r>
              <a:rPr lang="en-US" sz="1100" dirty="0" smtClean="0"/>
              <a:t>  </a:t>
            </a:r>
            <a:r>
              <a:rPr lang="en-US" sz="1100" dirty="0" err="1" smtClean="0"/>
              <a:t>aov</a:t>
            </a:r>
            <a:r>
              <a:rPr lang="en-US" sz="1100" dirty="0" smtClean="0"/>
              <a:t>() &amp; </a:t>
            </a:r>
            <a:r>
              <a:rPr lang="en-US" sz="1100" dirty="0" err="1" smtClean="0"/>
              <a:t>lme</a:t>
            </a:r>
            <a:r>
              <a:rPr lang="en-US" sz="1100" dirty="0" smtClean="0"/>
              <a:t>(), and is probably similar to the defaults in SAS/SPSS.</a:t>
            </a:r>
          </a:p>
          <a:p>
            <a:r>
              <a:rPr lang="en-US" sz="1100" dirty="0" smtClean="0"/>
              <a:t>-Note that for unbalanced data issues w/ Type II vs. Type III also apply (ugh!)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604710" y="4482992"/>
            <a:ext cx="748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): </a:t>
            </a:r>
          </a:p>
          <a:p>
            <a:pPr algn="ctr"/>
            <a:r>
              <a:rPr lang="en-US" sz="1100" dirty="0" smtClean="0"/>
              <a:t>p = 0.35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9215" y="3220754"/>
            <a:ext cx="8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P-values from t-stats are not reliable</a:t>
            </a:r>
            <a:endParaRPr lang="en-US" sz="1000" i="1" dirty="0"/>
          </a:p>
        </p:txBody>
      </p:sp>
      <p:sp>
        <p:nvSpPr>
          <p:cNvPr id="12" name="Right Brace 11"/>
          <p:cNvSpPr/>
          <p:nvPr/>
        </p:nvSpPr>
        <p:spPr>
          <a:xfrm>
            <a:off x="5199282" y="3184262"/>
            <a:ext cx="299866" cy="788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655" y="5215553"/>
            <a:ext cx="12151345" cy="1585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4008" y="4158684"/>
            <a:ext cx="12137992" cy="961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008" y="2204914"/>
            <a:ext cx="12137992" cy="189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6387" y="52880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Mixed effects models in R</a:t>
            </a:r>
          </a:p>
          <a:p>
            <a:pPr algn="ctr"/>
            <a:r>
              <a:rPr lang="en-US" b="1" dirty="0" err="1" smtClean="0"/>
              <a:t>nlme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rgbClr val="0070C0"/>
                </a:solidFill>
              </a:rPr>
              <a:t>lme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vs. </a:t>
            </a:r>
            <a:r>
              <a:rPr lang="en-US" b="1" dirty="0" smtClean="0"/>
              <a:t>lm4::</a:t>
            </a:r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12" y="1252736"/>
            <a:ext cx="3429000" cy="80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66" y="1321257"/>
            <a:ext cx="3581400" cy="628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1014" y="819742"/>
            <a:ext cx="35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me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9088" y="830571"/>
            <a:ext cx="43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lmer</a:t>
            </a:r>
            <a:r>
              <a:rPr lang="en-US" b="1" dirty="0" smtClean="0">
                <a:solidFill>
                  <a:srgbClr val="0070C0"/>
                </a:solidFill>
              </a:rPr>
              <a:t>( ):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87098" y="2949606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ummary(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87097" y="4522323"/>
            <a:ext cx="118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anova</a:t>
            </a:r>
            <a:r>
              <a:rPr lang="en-US" sz="14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 )</a:t>
            </a:r>
            <a:endParaRPr lang="en-US" sz="14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12" y="2345042"/>
            <a:ext cx="3952875" cy="1600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218" y="2270809"/>
            <a:ext cx="3448050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399" y="4309499"/>
            <a:ext cx="3019425" cy="733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166" y="4273486"/>
            <a:ext cx="3028950" cy="7143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217127" y="4293906"/>
            <a:ext cx="1546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F-statistics similar to </a:t>
            </a:r>
            <a:r>
              <a:rPr lang="en-US" sz="1100" b="1" dirty="0" err="1" smtClean="0">
                <a:solidFill>
                  <a:srgbClr val="0070C0"/>
                </a:solidFill>
              </a:rPr>
              <a:t>lme</a:t>
            </a:r>
            <a:r>
              <a:rPr lang="en-US" sz="1100" b="1" dirty="0" smtClean="0">
                <a:solidFill>
                  <a:srgbClr val="0070C0"/>
                </a:solidFill>
              </a:rPr>
              <a:t>( ) </a:t>
            </a:r>
            <a:r>
              <a:rPr lang="en-US" sz="1100" dirty="0" smtClean="0"/>
              <a:t>[</a:t>
            </a:r>
            <a:r>
              <a:rPr lang="en-US" sz="1100" dirty="0" smtClean="0">
                <a:solidFill>
                  <a:srgbClr val="FF0000"/>
                </a:solidFill>
              </a:rPr>
              <a:t>why not exact?!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620066" y="1056164"/>
            <a:ext cx="248148" cy="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4612" y="849182"/>
            <a:ext cx="94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 effects</a:t>
            </a:r>
          </a:p>
          <a:p>
            <a:r>
              <a:rPr lang="en-US" sz="1100" dirty="0" smtClean="0"/>
              <a:t>(interaction)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963172" y="1190452"/>
            <a:ext cx="94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comma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524002" y="2856720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9041" y="1453441"/>
            <a:ext cx="1650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22071" y="1557103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342227" y="1922739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5980" y="1795231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ML = “maximum likelihood”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31" idx="1"/>
          </p:cNvCxnSpPr>
          <p:nvPr/>
        </p:nvCxnSpPr>
        <p:spPr>
          <a:xfrm flipH="1">
            <a:off x="4772466" y="1321257"/>
            <a:ext cx="190706" cy="16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21029125">
            <a:off x="2832818" y="2462861"/>
            <a:ext cx="1010653" cy="120540"/>
          </a:xfrm>
          <a:custGeom>
            <a:avLst/>
            <a:gdLst>
              <a:gd name="connsiteX0" fmla="*/ 1010653 w 1010653"/>
              <a:gd name="connsiteY0" fmla="*/ 96477 h 120540"/>
              <a:gd name="connsiteX1" fmla="*/ 625643 w 1010653"/>
              <a:gd name="connsiteY1" fmla="*/ 225 h 120540"/>
              <a:gd name="connsiteX2" fmla="*/ 0 w 1010653"/>
              <a:gd name="connsiteY2" fmla="*/ 120540 h 1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120540">
                <a:moveTo>
                  <a:pt x="1010653" y="96477"/>
                </a:moveTo>
                <a:cubicBezTo>
                  <a:pt x="902369" y="46346"/>
                  <a:pt x="794085" y="-3785"/>
                  <a:pt x="625643" y="225"/>
                </a:cubicBezTo>
                <a:cubicBezTo>
                  <a:pt x="457201" y="4235"/>
                  <a:pt x="228600" y="62387"/>
                  <a:pt x="0" y="120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83351" y="2280830"/>
            <a:ext cx="190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“Standard deviation of the random effects”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770784" y="2667579"/>
            <a:ext cx="1771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SD of unexplained  (residual) variation</a:t>
            </a:r>
            <a:endParaRPr lang="en-US" sz="1100" dirty="0"/>
          </a:p>
        </p:txBody>
      </p:sp>
      <p:sp>
        <p:nvSpPr>
          <p:cNvPr id="50" name="Freeform 49"/>
          <p:cNvSpPr/>
          <p:nvPr/>
        </p:nvSpPr>
        <p:spPr>
          <a:xfrm rot="21432559">
            <a:off x="9130613" y="2216565"/>
            <a:ext cx="1357667" cy="123519"/>
          </a:xfrm>
          <a:custGeom>
            <a:avLst/>
            <a:gdLst>
              <a:gd name="connsiteX0" fmla="*/ 1010653 w 1010653"/>
              <a:gd name="connsiteY0" fmla="*/ 96477 h 120540"/>
              <a:gd name="connsiteX1" fmla="*/ 625643 w 1010653"/>
              <a:gd name="connsiteY1" fmla="*/ 225 h 120540"/>
              <a:gd name="connsiteX2" fmla="*/ 0 w 1010653"/>
              <a:gd name="connsiteY2" fmla="*/ 120540 h 1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120540">
                <a:moveTo>
                  <a:pt x="1010653" y="96477"/>
                </a:moveTo>
                <a:cubicBezTo>
                  <a:pt x="902369" y="46346"/>
                  <a:pt x="794085" y="-3785"/>
                  <a:pt x="625643" y="225"/>
                </a:cubicBezTo>
                <a:cubicBezTo>
                  <a:pt x="457201" y="4235"/>
                  <a:pt x="228600" y="62387"/>
                  <a:pt x="0" y="120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4077" y="2441461"/>
            <a:ext cx="1903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“SD of the random effects”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9789563" y="2563699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9809447" y="2739986"/>
            <a:ext cx="306385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2527" y="2667579"/>
            <a:ext cx="1835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SD of unexplained  (residual) variation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0458661" y="2055365"/>
            <a:ext cx="1722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“variance of the random effects”  (</a:t>
            </a:r>
            <a:r>
              <a:rPr lang="en-US" sz="1100" dirty="0" err="1" smtClean="0"/>
              <a:t>var</a:t>
            </a:r>
            <a:r>
              <a:rPr lang="en-US" sz="1100" dirty="0" smtClean="0"/>
              <a:t> = SD^2)</a:t>
            </a:r>
            <a:endParaRPr lang="en-US" sz="1100" dirty="0"/>
          </a:p>
        </p:txBody>
      </p:sp>
      <p:sp>
        <p:nvSpPr>
          <p:cNvPr id="60" name="Right Brace 59"/>
          <p:cNvSpPr/>
          <p:nvPr/>
        </p:nvSpPr>
        <p:spPr>
          <a:xfrm rot="10800000">
            <a:off x="1101329" y="2501318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4637" y="2402989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 results</a:t>
            </a:r>
            <a:endParaRPr lang="en-US" sz="1100" dirty="0"/>
          </a:p>
        </p:txBody>
      </p:sp>
      <p:sp>
        <p:nvSpPr>
          <p:cNvPr id="62" name="Right Brace 61"/>
          <p:cNvSpPr/>
          <p:nvPr/>
        </p:nvSpPr>
        <p:spPr>
          <a:xfrm rot="10800000">
            <a:off x="1100690" y="3389315"/>
            <a:ext cx="274227" cy="555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13999" y="3290987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</a:t>
            </a:r>
          </a:p>
          <a:p>
            <a:r>
              <a:rPr lang="en-US" sz="1100" dirty="0" smtClean="0"/>
              <a:t>effects results</a:t>
            </a:r>
            <a:endParaRPr lang="en-US" sz="1100" dirty="0"/>
          </a:p>
        </p:txBody>
      </p:sp>
      <p:sp>
        <p:nvSpPr>
          <p:cNvPr id="64" name="Right Brace 63"/>
          <p:cNvSpPr/>
          <p:nvPr/>
        </p:nvSpPr>
        <p:spPr>
          <a:xfrm rot="10800000">
            <a:off x="6754130" y="2439573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145822" y="2356049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effects results</a:t>
            </a:r>
            <a:endParaRPr lang="en-US" sz="1100" dirty="0"/>
          </a:p>
        </p:txBody>
      </p:sp>
      <p:sp>
        <p:nvSpPr>
          <p:cNvPr id="66" name="Right Brace 65"/>
          <p:cNvSpPr/>
          <p:nvPr/>
        </p:nvSpPr>
        <p:spPr>
          <a:xfrm rot="10800000">
            <a:off x="6753492" y="3327571"/>
            <a:ext cx="273589" cy="458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167199" y="3260315"/>
            <a:ext cx="6763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</a:t>
            </a:r>
          </a:p>
          <a:p>
            <a:r>
              <a:rPr lang="en-US" sz="1100" dirty="0" smtClean="0"/>
              <a:t>effects results</a:t>
            </a:r>
            <a:endParaRPr lang="en-US" sz="11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0214925" y="1806214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26012" y="1675482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REML turned off, so ML used</a:t>
            </a:r>
            <a:endParaRPr lang="en-US" sz="11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0003838" y="1537524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14925" y="1406792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Random </a:t>
            </a:r>
            <a:r>
              <a:rPr lang="en-US" sz="1100" dirty="0" err="1" smtClean="0"/>
              <a:t>efffects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619153" y="1365603"/>
            <a:ext cx="30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830240" y="1234871"/>
            <a:ext cx="2057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Plus symbol (“+”)</a:t>
            </a:r>
            <a:endParaRPr lang="en-US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0060379" y="1002039"/>
            <a:ext cx="248148" cy="24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14925" y="795057"/>
            <a:ext cx="94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Fixed effects</a:t>
            </a:r>
          </a:p>
          <a:p>
            <a:r>
              <a:rPr lang="en-US" sz="1100" dirty="0" smtClean="0"/>
              <a:t>(interaction)</a:t>
            </a:r>
            <a:endParaRPr lang="en-US" sz="11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804" y="5231558"/>
            <a:ext cx="4562475" cy="3429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04" y="5637045"/>
            <a:ext cx="2743200" cy="3143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166" y="6061608"/>
            <a:ext cx="4581525" cy="7239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003107" y="5177282"/>
            <a:ext cx="366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1)Fit Simpler model “</a:t>
            </a:r>
            <a:r>
              <a:rPr lang="en-US" sz="1100" b="1" dirty="0" smtClean="0"/>
              <a:t>nested</a:t>
            </a:r>
            <a:r>
              <a:rPr lang="en-US" sz="1100" dirty="0" smtClean="0"/>
              <a:t>” within “full” model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4007408" y="5496365"/>
            <a:ext cx="279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2)Use</a:t>
            </a:r>
            <a:r>
              <a:rPr lang="en-US" sz="1100" b="1" dirty="0" smtClean="0"/>
              <a:t> </a:t>
            </a:r>
            <a:r>
              <a:rPr lang="en-US" sz="1100" b="1" dirty="0" err="1" smtClean="0">
                <a:solidFill>
                  <a:srgbClr val="0070C0"/>
                </a:solidFill>
              </a:rPr>
              <a:t>KRmodecomp</a:t>
            </a:r>
            <a:r>
              <a:rPr lang="en-US" sz="1100" b="1" dirty="0" smtClean="0">
                <a:solidFill>
                  <a:srgbClr val="0070C0"/>
                </a:solidFill>
              </a:rPr>
              <a:t>() </a:t>
            </a:r>
            <a:r>
              <a:rPr lang="en-US" sz="1100" dirty="0" smtClean="0"/>
              <a:t>function in </a:t>
            </a:r>
            <a:r>
              <a:rPr lang="en-US" sz="1100" b="1" dirty="0" err="1" smtClean="0"/>
              <a:t>pbkrtest</a:t>
            </a:r>
            <a:r>
              <a:rPr lang="en-US" sz="1100" dirty="0" smtClean="0"/>
              <a:t> package to implement F-test with </a:t>
            </a:r>
            <a:r>
              <a:rPr lang="en-US" sz="1100" b="1" dirty="0" err="1" smtClean="0"/>
              <a:t>Kenward</a:t>
            </a:r>
            <a:r>
              <a:rPr lang="en-US" sz="1100" b="1" dirty="0" smtClean="0"/>
              <a:t> Rodgers </a:t>
            </a:r>
            <a:r>
              <a:rPr lang="en-US" sz="1100" dirty="0" smtClean="0"/>
              <a:t>correction to denominator degrees of freedom (df)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028237" y="6369708"/>
            <a:ext cx="2793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3) Get P-value for parameters that differs between the two </a:t>
            </a:r>
            <a:r>
              <a:rPr lang="en-US" sz="1100" b="1" dirty="0" smtClean="0"/>
              <a:t>nested models</a:t>
            </a:r>
            <a:endParaRPr lang="en-US" sz="1100" b="1" dirty="0"/>
          </a:p>
        </p:txBody>
      </p:sp>
      <p:sp>
        <p:nvSpPr>
          <p:cNvPr id="6" name="Left Brace 5"/>
          <p:cNvSpPr/>
          <p:nvPr/>
        </p:nvSpPr>
        <p:spPr>
          <a:xfrm>
            <a:off x="6937450" y="5230047"/>
            <a:ext cx="120716" cy="329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6937450" y="5645827"/>
            <a:ext cx="120716" cy="3292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>
            <a:off x="6867190" y="6084730"/>
            <a:ext cx="91898" cy="600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4584096" y="4973752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10095948" y="4907946"/>
            <a:ext cx="117840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0296412" y="6685165"/>
            <a:ext cx="194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97473" y="4482992"/>
            <a:ext cx="1116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2-way interaction </a:t>
            </a:r>
          </a:p>
          <a:p>
            <a:pPr algn="ctr"/>
            <a:r>
              <a:rPr lang="en-US" sz="1100" dirty="0" smtClean="0"/>
              <a:t>not sig.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803082" y="5178265"/>
            <a:ext cx="309259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Getting p values from </a:t>
            </a:r>
            <a:r>
              <a:rPr lang="en-US" sz="1100" b="1" dirty="0" err="1" smtClean="0">
                <a:solidFill>
                  <a:srgbClr val="0070C0"/>
                </a:solidFill>
              </a:rPr>
              <a:t>lmer</a:t>
            </a:r>
            <a:r>
              <a:rPr lang="en-US" sz="1100" b="1" dirty="0" smtClean="0">
                <a:solidFill>
                  <a:srgbClr val="0070C0"/>
                </a:solidFill>
              </a:rPr>
              <a:t>( )</a:t>
            </a:r>
            <a:r>
              <a:rPr lang="en-US" sz="1100" b="1" dirty="0" smtClean="0"/>
              <a:t>:</a:t>
            </a:r>
          </a:p>
          <a:p>
            <a:r>
              <a:rPr lang="en-US" sz="1400" dirty="0" smtClean="0"/>
              <a:t>-There are several ways to this (ugh!)</a:t>
            </a:r>
          </a:p>
          <a:p>
            <a:r>
              <a:rPr lang="en-US" sz="1400" dirty="0" smtClean="0"/>
              <a:t>-This approaches </a:t>
            </a:r>
            <a:r>
              <a:rPr lang="en-US" sz="1400" dirty="0" err="1" smtClean="0"/>
              <a:t>matchs</a:t>
            </a:r>
            <a:r>
              <a:rPr lang="en-US" sz="1400" dirty="0" smtClean="0"/>
              <a:t>  </a:t>
            </a:r>
            <a:r>
              <a:rPr lang="en-US" sz="1400" dirty="0" err="1" smtClean="0"/>
              <a:t>aov</a:t>
            </a:r>
            <a:r>
              <a:rPr lang="en-US" sz="1400" dirty="0" smtClean="0"/>
              <a:t>() &amp; </a:t>
            </a:r>
            <a:r>
              <a:rPr lang="en-US" sz="1400" dirty="0" err="1" smtClean="0"/>
              <a:t>lme</a:t>
            </a:r>
            <a:r>
              <a:rPr lang="en-US" sz="1400" dirty="0" smtClean="0"/>
              <a:t>(), and is probably similar to the defaults in SAS/SPSS.</a:t>
            </a:r>
          </a:p>
          <a:p>
            <a:r>
              <a:rPr lang="en-US" sz="1400" dirty="0" smtClean="0"/>
              <a:t>-Note that for unbalanced data issues w/ Type II vs. Type III also apply (ugh!)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604710" y="4482992"/>
            <a:ext cx="748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0070C0"/>
                </a:solidFill>
              </a:rPr>
              <a:t>aov</a:t>
            </a:r>
            <a:r>
              <a:rPr lang="en-US" sz="1100" b="1" dirty="0" smtClean="0">
                <a:solidFill>
                  <a:srgbClr val="0070C0"/>
                </a:solidFill>
              </a:rPr>
              <a:t>( ): </a:t>
            </a:r>
          </a:p>
          <a:p>
            <a:pPr algn="ctr"/>
            <a:r>
              <a:rPr lang="en-US" sz="1100" dirty="0" smtClean="0"/>
              <a:t>p = 0.35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9215" y="3220754"/>
            <a:ext cx="8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P-values from t-stats are not reliable</a:t>
            </a:r>
            <a:endParaRPr lang="en-US" sz="1000" i="1" dirty="0"/>
          </a:p>
        </p:txBody>
      </p:sp>
      <p:sp>
        <p:nvSpPr>
          <p:cNvPr id="12" name="Right Brace 11"/>
          <p:cNvSpPr/>
          <p:nvPr/>
        </p:nvSpPr>
        <p:spPr>
          <a:xfrm>
            <a:off x="5199282" y="3184262"/>
            <a:ext cx="299866" cy="788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6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5957</Words>
  <Application>Microsoft Office PowerPoint</Application>
  <PresentationFormat>Widescreen</PresentationFormat>
  <Paragraphs>647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Why mixed models suck in R:  confusion over hypothesis testing</vt:lpstr>
      <vt:lpstr>Why mixed models suck in R:  confusion over hypothesis testing</vt:lpstr>
      <vt:lpstr>PowerPoint Presentation</vt:lpstr>
      <vt:lpstr>PowerPoint Presentation</vt:lpstr>
      <vt:lpstr>PowerPoint Presentation</vt:lpstr>
      <vt:lpstr>Fixed effects</vt:lpstr>
      <vt:lpstr>Random effects</vt:lpstr>
      <vt:lpstr>Lazic (2010) on Fixed  vs. Random effects</vt:lpstr>
      <vt:lpstr>Random effects: Old school vs. New school</vt:lpstr>
      <vt:lpstr>Old school and new school agree: definitions tricky</vt:lpstr>
      <vt:lpstr>PowerPoint Presentation</vt:lpstr>
      <vt:lpstr>PowerPoint Presentation</vt:lpstr>
      <vt:lpstr>PowerPoint Presentation</vt:lpstr>
      <vt:lpstr>Two meanings of the term “random effect”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Lingo alert: Restricted Maximum likelihood vs Maximum Likelihood</vt:lpstr>
      <vt:lpstr>Key issues when running mixed models</vt:lpstr>
      <vt:lpstr>PowerPoint Presentation</vt:lpstr>
      <vt:lpstr>If you like math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19</cp:revision>
  <dcterms:created xsi:type="dcterms:W3CDTF">2017-03-30T14:04:41Z</dcterms:created>
  <dcterms:modified xsi:type="dcterms:W3CDTF">2017-03-30T22:08:28Z</dcterms:modified>
</cp:coreProperties>
</file>