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8DED-6488-4275-A01B-18D5A30DC21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8F20-7471-445B-A849-85385EA4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smtClean="0"/>
              <a:t>non-constant variance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0" y="4737402"/>
            <a:ext cx="12137992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3071572"/>
            <a:ext cx="12137993" cy="164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1172450" y="3331532"/>
            <a:ext cx="9630206" cy="25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0" y="4737402"/>
            <a:ext cx="12137992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626" y="4871744"/>
            <a:ext cx="5864187" cy="17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7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434668" y="4737402"/>
            <a:ext cx="7703324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/>
          <a:srcRect t="-2930" r="29285" b="77301"/>
          <a:stretch/>
        </p:blipFill>
        <p:spPr>
          <a:xfrm>
            <a:off x="4434668" y="5141377"/>
            <a:ext cx="7780762" cy="8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8735172" y="4737402"/>
            <a:ext cx="3402820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407299" y="4707893"/>
            <a:ext cx="4202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2200" b="1" dirty="0" smtClean="0">
                <a:solidFill>
                  <a:srgbClr val="0070C0"/>
                </a:solidFill>
              </a:rPr>
              <a:t>                       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varFixed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varExp</a:t>
            </a:r>
            <a:r>
              <a:rPr lang="en-US" sz="2200" b="1" dirty="0" smtClean="0">
                <a:solidFill>
                  <a:srgbClr val="0070C0"/>
                </a:solidFill>
              </a:rPr>
              <a:t>                         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varPower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>
                <a:solidFill>
                  <a:srgbClr val="0070C0"/>
                </a:solidFill>
              </a:rPr>
              <a:t>varComb</a:t>
            </a:r>
            <a:r>
              <a:rPr lang="en-US" sz="2200" b="1" dirty="0">
                <a:solidFill>
                  <a:srgbClr val="0070C0"/>
                </a:solidFill>
              </a:rPr>
              <a:t>                         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varCombPower</a:t>
            </a:r>
            <a:endParaRPr lang="en-US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7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552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7" y="0"/>
            <a:ext cx="11498173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Lingo alert: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Restricted Maximum likelihood </a:t>
            </a:r>
            <a:r>
              <a:rPr lang="en-US" b="1" dirty="0" smtClean="0"/>
              <a:t>vs </a:t>
            </a:r>
            <a:r>
              <a:rPr lang="en-US" b="1" dirty="0" smtClean="0">
                <a:solidFill>
                  <a:srgbClr val="00B050"/>
                </a:solidFill>
              </a:rPr>
              <a:t>Maximum Likelihood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2667" y="1269207"/>
            <a:ext cx="5157787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Restricted Maximum Likelihood (REML)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2667" y="2093118"/>
            <a:ext cx="5157787" cy="44622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Provides less biased estimates of variance parameters (random effects)</a:t>
            </a:r>
          </a:p>
          <a:p>
            <a:r>
              <a:rPr lang="en-US" dirty="0" smtClean="0"/>
              <a:t>If you’re fitting a pure-random effects model,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REML </a:t>
            </a:r>
          </a:p>
          <a:p>
            <a:r>
              <a:rPr lang="en-US" dirty="0" smtClean="0"/>
              <a:t>If/when you carrying out hypothesis testing/model selection on your random effects, use </a:t>
            </a:r>
            <a:r>
              <a:rPr lang="en-US" b="1" dirty="0" smtClean="0">
                <a:solidFill>
                  <a:schemeClr val="accent1"/>
                </a:solidFill>
              </a:rPr>
              <a:t>REML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/>
              <a:t>then switch to </a:t>
            </a:r>
            <a:r>
              <a:rPr lang="en-US" b="1" dirty="0" smtClean="0">
                <a:solidFill>
                  <a:schemeClr val="accent6"/>
                </a:solidFill>
              </a:rPr>
              <a:t>ML</a:t>
            </a:r>
            <a:r>
              <a:rPr lang="en-US" dirty="0" smtClean="0"/>
              <a:t> when looking at fixed effects</a:t>
            </a:r>
          </a:p>
          <a:p>
            <a:r>
              <a:rPr lang="en-US" dirty="0" smtClean="0"/>
              <a:t>“an alternative to ML that estimates the random-effect parameters (i.e. standard deviations) averaged over the values of the fixed-effects parameters;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estimates of standard deviations are generally less biased than corresponding </a:t>
            </a:r>
            <a:r>
              <a:rPr lang="en-US" b="1" dirty="0" smtClean="0">
                <a:solidFill>
                  <a:srgbClr val="00B050"/>
                </a:solidFill>
              </a:rPr>
              <a:t>ML</a:t>
            </a:r>
            <a:r>
              <a:rPr lang="en-US" dirty="0" smtClean="0"/>
              <a:t> estimates.” (</a:t>
            </a:r>
            <a:r>
              <a:rPr lang="en-US" dirty="0" err="1" smtClean="0"/>
              <a:t>Bolker</a:t>
            </a:r>
            <a:r>
              <a:rPr lang="en-US" dirty="0" smtClean="0"/>
              <a:t> et al 2008 TREE)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294" y="1269207"/>
            <a:ext cx="5183188" cy="82391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Maximum likelihood (ML)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294" y="2093119"/>
            <a:ext cx="5183188" cy="4140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 way generalized linear mixed models (GLMs) are fit (</a:t>
            </a:r>
            <a:r>
              <a:rPr lang="en-US" dirty="0" err="1" smtClean="0"/>
              <a:t>ie</a:t>
            </a:r>
            <a:r>
              <a:rPr lang="en-US" dirty="0" smtClean="0"/>
              <a:t> logistic regression, Poisson regression</a:t>
            </a:r>
            <a:r>
              <a:rPr lang="en-US" dirty="0"/>
              <a:t> </a:t>
            </a:r>
            <a:r>
              <a:rPr lang="en-US" dirty="0" smtClean="0"/>
              <a:t>for counts</a:t>
            </a:r>
          </a:p>
          <a:p>
            <a:r>
              <a:rPr lang="en-US" dirty="0" smtClean="0"/>
              <a:t>Also allows mixed models to be fit to unbalanced data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ML</a:t>
            </a:r>
            <a:r>
              <a:rPr lang="en-US" dirty="0" smtClean="0"/>
              <a:t> is “a statistical framework that finds the parameters of a model that maximized the probability of the observed data (the likelihood)” (</a:t>
            </a:r>
            <a:r>
              <a:rPr lang="en-US" dirty="0" err="1" smtClean="0"/>
              <a:t>Bolker</a:t>
            </a:r>
            <a:r>
              <a:rPr lang="en-US" dirty="0" smtClean="0"/>
              <a:t> et al 2008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292601"/>
            <a:ext cx="10515600" cy="1325563"/>
          </a:xfrm>
        </p:spPr>
        <p:txBody>
          <a:bodyPr/>
          <a:lstStyle/>
          <a:p>
            <a:r>
              <a:rPr lang="en-US" dirty="0" smtClean="0"/>
              <a:t>Key issues when running mixed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32961"/>
            <a:ext cx="10515600" cy="582503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ML vs REML:</a:t>
            </a:r>
            <a:r>
              <a:rPr lang="en-US" dirty="0" smtClean="0"/>
              <a:t> maximum likelihood vs. restricted maximum likelihood</a:t>
            </a:r>
          </a:p>
          <a:p>
            <a:pPr lvl="1"/>
            <a:r>
              <a:rPr lang="en-US" dirty="0" smtClean="0"/>
              <a:t>REML: provides better estimates of random effects parameters</a:t>
            </a:r>
          </a:p>
          <a:p>
            <a:r>
              <a:rPr lang="en-US" b="1" dirty="0" smtClean="0"/>
              <a:t>P-values</a:t>
            </a:r>
            <a:r>
              <a:rPr lang="en-US" dirty="0" smtClean="0"/>
              <a:t>: how to do hypothesis tests</a:t>
            </a:r>
          </a:p>
          <a:p>
            <a:pPr lvl="1"/>
            <a:r>
              <a:rPr lang="en-US" dirty="0" smtClean="0"/>
              <a:t>The math of random effects makes it difficult to calculate “denominator degrees of freedom” which are essential to calculating F-statistics,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Controversial for LMMs, even more so for GLMMs (?)</a:t>
            </a:r>
          </a:p>
          <a:p>
            <a:pPr lvl="1"/>
            <a:r>
              <a:rPr lang="en-US" dirty="0" smtClean="0"/>
              <a:t>Less controversy if data is balanced and fits a standard experimental design (randomized block, split plot)</a:t>
            </a:r>
          </a:p>
          <a:p>
            <a:pPr lvl="1"/>
            <a:r>
              <a:rPr lang="en-US" b="1" dirty="0" smtClean="0"/>
              <a:t>F-tes</a:t>
            </a:r>
            <a:r>
              <a:rPr lang="en-US" dirty="0" smtClean="0"/>
              <a:t>t vs. </a:t>
            </a:r>
            <a:r>
              <a:rPr lang="en-US" b="1" dirty="0" smtClean="0"/>
              <a:t>Chi-squared test </a:t>
            </a:r>
            <a:r>
              <a:rPr lang="en-US" dirty="0" smtClean="0"/>
              <a:t>vs. </a:t>
            </a:r>
            <a:r>
              <a:rPr lang="en-US" b="1" dirty="0" smtClean="0"/>
              <a:t>Likelihood ratio test </a:t>
            </a:r>
            <a:r>
              <a:rPr lang="en-US" dirty="0" smtClean="0"/>
              <a:t>(?)</a:t>
            </a:r>
          </a:p>
          <a:p>
            <a:pPr lvl="1"/>
            <a:r>
              <a:rPr lang="en-US" dirty="0"/>
              <a:t>Can depend on ML vs </a:t>
            </a:r>
            <a:r>
              <a:rPr lang="en-US" dirty="0" smtClean="0"/>
              <a:t>REML</a:t>
            </a:r>
          </a:p>
          <a:p>
            <a:r>
              <a:rPr lang="en-US" b="1" dirty="0" smtClean="0"/>
              <a:t>AIC</a:t>
            </a:r>
            <a:r>
              <a:rPr lang="en-US" dirty="0" smtClean="0"/>
              <a:t>: should you use it?</a:t>
            </a:r>
          </a:p>
          <a:p>
            <a:pPr lvl="1"/>
            <a:r>
              <a:rPr lang="en-US" dirty="0" smtClean="0"/>
              <a:t>Many people do, but some argue that you should not use AIC with mixed effects models (LMMs vs GLMMs?)</a:t>
            </a:r>
          </a:p>
          <a:p>
            <a:r>
              <a:rPr lang="en-US" dirty="0" smtClean="0"/>
              <a:t>Should you do hypothesis tests on random effects? (test whether a random effect should be in a model)</a:t>
            </a:r>
          </a:p>
          <a:p>
            <a:pPr lvl="1"/>
            <a:r>
              <a:rPr lang="en-US" dirty="0" smtClean="0"/>
              <a:t>Many people do; mind ML vs. REML distinction</a:t>
            </a:r>
          </a:p>
          <a:p>
            <a:pPr lvl="1"/>
            <a:r>
              <a:rPr lang="en-US" dirty="0" smtClean="0"/>
              <a:t>Some argue that you should not, especially if it’s a blocking factor in an experiment</a:t>
            </a:r>
          </a:p>
          <a:p>
            <a:r>
              <a:rPr lang="en-US" b="1" dirty="0" smtClean="0"/>
              <a:t>Variance heterogeneity</a:t>
            </a:r>
          </a:p>
          <a:p>
            <a:pPr lvl="1"/>
            <a:r>
              <a:rPr lang="en-US" dirty="0" smtClean="0"/>
              <a:t>Many people include random affects, but don’t  model variance heterogeneity via the weights = argument in </a:t>
            </a:r>
            <a:r>
              <a:rPr lang="en-US" dirty="0" err="1" smtClean="0"/>
              <a:t>lme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Random intercepts </a:t>
            </a:r>
            <a:r>
              <a:rPr lang="en-US" dirty="0" smtClean="0"/>
              <a:t>vs </a:t>
            </a:r>
            <a:r>
              <a:rPr lang="en-US" b="1" dirty="0" smtClean="0"/>
              <a:t>random slopes</a:t>
            </a:r>
          </a:p>
          <a:p>
            <a:pPr lvl="1"/>
            <a:r>
              <a:rPr lang="en-US" dirty="0" smtClean="0"/>
              <a:t>Many people only include random intercepts; should usually consider including random slopes</a:t>
            </a:r>
          </a:p>
          <a:p>
            <a:r>
              <a:rPr lang="en-US" b="1" dirty="0" smtClean="0"/>
              <a:t>GLMMs</a:t>
            </a:r>
            <a:r>
              <a:rPr lang="en-US" dirty="0" smtClean="0"/>
              <a:t>: generalized linear mixed models for non-normal data</a:t>
            </a:r>
          </a:p>
          <a:p>
            <a:pPr lvl="1"/>
            <a:r>
              <a:rPr lang="en-US" dirty="0" smtClean="0"/>
              <a:t>LMMs are hard, GLMMs are even harder!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2202</Words>
  <Application>Microsoft Office PowerPoint</Application>
  <PresentationFormat>Widescreen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Modeling non-constant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Lingo alert: Restricted Maximum likelihood vs Maximum Likelihood</vt:lpstr>
      <vt:lpstr>Key issues when running mixed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2</cp:revision>
  <dcterms:created xsi:type="dcterms:W3CDTF">2017-04-06T16:49:05Z</dcterms:created>
  <dcterms:modified xsi:type="dcterms:W3CDTF">2017-04-06T20:49:50Z</dcterms:modified>
</cp:coreProperties>
</file>