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6E652B-5391-41CD-BFCE-62DDF4B7F28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12487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E652B-5391-41CD-BFCE-62DDF4B7F28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160564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E652B-5391-41CD-BFCE-62DDF4B7F28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251286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E652B-5391-41CD-BFCE-62DDF4B7F28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295671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6E652B-5391-41CD-BFCE-62DDF4B7F28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312294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6E652B-5391-41CD-BFCE-62DDF4B7F283}"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99387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6E652B-5391-41CD-BFCE-62DDF4B7F283}"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27033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E652B-5391-41CD-BFCE-62DDF4B7F283}"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104764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E652B-5391-41CD-BFCE-62DDF4B7F283}"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327108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E652B-5391-41CD-BFCE-62DDF4B7F283}"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131445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E652B-5391-41CD-BFCE-62DDF4B7F283}"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324575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E652B-5391-41CD-BFCE-62DDF4B7F283}" type="datetimeFigureOut">
              <a:rPr lang="en-US" smtClean="0"/>
              <a:t>4/27/2017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8F430-0E9B-45D0-B833-EF117FDF739E}" type="slidenum">
              <a:rPr lang="en-US" smtClean="0"/>
              <a:t>‹#›</a:t>
            </a:fld>
            <a:endParaRPr lang="en-US"/>
          </a:p>
        </p:txBody>
      </p:sp>
    </p:spTree>
    <p:extLst>
      <p:ext uri="{BB962C8B-B14F-4D97-AF65-F5344CB8AC3E}">
        <p14:creationId xmlns:p14="http://schemas.microsoft.com/office/powerpoint/2010/main" val="4103635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2713369" y="3339565"/>
            <a:ext cx="4834576" cy="2795154"/>
            <a:chOff x="3595584" y="3397774"/>
            <a:chExt cx="4834576" cy="2795154"/>
          </a:xfrm>
        </p:grpSpPr>
        <p:grpSp>
          <p:nvGrpSpPr>
            <p:cNvPr id="7" name="Group 6"/>
            <p:cNvGrpSpPr/>
            <p:nvPr/>
          </p:nvGrpSpPr>
          <p:grpSpPr>
            <a:xfrm>
              <a:off x="3595584" y="4354520"/>
              <a:ext cx="4421063" cy="895503"/>
              <a:chOff x="3595584" y="3797171"/>
              <a:chExt cx="4421063" cy="895503"/>
            </a:xfrm>
          </p:grpSpPr>
          <p:pic>
            <p:nvPicPr>
              <p:cNvPr id="4" name="Picture 3"/>
              <p:cNvPicPr>
                <a:picLocks noChangeAspect="1"/>
              </p:cNvPicPr>
              <p:nvPr/>
            </p:nvPicPr>
            <p:blipFill rotWithShape="1">
              <a:blip r:embed="rId2"/>
              <a:srcRect b="34328"/>
              <a:stretch/>
            </p:blipFill>
            <p:spPr>
              <a:xfrm>
                <a:off x="3595584" y="3797171"/>
                <a:ext cx="4421063" cy="886968"/>
              </a:xfrm>
              <a:prstGeom prst="rect">
                <a:avLst/>
              </a:prstGeom>
            </p:spPr>
          </p:pic>
          <p:sp>
            <p:nvSpPr>
              <p:cNvPr id="6" name="Rectangle 5"/>
              <p:cNvSpPr/>
              <p:nvPr/>
            </p:nvSpPr>
            <p:spPr>
              <a:xfrm>
                <a:off x="5613607" y="4551006"/>
                <a:ext cx="141668" cy="1416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p:nvPr/>
          </p:nvCxnSpPr>
          <p:spPr>
            <a:xfrm flipH="1">
              <a:off x="5151064" y="4166550"/>
              <a:ext cx="235973" cy="246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00705" y="3397774"/>
              <a:ext cx="3129455" cy="1015663"/>
            </a:xfrm>
            <a:prstGeom prst="rect">
              <a:avLst/>
            </a:prstGeom>
            <a:noFill/>
          </p:spPr>
          <p:txBody>
            <a:bodyPr wrap="square" rtlCol="0">
              <a:spAutoFit/>
            </a:bodyPr>
            <a:lstStyle/>
            <a:p>
              <a:r>
                <a:rPr lang="en-US" sz="1200" b="1" dirty="0" smtClean="0"/>
                <a:t>Response variable: </a:t>
              </a:r>
              <a:r>
                <a:rPr lang="en-US" sz="1200" dirty="0" smtClean="0"/>
                <a:t>Needs to be a numeric variable, not factor.  IF this was a factor I could convert it like this “</a:t>
              </a:r>
              <a:r>
                <a:rPr lang="en-US" sz="1200" dirty="0" err="1" smtClean="0"/>
                <a:t>as.numeric</a:t>
              </a:r>
              <a:r>
                <a:rPr lang="en-US" sz="1200" dirty="0" smtClean="0"/>
                <a:t>(marbles01)-1”.  (The “-1” is needed because factors have a min. value of 1 when converted to numeric data)</a:t>
              </a:r>
              <a:endParaRPr lang="en-US" sz="1200" dirty="0"/>
            </a:p>
          </p:txBody>
        </p:sp>
        <p:cxnSp>
          <p:nvCxnSpPr>
            <p:cNvPr id="15" name="Straight Arrow Connector 14"/>
            <p:cNvCxnSpPr/>
            <p:nvPr/>
          </p:nvCxnSpPr>
          <p:spPr>
            <a:xfrm flipH="1">
              <a:off x="5806115" y="4711885"/>
              <a:ext cx="228371" cy="9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61789" y="5361931"/>
              <a:ext cx="1468371" cy="830997"/>
            </a:xfrm>
            <a:prstGeom prst="rect">
              <a:avLst/>
            </a:prstGeom>
            <a:noFill/>
          </p:spPr>
          <p:txBody>
            <a:bodyPr wrap="square" rtlCol="0">
              <a:spAutoFit/>
            </a:bodyPr>
            <a:lstStyle/>
            <a:p>
              <a:r>
                <a:rPr lang="en-US" sz="1200" b="1" dirty="0" smtClean="0"/>
                <a:t>Specification for logistic regression</a:t>
              </a:r>
              <a:endParaRPr lang="en-US" sz="1200" dirty="0" smtClean="0"/>
            </a:p>
            <a:p>
              <a:r>
                <a:rPr lang="en-US" sz="1200" dirty="0" smtClean="0"/>
                <a:t>Could also do “</a:t>
              </a:r>
              <a:r>
                <a:rPr lang="en-US" sz="1200" dirty="0" err="1" smtClean="0"/>
                <a:t>poisson</a:t>
              </a:r>
              <a:r>
                <a:rPr lang="en-US" sz="1200" dirty="0" smtClean="0"/>
                <a:t>”, </a:t>
              </a:r>
              <a:r>
                <a:rPr lang="en-US" sz="1200" dirty="0" err="1" smtClean="0"/>
                <a:t>etc</a:t>
              </a:r>
              <a:endParaRPr lang="en-US" sz="1200" dirty="0"/>
            </a:p>
          </p:txBody>
        </p:sp>
        <p:cxnSp>
          <p:nvCxnSpPr>
            <p:cNvPr id="26" name="Straight Arrow Connector 25"/>
            <p:cNvCxnSpPr/>
            <p:nvPr/>
          </p:nvCxnSpPr>
          <p:spPr>
            <a:xfrm flipH="1" flipV="1">
              <a:off x="5540774" y="5247976"/>
              <a:ext cx="321638" cy="196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607106" y="5424233"/>
              <a:ext cx="1295685" cy="461665"/>
            </a:xfrm>
            <a:prstGeom prst="rect">
              <a:avLst/>
            </a:prstGeom>
            <a:noFill/>
          </p:spPr>
          <p:txBody>
            <a:bodyPr wrap="square" rtlCol="0">
              <a:spAutoFit/>
            </a:bodyPr>
            <a:lstStyle/>
            <a:p>
              <a:r>
                <a:rPr lang="en-US" sz="1200" dirty="0" smtClean="0"/>
                <a:t>Remove standard errors (SE)</a:t>
              </a:r>
              <a:endParaRPr lang="en-US" sz="1200" dirty="0"/>
            </a:p>
          </p:txBody>
        </p:sp>
      </p:grpSp>
      <p:sp>
        <p:nvSpPr>
          <p:cNvPr id="29" name="TextBox 28"/>
          <p:cNvSpPr txBox="1"/>
          <p:nvPr/>
        </p:nvSpPr>
        <p:spPr>
          <a:xfrm>
            <a:off x="171398" y="134289"/>
            <a:ext cx="2680293" cy="4924425"/>
          </a:xfrm>
          <a:prstGeom prst="rect">
            <a:avLst/>
          </a:prstGeom>
          <a:noFill/>
        </p:spPr>
        <p:txBody>
          <a:bodyPr wrap="square" rtlCol="0">
            <a:spAutoFit/>
          </a:bodyPr>
          <a:lstStyle/>
          <a:p>
            <a:r>
              <a:rPr lang="en-US" b="1" dirty="0" smtClean="0"/>
              <a:t>Plotting logistic regression with </a:t>
            </a:r>
            <a:r>
              <a:rPr lang="en-US" b="1" dirty="0" err="1" smtClean="0"/>
              <a:t>ggplot</a:t>
            </a:r>
            <a:r>
              <a:rPr lang="en-US" b="1" dirty="0" smtClean="0"/>
              <a:t>:</a:t>
            </a:r>
          </a:p>
          <a:p>
            <a:endParaRPr lang="en-US" b="1" dirty="0"/>
          </a:p>
          <a:p>
            <a:r>
              <a:rPr lang="en-US" sz="1600" dirty="0" smtClean="0"/>
              <a:t>For simple logistic regressions </a:t>
            </a:r>
            <a:r>
              <a:rPr lang="en-US" sz="1600" dirty="0" err="1" smtClean="0"/>
              <a:t>ggplot</a:t>
            </a:r>
            <a:r>
              <a:rPr lang="en-US" sz="1600" dirty="0" smtClean="0"/>
              <a:t> can run the model on the fly and plot the output.</a:t>
            </a:r>
          </a:p>
          <a:p>
            <a:endParaRPr lang="en-US" sz="1600" dirty="0"/>
          </a:p>
          <a:p>
            <a:r>
              <a:rPr lang="en-US" sz="1600" dirty="0" smtClean="0"/>
              <a:t>These data show whether an animal in a behavior assay did (1) or did not (0) bury a marble.  The y axis is continuous but can only take on 2 values.  The fitted line shows how the probability that a marble is buried increases as the animal gets larger.  </a:t>
            </a:r>
          </a:p>
          <a:p>
            <a:endParaRPr lang="en-US" b="1" dirty="0"/>
          </a:p>
          <a:p>
            <a:endParaRPr lang="en-US" b="1" dirty="0"/>
          </a:p>
        </p:txBody>
      </p:sp>
      <p:sp>
        <p:nvSpPr>
          <p:cNvPr id="32" name="TextBox 31"/>
          <p:cNvSpPr txBox="1"/>
          <p:nvPr/>
        </p:nvSpPr>
        <p:spPr>
          <a:xfrm>
            <a:off x="-71113" y="6298510"/>
            <a:ext cx="7955687" cy="553998"/>
          </a:xfrm>
          <a:prstGeom prst="rect">
            <a:avLst/>
          </a:prstGeom>
          <a:noFill/>
        </p:spPr>
        <p:txBody>
          <a:bodyPr wrap="square" rtlCol="0">
            <a:spAutoFit/>
          </a:bodyPr>
          <a:lstStyle/>
          <a:p>
            <a:r>
              <a:rPr lang="en-US" sz="1000" dirty="0" smtClean="0"/>
              <a:t>Original count data from:</a:t>
            </a:r>
          </a:p>
          <a:p>
            <a:r>
              <a:rPr lang="en-US" sz="1000" dirty="0" smtClean="0"/>
              <a:t>Mehta et al. 2011. mGluR5-antagonist mediated reversal of elevated stereotyped, repetitive behaviors in the VPA model of autism. </a:t>
            </a:r>
            <a:r>
              <a:rPr lang="en-US" sz="1000" dirty="0" err="1" smtClean="0"/>
              <a:t>PLoS</a:t>
            </a:r>
            <a:r>
              <a:rPr lang="en-US" sz="1000" dirty="0" smtClean="0"/>
              <a:t> One. </a:t>
            </a:r>
          </a:p>
          <a:p>
            <a:r>
              <a:rPr lang="en-US" sz="1000" dirty="0" err="1" smtClean="0"/>
              <a:t>Lazic</a:t>
            </a:r>
            <a:r>
              <a:rPr lang="en-US" sz="1000" dirty="0"/>
              <a:t> </a:t>
            </a:r>
            <a:r>
              <a:rPr lang="en-US" sz="1000" dirty="0" smtClean="0"/>
              <a:t>2015.  Analytical strategies for the marble burying test: avoiding impossible predictions and impossible p-values.  BMC Research Notes</a:t>
            </a:r>
            <a:endParaRPr lang="en-US" sz="1000" dirty="0"/>
          </a:p>
        </p:txBody>
      </p:sp>
      <p:sp>
        <p:nvSpPr>
          <p:cNvPr id="18" name="TextBox 17"/>
          <p:cNvSpPr txBox="1"/>
          <p:nvPr/>
        </p:nvSpPr>
        <p:spPr>
          <a:xfrm>
            <a:off x="5221893" y="4306566"/>
            <a:ext cx="2662681" cy="646331"/>
          </a:xfrm>
          <a:prstGeom prst="rect">
            <a:avLst/>
          </a:prstGeom>
          <a:noFill/>
        </p:spPr>
        <p:txBody>
          <a:bodyPr wrap="square" rtlCol="0">
            <a:spAutoFit/>
          </a:bodyPr>
          <a:lstStyle/>
          <a:p>
            <a:r>
              <a:rPr lang="en-US" sz="1200" b="1" dirty="0" smtClean="0"/>
              <a:t>Type of linear model  </a:t>
            </a:r>
            <a:r>
              <a:rPr lang="en-US" sz="1200" dirty="0" smtClean="0"/>
              <a:t>Would be “lm” if you wanted a straight line through normal data.</a:t>
            </a:r>
            <a:endParaRPr lang="en-US" sz="1200" dirty="0"/>
          </a:p>
        </p:txBody>
      </p:sp>
      <p:sp>
        <p:nvSpPr>
          <p:cNvPr id="39" name="Right Brace 38"/>
          <p:cNvSpPr/>
          <p:nvPr/>
        </p:nvSpPr>
        <p:spPr>
          <a:xfrm rot="5400000">
            <a:off x="5861579" y="4018068"/>
            <a:ext cx="279113" cy="2154472"/>
          </a:xfrm>
          <a:prstGeom prst="rightBrace">
            <a:avLst>
              <a:gd name="adj1" fmla="val 8333"/>
              <a:gd name="adj2" fmla="val 185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1" name="Picture 40"/>
          <p:cNvPicPr>
            <a:picLocks noChangeAspect="1"/>
          </p:cNvPicPr>
          <p:nvPr/>
        </p:nvPicPr>
        <p:blipFill rotWithShape="1">
          <a:blip r:embed="rId3"/>
          <a:srcRect t="9471"/>
          <a:stretch/>
        </p:blipFill>
        <p:spPr>
          <a:xfrm>
            <a:off x="2830049" y="481263"/>
            <a:ext cx="4285714" cy="2862456"/>
          </a:xfrm>
          <a:prstGeom prst="rect">
            <a:avLst/>
          </a:prstGeom>
        </p:spPr>
      </p:pic>
      <p:pic>
        <p:nvPicPr>
          <p:cNvPr id="42" name="Picture 41"/>
          <p:cNvPicPr>
            <a:picLocks noChangeAspect="1"/>
          </p:cNvPicPr>
          <p:nvPr/>
        </p:nvPicPr>
        <p:blipFill rotWithShape="1">
          <a:blip r:embed="rId4"/>
          <a:srcRect t="9978"/>
          <a:stretch/>
        </p:blipFill>
        <p:spPr>
          <a:xfrm>
            <a:off x="7846781" y="497305"/>
            <a:ext cx="4285714" cy="2846414"/>
          </a:xfrm>
          <a:prstGeom prst="rect">
            <a:avLst/>
          </a:prstGeom>
        </p:spPr>
      </p:pic>
      <p:sp>
        <p:nvSpPr>
          <p:cNvPr id="43" name="TextBox 42"/>
          <p:cNvSpPr txBox="1"/>
          <p:nvPr/>
        </p:nvSpPr>
        <p:spPr>
          <a:xfrm>
            <a:off x="3467793" y="66215"/>
            <a:ext cx="3809879" cy="369332"/>
          </a:xfrm>
          <a:prstGeom prst="rect">
            <a:avLst/>
          </a:prstGeom>
          <a:noFill/>
        </p:spPr>
        <p:txBody>
          <a:bodyPr wrap="square" rtlCol="0">
            <a:spAutoFit/>
          </a:bodyPr>
          <a:lstStyle/>
          <a:p>
            <a:r>
              <a:rPr lang="en-US" b="1" dirty="0" smtClean="0"/>
              <a:t>One continuous covariate (x variable)</a:t>
            </a:r>
            <a:endParaRPr lang="en-US" b="1" dirty="0"/>
          </a:p>
        </p:txBody>
      </p:sp>
      <p:sp>
        <p:nvSpPr>
          <p:cNvPr id="44" name="TextBox 43"/>
          <p:cNvSpPr txBox="1"/>
          <p:nvPr/>
        </p:nvSpPr>
        <p:spPr>
          <a:xfrm>
            <a:off x="8189375" y="0"/>
            <a:ext cx="3809879" cy="646331"/>
          </a:xfrm>
          <a:prstGeom prst="rect">
            <a:avLst/>
          </a:prstGeom>
          <a:noFill/>
        </p:spPr>
        <p:txBody>
          <a:bodyPr wrap="square" rtlCol="0">
            <a:spAutoFit/>
          </a:bodyPr>
          <a:lstStyle/>
          <a:p>
            <a:pPr algn="ctr"/>
            <a:r>
              <a:rPr lang="en-US" b="1" dirty="0" smtClean="0"/>
              <a:t>Continuous &amp; Categorical variable w/ interaction</a:t>
            </a:r>
            <a:endParaRPr lang="en-US" b="1" dirty="0"/>
          </a:p>
        </p:txBody>
      </p:sp>
      <p:cxnSp>
        <p:nvCxnSpPr>
          <p:cNvPr id="46" name="Straight Arrow Connector 45"/>
          <p:cNvCxnSpPr/>
          <p:nvPr/>
        </p:nvCxnSpPr>
        <p:spPr>
          <a:xfrm flipH="1">
            <a:off x="9504634" y="4535347"/>
            <a:ext cx="228371" cy="9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958452" y="3288034"/>
            <a:ext cx="4178897" cy="1015663"/>
          </a:xfrm>
          <a:prstGeom prst="rect">
            <a:avLst/>
          </a:prstGeom>
          <a:noFill/>
        </p:spPr>
        <p:txBody>
          <a:bodyPr wrap="square" rtlCol="0">
            <a:spAutoFit/>
          </a:bodyPr>
          <a:lstStyle/>
          <a:p>
            <a:r>
              <a:rPr lang="en-US" sz="1200" b="1" dirty="0" smtClean="0"/>
              <a:t>Plotting interactions: </a:t>
            </a:r>
            <a:r>
              <a:rPr lang="en-US" sz="1200" dirty="0" smtClean="0"/>
              <a:t>Y ~ weight*drug</a:t>
            </a:r>
            <a:endParaRPr lang="en-US" sz="1200" b="1" dirty="0" smtClean="0"/>
          </a:p>
          <a:p>
            <a:r>
              <a:rPr lang="en-US" sz="1200" dirty="0"/>
              <a:t>W</a:t>
            </a:r>
            <a:r>
              <a:rPr lang="en-US" sz="1200" dirty="0" smtClean="0"/>
              <a:t>hen color and/or </a:t>
            </a:r>
            <a:r>
              <a:rPr lang="en-US" sz="1200" dirty="0" err="1" smtClean="0"/>
              <a:t>linetype</a:t>
            </a:r>
            <a:r>
              <a:rPr lang="en-US" sz="1200" dirty="0" smtClean="0"/>
              <a:t> are specified, </a:t>
            </a:r>
            <a:r>
              <a:rPr lang="en-US" sz="1200" dirty="0" err="1" smtClean="0"/>
              <a:t>ggplot</a:t>
            </a:r>
            <a:r>
              <a:rPr lang="en-US" sz="1200" dirty="0" smtClean="0"/>
              <a:t> splits the data into subgroups and runs a separate model for each.  This yields parameters equivalent to a model with a continuous*categorical variable interaction.  </a:t>
            </a:r>
            <a:endParaRPr lang="en-US" sz="1200" dirty="0"/>
          </a:p>
        </p:txBody>
      </p:sp>
      <p:cxnSp>
        <p:nvCxnSpPr>
          <p:cNvPr id="48" name="Straight Arrow Connector 47"/>
          <p:cNvCxnSpPr/>
          <p:nvPr/>
        </p:nvCxnSpPr>
        <p:spPr>
          <a:xfrm flipH="1">
            <a:off x="9733005" y="4653029"/>
            <a:ext cx="228371" cy="9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9733005" y="4376030"/>
            <a:ext cx="1285737" cy="276999"/>
          </a:xfrm>
          <a:prstGeom prst="rect">
            <a:avLst/>
          </a:prstGeom>
        </p:spPr>
        <p:txBody>
          <a:bodyPr wrap="none">
            <a:spAutoFit/>
          </a:bodyPr>
          <a:lstStyle/>
          <a:p>
            <a:r>
              <a:rPr lang="en-US" sz="1200" b="1" dirty="0" smtClean="0"/>
              <a:t>color </a:t>
            </a:r>
            <a:r>
              <a:rPr lang="en-US" sz="1200" dirty="0" smtClean="0"/>
              <a:t>&amp;</a:t>
            </a:r>
            <a:r>
              <a:rPr lang="en-US" sz="1200" b="1" dirty="0" smtClean="0"/>
              <a:t> </a:t>
            </a:r>
            <a:r>
              <a:rPr lang="en-US" sz="1200" b="1" dirty="0" err="1" smtClean="0"/>
              <a:t>linetype</a:t>
            </a:r>
            <a:r>
              <a:rPr lang="en-US" sz="1200" b="1" dirty="0" smtClean="0"/>
              <a:t>: </a:t>
            </a:r>
            <a:endParaRPr lang="en-US" sz="1200" dirty="0"/>
          </a:p>
        </p:txBody>
      </p:sp>
      <p:grpSp>
        <p:nvGrpSpPr>
          <p:cNvPr id="51" name="Group 50"/>
          <p:cNvGrpSpPr/>
          <p:nvPr/>
        </p:nvGrpSpPr>
        <p:grpSpPr>
          <a:xfrm>
            <a:off x="8013103" y="4252404"/>
            <a:ext cx="4162425" cy="1209675"/>
            <a:chOff x="8013103" y="4252404"/>
            <a:chExt cx="4162425" cy="1209675"/>
          </a:xfrm>
        </p:grpSpPr>
        <p:pic>
          <p:nvPicPr>
            <p:cNvPr id="45" name="Picture 44"/>
            <p:cNvPicPr>
              <a:picLocks noChangeAspect="1"/>
            </p:cNvPicPr>
            <p:nvPr/>
          </p:nvPicPr>
          <p:blipFill>
            <a:blip r:embed="rId5"/>
            <a:stretch>
              <a:fillRect/>
            </a:stretch>
          </p:blipFill>
          <p:spPr>
            <a:xfrm>
              <a:off x="8013103" y="4252404"/>
              <a:ext cx="4162425" cy="1209675"/>
            </a:xfrm>
            <a:prstGeom prst="rect">
              <a:avLst/>
            </a:prstGeom>
          </p:spPr>
        </p:pic>
        <p:sp>
          <p:nvSpPr>
            <p:cNvPr id="50" name="Rectangle 49"/>
            <p:cNvSpPr/>
            <p:nvPr/>
          </p:nvSpPr>
          <p:spPr>
            <a:xfrm>
              <a:off x="10047900" y="5296769"/>
              <a:ext cx="141668" cy="1416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5240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94534" y="738705"/>
            <a:ext cx="3409950" cy="638175"/>
          </a:xfrm>
          <a:prstGeom prst="rect">
            <a:avLst/>
          </a:prstGeom>
        </p:spPr>
      </p:pic>
      <p:sp>
        <p:nvSpPr>
          <p:cNvPr id="10" name="TextBox 9"/>
          <p:cNvSpPr txBox="1"/>
          <p:nvPr/>
        </p:nvSpPr>
        <p:spPr>
          <a:xfrm>
            <a:off x="325353" y="0"/>
            <a:ext cx="4251158" cy="646331"/>
          </a:xfrm>
          <a:prstGeom prst="rect">
            <a:avLst/>
          </a:prstGeom>
          <a:noFill/>
        </p:spPr>
        <p:txBody>
          <a:bodyPr wrap="square" rtlCol="0">
            <a:spAutoFit/>
          </a:bodyPr>
          <a:lstStyle/>
          <a:p>
            <a:r>
              <a:rPr lang="en-US" b="1" dirty="0" smtClean="0"/>
              <a:t>Plotting interactions with multiple factors</a:t>
            </a:r>
          </a:p>
          <a:p>
            <a:r>
              <a:rPr lang="en-US" b="1" dirty="0"/>
              <a:t>y</a:t>
            </a:r>
            <a:r>
              <a:rPr lang="en-US" b="1" dirty="0" smtClean="0"/>
              <a:t> ~ weight*drug*group</a:t>
            </a:r>
            <a:endParaRPr lang="en-US" b="1" dirty="0"/>
          </a:p>
        </p:txBody>
      </p:sp>
      <p:sp>
        <p:nvSpPr>
          <p:cNvPr id="11" name="TextBox 10"/>
          <p:cNvSpPr txBox="1"/>
          <p:nvPr/>
        </p:nvSpPr>
        <p:spPr>
          <a:xfrm>
            <a:off x="3879035" y="722127"/>
            <a:ext cx="3677151" cy="1015663"/>
          </a:xfrm>
          <a:prstGeom prst="rect">
            <a:avLst/>
          </a:prstGeom>
          <a:noFill/>
        </p:spPr>
        <p:txBody>
          <a:bodyPr wrap="square" rtlCol="0">
            <a:spAutoFit/>
          </a:bodyPr>
          <a:lstStyle/>
          <a:p>
            <a:r>
              <a:rPr lang="en-US" sz="1200" dirty="0" smtClean="0"/>
              <a:t>By creating a new categorical variable that combines two separate ones, we can define more complex interactions.  Note that in in this case, the data is becoming too sparse to actually carry out the analysis.</a:t>
            </a:r>
          </a:p>
          <a:p>
            <a:endParaRPr lang="en-US" sz="1200" dirty="0"/>
          </a:p>
        </p:txBody>
      </p:sp>
      <p:grpSp>
        <p:nvGrpSpPr>
          <p:cNvPr id="23" name="Group 22"/>
          <p:cNvGrpSpPr/>
          <p:nvPr/>
        </p:nvGrpSpPr>
        <p:grpSpPr>
          <a:xfrm>
            <a:off x="-1" y="1693816"/>
            <a:ext cx="4285715" cy="4349570"/>
            <a:chOff x="921184" y="1699588"/>
            <a:chExt cx="4285715" cy="4349570"/>
          </a:xfrm>
        </p:grpSpPr>
        <p:pic>
          <p:nvPicPr>
            <p:cNvPr id="5" name="Picture 4"/>
            <p:cNvPicPr>
              <a:picLocks noChangeAspect="1"/>
            </p:cNvPicPr>
            <p:nvPr/>
          </p:nvPicPr>
          <p:blipFill rotWithShape="1">
            <a:blip r:embed="rId3"/>
            <a:srcRect t="11086" r="2022"/>
            <a:stretch/>
          </p:blipFill>
          <p:spPr>
            <a:xfrm>
              <a:off x="921184" y="2058654"/>
              <a:ext cx="4199021" cy="2811378"/>
            </a:xfrm>
            <a:prstGeom prst="rect">
              <a:avLst/>
            </a:prstGeom>
          </p:spPr>
        </p:pic>
        <p:pic>
          <p:nvPicPr>
            <p:cNvPr id="7" name="Picture 6"/>
            <p:cNvPicPr>
              <a:picLocks noChangeAspect="1"/>
            </p:cNvPicPr>
            <p:nvPr/>
          </p:nvPicPr>
          <p:blipFill rotWithShape="1">
            <a:blip r:embed="rId4"/>
            <a:srcRect t="25213"/>
            <a:stretch/>
          </p:blipFill>
          <p:spPr>
            <a:xfrm>
              <a:off x="1004269" y="4859537"/>
              <a:ext cx="4171950" cy="1189621"/>
            </a:xfrm>
            <a:prstGeom prst="rect">
              <a:avLst/>
            </a:prstGeom>
          </p:spPr>
        </p:pic>
        <p:sp>
          <p:nvSpPr>
            <p:cNvPr id="13" name="TextBox 12"/>
            <p:cNvSpPr txBox="1"/>
            <p:nvPr/>
          </p:nvSpPr>
          <p:spPr>
            <a:xfrm>
              <a:off x="2233176" y="1699588"/>
              <a:ext cx="1661731" cy="369332"/>
            </a:xfrm>
            <a:prstGeom prst="rect">
              <a:avLst/>
            </a:prstGeom>
            <a:noFill/>
          </p:spPr>
          <p:txBody>
            <a:bodyPr wrap="square" rtlCol="0">
              <a:spAutoFit/>
            </a:bodyPr>
            <a:lstStyle/>
            <a:p>
              <a:r>
                <a:rPr lang="en-US" dirty="0" smtClean="0"/>
                <a:t>Single plot</a:t>
              </a:r>
              <a:endParaRPr lang="en-US" dirty="0"/>
            </a:p>
          </p:txBody>
        </p:sp>
        <p:cxnSp>
          <p:nvCxnSpPr>
            <p:cNvPr id="16" name="Straight Arrow Connector 15"/>
            <p:cNvCxnSpPr/>
            <p:nvPr/>
          </p:nvCxnSpPr>
          <p:spPr>
            <a:xfrm flipH="1">
              <a:off x="3465096" y="5207334"/>
              <a:ext cx="158580" cy="86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01229" y="4764570"/>
              <a:ext cx="1905670" cy="461665"/>
            </a:xfrm>
            <a:prstGeom prst="rect">
              <a:avLst/>
            </a:prstGeom>
            <a:noFill/>
          </p:spPr>
          <p:txBody>
            <a:bodyPr wrap="square" rtlCol="0">
              <a:spAutoFit/>
            </a:bodyPr>
            <a:lstStyle/>
            <a:p>
              <a:r>
                <a:rPr lang="en-US" sz="1200" dirty="0" smtClean="0"/>
                <a:t>New categorical variable “</a:t>
              </a:r>
              <a:r>
                <a:rPr lang="en-US" sz="1200" dirty="0" err="1" smtClean="0"/>
                <a:t>group.x.drug</a:t>
              </a:r>
              <a:r>
                <a:rPr lang="en-US" sz="1200" dirty="0" smtClean="0"/>
                <a:t>”</a:t>
              </a:r>
              <a:endParaRPr lang="en-US" sz="1200" dirty="0"/>
            </a:p>
          </p:txBody>
        </p:sp>
        <p:cxnSp>
          <p:nvCxnSpPr>
            <p:cNvPr id="20" name="Straight Arrow Connector 19"/>
            <p:cNvCxnSpPr/>
            <p:nvPr/>
          </p:nvCxnSpPr>
          <p:spPr>
            <a:xfrm flipH="1">
              <a:off x="3212933" y="5120773"/>
              <a:ext cx="158580" cy="86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4336703" y="1598244"/>
            <a:ext cx="4372243" cy="4536384"/>
            <a:chOff x="6402304" y="1617139"/>
            <a:chExt cx="4372243" cy="4536384"/>
          </a:xfrm>
        </p:grpSpPr>
        <p:pic>
          <p:nvPicPr>
            <p:cNvPr id="6" name="Picture 5"/>
            <p:cNvPicPr>
              <a:picLocks noChangeAspect="1"/>
            </p:cNvPicPr>
            <p:nvPr/>
          </p:nvPicPr>
          <p:blipFill rotWithShape="1">
            <a:blip r:embed="rId5"/>
            <a:srcRect l="7676" t="10579" r="25947"/>
            <a:stretch/>
          </p:blipFill>
          <p:spPr>
            <a:xfrm>
              <a:off x="6530306" y="1986471"/>
              <a:ext cx="3356811" cy="2827420"/>
            </a:xfrm>
            <a:prstGeom prst="rect">
              <a:avLst/>
            </a:prstGeom>
          </p:spPr>
        </p:pic>
        <p:pic>
          <p:nvPicPr>
            <p:cNvPr id="9" name="Picture 8"/>
            <p:cNvPicPr>
              <a:picLocks noChangeAspect="1"/>
            </p:cNvPicPr>
            <p:nvPr/>
          </p:nvPicPr>
          <p:blipFill rotWithShape="1">
            <a:blip r:embed="rId6"/>
            <a:srcRect r="2216"/>
            <a:stretch/>
          </p:blipFill>
          <p:spPr>
            <a:xfrm>
              <a:off x="6402304" y="4829548"/>
              <a:ext cx="4154006" cy="1323975"/>
            </a:xfrm>
            <a:prstGeom prst="rect">
              <a:avLst/>
            </a:prstGeom>
          </p:spPr>
        </p:pic>
        <p:sp>
          <p:nvSpPr>
            <p:cNvPr id="14" name="TextBox 13"/>
            <p:cNvSpPr txBox="1"/>
            <p:nvPr/>
          </p:nvSpPr>
          <p:spPr>
            <a:xfrm>
              <a:off x="7244117" y="1617139"/>
              <a:ext cx="2771838" cy="369332"/>
            </a:xfrm>
            <a:prstGeom prst="rect">
              <a:avLst/>
            </a:prstGeom>
            <a:noFill/>
          </p:spPr>
          <p:txBody>
            <a:bodyPr wrap="square" rtlCol="0">
              <a:spAutoFit/>
            </a:bodyPr>
            <a:lstStyle/>
            <a:p>
              <a:r>
                <a:rPr lang="en-US" dirty="0" smtClean="0"/>
                <a:t>Faceting by one variable</a:t>
              </a:r>
              <a:endParaRPr lang="en-US" dirty="0"/>
            </a:p>
          </p:txBody>
        </p:sp>
        <p:sp>
          <p:nvSpPr>
            <p:cNvPr id="18" name="TextBox 17"/>
            <p:cNvSpPr txBox="1"/>
            <p:nvPr/>
          </p:nvSpPr>
          <p:spPr>
            <a:xfrm>
              <a:off x="8868877" y="5096710"/>
              <a:ext cx="1905670" cy="461665"/>
            </a:xfrm>
            <a:prstGeom prst="rect">
              <a:avLst/>
            </a:prstGeom>
            <a:noFill/>
          </p:spPr>
          <p:txBody>
            <a:bodyPr wrap="square" rtlCol="0">
              <a:spAutoFit/>
            </a:bodyPr>
            <a:lstStyle/>
            <a:p>
              <a:r>
                <a:rPr lang="en-US" sz="1200" dirty="0" smtClean="0"/>
                <a:t>Facets can  be used to make separate plots.</a:t>
              </a:r>
              <a:endParaRPr lang="en-US" sz="1200" dirty="0"/>
            </a:p>
          </p:txBody>
        </p:sp>
        <p:cxnSp>
          <p:nvCxnSpPr>
            <p:cNvPr id="21" name="Straight Arrow Connector 20"/>
            <p:cNvCxnSpPr/>
            <p:nvPr/>
          </p:nvCxnSpPr>
          <p:spPr>
            <a:xfrm flipH="1">
              <a:off x="8526379" y="5491535"/>
              <a:ext cx="297697" cy="9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p:nvPicPr>
        <p:blipFill rotWithShape="1">
          <a:blip r:embed="rId7"/>
          <a:srcRect l="13208" t="9504" r="23228"/>
          <a:stretch/>
        </p:blipFill>
        <p:spPr>
          <a:xfrm>
            <a:off x="8805022" y="1933602"/>
            <a:ext cx="3214525" cy="2861394"/>
          </a:xfrm>
          <a:prstGeom prst="rect">
            <a:avLst/>
          </a:prstGeom>
        </p:spPr>
      </p:pic>
      <p:sp>
        <p:nvSpPr>
          <p:cNvPr id="26" name="TextBox 25"/>
          <p:cNvSpPr txBox="1"/>
          <p:nvPr/>
        </p:nvSpPr>
        <p:spPr>
          <a:xfrm>
            <a:off x="8855667" y="1564270"/>
            <a:ext cx="2771838" cy="369332"/>
          </a:xfrm>
          <a:prstGeom prst="rect">
            <a:avLst/>
          </a:prstGeom>
          <a:noFill/>
        </p:spPr>
        <p:txBody>
          <a:bodyPr wrap="square" rtlCol="0">
            <a:spAutoFit/>
          </a:bodyPr>
          <a:lstStyle/>
          <a:p>
            <a:r>
              <a:rPr lang="en-US" dirty="0" smtClean="0"/>
              <a:t>Faceting by two variables</a:t>
            </a:r>
            <a:endParaRPr lang="en-US" dirty="0"/>
          </a:p>
        </p:txBody>
      </p:sp>
      <p:pic>
        <p:nvPicPr>
          <p:cNvPr id="27" name="Picture 26"/>
          <p:cNvPicPr>
            <a:picLocks noChangeAspect="1"/>
          </p:cNvPicPr>
          <p:nvPr/>
        </p:nvPicPr>
        <p:blipFill rotWithShape="1">
          <a:blip r:embed="rId8"/>
          <a:srcRect t="13913" b="19420"/>
          <a:stretch/>
        </p:blipFill>
        <p:spPr>
          <a:xfrm>
            <a:off x="9033232" y="5534932"/>
            <a:ext cx="1924050" cy="146050"/>
          </a:xfrm>
          <a:prstGeom prst="rect">
            <a:avLst/>
          </a:prstGeom>
        </p:spPr>
      </p:pic>
      <p:sp>
        <p:nvSpPr>
          <p:cNvPr id="29" name="TextBox 28"/>
          <p:cNvSpPr txBox="1"/>
          <p:nvPr/>
        </p:nvSpPr>
        <p:spPr>
          <a:xfrm>
            <a:off x="8901105" y="5073267"/>
            <a:ext cx="1905670" cy="461665"/>
          </a:xfrm>
          <a:prstGeom prst="rect">
            <a:avLst/>
          </a:prstGeom>
          <a:noFill/>
        </p:spPr>
        <p:txBody>
          <a:bodyPr wrap="square" rtlCol="0">
            <a:spAutoFit/>
          </a:bodyPr>
          <a:lstStyle/>
          <a:p>
            <a:r>
              <a:rPr lang="en-US" sz="1200" dirty="0" smtClean="0"/>
              <a:t>Faceting by 2 variables produces 4 panels:</a:t>
            </a:r>
            <a:endParaRPr lang="en-US" sz="1200" dirty="0"/>
          </a:p>
        </p:txBody>
      </p:sp>
    </p:spTree>
    <p:extLst>
      <p:ext uri="{BB962C8B-B14F-4D97-AF65-F5344CB8AC3E}">
        <p14:creationId xmlns:p14="http://schemas.microsoft.com/office/powerpoint/2010/main" val="2632502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355</Words>
  <Application>Microsoft Office PowerPoint</Application>
  <PresentationFormat>Widescreen</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lisanjie2</dc:creator>
  <cp:lastModifiedBy>lisanjie2</cp:lastModifiedBy>
  <cp:revision>4</cp:revision>
  <dcterms:created xsi:type="dcterms:W3CDTF">2017-04-27T18:46:01Z</dcterms:created>
  <dcterms:modified xsi:type="dcterms:W3CDTF">2017-04-28T02:23:03Z</dcterms:modified>
</cp:coreProperties>
</file>