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26" r:id="rId3"/>
    <p:sldId id="261" r:id="rId4"/>
    <p:sldId id="298" r:id="rId5"/>
    <p:sldId id="299" r:id="rId6"/>
    <p:sldId id="300" r:id="rId7"/>
    <p:sldId id="301" r:id="rId8"/>
    <p:sldId id="302" r:id="rId9"/>
    <p:sldId id="303" r:id="rId10"/>
    <p:sldId id="277" r:id="rId11"/>
    <p:sldId id="304" r:id="rId12"/>
    <p:sldId id="278" r:id="rId13"/>
    <p:sldId id="279" r:id="rId14"/>
    <p:sldId id="280" r:id="rId15"/>
    <p:sldId id="281" r:id="rId16"/>
    <p:sldId id="282" r:id="rId17"/>
    <p:sldId id="283" r:id="rId18"/>
    <p:sldId id="288" r:id="rId19"/>
    <p:sldId id="290" r:id="rId20"/>
    <p:sldId id="289" r:id="rId21"/>
    <p:sldId id="327" r:id="rId22"/>
    <p:sldId id="291" r:id="rId23"/>
    <p:sldId id="328" r:id="rId24"/>
    <p:sldId id="293" r:id="rId25"/>
    <p:sldId id="294" r:id="rId26"/>
    <p:sldId id="295" r:id="rId27"/>
    <p:sldId id="329" r:id="rId28"/>
    <p:sldId id="296" r:id="rId29"/>
    <p:sldId id="284" r:id="rId30"/>
    <p:sldId id="285" r:id="rId31"/>
    <p:sldId id="330" r:id="rId32"/>
    <p:sldId id="331" r:id="rId33"/>
    <p:sldId id="332" r:id="rId34"/>
    <p:sldId id="333" r:id="rId35"/>
    <p:sldId id="335" r:id="rId36"/>
    <p:sldId id="336" r:id="rId37"/>
    <p:sldId id="337" r:id="rId38"/>
    <p:sldId id="339" r:id="rId39"/>
    <p:sldId id="338" r:id="rId40"/>
    <p:sldId id="308" r:id="rId41"/>
    <p:sldId id="340" r:id="rId42"/>
    <p:sldId id="275" r:id="rId43"/>
    <p:sldId id="274" r:id="rId44"/>
    <p:sldId id="276" r:id="rId45"/>
    <p:sldId id="273" r:id="rId46"/>
    <p:sldId id="272" r:id="rId47"/>
    <p:sldId id="297" r:id="rId48"/>
    <p:sldId id="310" r:id="rId49"/>
    <p:sldId id="341" r:id="rId50"/>
    <p:sldId id="311" r:id="rId51"/>
    <p:sldId id="342" r:id="rId52"/>
    <p:sldId id="258" r:id="rId53"/>
    <p:sldId id="343" r:id="rId54"/>
    <p:sldId id="344" r:id="rId55"/>
    <p:sldId id="345" r:id="rId56"/>
    <p:sldId id="263" r:id="rId57"/>
    <p:sldId id="259" r:id="rId58"/>
    <p:sldId id="264" r:id="rId59"/>
    <p:sldId id="260" r:id="rId60"/>
    <p:sldId id="313" r:id="rId61"/>
    <p:sldId id="309" r:id="rId62"/>
    <p:sldId id="346" r:id="rId63"/>
    <p:sldId id="312" r:id="rId64"/>
    <p:sldId id="314" r:id="rId65"/>
    <p:sldId id="315" r:id="rId66"/>
    <p:sldId id="265" r:id="rId67"/>
    <p:sldId id="266" r:id="rId68"/>
    <p:sldId id="347" r:id="rId69"/>
    <p:sldId id="348" r:id="rId70"/>
    <p:sldId id="317" r:id="rId71"/>
    <p:sldId id="316" r:id="rId72"/>
    <p:sldId id="320" r:id="rId73"/>
    <p:sldId id="323" r:id="rId74"/>
    <p:sldId id="322" r:id="rId75"/>
    <p:sldId id="324" r:id="rId76"/>
    <p:sldId id="356" r:id="rId77"/>
    <p:sldId id="325" r:id="rId78"/>
    <p:sldId id="355" r:id="rId79"/>
    <p:sldId id="318" r:id="rId80"/>
    <p:sldId id="349" r:id="rId81"/>
    <p:sldId id="350" r:id="rId82"/>
    <p:sldId id="351" r:id="rId83"/>
    <p:sldId id="354" r:id="rId84"/>
    <p:sldId id="352" r:id="rId85"/>
    <p:sldId id="353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27D7-68DA-46CE-B416-072E6D8074C6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D4F-E55F-40A6-A8BA-B8BCE0A4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6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27D7-68DA-46CE-B416-072E6D8074C6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D4F-E55F-40A6-A8BA-B8BCE0A4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7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27D7-68DA-46CE-B416-072E6D8074C6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D4F-E55F-40A6-A8BA-B8BCE0A4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3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27D7-68DA-46CE-B416-072E6D8074C6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D4F-E55F-40A6-A8BA-B8BCE0A4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7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27D7-68DA-46CE-B416-072E6D8074C6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D4F-E55F-40A6-A8BA-B8BCE0A4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2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27D7-68DA-46CE-B416-072E6D8074C6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D4F-E55F-40A6-A8BA-B8BCE0A4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6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27D7-68DA-46CE-B416-072E6D8074C6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D4F-E55F-40A6-A8BA-B8BCE0A4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2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27D7-68DA-46CE-B416-072E6D8074C6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D4F-E55F-40A6-A8BA-B8BCE0A4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1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27D7-68DA-46CE-B416-072E6D8074C6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D4F-E55F-40A6-A8BA-B8BCE0A4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2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27D7-68DA-46CE-B416-072E6D8074C6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D4F-E55F-40A6-A8BA-B8BCE0A4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3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27D7-68DA-46CE-B416-072E6D8074C6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D4F-E55F-40A6-A8BA-B8BCE0A4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7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F27D7-68DA-46CE-B416-072E6D8074C6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E3D4F-E55F-40A6-A8BA-B8BCE0A4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5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53383" cy="6689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1">
              <a:alpha val="76000"/>
            </a:schemeClr>
          </a:solidFill>
        </p:spPr>
        <p:txBody>
          <a:bodyPr>
            <a:normAutofit/>
          </a:bodyPr>
          <a:lstStyle/>
          <a:p>
            <a:r>
              <a:rPr lang="en-US" sz="6800" dirty="0" smtClean="0"/>
              <a:t>Regression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(aka linear regression, linear model)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9284" y="3602038"/>
            <a:ext cx="3818021" cy="1655762"/>
          </a:xfrm>
          <a:solidFill>
            <a:schemeClr val="bg1">
              <a:alpha val="76000"/>
            </a:schemeClr>
          </a:solidFill>
        </p:spPr>
        <p:txBody>
          <a:bodyPr/>
          <a:lstStyle/>
          <a:p>
            <a:r>
              <a:rPr lang="en-US" dirty="0" smtClean="0"/>
              <a:t>Lecture 24-ish</a:t>
            </a:r>
          </a:p>
          <a:p>
            <a:r>
              <a:rPr lang="en-US" dirty="0" smtClean="0"/>
              <a:t>November 11, 2016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050332" y="0"/>
            <a:ext cx="14166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33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4851" y="107548"/>
            <a:ext cx="1103182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situations in research: </a:t>
            </a:r>
            <a:br>
              <a:rPr lang="en-US" dirty="0" smtClean="0"/>
            </a:br>
            <a:r>
              <a:rPr lang="en-US" dirty="0" smtClean="0"/>
              <a:t>Is there a relationship between 2 numeric variables?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554039" y="1718619"/>
            <a:ext cx="2406314" cy="159381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45053" y="1657440"/>
            <a:ext cx="2615579" cy="1654994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07676" y="1433111"/>
            <a:ext cx="3398078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2 complementary methods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" y="3430613"/>
            <a:ext cx="5887452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Correlation (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Ch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16)</a:t>
            </a:r>
          </a:p>
          <a:p>
            <a:r>
              <a:rPr lang="en-US" sz="2800" dirty="0" smtClean="0"/>
              <a:t>1)</a:t>
            </a:r>
            <a:r>
              <a:rPr lang="en-US" sz="2800" dirty="0" smtClean="0">
                <a:solidFill>
                  <a:schemeClr val="bg1"/>
                </a:solidFill>
              </a:rPr>
              <a:t>is there a relationship?</a:t>
            </a:r>
          </a:p>
          <a:p>
            <a:r>
              <a:rPr lang="en-US" sz="2800" dirty="0" smtClean="0"/>
              <a:t>2)</a:t>
            </a:r>
            <a:r>
              <a:rPr lang="en-US" sz="2800" dirty="0" smtClean="0">
                <a:solidFill>
                  <a:schemeClr val="bg1"/>
                </a:solidFill>
              </a:rPr>
              <a:t>is it positive or negative</a:t>
            </a:r>
          </a:p>
          <a:p>
            <a:r>
              <a:rPr lang="en-US" sz="2800" dirty="0" smtClean="0"/>
              <a:t>3)</a:t>
            </a:r>
            <a:r>
              <a:rPr lang="en-US" sz="2800" dirty="0" smtClean="0">
                <a:solidFill>
                  <a:schemeClr val="bg1"/>
                </a:solidFill>
              </a:rPr>
              <a:t>how strong is it?</a:t>
            </a:r>
          </a:p>
          <a:p>
            <a:r>
              <a:rPr lang="en-US" sz="2800" dirty="0" smtClean="0"/>
              <a:t>4)</a:t>
            </a:r>
            <a:r>
              <a:rPr lang="en-US" sz="2800" dirty="0" smtClean="0">
                <a:solidFill>
                  <a:schemeClr val="bg1"/>
                </a:solidFill>
              </a:rPr>
              <a:t>does NOT assume directionality</a:t>
            </a:r>
          </a:p>
          <a:p>
            <a:r>
              <a:rPr lang="en-US" sz="2800" dirty="0" smtClean="0"/>
              <a:t>5)</a:t>
            </a:r>
            <a:r>
              <a:rPr lang="en-US" sz="2800" dirty="0" smtClean="0">
                <a:solidFill>
                  <a:schemeClr val="bg1"/>
                </a:solidFill>
              </a:rPr>
              <a:t>Only works w/ 2 variables, x1 &amp; x2</a:t>
            </a:r>
          </a:p>
          <a:p>
            <a:r>
              <a:rPr lang="en-US" sz="2800" dirty="0" smtClean="0"/>
              <a:t>6)</a:t>
            </a:r>
            <a:r>
              <a:rPr lang="en-US" sz="2800" dirty="0" smtClean="0">
                <a:solidFill>
                  <a:schemeClr val="bg1"/>
                </a:solidFill>
              </a:rPr>
              <a:t>only works w/numeric data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88505" y="3430613"/>
            <a:ext cx="5775158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Regression (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Ch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17)</a:t>
            </a:r>
          </a:p>
          <a:p>
            <a:r>
              <a:rPr lang="en-US" sz="2800" dirty="0" smtClean="0"/>
              <a:t>1-3)</a:t>
            </a:r>
            <a:r>
              <a:rPr lang="en-US" sz="2800" dirty="0" smtClean="0">
                <a:solidFill>
                  <a:schemeClr val="bg1"/>
                </a:solidFill>
              </a:rPr>
              <a:t>same as correlation</a:t>
            </a:r>
          </a:p>
          <a:p>
            <a:r>
              <a:rPr lang="en-US" sz="2800" dirty="0" smtClean="0"/>
              <a:t>4)</a:t>
            </a:r>
            <a:r>
              <a:rPr lang="en-US" sz="2800" dirty="0" smtClean="0">
                <a:solidFill>
                  <a:schemeClr val="bg1"/>
                </a:solidFill>
              </a:rPr>
              <a:t>assumes / tests </a:t>
            </a:r>
            <a:r>
              <a:rPr lang="en-US" sz="2800" u="sng" dirty="0" smtClean="0">
                <a:solidFill>
                  <a:schemeClr val="bg1"/>
                </a:solidFill>
              </a:rPr>
              <a:t>directionality</a:t>
            </a:r>
            <a:r>
              <a:rPr lang="en-US" sz="2800" dirty="0" smtClean="0">
                <a:solidFill>
                  <a:schemeClr val="bg1"/>
                </a:solidFill>
              </a:rPr>
              <a:t> or </a:t>
            </a:r>
            <a:r>
              <a:rPr lang="en-US" sz="2800" u="sng" dirty="0" smtClean="0">
                <a:solidFill>
                  <a:schemeClr val="bg1"/>
                </a:solidFill>
              </a:rPr>
              <a:t>causality</a:t>
            </a:r>
          </a:p>
          <a:p>
            <a:r>
              <a:rPr lang="en-US" sz="2800" dirty="0" smtClean="0"/>
              <a:t>5)</a:t>
            </a:r>
            <a:r>
              <a:rPr lang="en-US" sz="2800" dirty="0" smtClean="0">
                <a:solidFill>
                  <a:schemeClr val="bg1"/>
                </a:solidFill>
              </a:rPr>
              <a:t>Simplest case: y ~ x</a:t>
            </a:r>
          </a:p>
          <a:p>
            <a:r>
              <a:rPr lang="en-US" sz="2800" dirty="0" smtClean="0"/>
              <a:t>6)</a:t>
            </a:r>
            <a:r>
              <a:rPr lang="en-US" sz="2800" dirty="0" smtClean="0">
                <a:solidFill>
                  <a:schemeClr val="bg1"/>
                </a:solidFill>
              </a:rPr>
              <a:t>can be generalized to </a:t>
            </a:r>
            <a:r>
              <a:rPr lang="en-US" sz="2800" u="sng" dirty="0" smtClean="0">
                <a:solidFill>
                  <a:schemeClr val="bg1"/>
                </a:solidFill>
              </a:rPr>
              <a:t>all</a:t>
            </a:r>
            <a:r>
              <a:rPr lang="en-US" sz="2800" dirty="0" smtClean="0">
                <a:solidFill>
                  <a:schemeClr val="bg1"/>
                </a:solidFill>
              </a:rPr>
              <a:t> forms of data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050332" y="0"/>
            <a:ext cx="14166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35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4851" y="107548"/>
            <a:ext cx="1103182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situations in research: </a:t>
            </a:r>
            <a:br>
              <a:rPr lang="en-US" dirty="0" smtClean="0"/>
            </a:br>
            <a:r>
              <a:rPr lang="en-US" dirty="0" smtClean="0"/>
              <a:t>Is there a relationship between 2 numeric variables?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554039" y="1718619"/>
            <a:ext cx="2406314" cy="159381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45053" y="1657440"/>
            <a:ext cx="2615579" cy="1654994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07676" y="1433111"/>
            <a:ext cx="3398078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2 complementary methods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" y="3430613"/>
            <a:ext cx="5887452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Correlation (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Ch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16)</a:t>
            </a:r>
          </a:p>
          <a:p>
            <a:r>
              <a:rPr lang="en-US" sz="2800" dirty="0" smtClean="0"/>
              <a:t>1)</a:t>
            </a:r>
            <a:r>
              <a:rPr lang="en-US" sz="2800" dirty="0" smtClean="0">
                <a:solidFill>
                  <a:schemeClr val="bg1"/>
                </a:solidFill>
              </a:rPr>
              <a:t>is there a relationship?</a:t>
            </a:r>
          </a:p>
          <a:p>
            <a:r>
              <a:rPr lang="en-US" sz="2800" dirty="0" smtClean="0"/>
              <a:t>2)</a:t>
            </a:r>
            <a:r>
              <a:rPr lang="en-US" sz="2800" dirty="0" smtClean="0">
                <a:solidFill>
                  <a:schemeClr val="bg1"/>
                </a:solidFill>
              </a:rPr>
              <a:t>is it positive or negative</a:t>
            </a:r>
          </a:p>
          <a:p>
            <a:r>
              <a:rPr lang="en-US" sz="2800" dirty="0" smtClean="0"/>
              <a:t>3)</a:t>
            </a:r>
            <a:r>
              <a:rPr lang="en-US" sz="2800" dirty="0" smtClean="0">
                <a:solidFill>
                  <a:schemeClr val="bg1"/>
                </a:solidFill>
              </a:rPr>
              <a:t>how strong is it?</a:t>
            </a:r>
          </a:p>
          <a:p>
            <a:r>
              <a:rPr lang="en-US" sz="2800" dirty="0" smtClean="0"/>
              <a:t>4)</a:t>
            </a:r>
            <a:r>
              <a:rPr lang="en-US" sz="2800" dirty="0" smtClean="0">
                <a:solidFill>
                  <a:schemeClr val="bg1"/>
                </a:solidFill>
              </a:rPr>
              <a:t>does NOT assume directionality</a:t>
            </a:r>
          </a:p>
          <a:p>
            <a:r>
              <a:rPr lang="en-US" sz="2800" dirty="0" smtClean="0"/>
              <a:t>5)</a:t>
            </a:r>
            <a:r>
              <a:rPr lang="en-US" sz="2800" dirty="0" smtClean="0">
                <a:solidFill>
                  <a:schemeClr val="bg1"/>
                </a:solidFill>
              </a:rPr>
              <a:t>Only works w/ 2 variables, x1 &amp; x2</a:t>
            </a:r>
          </a:p>
          <a:p>
            <a:r>
              <a:rPr lang="en-US" sz="2800" dirty="0" smtClean="0"/>
              <a:t>6)</a:t>
            </a:r>
            <a:r>
              <a:rPr lang="en-US" sz="2800" dirty="0" smtClean="0">
                <a:solidFill>
                  <a:schemeClr val="bg1"/>
                </a:solidFill>
              </a:rPr>
              <a:t>only works w/numeric data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88505" y="3430613"/>
            <a:ext cx="5775158" cy="3170099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Regression (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Ch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17)</a:t>
            </a:r>
          </a:p>
          <a:p>
            <a:r>
              <a:rPr lang="en-US" sz="2800" dirty="0" smtClean="0"/>
              <a:t>1-3)</a:t>
            </a:r>
            <a:r>
              <a:rPr lang="en-US" sz="2800" dirty="0" smtClean="0">
                <a:solidFill>
                  <a:schemeClr val="bg1"/>
                </a:solidFill>
              </a:rPr>
              <a:t>same as correlation</a:t>
            </a:r>
          </a:p>
          <a:p>
            <a:r>
              <a:rPr lang="en-US" sz="2800" dirty="0" smtClean="0"/>
              <a:t>4)</a:t>
            </a:r>
            <a:r>
              <a:rPr lang="en-US" sz="2800" dirty="0" smtClean="0">
                <a:solidFill>
                  <a:schemeClr val="bg1"/>
                </a:solidFill>
              </a:rPr>
              <a:t>assumes / tests </a:t>
            </a:r>
            <a:r>
              <a:rPr lang="en-US" sz="2800" u="sng" dirty="0" smtClean="0">
                <a:solidFill>
                  <a:schemeClr val="bg1"/>
                </a:solidFill>
              </a:rPr>
              <a:t>directionality</a:t>
            </a:r>
            <a:r>
              <a:rPr lang="en-US" sz="2800" dirty="0" smtClean="0">
                <a:solidFill>
                  <a:schemeClr val="bg1"/>
                </a:solidFill>
              </a:rPr>
              <a:t> or </a:t>
            </a:r>
            <a:r>
              <a:rPr lang="en-US" sz="2800" u="sng" dirty="0" smtClean="0">
                <a:solidFill>
                  <a:schemeClr val="bg1"/>
                </a:solidFill>
              </a:rPr>
              <a:t>causality</a:t>
            </a:r>
          </a:p>
          <a:p>
            <a:r>
              <a:rPr lang="en-US" sz="2800" dirty="0" smtClean="0"/>
              <a:t>5)</a:t>
            </a:r>
            <a:r>
              <a:rPr lang="en-US" sz="2800" dirty="0" smtClean="0">
                <a:solidFill>
                  <a:schemeClr val="bg1"/>
                </a:solidFill>
              </a:rPr>
              <a:t>Simplest case: y ~ x</a:t>
            </a:r>
          </a:p>
          <a:p>
            <a:r>
              <a:rPr lang="en-US" sz="2800" dirty="0" smtClean="0"/>
              <a:t>6)</a:t>
            </a:r>
            <a:r>
              <a:rPr lang="en-US" sz="2800" dirty="0" smtClean="0">
                <a:solidFill>
                  <a:schemeClr val="bg1"/>
                </a:solidFill>
              </a:rPr>
              <a:t>can be generalized to </a:t>
            </a:r>
            <a:r>
              <a:rPr lang="en-US" sz="2800" u="sng" dirty="0" smtClean="0">
                <a:solidFill>
                  <a:schemeClr val="bg1"/>
                </a:solidFill>
              </a:rPr>
              <a:t>all</a:t>
            </a:r>
            <a:r>
              <a:rPr lang="en-US" sz="2800" dirty="0" smtClean="0">
                <a:solidFill>
                  <a:schemeClr val="bg1"/>
                </a:solidFill>
              </a:rPr>
              <a:t> forms of data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792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4851" y="107548"/>
            <a:ext cx="1103182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situations in research: </a:t>
            </a:r>
            <a:br>
              <a:rPr lang="en-US" dirty="0" smtClean="0"/>
            </a:br>
            <a:r>
              <a:rPr lang="en-US" dirty="0" smtClean="0"/>
              <a:t>Is there a relationship between 2 numeric variables?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554039" y="1718619"/>
            <a:ext cx="2406314" cy="159381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45053" y="1657440"/>
            <a:ext cx="2615579" cy="1654994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07676" y="1433111"/>
            <a:ext cx="3398078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2 complementary methods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" y="3430613"/>
            <a:ext cx="5887452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Correlation (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Ch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16)</a:t>
            </a:r>
          </a:p>
          <a:p>
            <a:r>
              <a:rPr lang="en-US" sz="2800" dirty="0" smtClean="0"/>
              <a:t>1)is there a relationship?</a:t>
            </a:r>
          </a:p>
          <a:p>
            <a:r>
              <a:rPr lang="en-US" sz="2800" dirty="0" smtClean="0"/>
              <a:t>2)</a:t>
            </a:r>
            <a:r>
              <a:rPr lang="en-US" sz="2800" dirty="0" smtClean="0">
                <a:solidFill>
                  <a:schemeClr val="bg1"/>
                </a:solidFill>
              </a:rPr>
              <a:t>is it positive or negative</a:t>
            </a:r>
          </a:p>
          <a:p>
            <a:r>
              <a:rPr lang="en-US" sz="2800" dirty="0" smtClean="0"/>
              <a:t>3)</a:t>
            </a:r>
            <a:r>
              <a:rPr lang="en-US" sz="2800" dirty="0" smtClean="0">
                <a:solidFill>
                  <a:schemeClr val="bg1"/>
                </a:solidFill>
              </a:rPr>
              <a:t>how strong is it?</a:t>
            </a:r>
          </a:p>
          <a:p>
            <a:r>
              <a:rPr lang="en-US" sz="2800" dirty="0" smtClean="0"/>
              <a:t>4)</a:t>
            </a:r>
            <a:r>
              <a:rPr lang="en-US" sz="2800" dirty="0" smtClean="0">
                <a:solidFill>
                  <a:schemeClr val="bg1"/>
                </a:solidFill>
              </a:rPr>
              <a:t>does NOT assume directionality</a:t>
            </a:r>
          </a:p>
          <a:p>
            <a:r>
              <a:rPr lang="en-US" sz="2800" dirty="0" smtClean="0"/>
              <a:t>5)</a:t>
            </a:r>
            <a:r>
              <a:rPr lang="en-US" sz="2800" dirty="0" smtClean="0">
                <a:solidFill>
                  <a:schemeClr val="bg1"/>
                </a:solidFill>
              </a:rPr>
              <a:t>Only works w/ 2 variables, x1 &amp; x2</a:t>
            </a:r>
          </a:p>
          <a:p>
            <a:r>
              <a:rPr lang="en-US" sz="2800" dirty="0" smtClean="0"/>
              <a:t>6)</a:t>
            </a:r>
            <a:r>
              <a:rPr lang="en-US" sz="2800" dirty="0" smtClean="0">
                <a:solidFill>
                  <a:schemeClr val="bg1"/>
                </a:solidFill>
              </a:rPr>
              <a:t>only works w/numeric data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88505" y="3430613"/>
            <a:ext cx="5775158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Regression (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Ch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17)</a:t>
            </a:r>
          </a:p>
          <a:p>
            <a:r>
              <a:rPr lang="en-US" sz="2800" dirty="0" smtClean="0"/>
              <a:t>1-3)</a:t>
            </a:r>
            <a:r>
              <a:rPr lang="en-US" sz="2800" dirty="0" smtClean="0">
                <a:solidFill>
                  <a:schemeClr val="bg1"/>
                </a:solidFill>
              </a:rPr>
              <a:t>same as correlation</a:t>
            </a:r>
          </a:p>
          <a:p>
            <a:r>
              <a:rPr lang="en-US" sz="2800" dirty="0" smtClean="0"/>
              <a:t>4)</a:t>
            </a:r>
            <a:r>
              <a:rPr lang="en-US" sz="2800" dirty="0" smtClean="0">
                <a:solidFill>
                  <a:schemeClr val="bg1"/>
                </a:solidFill>
              </a:rPr>
              <a:t>assumes / tests </a:t>
            </a:r>
            <a:r>
              <a:rPr lang="en-US" sz="2800" u="sng" dirty="0" smtClean="0">
                <a:solidFill>
                  <a:schemeClr val="bg1"/>
                </a:solidFill>
              </a:rPr>
              <a:t>directionality</a:t>
            </a:r>
            <a:r>
              <a:rPr lang="en-US" sz="2800" dirty="0" smtClean="0">
                <a:solidFill>
                  <a:schemeClr val="bg1"/>
                </a:solidFill>
              </a:rPr>
              <a:t> or </a:t>
            </a:r>
            <a:r>
              <a:rPr lang="en-US" sz="2800" u="sng" dirty="0" smtClean="0">
                <a:solidFill>
                  <a:schemeClr val="bg1"/>
                </a:solidFill>
              </a:rPr>
              <a:t>causality</a:t>
            </a:r>
          </a:p>
          <a:p>
            <a:r>
              <a:rPr lang="en-US" sz="2800" dirty="0" smtClean="0"/>
              <a:t>5)</a:t>
            </a:r>
            <a:r>
              <a:rPr lang="en-US" sz="2800" dirty="0" smtClean="0">
                <a:solidFill>
                  <a:schemeClr val="bg1"/>
                </a:solidFill>
              </a:rPr>
              <a:t>Simplest case: y ~ x</a:t>
            </a:r>
          </a:p>
          <a:p>
            <a:r>
              <a:rPr lang="en-US" sz="2800" dirty="0" smtClean="0"/>
              <a:t>6)</a:t>
            </a:r>
            <a:r>
              <a:rPr lang="en-US" sz="2800" dirty="0" smtClean="0">
                <a:solidFill>
                  <a:schemeClr val="bg1"/>
                </a:solidFill>
              </a:rPr>
              <a:t>can be generalized to </a:t>
            </a:r>
            <a:r>
              <a:rPr lang="en-US" sz="2800" u="sng" dirty="0" smtClean="0">
                <a:solidFill>
                  <a:schemeClr val="bg1"/>
                </a:solidFill>
              </a:rPr>
              <a:t>all</a:t>
            </a:r>
            <a:r>
              <a:rPr lang="en-US" sz="2800" dirty="0" smtClean="0">
                <a:solidFill>
                  <a:schemeClr val="bg1"/>
                </a:solidFill>
              </a:rPr>
              <a:t> forms of data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87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4851" y="107548"/>
            <a:ext cx="1103182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situations in research: </a:t>
            </a:r>
            <a:br>
              <a:rPr lang="en-US" dirty="0" smtClean="0"/>
            </a:br>
            <a:r>
              <a:rPr lang="en-US" dirty="0" smtClean="0"/>
              <a:t>Is there a relationship between 2 numeric variables?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554039" y="1718619"/>
            <a:ext cx="2406314" cy="159381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45053" y="1657440"/>
            <a:ext cx="2615579" cy="1654994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07676" y="1433111"/>
            <a:ext cx="3398078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2 complementary methods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" y="3430613"/>
            <a:ext cx="5887452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Correlation (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Ch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16)</a:t>
            </a:r>
          </a:p>
          <a:p>
            <a:r>
              <a:rPr lang="en-US" sz="2800" dirty="0" smtClean="0"/>
              <a:t>1)is there a relationship?</a:t>
            </a:r>
          </a:p>
          <a:p>
            <a:r>
              <a:rPr lang="en-US" sz="2800" dirty="0" smtClean="0"/>
              <a:t>2)is it </a:t>
            </a:r>
            <a:r>
              <a:rPr lang="en-US" sz="2800" b="1" dirty="0" smtClean="0"/>
              <a:t>positive</a:t>
            </a:r>
            <a:r>
              <a:rPr lang="en-US" sz="2800" dirty="0" smtClean="0"/>
              <a:t> or </a:t>
            </a:r>
            <a:r>
              <a:rPr lang="en-US" sz="2800" b="1" dirty="0" smtClean="0"/>
              <a:t>negative</a:t>
            </a:r>
          </a:p>
          <a:p>
            <a:r>
              <a:rPr lang="en-US" sz="2800" dirty="0" smtClean="0"/>
              <a:t>3)</a:t>
            </a:r>
            <a:r>
              <a:rPr lang="en-US" sz="2800" dirty="0" smtClean="0">
                <a:solidFill>
                  <a:schemeClr val="bg1"/>
                </a:solidFill>
              </a:rPr>
              <a:t>how strong is it?</a:t>
            </a:r>
          </a:p>
          <a:p>
            <a:r>
              <a:rPr lang="en-US" sz="2800" dirty="0" smtClean="0"/>
              <a:t>4)</a:t>
            </a:r>
            <a:r>
              <a:rPr lang="en-US" sz="2800" dirty="0" smtClean="0">
                <a:solidFill>
                  <a:schemeClr val="bg1"/>
                </a:solidFill>
              </a:rPr>
              <a:t>does NOT assume directionality</a:t>
            </a:r>
          </a:p>
          <a:p>
            <a:r>
              <a:rPr lang="en-US" sz="2800" dirty="0" smtClean="0"/>
              <a:t>5)</a:t>
            </a:r>
            <a:r>
              <a:rPr lang="en-US" sz="2800" dirty="0" smtClean="0">
                <a:solidFill>
                  <a:schemeClr val="bg1"/>
                </a:solidFill>
              </a:rPr>
              <a:t>Only works w/ 2 variables, x1 &amp; x2</a:t>
            </a:r>
          </a:p>
          <a:p>
            <a:r>
              <a:rPr lang="en-US" sz="2800" dirty="0" smtClean="0"/>
              <a:t>6)</a:t>
            </a:r>
            <a:r>
              <a:rPr lang="en-US" sz="2800" dirty="0" smtClean="0">
                <a:solidFill>
                  <a:schemeClr val="bg1"/>
                </a:solidFill>
              </a:rPr>
              <a:t>only works w/numeric data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88505" y="3430613"/>
            <a:ext cx="5775158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Regression (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Ch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17)</a:t>
            </a:r>
          </a:p>
          <a:p>
            <a:r>
              <a:rPr lang="en-US" sz="2800" dirty="0" smtClean="0"/>
              <a:t>1-3)</a:t>
            </a:r>
            <a:r>
              <a:rPr lang="en-US" sz="2800" dirty="0" smtClean="0">
                <a:solidFill>
                  <a:schemeClr val="bg1"/>
                </a:solidFill>
              </a:rPr>
              <a:t>same as correlation</a:t>
            </a:r>
          </a:p>
          <a:p>
            <a:r>
              <a:rPr lang="en-US" sz="2800" dirty="0" smtClean="0"/>
              <a:t>4)</a:t>
            </a:r>
            <a:r>
              <a:rPr lang="en-US" sz="2800" dirty="0" smtClean="0">
                <a:solidFill>
                  <a:schemeClr val="bg1"/>
                </a:solidFill>
              </a:rPr>
              <a:t>assumes / tests </a:t>
            </a:r>
            <a:r>
              <a:rPr lang="en-US" sz="2800" u="sng" dirty="0" smtClean="0">
                <a:solidFill>
                  <a:schemeClr val="bg1"/>
                </a:solidFill>
              </a:rPr>
              <a:t>directionality</a:t>
            </a:r>
            <a:r>
              <a:rPr lang="en-US" sz="2800" dirty="0" smtClean="0">
                <a:solidFill>
                  <a:schemeClr val="bg1"/>
                </a:solidFill>
              </a:rPr>
              <a:t> or </a:t>
            </a:r>
            <a:r>
              <a:rPr lang="en-US" sz="2800" u="sng" dirty="0" smtClean="0">
                <a:solidFill>
                  <a:schemeClr val="bg1"/>
                </a:solidFill>
              </a:rPr>
              <a:t>causality</a:t>
            </a:r>
          </a:p>
          <a:p>
            <a:r>
              <a:rPr lang="en-US" sz="2800" dirty="0" smtClean="0"/>
              <a:t>5)</a:t>
            </a:r>
            <a:r>
              <a:rPr lang="en-US" sz="2800" dirty="0" smtClean="0">
                <a:solidFill>
                  <a:schemeClr val="bg1"/>
                </a:solidFill>
              </a:rPr>
              <a:t>Simplest case: y ~ x</a:t>
            </a:r>
          </a:p>
          <a:p>
            <a:r>
              <a:rPr lang="en-US" sz="2800" dirty="0" smtClean="0"/>
              <a:t>6)</a:t>
            </a:r>
            <a:r>
              <a:rPr lang="en-US" sz="2800" dirty="0" smtClean="0">
                <a:solidFill>
                  <a:schemeClr val="bg1"/>
                </a:solidFill>
              </a:rPr>
              <a:t>can be generalized to </a:t>
            </a:r>
            <a:r>
              <a:rPr lang="en-US" sz="2800" u="sng" dirty="0" smtClean="0">
                <a:solidFill>
                  <a:schemeClr val="bg1"/>
                </a:solidFill>
              </a:rPr>
              <a:t>all</a:t>
            </a:r>
            <a:r>
              <a:rPr lang="en-US" sz="2800" dirty="0" smtClean="0">
                <a:solidFill>
                  <a:schemeClr val="bg1"/>
                </a:solidFill>
              </a:rPr>
              <a:t> forms of data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657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4851" y="107548"/>
            <a:ext cx="1103182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situations in research: </a:t>
            </a:r>
            <a:br>
              <a:rPr lang="en-US" dirty="0" smtClean="0"/>
            </a:br>
            <a:r>
              <a:rPr lang="en-US" dirty="0" smtClean="0"/>
              <a:t>Is there a relationship between 2 numeric variables?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554039" y="1718619"/>
            <a:ext cx="2406314" cy="159381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45053" y="1657440"/>
            <a:ext cx="2615579" cy="1654994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07676" y="1433111"/>
            <a:ext cx="3398078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2 complementary methods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" y="3430613"/>
            <a:ext cx="5887452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Correlation (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Ch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16)</a:t>
            </a:r>
          </a:p>
          <a:p>
            <a:r>
              <a:rPr lang="en-US" sz="2800" dirty="0" smtClean="0"/>
              <a:t>1)is there a relationship?</a:t>
            </a:r>
          </a:p>
          <a:p>
            <a:r>
              <a:rPr lang="en-US" sz="2800" dirty="0" smtClean="0"/>
              <a:t>2)is it positive or negative</a:t>
            </a:r>
          </a:p>
          <a:p>
            <a:r>
              <a:rPr lang="en-US" sz="2800" dirty="0" smtClean="0"/>
              <a:t>3)how </a:t>
            </a:r>
            <a:r>
              <a:rPr lang="en-US" sz="2800" b="1" dirty="0" smtClean="0"/>
              <a:t>strong</a:t>
            </a:r>
            <a:r>
              <a:rPr lang="en-US" sz="2800" dirty="0" smtClean="0"/>
              <a:t> is it?</a:t>
            </a:r>
          </a:p>
          <a:p>
            <a:r>
              <a:rPr lang="en-US" sz="2800" dirty="0" smtClean="0"/>
              <a:t>4)</a:t>
            </a:r>
            <a:r>
              <a:rPr lang="en-US" sz="2800" dirty="0" smtClean="0">
                <a:solidFill>
                  <a:schemeClr val="bg1"/>
                </a:solidFill>
              </a:rPr>
              <a:t>does NOT assume directionality</a:t>
            </a:r>
          </a:p>
          <a:p>
            <a:r>
              <a:rPr lang="en-US" sz="2800" dirty="0" smtClean="0"/>
              <a:t>5)</a:t>
            </a:r>
            <a:r>
              <a:rPr lang="en-US" sz="2800" dirty="0" smtClean="0">
                <a:solidFill>
                  <a:schemeClr val="bg1"/>
                </a:solidFill>
              </a:rPr>
              <a:t>Only works w/ 2 variables, x1 &amp; x2</a:t>
            </a:r>
          </a:p>
          <a:p>
            <a:r>
              <a:rPr lang="en-US" sz="2800" dirty="0" smtClean="0"/>
              <a:t>6)</a:t>
            </a:r>
            <a:r>
              <a:rPr lang="en-US" sz="2800" dirty="0" smtClean="0">
                <a:solidFill>
                  <a:schemeClr val="bg1"/>
                </a:solidFill>
              </a:rPr>
              <a:t>only works w/numeric data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88505" y="3430613"/>
            <a:ext cx="5775158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Regression (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Ch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17)</a:t>
            </a:r>
          </a:p>
          <a:p>
            <a:r>
              <a:rPr lang="en-US" sz="2800" dirty="0" smtClean="0"/>
              <a:t>1-3)</a:t>
            </a:r>
            <a:r>
              <a:rPr lang="en-US" sz="2800" dirty="0" smtClean="0">
                <a:solidFill>
                  <a:schemeClr val="bg1"/>
                </a:solidFill>
              </a:rPr>
              <a:t>same as correlation</a:t>
            </a:r>
          </a:p>
          <a:p>
            <a:r>
              <a:rPr lang="en-US" sz="2800" dirty="0" smtClean="0"/>
              <a:t>4)</a:t>
            </a:r>
            <a:r>
              <a:rPr lang="en-US" sz="2800" dirty="0" smtClean="0">
                <a:solidFill>
                  <a:schemeClr val="bg1"/>
                </a:solidFill>
              </a:rPr>
              <a:t>assumes / tests </a:t>
            </a:r>
            <a:r>
              <a:rPr lang="en-US" sz="2800" u="sng" dirty="0" smtClean="0">
                <a:solidFill>
                  <a:schemeClr val="bg1"/>
                </a:solidFill>
              </a:rPr>
              <a:t>directionality</a:t>
            </a:r>
            <a:r>
              <a:rPr lang="en-US" sz="2800" dirty="0" smtClean="0">
                <a:solidFill>
                  <a:schemeClr val="bg1"/>
                </a:solidFill>
              </a:rPr>
              <a:t> or </a:t>
            </a:r>
            <a:r>
              <a:rPr lang="en-US" sz="2800" u="sng" dirty="0" smtClean="0">
                <a:solidFill>
                  <a:schemeClr val="bg1"/>
                </a:solidFill>
              </a:rPr>
              <a:t>causality</a:t>
            </a:r>
          </a:p>
          <a:p>
            <a:r>
              <a:rPr lang="en-US" sz="2800" dirty="0" smtClean="0"/>
              <a:t>5)</a:t>
            </a:r>
            <a:r>
              <a:rPr lang="en-US" sz="2800" dirty="0" smtClean="0">
                <a:solidFill>
                  <a:schemeClr val="bg1"/>
                </a:solidFill>
              </a:rPr>
              <a:t>Simplest case: y ~ x</a:t>
            </a:r>
          </a:p>
          <a:p>
            <a:r>
              <a:rPr lang="en-US" sz="2800" dirty="0" smtClean="0"/>
              <a:t>6)</a:t>
            </a:r>
            <a:r>
              <a:rPr lang="en-US" sz="2800" dirty="0" smtClean="0">
                <a:solidFill>
                  <a:schemeClr val="bg1"/>
                </a:solidFill>
              </a:rPr>
              <a:t>can be generalized to </a:t>
            </a:r>
            <a:r>
              <a:rPr lang="en-US" sz="2800" u="sng" dirty="0" smtClean="0">
                <a:solidFill>
                  <a:schemeClr val="bg1"/>
                </a:solidFill>
              </a:rPr>
              <a:t>all</a:t>
            </a:r>
            <a:r>
              <a:rPr lang="en-US" sz="2800" dirty="0" smtClean="0">
                <a:solidFill>
                  <a:schemeClr val="bg1"/>
                </a:solidFill>
              </a:rPr>
              <a:t> forms of data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408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4851" y="107548"/>
            <a:ext cx="1103182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situations in research: </a:t>
            </a:r>
            <a:br>
              <a:rPr lang="en-US" dirty="0" smtClean="0"/>
            </a:br>
            <a:r>
              <a:rPr lang="en-US" dirty="0" smtClean="0"/>
              <a:t>Is there a relationship between 2 numeric variables?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554039" y="1718619"/>
            <a:ext cx="2406314" cy="159381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45053" y="1657440"/>
            <a:ext cx="2615579" cy="1654994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07676" y="1433111"/>
            <a:ext cx="3398078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2 complementary methods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" y="3430613"/>
            <a:ext cx="5887452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Correlation (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Ch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16)</a:t>
            </a:r>
          </a:p>
          <a:p>
            <a:r>
              <a:rPr lang="en-US" sz="2800" dirty="0" smtClean="0"/>
              <a:t>1)is there a relationship?</a:t>
            </a:r>
          </a:p>
          <a:p>
            <a:r>
              <a:rPr lang="en-US" sz="2800" dirty="0" smtClean="0"/>
              <a:t>2)is it positive or negative</a:t>
            </a:r>
          </a:p>
          <a:p>
            <a:r>
              <a:rPr lang="en-US" sz="2800" dirty="0" smtClean="0"/>
              <a:t>3)how strong is it?</a:t>
            </a:r>
          </a:p>
          <a:p>
            <a:r>
              <a:rPr lang="en-US" sz="2800" dirty="0" smtClean="0"/>
              <a:t>4)does </a:t>
            </a:r>
            <a:r>
              <a:rPr lang="en-US" sz="2800" b="1" dirty="0" smtClean="0"/>
              <a:t>NOT</a:t>
            </a:r>
            <a:r>
              <a:rPr lang="en-US" sz="2800" dirty="0" smtClean="0"/>
              <a:t> assume directionality</a:t>
            </a:r>
          </a:p>
          <a:p>
            <a:r>
              <a:rPr lang="en-US" sz="2800" dirty="0" smtClean="0"/>
              <a:t>5)</a:t>
            </a:r>
            <a:r>
              <a:rPr lang="en-US" sz="2800" dirty="0" smtClean="0">
                <a:solidFill>
                  <a:schemeClr val="bg1"/>
                </a:solidFill>
              </a:rPr>
              <a:t>Only works w/ 2 variables, x1 &amp; x2</a:t>
            </a:r>
          </a:p>
          <a:p>
            <a:r>
              <a:rPr lang="en-US" sz="2800" dirty="0" smtClean="0"/>
              <a:t>6)</a:t>
            </a:r>
            <a:r>
              <a:rPr lang="en-US" sz="2800" dirty="0" smtClean="0">
                <a:solidFill>
                  <a:schemeClr val="bg1"/>
                </a:solidFill>
              </a:rPr>
              <a:t>only works w/numeric data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88505" y="3430613"/>
            <a:ext cx="5775158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Regression (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Ch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17)</a:t>
            </a:r>
          </a:p>
          <a:p>
            <a:r>
              <a:rPr lang="en-US" sz="2800" dirty="0" smtClean="0"/>
              <a:t>1-3)</a:t>
            </a:r>
            <a:r>
              <a:rPr lang="en-US" sz="2800" dirty="0" smtClean="0">
                <a:solidFill>
                  <a:schemeClr val="bg1"/>
                </a:solidFill>
              </a:rPr>
              <a:t>same as correlation</a:t>
            </a:r>
          </a:p>
          <a:p>
            <a:r>
              <a:rPr lang="en-US" sz="2800" dirty="0" smtClean="0"/>
              <a:t>4)</a:t>
            </a:r>
            <a:r>
              <a:rPr lang="en-US" sz="2800" dirty="0" smtClean="0">
                <a:solidFill>
                  <a:schemeClr val="bg1"/>
                </a:solidFill>
              </a:rPr>
              <a:t>assumes / tests </a:t>
            </a:r>
            <a:r>
              <a:rPr lang="en-US" sz="2800" u="sng" dirty="0" smtClean="0">
                <a:solidFill>
                  <a:schemeClr val="bg1"/>
                </a:solidFill>
              </a:rPr>
              <a:t>directionality</a:t>
            </a:r>
            <a:r>
              <a:rPr lang="en-US" sz="2800" dirty="0" smtClean="0">
                <a:solidFill>
                  <a:schemeClr val="bg1"/>
                </a:solidFill>
              </a:rPr>
              <a:t> or </a:t>
            </a:r>
            <a:r>
              <a:rPr lang="en-US" sz="2800" u="sng" dirty="0" smtClean="0">
                <a:solidFill>
                  <a:schemeClr val="bg1"/>
                </a:solidFill>
              </a:rPr>
              <a:t>causality</a:t>
            </a:r>
          </a:p>
          <a:p>
            <a:r>
              <a:rPr lang="en-US" sz="2800" dirty="0" smtClean="0"/>
              <a:t>5)</a:t>
            </a:r>
            <a:r>
              <a:rPr lang="en-US" sz="2800" dirty="0" smtClean="0">
                <a:solidFill>
                  <a:schemeClr val="bg1"/>
                </a:solidFill>
              </a:rPr>
              <a:t>Simplest case: y ~ x</a:t>
            </a:r>
          </a:p>
          <a:p>
            <a:r>
              <a:rPr lang="en-US" sz="2800" dirty="0" smtClean="0"/>
              <a:t>6)</a:t>
            </a:r>
            <a:r>
              <a:rPr lang="en-US" sz="2800" dirty="0" smtClean="0">
                <a:solidFill>
                  <a:schemeClr val="bg1"/>
                </a:solidFill>
              </a:rPr>
              <a:t>can be generalized to </a:t>
            </a:r>
            <a:r>
              <a:rPr lang="en-US" sz="2800" u="sng" dirty="0" smtClean="0">
                <a:solidFill>
                  <a:schemeClr val="bg1"/>
                </a:solidFill>
              </a:rPr>
              <a:t>all</a:t>
            </a:r>
            <a:r>
              <a:rPr lang="en-US" sz="2800" dirty="0" smtClean="0">
                <a:solidFill>
                  <a:schemeClr val="bg1"/>
                </a:solidFill>
              </a:rPr>
              <a:t> forms of data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302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4851" y="107548"/>
            <a:ext cx="1103182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situations in research: </a:t>
            </a:r>
            <a:br>
              <a:rPr lang="en-US" dirty="0" smtClean="0"/>
            </a:br>
            <a:r>
              <a:rPr lang="en-US" dirty="0" smtClean="0"/>
              <a:t>Is there a relationship between 2 numeric variables?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554039" y="1718619"/>
            <a:ext cx="2406314" cy="159381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45053" y="1657440"/>
            <a:ext cx="2615579" cy="1654994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07676" y="1433111"/>
            <a:ext cx="3398078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2 complementary methods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" y="3430613"/>
            <a:ext cx="5887452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Correlation (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Ch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16)</a:t>
            </a:r>
          </a:p>
          <a:p>
            <a:r>
              <a:rPr lang="en-US" sz="2800" dirty="0" smtClean="0"/>
              <a:t>1)is there a relationship?</a:t>
            </a:r>
          </a:p>
          <a:p>
            <a:r>
              <a:rPr lang="en-US" sz="2800" dirty="0" smtClean="0"/>
              <a:t>2)is it positive or negative</a:t>
            </a:r>
          </a:p>
          <a:p>
            <a:r>
              <a:rPr lang="en-US" sz="2800" dirty="0" smtClean="0"/>
              <a:t>3)how strong is it?</a:t>
            </a:r>
          </a:p>
          <a:p>
            <a:r>
              <a:rPr lang="en-US" sz="2800" dirty="0" smtClean="0"/>
              <a:t>4)does NOT assume directionality</a:t>
            </a:r>
          </a:p>
          <a:p>
            <a:r>
              <a:rPr lang="en-US" sz="2800" dirty="0" smtClean="0"/>
              <a:t>5)Only works w/ </a:t>
            </a:r>
            <a:r>
              <a:rPr lang="en-US" sz="2800" b="1" dirty="0" smtClean="0"/>
              <a:t>2 variables</a:t>
            </a:r>
            <a:r>
              <a:rPr lang="en-US" sz="2800" dirty="0" smtClean="0"/>
              <a:t>, x1 &amp; </a:t>
            </a:r>
            <a:r>
              <a:rPr lang="en-US" sz="2800" dirty="0" smtClean="0"/>
              <a:t>x2</a:t>
            </a:r>
            <a:r>
              <a:rPr lang="en-US" sz="2800" dirty="0" smtClean="0">
                <a:solidFill>
                  <a:schemeClr val="bg1"/>
                </a:solidFill>
              </a:rPr>
              <a:t>x2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/>
              <a:t>6)</a:t>
            </a:r>
            <a:r>
              <a:rPr lang="en-US" sz="2800" dirty="0" smtClean="0">
                <a:solidFill>
                  <a:schemeClr val="bg1"/>
                </a:solidFill>
              </a:rPr>
              <a:t>only works w/numeric data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88505" y="3430613"/>
            <a:ext cx="5775158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Regression (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Ch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17)</a:t>
            </a:r>
          </a:p>
          <a:p>
            <a:r>
              <a:rPr lang="en-US" sz="2800" dirty="0" smtClean="0"/>
              <a:t>1-3)</a:t>
            </a:r>
            <a:r>
              <a:rPr lang="en-US" sz="2800" dirty="0" smtClean="0">
                <a:solidFill>
                  <a:schemeClr val="bg1"/>
                </a:solidFill>
              </a:rPr>
              <a:t>same as correlation</a:t>
            </a:r>
          </a:p>
          <a:p>
            <a:r>
              <a:rPr lang="en-US" sz="2800" dirty="0" smtClean="0"/>
              <a:t>4)</a:t>
            </a:r>
            <a:r>
              <a:rPr lang="en-US" sz="2800" dirty="0" smtClean="0">
                <a:solidFill>
                  <a:schemeClr val="bg1"/>
                </a:solidFill>
              </a:rPr>
              <a:t>assumes / tests </a:t>
            </a:r>
            <a:r>
              <a:rPr lang="en-US" sz="2800" u="sng" dirty="0" smtClean="0">
                <a:solidFill>
                  <a:schemeClr val="bg1"/>
                </a:solidFill>
              </a:rPr>
              <a:t>directionality</a:t>
            </a:r>
            <a:r>
              <a:rPr lang="en-US" sz="2800" dirty="0" smtClean="0">
                <a:solidFill>
                  <a:schemeClr val="bg1"/>
                </a:solidFill>
              </a:rPr>
              <a:t> or </a:t>
            </a:r>
            <a:r>
              <a:rPr lang="en-US" sz="2800" u="sng" dirty="0" smtClean="0">
                <a:solidFill>
                  <a:schemeClr val="bg1"/>
                </a:solidFill>
              </a:rPr>
              <a:t>causality</a:t>
            </a:r>
          </a:p>
          <a:p>
            <a:r>
              <a:rPr lang="en-US" sz="2800" dirty="0" smtClean="0"/>
              <a:t>5)</a:t>
            </a:r>
            <a:r>
              <a:rPr lang="en-US" sz="2800" dirty="0" smtClean="0">
                <a:solidFill>
                  <a:schemeClr val="bg1"/>
                </a:solidFill>
              </a:rPr>
              <a:t>Simplest case: y ~ x</a:t>
            </a:r>
          </a:p>
          <a:p>
            <a:r>
              <a:rPr lang="en-US" sz="2800" dirty="0" smtClean="0"/>
              <a:t>6)</a:t>
            </a:r>
            <a:r>
              <a:rPr lang="en-US" sz="2800" dirty="0" smtClean="0">
                <a:solidFill>
                  <a:schemeClr val="bg1"/>
                </a:solidFill>
              </a:rPr>
              <a:t>can be generalized to </a:t>
            </a:r>
            <a:r>
              <a:rPr lang="en-US" sz="2800" u="sng" dirty="0" smtClean="0">
                <a:solidFill>
                  <a:schemeClr val="bg1"/>
                </a:solidFill>
              </a:rPr>
              <a:t>all</a:t>
            </a:r>
            <a:r>
              <a:rPr lang="en-US" sz="2800" dirty="0" smtClean="0">
                <a:solidFill>
                  <a:schemeClr val="bg1"/>
                </a:solidFill>
              </a:rPr>
              <a:t> forms of data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751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4851" y="107548"/>
            <a:ext cx="1103182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situations in research: </a:t>
            </a:r>
            <a:br>
              <a:rPr lang="en-US" dirty="0" smtClean="0"/>
            </a:br>
            <a:r>
              <a:rPr lang="en-US" dirty="0" smtClean="0"/>
              <a:t>Is there a relationship between 2 numeric variables?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554039" y="1718619"/>
            <a:ext cx="2406314" cy="159381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45053" y="1657440"/>
            <a:ext cx="2615579" cy="1654994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07676" y="1433111"/>
            <a:ext cx="3398078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2 complementary methods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" y="3430613"/>
            <a:ext cx="5887452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Correlation (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Ch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16)</a:t>
            </a:r>
          </a:p>
          <a:p>
            <a:r>
              <a:rPr lang="en-US" sz="2800" dirty="0" smtClean="0"/>
              <a:t>1)is there a relationship?</a:t>
            </a:r>
          </a:p>
          <a:p>
            <a:r>
              <a:rPr lang="en-US" sz="2800" dirty="0" smtClean="0"/>
              <a:t>2)is it positive or negative</a:t>
            </a:r>
          </a:p>
          <a:p>
            <a:r>
              <a:rPr lang="en-US" sz="2800" dirty="0" smtClean="0"/>
              <a:t>3)how strong is it?</a:t>
            </a:r>
          </a:p>
          <a:p>
            <a:r>
              <a:rPr lang="en-US" sz="2800" dirty="0" smtClean="0"/>
              <a:t>4)does NOT assume directionality</a:t>
            </a:r>
          </a:p>
          <a:p>
            <a:r>
              <a:rPr lang="en-US" sz="2800" dirty="0" smtClean="0"/>
              <a:t>5)Only works w/ 2 variables, x1 &amp; x2</a:t>
            </a:r>
          </a:p>
          <a:p>
            <a:r>
              <a:rPr lang="en-US" sz="2800" dirty="0" smtClean="0"/>
              <a:t>6)only works w/</a:t>
            </a:r>
            <a:r>
              <a:rPr lang="en-US" sz="2800" b="1" dirty="0" smtClean="0"/>
              <a:t>numeric data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88505" y="3430613"/>
            <a:ext cx="5775158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Regression (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Ch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17)</a:t>
            </a:r>
          </a:p>
          <a:p>
            <a:r>
              <a:rPr lang="en-US" sz="2800" dirty="0" smtClean="0"/>
              <a:t>1-3)</a:t>
            </a:r>
            <a:r>
              <a:rPr lang="en-US" sz="2800" dirty="0" smtClean="0">
                <a:solidFill>
                  <a:schemeClr val="bg1"/>
                </a:solidFill>
              </a:rPr>
              <a:t>same as correlation</a:t>
            </a:r>
          </a:p>
          <a:p>
            <a:r>
              <a:rPr lang="en-US" sz="2800" dirty="0" smtClean="0"/>
              <a:t>4)</a:t>
            </a:r>
            <a:r>
              <a:rPr lang="en-US" sz="2800" dirty="0" smtClean="0">
                <a:solidFill>
                  <a:schemeClr val="bg1"/>
                </a:solidFill>
              </a:rPr>
              <a:t>assumes / tests </a:t>
            </a:r>
            <a:r>
              <a:rPr lang="en-US" sz="2800" u="sng" dirty="0" smtClean="0">
                <a:solidFill>
                  <a:schemeClr val="bg1"/>
                </a:solidFill>
              </a:rPr>
              <a:t>directionality</a:t>
            </a:r>
            <a:r>
              <a:rPr lang="en-US" sz="2800" dirty="0" smtClean="0">
                <a:solidFill>
                  <a:schemeClr val="bg1"/>
                </a:solidFill>
              </a:rPr>
              <a:t> or </a:t>
            </a:r>
            <a:r>
              <a:rPr lang="en-US" sz="2800" u="sng" dirty="0" smtClean="0">
                <a:solidFill>
                  <a:schemeClr val="bg1"/>
                </a:solidFill>
              </a:rPr>
              <a:t>causality</a:t>
            </a:r>
          </a:p>
          <a:p>
            <a:r>
              <a:rPr lang="en-US" sz="2800" dirty="0" smtClean="0"/>
              <a:t>5)</a:t>
            </a:r>
            <a:r>
              <a:rPr lang="en-US" sz="2800" dirty="0" smtClean="0">
                <a:solidFill>
                  <a:schemeClr val="bg1"/>
                </a:solidFill>
              </a:rPr>
              <a:t>Simplest case: y ~ x</a:t>
            </a:r>
          </a:p>
          <a:p>
            <a:r>
              <a:rPr lang="en-US" sz="2800" dirty="0" smtClean="0"/>
              <a:t>6)</a:t>
            </a:r>
            <a:r>
              <a:rPr lang="en-US" sz="2800" dirty="0" smtClean="0">
                <a:solidFill>
                  <a:schemeClr val="bg1"/>
                </a:solidFill>
              </a:rPr>
              <a:t>can be generalized to </a:t>
            </a:r>
            <a:r>
              <a:rPr lang="en-US" sz="2800" u="sng" dirty="0" smtClean="0">
                <a:solidFill>
                  <a:schemeClr val="bg1"/>
                </a:solidFill>
              </a:rPr>
              <a:t>all</a:t>
            </a:r>
            <a:r>
              <a:rPr lang="en-US" sz="2800" dirty="0" smtClean="0">
                <a:solidFill>
                  <a:schemeClr val="bg1"/>
                </a:solidFill>
              </a:rPr>
              <a:t> forms of data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713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4851" y="107548"/>
            <a:ext cx="1103182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situations in research: </a:t>
            </a:r>
            <a:br>
              <a:rPr lang="en-US" dirty="0" smtClean="0"/>
            </a:br>
            <a:r>
              <a:rPr lang="en-US" dirty="0" smtClean="0"/>
              <a:t>Is there a relationship between 2 numeric variables?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554039" y="1718619"/>
            <a:ext cx="2406314" cy="159381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45053" y="1657440"/>
            <a:ext cx="2615579" cy="1654994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07676" y="1433111"/>
            <a:ext cx="3398078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2 complementary methods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" y="3430613"/>
            <a:ext cx="5887452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Correlation (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Ch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16)</a:t>
            </a:r>
          </a:p>
          <a:p>
            <a:r>
              <a:rPr lang="en-US" sz="2800" dirty="0" smtClean="0"/>
              <a:t>1)is there a relationship?</a:t>
            </a:r>
          </a:p>
          <a:p>
            <a:r>
              <a:rPr lang="en-US" sz="2800" dirty="0" smtClean="0"/>
              <a:t>2)is it positive or negative</a:t>
            </a:r>
          </a:p>
          <a:p>
            <a:r>
              <a:rPr lang="en-US" sz="2800" dirty="0" smtClean="0"/>
              <a:t>3)how strong is it?</a:t>
            </a:r>
          </a:p>
          <a:p>
            <a:r>
              <a:rPr lang="en-US" sz="2800" dirty="0" smtClean="0"/>
              <a:t>4)does NOT assume directionality</a:t>
            </a:r>
          </a:p>
          <a:p>
            <a:r>
              <a:rPr lang="en-US" sz="2800" dirty="0" smtClean="0"/>
              <a:t>5)Only works w/ 2 variables, x1 &amp; x2</a:t>
            </a:r>
          </a:p>
          <a:p>
            <a:r>
              <a:rPr lang="en-US" sz="2800" dirty="0" smtClean="0"/>
              <a:t>6)only works w/numeric data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288505" y="3430613"/>
            <a:ext cx="5775158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Regression (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Ch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17)</a:t>
            </a:r>
          </a:p>
          <a:p>
            <a:r>
              <a:rPr lang="en-US" sz="2800" dirty="0" smtClean="0"/>
              <a:t>1-3)</a:t>
            </a:r>
            <a:r>
              <a:rPr lang="en-US" sz="2800" dirty="0" smtClean="0">
                <a:solidFill>
                  <a:schemeClr val="bg1"/>
                </a:solidFill>
              </a:rPr>
              <a:t>same as correlation</a:t>
            </a:r>
          </a:p>
          <a:p>
            <a:r>
              <a:rPr lang="en-US" sz="2800" dirty="0" smtClean="0"/>
              <a:t>4)</a:t>
            </a:r>
            <a:r>
              <a:rPr lang="en-US" sz="2800" dirty="0" smtClean="0">
                <a:solidFill>
                  <a:schemeClr val="bg1"/>
                </a:solidFill>
              </a:rPr>
              <a:t>assumes / tests </a:t>
            </a:r>
            <a:r>
              <a:rPr lang="en-US" sz="2800" u="sng" dirty="0" smtClean="0">
                <a:solidFill>
                  <a:schemeClr val="bg1"/>
                </a:solidFill>
              </a:rPr>
              <a:t>directionality</a:t>
            </a:r>
            <a:r>
              <a:rPr lang="en-US" sz="2800" dirty="0" smtClean="0">
                <a:solidFill>
                  <a:schemeClr val="bg1"/>
                </a:solidFill>
              </a:rPr>
              <a:t> or </a:t>
            </a:r>
            <a:r>
              <a:rPr lang="en-US" sz="2800" u="sng" dirty="0" smtClean="0">
                <a:solidFill>
                  <a:schemeClr val="bg1"/>
                </a:solidFill>
              </a:rPr>
              <a:t>causality</a:t>
            </a:r>
          </a:p>
          <a:p>
            <a:r>
              <a:rPr lang="en-US" sz="2800" dirty="0" smtClean="0"/>
              <a:t>5)</a:t>
            </a:r>
            <a:r>
              <a:rPr lang="en-US" sz="2800" dirty="0" smtClean="0">
                <a:solidFill>
                  <a:schemeClr val="bg1"/>
                </a:solidFill>
              </a:rPr>
              <a:t>Simplest case: y ~ x</a:t>
            </a:r>
          </a:p>
          <a:p>
            <a:r>
              <a:rPr lang="en-US" sz="2800" dirty="0" smtClean="0"/>
              <a:t>6)</a:t>
            </a:r>
            <a:r>
              <a:rPr lang="en-US" sz="2800" dirty="0" smtClean="0">
                <a:solidFill>
                  <a:schemeClr val="bg1"/>
                </a:solidFill>
              </a:rPr>
              <a:t>can be generalized to </a:t>
            </a:r>
            <a:r>
              <a:rPr lang="en-US" sz="2800" u="sng" dirty="0" smtClean="0">
                <a:solidFill>
                  <a:schemeClr val="bg1"/>
                </a:solidFill>
              </a:rPr>
              <a:t>all</a:t>
            </a:r>
            <a:r>
              <a:rPr lang="en-US" sz="2800" dirty="0" smtClean="0">
                <a:solidFill>
                  <a:schemeClr val="bg1"/>
                </a:solidFill>
              </a:rPr>
              <a:t> forms of data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893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38" y="19979"/>
            <a:ext cx="10515600" cy="1325563"/>
          </a:xfrm>
        </p:spPr>
        <p:txBody>
          <a:bodyPr/>
          <a:lstStyle/>
          <a:p>
            <a:r>
              <a:rPr lang="en-US" dirty="0" smtClean="0"/>
              <a:t>Correlation:</a:t>
            </a:r>
            <a:br>
              <a:rPr lang="en-US" dirty="0" smtClean="0"/>
            </a:br>
            <a:r>
              <a:rPr lang="en-US" dirty="0" smtClean="0"/>
              <a:t>does NOT assume </a:t>
            </a:r>
            <a:r>
              <a:rPr lang="en-US" b="1" dirty="0" smtClean="0"/>
              <a:t>directionality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36" y="1345542"/>
            <a:ext cx="10802040" cy="55124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6611" y="6273225"/>
            <a:ext cx="522170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Protein</a:t>
            </a:r>
            <a:r>
              <a:rPr lang="en-US" sz="3200" b="1" dirty="0" smtClean="0"/>
              <a:t> in milk (%)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881934" y="3345540"/>
            <a:ext cx="285549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Fat</a:t>
            </a:r>
            <a:r>
              <a:rPr lang="en-US" sz="3200" b="1" dirty="0" smtClean="0"/>
              <a:t> in milk (%)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87299" y="6273225"/>
            <a:ext cx="285549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Fat in milk (%)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4211871" y="2913220"/>
            <a:ext cx="372013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Protein in milk (%)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5779550" y="1254680"/>
            <a:ext cx="6412450" cy="5603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3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fat content of mammal milk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s://upload.wikimedia.org/wikipedia/commons/thumb/3/36/Goat_kid_feeding_on_mothers_milk.jpg/1024px-Goat_kid_feeding_on_mothers_mil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545" y="1246075"/>
            <a:ext cx="8153107" cy="543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637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38" y="19979"/>
            <a:ext cx="10515600" cy="1325563"/>
          </a:xfrm>
        </p:spPr>
        <p:txBody>
          <a:bodyPr/>
          <a:lstStyle/>
          <a:p>
            <a:r>
              <a:rPr lang="en-US" dirty="0" smtClean="0"/>
              <a:t>Correlation:</a:t>
            </a:r>
            <a:br>
              <a:rPr lang="en-US" dirty="0" smtClean="0"/>
            </a:br>
            <a:r>
              <a:rPr lang="en-US" dirty="0" smtClean="0"/>
              <a:t>does NOT assume directionality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36" y="1345542"/>
            <a:ext cx="10802040" cy="55124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87299" y="6273225"/>
            <a:ext cx="285549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Fat</a:t>
            </a:r>
            <a:r>
              <a:rPr lang="en-US" sz="3200" b="1" dirty="0" smtClean="0"/>
              <a:t> in milk (%)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4309121" y="3010470"/>
            <a:ext cx="352563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Protein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b="1" dirty="0" smtClean="0"/>
              <a:t>in milk (%)</a:t>
            </a:r>
            <a:endParaRPr lang="en-US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12050332" y="0"/>
            <a:ext cx="14166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202732" y="152400"/>
            <a:ext cx="14166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56611" y="6273225"/>
            <a:ext cx="522170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Protein</a:t>
            </a:r>
            <a:r>
              <a:rPr lang="en-US" sz="3200" b="1" dirty="0" smtClean="0"/>
              <a:t> in milk (%)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881934" y="3345540"/>
            <a:ext cx="285549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Fat</a:t>
            </a:r>
            <a:r>
              <a:rPr lang="en-US" sz="3200" b="1" dirty="0" smtClean="0"/>
              <a:t> in milk (%)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88095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38" y="19979"/>
            <a:ext cx="10515600" cy="1325563"/>
          </a:xfrm>
        </p:spPr>
        <p:txBody>
          <a:bodyPr/>
          <a:lstStyle/>
          <a:p>
            <a:r>
              <a:rPr lang="en-US" dirty="0" smtClean="0"/>
              <a:t>Correlation:</a:t>
            </a:r>
            <a:br>
              <a:rPr lang="en-US" dirty="0" smtClean="0"/>
            </a:br>
            <a:r>
              <a:rPr lang="en-US" dirty="0" smtClean="0"/>
              <a:t>does NOT assume directionality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36" y="1345542"/>
            <a:ext cx="10802040" cy="55124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87299" y="6273225"/>
            <a:ext cx="285549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Fat</a:t>
            </a:r>
            <a:r>
              <a:rPr lang="en-US" sz="3200" b="1" dirty="0" smtClean="0"/>
              <a:t> in milk (%)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4309121" y="3010470"/>
            <a:ext cx="352563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Protein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b="1" dirty="0" smtClean="0"/>
              <a:t>in milk (%)</a:t>
            </a:r>
            <a:endParaRPr lang="en-US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12050332" y="0"/>
            <a:ext cx="14166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56611" y="6273225"/>
            <a:ext cx="522170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Protein</a:t>
            </a:r>
            <a:r>
              <a:rPr lang="en-US" sz="3200" b="1" dirty="0" smtClean="0"/>
              <a:t> in milk (%)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881934" y="3345540"/>
            <a:ext cx="285549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Fat</a:t>
            </a:r>
            <a:r>
              <a:rPr lang="en-US" sz="3200" b="1" dirty="0" smtClean="0"/>
              <a:t> in milk (%)</a:t>
            </a:r>
            <a:endParaRPr lang="en-US" sz="3200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08338" y="4726546"/>
            <a:ext cx="6851561" cy="173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137893" y="4630869"/>
            <a:ext cx="3712863" cy="164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365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38" y="19979"/>
            <a:ext cx="10515600" cy="1325563"/>
          </a:xfrm>
        </p:spPr>
        <p:txBody>
          <a:bodyPr/>
          <a:lstStyle/>
          <a:p>
            <a:r>
              <a:rPr lang="en-US" dirty="0" smtClean="0"/>
              <a:t>Correlation:</a:t>
            </a:r>
            <a:br>
              <a:rPr lang="en-US" dirty="0" smtClean="0"/>
            </a:br>
            <a:r>
              <a:rPr lang="en-US" dirty="0" smtClean="0"/>
              <a:t>does NOT assume directionality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36" y="1345542"/>
            <a:ext cx="10802040" cy="551245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1756611" y="2622884"/>
            <a:ext cx="2887578" cy="2887579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086425" y="2454822"/>
            <a:ext cx="3289243" cy="3155622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87299" y="6273225"/>
            <a:ext cx="285549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Fat</a:t>
            </a:r>
            <a:r>
              <a:rPr lang="en-US" sz="3200" b="1" dirty="0" smtClean="0"/>
              <a:t> in milk (%)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4309121" y="3010470"/>
            <a:ext cx="352563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Protein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b="1" dirty="0" smtClean="0"/>
              <a:t>in milk (%)</a:t>
            </a:r>
            <a:endParaRPr lang="en-US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756611" y="6273225"/>
            <a:ext cx="522170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Protein</a:t>
            </a:r>
            <a:r>
              <a:rPr lang="en-US" sz="3200" b="1" dirty="0" smtClean="0"/>
              <a:t> in milk (%)</a:t>
            </a:r>
            <a:endParaRPr lang="en-US" sz="3200" b="1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881934" y="3345540"/>
            <a:ext cx="285549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Fat</a:t>
            </a:r>
            <a:r>
              <a:rPr lang="en-US" sz="3200" b="1" dirty="0" smtClean="0"/>
              <a:t> in milk (%)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81701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correlation: only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simple </a:t>
            </a:r>
            <a:r>
              <a:rPr lang="en-US" dirty="0" smtClean="0"/>
              <a:t>relationship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73" y="1690688"/>
            <a:ext cx="11409170" cy="5167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00487" y="6321351"/>
            <a:ext cx="285549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Fat in milk (%)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022380" y="2683590"/>
            <a:ext cx="522170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Protein</a:t>
            </a:r>
            <a:r>
              <a:rPr lang="en-US" sz="3200" b="1" dirty="0" smtClean="0"/>
              <a:t> in milk (%)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7584287" y="2526632"/>
            <a:ext cx="3581018" cy="2836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050332" y="0"/>
            <a:ext cx="14166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38200" y="1056068"/>
            <a:ext cx="4364865" cy="734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87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correlation: only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u="sng" dirty="0" smtClean="0"/>
              <a:t>simple </a:t>
            </a:r>
            <a:r>
              <a:rPr lang="en-US" b="1" u="sng" dirty="0" smtClean="0"/>
              <a:t>relationship</a:t>
            </a:r>
            <a:endParaRPr lang="en-US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73" y="1690688"/>
            <a:ext cx="11409170" cy="5167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00487" y="6321351"/>
            <a:ext cx="285549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Fat in milk (%)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022380" y="2683590"/>
            <a:ext cx="522170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Protein</a:t>
            </a:r>
            <a:r>
              <a:rPr lang="en-US" sz="3200" b="1" dirty="0" smtClean="0"/>
              <a:t> in milk (%)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7584287" y="2526632"/>
            <a:ext cx="3581018" cy="2836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correlation: only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u="sng" dirty="0" smtClean="0"/>
              <a:t>simple </a:t>
            </a:r>
            <a:r>
              <a:rPr lang="en-US" b="1" u="sng" dirty="0" smtClean="0"/>
              <a:t>relationship</a:t>
            </a:r>
            <a:endParaRPr lang="en-US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73" y="1690688"/>
            <a:ext cx="11409170" cy="5167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00487" y="6321351"/>
            <a:ext cx="285549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Fat in milk (%)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022380" y="2683590"/>
            <a:ext cx="522170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Protein in milk (%)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12050332" y="0"/>
            <a:ext cx="14166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50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37" y="1323428"/>
            <a:ext cx="11582499" cy="52458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correlation: only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 smtClean="0"/>
              <a:t>simple </a:t>
            </a:r>
            <a:r>
              <a:rPr lang="en-US" u="sng" dirty="0" smtClean="0"/>
              <a:t>relationship</a:t>
            </a:r>
            <a:endParaRPr 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5500487" y="6321351"/>
            <a:ext cx="285549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Fat in milk (%)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022380" y="2683590"/>
            <a:ext cx="522170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Protein in milk (%)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61943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37" y="1323428"/>
            <a:ext cx="11582499" cy="52458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correlation: only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simple </a:t>
            </a:r>
            <a:r>
              <a:rPr lang="en-US" b="1" dirty="0" smtClean="0"/>
              <a:t>relationship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500487" y="6321351"/>
            <a:ext cx="285549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Fat in milk (%)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022380" y="2683590"/>
            <a:ext cx="522170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Protein in milk (%)</a:t>
            </a:r>
            <a:endParaRPr lang="en-US" sz="3200" b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355981" y="1900989"/>
            <a:ext cx="908335" cy="10106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071811" y="921247"/>
            <a:ext cx="29838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“smoother”</a:t>
            </a:r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12050332" y="0"/>
            <a:ext cx="14166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401577" y="1107583"/>
            <a:ext cx="2163651" cy="476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2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37" y="1323428"/>
            <a:ext cx="11582499" cy="52458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correlation: only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simple </a:t>
            </a:r>
            <a:r>
              <a:rPr lang="en-US" b="1" dirty="0" smtClean="0"/>
              <a:t>relationship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500487" y="6321351"/>
            <a:ext cx="285549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Fat in milk (%)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022380" y="2683590"/>
            <a:ext cx="522170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Protein in milk (%)</a:t>
            </a:r>
            <a:endParaRPr lang="en-US" sz="3200" b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355981" y="1900989"/>
            <a:ext cx="908335" cy="10106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071811" y="921247"/>
            <a:ext cx="29838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“</a:t>
            </a:r>
            <a:r>
              <a:rPr lang="en-US" sz="4400" u="sng" dirty="0" smtClean="0"/>
              <a:t>smoother</a:t>
            </a:r>
            <a:r>
              <a:rPr lang="en-US" sz="4400" dirty="0" smtClean="0"/>
              <a:t>”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7620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4851" y="107548"/>
            <a:ext cx="1103182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situations in research: </a:t>
            </a:r>
            <a:br>
              <a:rPr lang="en-US" dirty="0" smtClean="0"/>
            </a:br>
            <a:r>
              <a:rPr lang="en-US" dirty="0" smtClean="0"/>
              <a:t>Is there a relationship between 2 numeric variables?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554039" y="1718619"/>
            <a:ext cx="2406314" cy="159381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45053" y="1657440"/>
            <a:ext cx="2615579" cy="1654994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07676" y="1433111"/>
            <a:ext cx="3398078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2 complementary methods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" y="3430613"/>
            <a:ext cx="5887452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Correlation (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Ch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16)</a:t>
            </a:r>
          </a:p>
          <a:p>
            <a:r>
              <a:rPr lang="en-US" sz="2800" dirty="0" smtClean="0"/>
              <a:t>1)is there a relationship?</a:t>
            </a:r>
          </a:p>
          <a:p>
            <a:r>
              <a:rPr lang="en-US" sz="2800" dirty="0" smtClean="0"/>
              <a:t>2)is it </a:t>
            </a:r>
            <a:r>
              <a:rPr lang="en-US" sz="2800" b="1" dirty="0" smtClean="0"/>
              <a:t>positive</a:t>
            </a:r>
            <a:r>
              <a:rPr lang="en-US" sz="2800" dirty="0" smtClean="0"/>
              <a:t> or </a:t>
            </a:r>
            <a:r>
              <a:rPr lang="en-US" sz="2800" b="1" dirty="0" smtClean="0"/>
              <a:t>negative</a:t>
            </a:r>
          </a:p>
          <a:p>
            <a:r>
              <a:rPr lang="en-US" sz="2800" dirty="0" smtClean="0"/>
              <a:t>3)how </a:t>
            </a:r>
            <a:r>
              <a:rPr lang="en-US" sz="2800" b="1" dirty="0" smtClean="0"/>
              <a:t>strong</a:t>
            </a:r>
            <a:r>
              <a:rPr lang="en-US" sz="2800" dirty="0" smtClean="0"/>
              <a:t> is it?</a:t>
            </a:r>
          </a:p>
          <a:p>
            <a:r>
              <a:rPr lang="en-US" sz="2800" dirty="0" smtClean="0"/>
              <a:t>4)does NOT assume directionality</a:t>
            </a:r>
          </a:p>
          <a:p>
            <a:r>
              <a:rPr lang="en-US" sz="2800" dirty="0" smtClean="0"/>
              <a:t>5)Only works w/ 2 variables, x1 &amp; x2</a:t>
            </a:r>
          </a:p>
          <a:p>
            <a:r>
              <a:rPr lang="en-US" sz="2800" dirty="0" smtClean="0"/>
              <a:t>6)only works w/numeric data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288505" y="3430613"/>
            <a:ext cx="5775158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Regression (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Ch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17)</a:t>
            </a:r>
          </a:p>
          <a:p>
            <a:r>
              <a:rPr lang="en-US" sz="2800" dirty="0" smtClean="0"/>
              <a:t>1-3)same as correlation</a:t>
            </a:r>
          </a:p>
          <a:p>
            <a:r>
              <a:rPr lang="en-US" sz="2800" dirty="0" smtClean="0"/>
              <a:t>4)</a:t>
            </a:r>
            <a:r>
              <a:rPr lang="en-US" sz="2800" dirty="0" smtClean="0">
                <a:solidFill>
                  <a:schemeClr val="bg1"/>
                </a:solidFill>
              </a:rPr>
              <a:t>assumes / tests </a:t>
            </a:r>
            <a:r>
              <a:rPr lang="en-US" sz="2800" u="sng" dirty="0" smtClean="0">
                <a:solidFill>
                  <a:schemeClr val="bg1"/>
                </a:solidFill>
              </a:rPr>
              <a:t>directionality</a:t>
            </a:r>
            <a:r>
              <a:rPr lang="en-US" sz="2800" dirty="0" smtClean="0">
                <a:solidFill>
                  <a:schemeClr val="bg1"/>
                </a:solidFill>
              </a:rPr>
              <a:t> or </a:t>
            </a:r>
            <a:r>
              <a:rPr lang="en-US" sz="2800" u="sng" dirty="0" smtClean="0">
                <a:solidFill>
                  <a:schemeClr val="bg1"/>
                </a:solidFill>
              </a:rPr>
              <a:t>causality</a:t>
            </a:r>
          </a:p>
          <a:p>
            <a:r>
              <a:rPr lang="en-US" sz="2800" dirty="0" smtClean="0"/>
              <a:t>5)</a:t>
            </a:r>
            <a:r>
              <a:rPr lang="en-US" sz="2800" dirty="0" smtClean="0">
                <a:solidFill>
                  <a:schemeClr val="bg1"/>
                </a:solidFill>
              </a:rPr>
              <a:t>Simplest case: y ~ x</a:t>
            </a:r>
          </a:p>
          <a:p>
            <a:r>
              <a:rPr lang="en-US" sz="2800" dirty="0" smtClean="0"/>
              <a:t>6)</a:t>
            </a:r>
            <a:r>
              <a:rPr lang="en-US" sz="2800" dirty="0" smtClean="0">
                <a:solidFill>
                  <a:schemeClr val="bg1"/>
                </a:solidFill>
              </a:rPr>
              <a:t>can be generalized to </a:t>
            </a:r>
            <a:r>
              <a:rPr lang="en-US" sz="2800" u="sng" dirty="0" smtClean="0">
                <a:solidFill>
                  <a:schemeClr val="bg1"/>
                </a:solidFill>
              </a:rPr>
              <a:t>all</a:t>
            </a:r>
            <a:r>
              <a:rPr lang="en-US" sz="2800" dirty="0" smtClean="0">
                <a:solidFill>
                  <a:schemeClr val="bg1"/>
                </a:solidFill>
              </a:rPr>
              <a:t> forms of data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050332" y="0"/>
            <a:ext cx="14166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Brace 1"/>
          <p:cNvSpPr/>
          <p:nvPr/>
        </p:nvSpPr>
        <p:spPr>
          <a:xfrm>
            <a:off x="3907676" y="4022049"/>
            <a:ext cx="502276" cy="12878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610637" y="4250028"/>
            <a:ext cx="1677868" cy="42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50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599" y="1433111"/>
            <a:ext cx="9382331" cy="508068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4851" y="107548"/>
            <a:ext cx="1103182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situations in research: </a:t>
            </a:r>
            <a:br>
              <a:rPr lang="en-US" dirty="0" smtClean="0"/>
            </a:br>
            <a:r>
              <a:rPr lang="en-US" dirty="0" smtClean="0"/>
              <a:t>Is there a relationship between 2 numeric variables?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6081" y="1275008"/>
            <a:ext cx="7418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Size of </a:t>
            </a:r>
            <a:r>
              <a:rPr lang="en-US" sz="3200" u="sng" dirty="0" smtClean="0"/>
              <a:t>mom</a:t>
            </a:r>
            <a:r>
              <a:rPr lang="en-US" sz="3200" dirty="0" smtClean="0"/>
              <a:t> vs. </a:t>
            </a:r>
            <a:r>
              <a:rPr lang="en-US" sz="3200" u="sng" dirty="0" smtClean="0"/>
              <a:t>fat</a:t>
            </a:r>
            <a:r>
              <a:rPr lang="en-US" sz="3200" dirty="0" smtClean="0"/>
              <a:t> content of her milk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4046769" y="5975187"/>
            <a:ext cx="435305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Female Size </a:t>
            </a:r>
          </a:p>
          <a:p>
            <a:pPr algn="ctr"/>
            <a:r>
              <a:rPr lang="en-US" sz="2800" dirty="0"/>
              <a:t>l</a:t>
            </a:r>
            <a:r>
              <a:rPr lang="en-US" sz="2800" dirty="0" smtClean="0"/>
              <a:t>og(mass)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21592" y="1743589"/>
            <a:ext cx="1541844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Fat content of milk</a:t>
            </a:r>
          </a:p>
          <a:p>
            <a:pPr algn="ctr"/>
            <a:r>
              <a:rPr lang="en-US" sz="2800" dirty="0" smtClean="0"/>
              <a:t>(%)</a:t>
            </a:r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</p:txBody>
      </p:sp>
      <p:pic>
        <p:nvPicPr>
          <p:cNvPr id="8" name="Picture 2" descr="https://upload.wikimedia.org/wikipedia/commons/thumb/3/36/Goat_kid_feeding_on_mothers_milk.jpg/1024px-Goat_kid_feeding_on_mothers_mil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324" y="1929810"/>
            <a:ext cx="2121688" cy="14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050332" y="0"/>
            <a:ext cx="14166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54456" y="2017886"/>
            <a:ext cx="2240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Fatty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2454456" y="4647534"/>
            <a:ext cx="2240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Lean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75411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4851" y="107548"/>
            <a:ext cx="1103182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situations in research: </a:t>
            </a:r>
            <a:br>
              <a:rPr lang="en-US" dirty="0" smtClean="0"/>
            </a:br>
            <a:r>
              <a:rPr lang="en-US" dirty="0" smtClean="0"/>
              <a:t>Is there a relationship between 2 numeric variables?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554039" y="1718619"/>
            <a:ext cx="2406314" cy="159381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45053" y="1657440"/>
            <a:ext cx="2615579" cy="1654994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07676" y="1433111"/>
            <a:ext cx="3398078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2 complementary methods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" y="3430613"/>
            <a:ext cx="5887452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Correlation (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Ch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16)</a:t>
            </a:r>
          </a:p>
          <a:p>
            <a:r>
              <a:rPr lang="en-US" sz="2800" dirty="0" smtClean="0"/>
              <a:t>1)is there a relationship?</a:t>
            </a:r>
          </a:p>
          <a:p>
            <a:r>
              <a:rPr lang="en-US" sz="2800" dirty="0" smtClean="0"/>
              <a:t>2)is it positive or negative</a:t>
            </a:r>
          </a:p>
          <a:p>
            <a:r>
              <a:rPr lang="en-US" sz="2800" dirty="0" smtClean="0"/>
              <a:t>3)how strong is it?</a:t>
            </a:r>
          </a:p>
          <a:p>
            <a:r>
              <a:rPr lang="en-US" sz="2800" dirty="0" smtClean="0"/>
              <a:t>4)does NOT assume directionality</a:t>
            </a:r>
          </a:p>
          <a:p>
            <a:r>
              <a:rPr lang="en-US" sz="2800" dirty="0" smtClean="0"/>
              <a:t>5)Only works w/ 2 variables, x1 &amp; x2</a:t>
            </a:r>
          </a:p>
          <a:p>
            <a:r>
              <a:rPr lang="en-US" sz="2800" dirty="0" smtClean="0"/>
              <a:t>6)only works w/numeric data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288505" y="3430613"/>
            <a:ext cx="5775158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Regression (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Ch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17)</a:t>
            </a:r>
          </a:p>
          <a:p>
            <a:r>
              <a:rPr lang="en-US" sz="2800" dirty="0" smtClean="0"/>
              <a:t>1-3)same as correlation</a:t>
            </a:r>
          </a:p>
          <a:p>
            <a:r>
              <a:rPr lang="en-US" sz="2800" dirty="0" smtClean="0"/>
              <a:t>4)assumes / </a:t>
            </a:r>
            <a:r>
              <a:rPr lang="en-US" sz="2800" dirty="0" smtClean="0"/>
              <a:t>implies </a:t>
            </a:r>
            <a:r>
              <a:rPr lang="en-US" sz="2800" u="sng" dirty="0" smtClean="0">
                <a:solidFill>
                  <a:schemeClr val="accent2">
                    <a:lumMod val="75000"/>
                  </a:schemeClr>
                </a:solidFill>
              </a:rPr>
              <a:t>directionality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smtClean="0"/>
              <a:t>or even </a:t>
            </a:r>
            <a:r>
              <a:rPr lang="en-US" sz="2800" u="sng" dirty="0" smtClean="0">
                <a:solidFill>
                  <a:schemeClr val="accent2">
                    <a:lumMod val="75000"/>
                  </a:schemeClr>
                </a:solidFill>
              </a:rPr>
              <a:t>causality</a:t>
            </a:r>
          </a:p>
          <a:p>
            <a:r>
              <a:rPr lang="en-US" sz="2800" dirty="0" smtClean="0"/>
              <a:t>5)</a:t>
            </a:r>
            <a:r>
              <a:rPr lang="en-US" sz="2800" dirty="0" smtClean="0">
                <a:solidFill>
                  <a:schemeClr val="bg1"/>
                </a:solidFill>
              </a:rPr>
              <a:t>Simplest case: y ~ x</a:t>
            </a:r>
          </a:p>
          <a:p>
            <a:r>
              <a:rPr lang="en-US" sz="2800" dirty="0" smtClean="0"/>
              <a:t>6)</a:t>
            </a:r>
            <a:r>
              <a:rPr lang="en-US" sz="2800" dirty="0" smtClean="0">
                <a:solidFill>
                  <a:schemeClr val="bg1"/>
                </a:solidFill>
              </a:rPr>
              <a:t>can be generalized to </a:t>
            </a:r>
            <a:r>
              <a:rPr lang="en-US" sz="2800" u="sng" dirty="0" smtClean="0">
                <a:solidFill>
                  <a:schemeClr val="bg1"/>
                </a:solidFill>
              </a:rPr>
              <a:t>all</a:t>
            </a:r>
            <a:r>
              <a:rPr lang="en-US" sz="2800" dirty="0" smtClean="0">
                <a:solidFill>
                  <a:schemeClr val="bg1"/>
                </a:solidFill>
              </a:rPr>
              <a:t> forms of data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872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“Directionality” &amp; “Causality”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sz="4400" dirty="0" smtClean="0"/>
              <a:t>Directionality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1-way direction of </a:t>
            </a:r>
            <a:r>
              <a:rPr lang="en-US" dirty="0" smtClean="0"/>
              <a:t>                   impact </a:t>
            </a:r>
            <a:r>
              <a:rPr lang="en-US" dirty="0" smtClean="0"/>
              <a:t>or interaction</a:t>
            </a:r>
          </a:p>
          <a:p>
            <a:r>
              <a:rPr lang="en-US" dirty="0" smtClean="0"/>
              <a:t>The virus HIV causes the disease AIDS</a:t>
            </a:r>
          </a:p>
          <a:p>
            <a:r>
              <a:rPr lang="en-US" dirty="0" smtClean="0"/>
              <a:t>The disease AIDS does not cause the virus HIV to occur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sz="4400" dirty="0" smtClean="0"/>
              <a:t>Causality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Reason, cause, </a:t>
            </a:r>
            <a:r>
              <a:rPr lang="en-US" dirty="0" smtClean="0"/>
              <a:t>mechanism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HIV is the causal agent of AIDS</a:t>
            </a:r>
          </a:p>
          <a:p>
            <a:r>
              <a:rPr lang="en-US" dirty="0" smtClean="0"/>
              <a:t>Nothing else causes AIDS</a:t>
            </a:r>
          </a:p>
          <a:p>
            <a:r>
              <a:rPr lang="en-US" dirty="0" smtClean="0"/>
              <a:t>Without HIV, there is not AIDS</a:t>
            </a:r>
          </a:p>
          <a:p>
            <a:r>
              <a:rPr lang="en-US" dirty="0" smtClean="0"/>
              <a:t>Having HIV is a strong predictor of having AIDS (though less so now)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46220" y="2549526"/>
            <a:ext cx="3361386" cy="76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88806" y="2505075"/>
            <a:ext cx="4007476" cy="76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050332" y="0"/>
            <a:ext cx="14166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79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“Directionality” &amp; “Causality”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sz="4400" dirty="0" smtClean="0"/>
              <a:t>Directionality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1-way direction of </a:t>
            </a:r>
            <a:r>
              <a:rPr lang="en-US" dirty="0" smtClean="0"/>
              <a:t>                   impact </a:t>
            </a:r>
            <a:r>
              <a:rPr lang="en-US" dirty="0" smtClean="0"/>
              <a:t>or interaction</a:t>
            </a:r>
          </a:p>
          <a:p>
            <a:r>
              <a:rPr lang="en-US" dirty="0" smtClean="0"/>
              <a:t>The virus HIV causes the disease AIDS</a:t>
            </a:r>
          </a:p>
          <a:p>
            <a:r>
              <a:rPr lang="en-US" dirty="0" smtClean="0"/>
              <a:t>The disease AIDS does not cause the virus HIV to occur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sz="4400" dirty="0" smtClean="0"/>
              <a:t>Causality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Reason, cause, </a:t>
            </a:r>
            <a:r>
              <a:rPr lang="en-US" dirty="0" smtClean="0"/>
              <a:t>mechanism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HIV is the causal agent of AIDS</a:t>
            </a:r>
          </a:p>
          <a:p>
            <a:r>
              <a:rPr lang="en-US" dirty="0" smtClean="0"/>
              <a:t>Nothing else causes AIDS</a:t>
            </a:r>
          </a:p>
          <a:p>
            <a:r>
              <a:rPr lang="en-US" dirty="0" smtClean="0"/>
              <a:t>Without HIV, there is not AIDS</a:t>
            </a:r>
          </a:p>
          <a:p>
            <a:r>
              <a:rPr lang="en-US" dirty="0" smtClean="0"/>
              <a:t>Having HIV is a strong predictor of having AIDS (though less so now)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88806" y="2505075"/>
            <a:ext cx="4007476" cy="76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994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“Directionality” &amp; “Causality”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sz="4400" dirty="0" smtClean="0"/>
              <a:t>Directionality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1-way direction of </a:t>
            </a:r>
            <a:r>
              <a:rPr lang="en-US" dirty="0" smtClean="0"/>
              <a:t>                   impact </a:t>
            </a:r>
            <a:r>
              <a:rPr lang="en-US" dirty="0" smtClean="0"/>
              <a:t>or interaction</a:t>
            </a:r>
          </a:p>
          <a:p>
            <a:r>
              <a:rPr lang="en-US" dirty="0" smtClean="0"/>
              <a:t>The virus HIV causes the disease AIDS</a:t>
            </a:r>
          </a:p>
          <a:p>
            <a:r>
              <a:rPr lang="en-US" dirty="0" smtClean="0"/>
              <a:t>The disease AIDS does not cause the virus HIV to occur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sz="4400" dirty="0" smtClean="0"/>
              <a:t>Causality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Reason, cause, </a:t>
            </a:r>
            <a:r>
              <a:rPr lang="en-US" dirty="0" smtClean="0"/>
              <a:t>mechanism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HIV is the causal agent of AIDS</a:t>
            </a:r>
          </a:p>
          <a:p>
            <a:r>
              <a:rPr lang="en-US" dirty="0" smtClean="0"/>
              <a:t>Nothing else causes AIDS</a:t>
            </a:r>
          </a:p>
          <a:p>
            <a:r>
              <a:rPr lang="en-US" dirty="0" smtClean="0"/>
              <a:t>Without HIV, there is not AIDS</a:t>
            </a:r>
          </a:p>
          <a:p>
            <a:r>
              <a:rPr lang="en-US" dirty="0" smtClean="0"/>
              <a:t>Having HIV is a strong predictor of having AIDS (though less so now)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165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“Directionality” &amp; “Causality”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sz="4400" dirty="0" smtClean="0"/>
              <a:t>Directionality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1-way direction of </a:t>
            </a:r>
            <a:r>
              <a:rPr lang="en-US" dirty="0" smtClean="0"/>
              <a:t>                   impact </a:t>
            </a:r>
            <a:r>
              <a:rPr lang="en-US" dirty="0" smtClean="0"/>
              <a:t>or interaction</a:t>
            </a:r>
          </a:p>
          <a:p>
            <a:r>
              <a:rPr lang="en-US" dirty="0" smtClean="0"/>
              <a:t>The virus HIV causes the disease AIDS</a:t>
            </a:r>
          </a:p>
          <a:p>
            <a:r>
              <a:rPr lang="en-US" dirty="0" smtClean="0"/>
              <a:t>The disease AIDS does not cause the virus HIV to occur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sz="4400" dirty="0" smtClean="0"/>
              <a:t>Causality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Reason, cause, </a:t>
            </a:r>
            <a:r>
              <a:rPr lang="en-US" dirty="0" smtClean="0"/>
              <a:t>mechanism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HIV is the causal agent of AIDS</a:t>
            </a:r>
          </a:p>
          <a:p>
            <a:r>
              <a:rPr lang="en-US" dirty="0" smtClean="0"/>
              <a:t>Nothing else causes AIDS</a:t>
            </a:r>
          </a:p>
          <a:p>
            <a:r>
              <a:rPr lang="en-US" dirty="0" smtClean="0"/>
              <a:t>Without HIV, there is not AIDS</a:t>
            </a:r>
          </a:p>
          <a:p>
            <a:r>
              <a:rPr lang="en-US" dirty="0" smtClean="0"/>
              <a:t>Having HIV is a strong predictor of having AIDS (though less so now)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5651054"/>
            <a:ext cx="69301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Correlation analysis does </a:t>
            </a:r>
            <a:r>
              <a:rPr lang="en-US" sz="3200" u="sng" dirty="0" smtClean="0"/>
              <a:t>not / cannot</a:t>
            </a:r>
            <a:r>
              <a:rPr lang="en-US" sz="3200" dirty="0" smtClean="0"/>
              <a:t> </a:t>
            </a:r>
            <a:r>
              <a:rPr lang="en-US" sz="3200" dirty="0" smtClean="0"/>
              <a:t>address these issues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77954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4851" y="107548"/>
            <a:ext cx="1103182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situations in research: </a:t>
            </a:r>
            <a:br>
              <a:rPr lang="en-US" dirty="0" smtClean="0"/>
            </a:br>
            <a:r>
              <a:rPr lang="en-US" dirty="0" smtClean="0"/>
              <a:t>Is there a relationship between 2 numeric variables?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554039" y="1718619"/>
            <a:ext cx="2406314" cy="159381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45053" y="1657440"/>
            <a:ext cx="2455158" cy="147077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07676" y="1433111"/>
            <a:ext cx="3398078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2 complementary methods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" y="3430613"/>
            <a:ext cx="5887452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Correlation (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Ch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16)</a:t>
            </a:r>
          </a:p>
          <a:p>
            <a:r>
              <a:rPr lang="en-US" sz="2800" dirty="0" smtClean="0"/>
              <a:t>1)is there a relationship?</a:t>
            </a:r>
          </a:p>
          <a:p>
            <a:r>
              <a:rPr lang="en-US" sz="2800" dirty="0" smtClean="0"/>
              <a:t>2)is it positive or negative</a:t>
            </a:r>
          </a:p>
          <a:p>
            <a:r>
              <a:rPr lang="en-US" sz="2800" dirty="0" smtClean="0"/>
              <a:t>3)how strong is it?</a:t>
            </a:r>
          </a:p>
          <a:p>
            <a:r>
              <a:rPr lang="en-US" sz="2800" dirty="0" smtClean="0"/>
              <a:t>4)does NOT assume directionality</a:t>
            </a:r>
          </a:p>
          <a:p>
            <a:r>
              <a:rPr lang="en-US" sz="2800" dirty="0" smtClean="0"/>
              <a:t>5)Only works w/ 2 variables, x1 &amp; x2</a:t>
            </a:r>
          </a:p>
          <a:p>
            <a:r>
              <a:rPr lang="en-US" sz="2800" dirty="0" smtClean="0"/>
              <a:t>6)only works w/numeric data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416842" y="3257014"/>
            <a:ext cx="5775158" cy="36009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Regression (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Ch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17)</a:t>
            </a:r>
          </a:p>
          <a:p>
            <a:r>
              <a:rPr lang="en-US" sz="2800" dirty="0" smtClean="0"/>
              <a:t>1-3)same as correlation</a:t>
            </a:r>
          </a:p>
          <a:p>
            <a:r>
              <a:rPr lang="en-US" sz="2800" dirty="0" smtClean="0"/>
              <a:t>4)assumes / tests </a:t>
            </a:r>
            <a:r>
              <a:rPr lang="en-US" sz="2800" u="sng" dirty="0" smtClean="0"/>
              <a:t>directionality</a:t>
            </a:r>
            <a:r>
              <a:rPr lang="en-US" sz="2800" dirty="0" smtClean="0"/>
              <a:t> or </a:t>
            </a:r>
            <a:r>
              <a:rPr lang="en-US" sz="2800" u="sng" dirty="0" smtClean="0"/>
              <a:t>causality</a:t>
            </a:r>
          </a:p>
          <a:p>
            <a:r>
              <a:rPr lang="en-US" sz="2800" dirty="0" smtClean="0"/>
              <a:t>5</a:t>
            </a:r>
            <a:r>
              <a:rPr lang="en-US" sz="2800" dirty="0" smtClean="0"/>
              <a:t>) Simplest </a:t>
            </a:r>
            <a:r>
              <a:rPr lang="en-US" sz="2800" dirty="0" smtClean="0"/>
              <a:t>case: y ~ x</a:t>
            </a:r>
          </a:p>
          <a:p>
            <a:r>
              <a:rPr lang="en-US" sz="2800" dirty="0" smtClean="0"/>
              <a:t>6</a:t>
            </a:r>
            <a:r>
              <a:rPr lang="en-US" sz="2800" dirty="0" smtClean="0"/>
              <a:t>) can </a:t>
            </a:r>
            <a:r>
              <a:rPr lang="en-US" sz="2800" dirty="0" smtClean="0"/>
              <a:t>be generalized to 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b="1" u="sng" dirty="0" smtClean="0"/>
              <a:t>all</a:t>
            </a:r>
            <a:r>
              <a:rPr lang="en-US" sz="2800" dirty="0" smtClean="0"/>
              <a:t> </a:t>
            </a:r>
            <a:r>
              <a:rPr lang="en-US" sz="2800" dirty="0" smtClean="0"/>
              <a:t>forms of data</a:t>
            </a:r>
          </a:p>
          <a:p>
            <a:r>
              <a:rPr lang="en-US" sz="2800" dirty="0" smtClean="0"/>
              <a:t>7</a:t>
            </a:r>
            <a:r>
              <a:rPr lang="en-US" sz="2800" dirty="0" smtClean="0"/>
              <a:t>) Powerful </a:t>
            </a:r>
            <a:r>
              <a:rPr lang="en-US" sz="2800" dirty="0" smtClean="0"/>
              <a:t>for </a:t>
            </a:r>
            <a:r>
              <a:rPr lang="en-US" sz="2800" b="1" dirty="0" smtClean="0"/>
              <a:t>prediction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12050332" y="0"/>
            <a:ext cx="14166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831180" y="5057507"/>
            <a:ext cx="2905248" cy="480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31180" y="5537915"/>
            <a:ext cx="3111310" cy="847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31179" y="6385225"/>
            <a:ext cx="3567799" cy="472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45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4851" y="107548"/>
            <a:ext cx="1103182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situations in research: </a:t>
            </a:r>
            <a:br>
              <a:rPr lang="en-US" dirty="0" smtClean="0"/>
            </a:br>
            <a:r>
              <a:rPr lang="en-US" dirty="0" smtClean="0"/>
              <a:t>Is there a relationship between 2 numeric variables?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554039" y="1718619"/>
            <a:ext cx="2406314" cy="159381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45053" y="1657440"/>
            <a:ext cx="2455158" cy="147077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07676" y="1433111"/>
            <a:ext cx="3398078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2 complementary methods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" y="3430613"/>
            <a:ext cx="5887452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Correlation (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Ch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16)</a:t>
            </a:r>
          </a:p>
          <a:p>
            <a:r>
              <a:rPr lang="en-US" sz="2800" dirty="0" smtClean="0"/>
              <a:t>1)is there a relationship?</a:t>
            </a:r>
          </a:p>
          <a:p>
            <a:r>
              <a:rPr lang="en-US" sz="2800" dirty="0" smtClean="0"/>
              <a:t>2)is it positive or negative</a:t>
            </a:r>
          </a:p>
          <a:p>
            <a:r>
              <a:rPr lang="en-US" sz="2800" dirty="0" smtClean="0"/>
              <a:t>3)how strong is it?</a:t>
            </a:r>
          </a:p>
          <a:p>
            <a:r>
              <a:rPr lang="en-US" sz="2800" dirty="0" smtClean="0"/>
              <a:t>4)does NOT assume directionality</a:t>
            </a:r>
          </a:p>
          <a:p>
            <a:r>
              <a:rPr lang="en-US" sz="2800" dirty="0" smtClean="0"/>
              <a:t>5)Only works w/ 2 variables, x1 &amp; x2</a:t>
            </a:r>
          </a:p>
          <a:p>
            <a:r>
              <a:rPr lang="en-US" sz="2800" dirty="0" smtClean="0"/>
              <a:t>6)only works w/numeric data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416842" y="3257014"/>
            <a:ext cx="5775158" cy="36009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Regression (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Ch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17)</a:t>
            </a:r>
          </a:p>
          <a:p>
            <a:r>
              <a:rPr lang="en-US" sz="2800" dirty="0" smtClean="0"/>
              <a:t>1-3)same as correlation</a:t>
            </a:r>
          </a:p>
          <a:p>
            <a:r>
              <a:rPr lang="en-US" sz="2800" dirty="0" smtClean="0"/>
              <a:t>4)assumes / tests </a:t>
            </a:r>
            <a:r>
              <a:rPr lang="en-US" sz="2800" u="sng" dirty="0" smtClean="0"/>
              <a:t>directionality</a:t>
            </a:r>
            <a:r>
              <a:rPr lang="en-US" sz="2800" dirty="0" smtClean="0"/>
              <a:t> or </a:t>
            </a:r>
            <a:r>
              <a:rPr lang="en-US" sz="2800" u="sng" dirty="0" smtClean="0"/>
              <a:t>causality</a:t>
            </a:r>
          </a:p>
          <a:p>
            <a:r>
              <a:rPr lang="en-US" sz="2800" dirty="0" smtClean="0"/>
              <a:t>5</a:t>
            </a:r>
            <a:r>
              <a:rPr lang="en-US" sz="2800" dirty="0" smtClean="0"/>
              <a:t>) Simplest </a:t>
            </a:r>
            <a:r>
              <a:rPr lang="en-US" sz="2800" dirty="0" smtClean="0"/>
              <a:t>case: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y ~ x</a:t>
            </a:r>
          </a:p>
          <a:p>
            <a:r>
              <a:rPr lang="en-US" sz="2800" dirty="0" smtClean="0"/>
              <a:t>6</a:t>
            </a:r>
            <a:r>
              <a:rPr lang="en-US" sz="2800" dirty="0" smtClean="0"/>
              <a:t>) can </a:t>
            </a:r>
            <a:r>
              <a:rPr lang="en-US" sz="2800" dirty="0" smtClean="0"/>
              <a:t>be generalized to 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b="1" u="sng" dirty="0" smtClean="0"/>
              <a:t>all</a:t>
            </a:r>
            <a:r>
              <a:rPr lang="en-US" sz="2800" dirty="0" smtClean="0"/>
              <a:t> </a:t>
            </a:r>
            <a:r>
              <a:rPr lang="en-US" sz="2800" dirty="0" smtClean="0"/>
              <a:t>forms of data</a:t>
            </a:r>
          </a:p>
          <a:p>
            <a:r>
              <a:rPr lang="en-US" sz="2800" dirty="0" smtClean="0"/>
              <a:t>7</a:t>
            </a:r>
            <a:r>
              <a:rPr lang="en-US" sz="2800" dirty="0" smtClean="0"/>
              <a:t>) Powerful </a:t>
            </a:r>
            <a:r>
              <a:rPr lang="en-US" sz="2800" dirty="0" smtClean="0"/>
              <a:t>for </a:t>
            </a:r>
            <a:r>
              <a:rPr lang="en-US" sz="2800" b="1" dirty="0" smtClean="0"/>
              <a:t>prediction</a:t>
            </a:r>
            <a:endParaRPr lang="en-US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6831180" y="5537915"/>
            <a:ext cx="3111310" cy="847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31179" y="6385225"/>
            <a:ext cx="3567799" cy="472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139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4851" y="107548"/>
            <a:ext cx="1103182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situations in research: </a:t>
            </a:r>
            <a:br>
              <a:rPr lang="en-US" dirty="0" smtClean="0"/>
            </a:br>
            <a:r>
              <a:rPr lang="en-US" dirty="0" smtClean="0"/>
              <a:t>Is there a relationship between 2 numeric variables?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554039" y="1718619"/>
            <a:ext cx="2406314" cy="159381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45053" y="1657440"/>
            <a:ext cx="2455158" cy="147077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07676" y="1433111"/>
            <a:ext cx="3398078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2 complementary methods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" y="3430613"/>
            <a:ext cx="5887452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Correlation (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Ch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16)</a:t>
            </a:r>
          </a:p>
          <a:p>
            <a:r>
              <a:rPr lang="en-US" sz="2800" dirty="0" smtClean="0"/>
              <a:t>1)is there a relationship?</a:t>
            </a:r>
          </a:p>
          <a:p>
            <a:r>
              <a:rPr lang="en-US" sz="2800" dirty="0" smtClean="0"/>
              <a:t>2)is it positive or negative</a:t>
            </a:r>
          </a:p>
          <a:p>
            <a:r>
              <a:rPr lang="en-US" sz="2800" dirty="0" smtClean="0"/>
              <a:t>3)how strong is it?</a:t>
            </a:r>
          </a:p>
          <a:p>
            <a:r>
              <a:rPr lang="en-US" sz="2800" dirty="0" smtClean="0"/>
              <a:t>4)does NOT assume directionality</a:t>
            </a:r>
          </a:p>
          <a:p>
            <a:r>
              <a:rPr lang="en-US" sz="2800" dirty="0" smtClean="0"/>
              <a:t>5)Only works w/ 2 variables, x1 &amp; x2</a:t>
            </a:r>
          </a:p>
          <a:p>
            <a:r>
              <a:rPr lang="en-US" sz="2800" dirty="0" smtClean="0"/>
              <a:t>6)only works w/numeric data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416842" y="3257014"/>
            <a:ext cx="5775158" cy="36009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Regression (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Ch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17)</a:t>
            </a:r>
          </a:p>
          <a:p>
            <a:r>
              <a:rPr lang="en-US" sz="2800" dirty="0" smtClean="0"/>
              <a:t>1-3)same as correlation</a:t>
            </a:r>
          </a:p>
          <a:p>
            <a:r>
              <a:rPr lang="en-US" sz="2800" dirty="0" smtClean="0"/>
              <a:t>4)assumes / tests </a:t>
            </a:r>
            <a:r>
              <a:rPr lang="en-US" sz="2800" u="sng" dirty="0" smtClean="0"/>
              <a:t>directionality</a:t>
            </a:r>
            <a:r>
              <a:rPr lang="en-US" sz="2800" dirty="0" smtClean="0"/>
              <a:t> or </a:t>
            </a:r>
            <a:r>
              <a:rPr lang="en-US" sz="2800" u="sng" dirty="0" smtClean="0"/>
              <a:t>causality</a:t>
            </a:r>
          </a:p>
          <a:p>
            <a:r>
              <a:rPr lang="en-US" sz="2800" dirty="0" smtClean="0"/>
              <a:t>5</a:t>
            </a:r>
            <a:r>
              <a:rPr lang="en-US" sz="2800" dirty="0" smtClean="0"/>
              <a:t>) Simplest </a:t>
            </a:r>
            <a:r>
              <a:rPr lang="en-US" sz="2800" dirty="0" smtClean="0"/>
              <a:t>case: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y ~ x</a:t>
            </a:r>
          </a:p>
          <a:p>
            <a:r>
              <a:rPr lang="en-US" sz="2800" dirty="0" smtClean="0"/>
              <a:t>6</a:t>
            </a:r>
            <a:r>
              <a:rPr lang="en-US" sz="2800" dirty="0" smtClean="0"/>
              <a:t>) can </a:t>
            </a:r>
            <a:r>
              <a:rPr lang="en-US" sz="2800" dirty="0" smtClean="0"/>
              <a:t>be generalized to 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b="1" u="sng" dirty="0" smtClean="0"/>
              <a:t>all</a:t>
            </a:r>
            <a:r>
              <a:rPr lang="en-US" sz="2800" dirty="0" smtClean="0"/>
              <a:t> </a:t>
            </a:r>
            <a:r>
              <a:rPr lang="en-US" sz="2800" dirty="0" smtClean="0"/>
              <a:t>forms of data</a:t>
            </a:r>
          </a:p>
          <a:p>
            <a:r>
              <a:rPr lang="en-US" sz="2800" dirty="0" smtClean="0"/>
              <a:t>7</a:t>
            </a:r>
            <a:r>
              <a:rPr lang="en-US" sz="2800" dirty="0" smtClean="0"/>
              <a:t>) Powerful </a:t>
            </a:r>
            <a:r>
              <a:rPr lang="en-US" sz="2800" dirty="0" smtClean="0"/>
              <a:t>for </a:t>
            </a:r>
            <a:r>
              <a:rPr lang="en-US" sz="2800" b="1" dirty="0" smtClean="0"/>
              <a:t>prediction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6831179" y="6385225"/>
            <a:ext cx="3567799" cy="472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781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4851" y="107548"/>
            <a:ext cx="1103182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situations in research: </a:t>
            </a:r>
            <a:br>
              <a:rPr lang="en-US" dirty="0" smtClean="0"/>
            </a:br>
            <a:r>
              <a:rPr lang="en-US" dirty="0" smtClean="0"/>
              <a:t>Is there a relationship between 2 numeric variables?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245053" y="1657440"/>
            <a:ext cx="2455158" cy="147077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07676" y="1433111"/>
            <a:ext cx="3398078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2 complementary methods</a:t>
            </a:r>
            <a:endParaRPr lang="en-US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16842" y="3257014"/>
            <a:ext cx="5775158" cy="36009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Regression (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Ch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17)</a:t>
            </a:r>
          </a:p>
          <a:p>
            <a:r>
              <a:rPr lang="en-US" sz="2800" dirty="0" smtClean="0"/>
              <a:t>1-3)same as correlation</a:t>
            </a:r>
          </a:p>
          <a:p>
            <a:r>
              <a:rPr lang="en-US" sz="2800" dirty="0" smtClean="0"/>
              <a:t>4)assumes / tests </a:t>
            </a:r>
            <a:r>
              <a:rPr lang="en-US" sz="2800" u="sng" dirty="0" smtClean="0"/>
              <a:t>directionality</a:t>
            </a:r>
            <a:r>
              <a:rPr lang="en-US" sz="2800" dirty="0" smtClean="0"/>
              <a:t> or </a:t>
            </a:r>
            <a:r>
              <a:rPr lang="en-US" sz="2800" u="sng" dirty="0" smtClean="0"/>
              <a:t>causality</a:t>
            </a:r>
          </a:p>
          <a:p>
            <a:r>
              <a:rPr lang="en-US" sz="2800" dirty="0" smtClean="0"/>
              <a:t>5</a:t>
            </a:r>
            <a:r>
              <a:rPr lang="en-US" sz="2800" dirty="0" smtClean="0"/>
              <a:t>) Simplest </a:t>
            </a:r>
            <a:r>
              <a:rPr lang="en-US" sz="2800" dirty="0" smtClean="0"/>
              <a:t>case: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y ~ x</a:t>
            </a:r>
          </a:p>
          <a:p>
            <a:r>
              <a:rPr lang="en-US" sz="2800" dirty="0" smtClean="0"/>
              <a:t>6</a:t>
            </a:r>
            <a:r>
              <a:rPr lang="en-US" sz="2800" dirty="0" smtClean="0"/>
              <a:t>) can </a:t>
            </a:r>
            <a:r>
              <a:rPr lang="en-US" sz="2800" dirty="0" smtClean="0"/>
              <a:t>be generalized to 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b="1" u="sng" dirty="0" smtClean="0"/>
              <a:t>all</a:t>
            </a:r>
            <a:r>
              <a:rPr lang="en-US" sz="2800" dirty="0" smtClean="0"/>
              <a:t> </a:t>
            </a:r>
            <a:r>
              <a:rPr lang="en-US" sz="2800" dirty="0" smtClean="0"/>
              <a:t>forms of data</a:t>
            </a:r>
          </a:p>
          <a:p>
            <a:r>
              <a:rPr lang="en-US" sz="2800" dirty="0" smtClean="0"/>
              <a:t>7</a:t>
            </a:r>
            <a:r>
              <a:rPr lang="en-US" sz="2800" dirty="0" smtClean="0"/>
              <a:t>) Powerful </a:t>
            </a:r>
            <a:r>
              <a:rPr lang="en-US" sz="2800" dirty="0" smtClean="0"/>
              <a:t>for </a:t>
            </a:r>
            <a:r>
              <a:rPr lang="en-US" sz="2800" b="1" dirty="0" smtClean="0"/>
              <a:t>prediction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6831179" y="6385225"/>
            <a:ext cx="3567799" cy="472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" y="3430613"/>
            <a:ext cx="5887452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Logistics “regression”</a:t>
            </a:r>
          </a:p>
          <a:p>
            <a:pPr algn="ctr"/>
            <a:r>
              <a:rPr lang="en-US" sz="2800" dirty="0" smtClean="0"/>
              <a:t>ANOVA = regression</a:t>
            </a:r>
          </a:p>
          <a:p>
            <a:pPr algn="ctr"/>
            <a:r>
              <a:rPr lang="en-US" sz="2800" dirty="0" smtClean="0"/>
              <a:t>T-test = regression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58407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4851" y="107548"/>
            <a:ext cx="1103182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situations in research: </a:t>
            </a:r>
            <a:br>
              <a:rPr lang="en-US" dirty="0" smtClean="0"/>
            </a:br>
            <a:r>
              <a:rPr lang="en-US" dirty="0" smtClean="0"/>
              <a:t>Is there a relationship between 2 numeric variables?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554039" y="1718619"/>
            <a:ext cx="2406314" cy="159381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45053" y="1657440"/>
            <a:ext cx="2455158" cy="147077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07676" y="1433111"/>
            <a:ext cx="3398078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2 complementary methods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" y="3430613"/>
            <a:ext cx="5887452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Correlation (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Ch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16)</a:t>
            </a:r>
          </a:p>
          <a:p>
            <a:r>
              <a:rPr lang="en-US" sz="2800" dirty="0" smtClean="0"/>
              <a:t>1)is there a relationship?</a:t>
            </a:r>
          </a:p>
          <a:p>
            <a:r>
              <a:rPr lang="en-US" sz="2800" dirty="0" smtClean="0"/>
              <a:t>2)is it positive or negative</a:t>
            </a:r>
          </a:p>
          <a:p>
            <a:r>
              <a:rPr lang="en-US" sz="2800" dirty="0" smtClean="0"/>
              <a:t>3)how strong is it?</a:t>
            </a:r>
          </a:p>
          <a:p>
            <a:r>
              <a:rPr lang="en-US" sz="2800" dirty="0" smtClean="0"/>
              <a:t>4)does NOT assume directionality</a:t>
            </a:r>
          </a:p>
          <a:p>
            <a:r>
              <a:rPr lang="en-US" sz="2800" dirty="0" smtClean="0"/>
              <a:t>5)Only works w/ 2 variables, x1 &amp; x2</a:t>
            </a:r>
          </a:p>
          <a:p>
            <a:r>
              <a:rPr lang="en-US" sz="2800" dirty="0" smtClean="0"/>
              <a:t>6)only works w/numeric data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416842" y="3257014"/>
            <a:ext cx="5775158" cy="36009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Regression (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Ch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17)</a:t>
            </a:r>
          </a:p>
          <a:p>
            <a:r>
              <a:rPr lang="en-US" sz="2800" dirty="0" smtClean="0"/>
              <a:t>1-3)same as correlation</a:t>
            </a:r>
          </a:p>
          <a:p>
            <a:r>
              <a:rPr lang="en-US" sz="2800" dirty="0" smtClean="0"/>
              <a:t>4)assumes / tests </a:t>
            </a:r>
            <a:r>
              <a:rPr lang="en-US" sz="2800" u="sng" dirty="0" smtClean="0"/>
              <a:t>directionality</a:t>
            </a:r>
            <a:r>
              <a:rPr lang="en-US" sz="2800" dirty="0" smtClean="0"/>
              <a:t> or </a:t>
            </a:r>
            <a:r>
              <a:rPr lang="en-US" sz="2800" u="sng" dirty="0" smtClean="0"/>
              <a:t>causality</a:t>
            </a:r>
          </a:p>
          <a:p>
            <a:r>
              <a:rPr lang="en-US" sz="2800" dirty="0" smtClean="0"/>
              <a:t>5</a:t>
            </a:r>
            <a:r>
              <a:rPr lang="en-US" sz="2800" dirty="0" smtClean="0"/>
              <a:t>) Simplest </a:t>
            </a:r>
            <a:r>
              <a:rPr lang="en-US" sz="2800" dirty="0" smtClean="0"/>
              <a:t>case: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y ~ x</a:t>
            </a:r>
          </a:p>
          <a:p>
            <a:r>
              <a:rPr lang="en-US" sz="2800" dirty="0" smtClean="0"/>
              <a:t>6</a:t>
            </a:r>
            <a:r>
              <a:rPr lang="en-US" sz="2800" dirty="0" smtClean="0"/>
              <a:t>) can </a:t>
            </a:r>
            <a:r>
              <a:rPr lang="en-US" sz="2800" dirty="0" smtClean="0"/>
              <a:t>be generalized to 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b="1" u="sng" dirty="0" smtClean="0"/>
              <a:t>all</a:t>
            </a:r>
            <a:r>
              <a:rPr lang="en-US" sz="2800" dirty="0" smtClean="0"/>
              <a:t> </a:t>
            </a:r>
            <a:r>
              <a:rPr lang="en-US" sz="2800" dirty="0" smtClean="0"/>
              <a:t>forms of data</a:t>
            </a:r>
          </a:p>
          <a:p>
            <a:r>
              <a:rPr lang="en-US" sz="2800" dirty="0" smtClean="0"/>
              <a:t>7</a:t>
            </a:r>
            <a:r>
              <a:rPr lang="en-US" sz="2800" dirty="0" smtClean="0"/>
              <a:t>) Powerful </a:t>
            </a:r>
            <a:r>
              <a:rPr lang="en-US" sz="2800" dirty="0" smtClean="0"/>
              <a:t>for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prediction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67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599" y="1433111"/>
            <a:ext cx="9382331" cy="508068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4851" y="107548"/>
            <a:ext cx="1103182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situations in research: </a:t>
            </a:r>
            <a:br>
              <a:rPr lang="en-US" dirty="0" smtClean="0"/>
            </a:br>
            <a:r>
              <a:rPr lang="en-US" dirty="0" smtClean="0"/>
              <a:t>Is there a relationship between 2 numeric variables?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6081" y="1275008"/>
            <a:ext cx="7418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Size of mom vs. fat content of her milk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4046769" y="5975187"/>
            <a:ext cx="435305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Female Size </a:t>
            </a:r>
          </a:p>
          <a:p>
            <a:pPr algn="ctr"/>
            <a:r>
              <a:rPr lang="en-US" sz="2800" dirty="0"/>
              <a:t>l</a:t>
            </a:r>
            <a:r>
              <a:rPr lang="en-US" sz="2800" dirty="0" smtClean="0"/>
              <a:t>og(mass)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21592" y="1743589"/>
            <a:ext cx="1541844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Fat content of milk</a:t>
            </a:r>
          </a:p>
          <a:p>
            <a:pPr algn="ctr"/>
            <a:r>
              <a:rPr lang="en-US" sz="2800" dirty="0" smtClean="0"/>
              <a:t>(%)</a:t>
            </a:r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39916" y="6283447"/>
            <a:ext cx="838190" cy="33758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2050332" y="0"/>
            <a:ext cx="14166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76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“Directionality” &amp; “Causality”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sz="4400" dirty="0" smtClean="0"/>
              <a:t>Correlation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Once </a:t>
            </a:r>
            <a:r>
              <a:rPr lang="en-US" dirty="0" smtClean="0"/>
              <a:t>there is a high density of HIV </a:t>
            </a:r>
            <a:r>
              <a:rPr lang="en-US" dirty="0" err="1" smtClean="0"/>
              <a:t>virion</a:t>
            </a:r>
            <a:r>
              <a:rPr lang="en-US" dirty="0" smtClean="0"/>
              <a:t>, AIDS symptoms are severe</a:t>
            </a:r>
          </a:p>
          <a:p>
            <a:r>
              <a:rPr lang="en-US" dirty="0" smtClean="0"/>
              <a:t>When AIDS symptoms are severe, there is a high density of HIV </a:t>
            </a:r>
            <a:r>
              <a:rPr lang="en-US" dirty="0" err="1" smtClean="0"/>
              <a:t>virions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sz="4400" dirty="0" smtClean="0"/>
              <a:t>Regression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We can predict the severity of AIDS symptoms based on abundance of HIV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050332" y="0"/>
            <a:ext cx="14166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056068" y="1690688"/>
            <a:ext cx="2575774" cy="814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1381" y="1690688"/>
            <a:ext cx="2575774" cy="814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554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“Directionality” &amp; “Causality”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</a:rPr>
              <a:t>Correlation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Once </a:t>
            </a:r>
            <a:r>
              <a:rPr lang="en-US" dirty="0" smtClean="0"/>
              <a:t>there is a high density of HIV </a:t>
            </a:r>
            <a:r>
              <a:rPr lang="en-US" dirty="0" err="1" smtClean="0"/>
              <a:t>virion</a:t>
            </a:r>
            <a:r>
              <a:rPr lang="en-US" dirty="0" smtClean="0"/>
              <a:t>, AIDS symptoms are severe</a:t>
            </a:r>
          </a:p>
          <a:p>
            <a:r>
              <a:rPr lang="en-US" dirty="0" smtClean="0"/>
              <a:t>When AIDS symptoms are severe, there is a high density of HIV </a:t>
            </a:r>
            <a:r>
              <a:rPr lang="en-US" dirty="0" err="1" smtClean="0"/>
              <a:t>virions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</a:rPr>
              <a:t>Regression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We can predict the severity of AIDS symptoms based on abundance of HIV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050332" y="0"/>
            <a:ext cx="14166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086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1973" y="0"/>
            <a:ext cx="10557427" cy="6858000"/>
            <a:chOff x="751973" y="0"/>
            <a:chExt cx="10557427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973" y="0"/>
              <a:ext cx="10557426" cy="68580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955343" y="1020262"/>
              <a:ext cx="1514902" cy="60382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63337" y="1918627"/>
              <a:ext cx="1034956" cy="60382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607558" y="3399503"/>
              <a:ext cx="979190" cy="44245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902958" y="4222954"/>
              <a:ext cx="1261868" cy="44245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68818" y="2536680"/>
              <a:ext cx="1261868" cy="44245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42293" y="3444616"/>
              <a:ext cx="1189997" cy="44245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92352" y="1697401"/>
              <a:ext cx="1189997" cy="44245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157412" y="1697401"/>
              <a:ext cx="3151988" cy="825048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632290" y="0"/>
            <a:ext cx="4559710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Types of analyses for different combinations of response and predictor variables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050332" y="1384994"/>
            <a:ext cx="141668" cy="547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060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1973" y="0"/>
            <a:ext cx="10557427" cy="6858000"/>
            <a:chOff x="751973" y="0"/>
            <a:chExt cx="10557427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973" y="0"/>
              <a:ext cx="10557426" cy="68580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955343" y="1020262"/>
              <a:ext cx="1514902" cy="60382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63337" y="1918627"/>
              <a:ext cx="1034956" cy="60382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607558" y="3399503"/>
              <a:ext cx="979190" cy="44245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902958" y="4222954"/>
              <a:ext cx="1261868" cy="44245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68818" y="2536680"/>
              <a:ext cx="1261868" cy="44245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42293" y="3444616"/>
              <a:ext cx="1189997" cy="44245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92352" y="1697401"/>
              <a:ext cx="1189997" cy="44245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157412" y="1697401"/>
              <a:ext cx="3151988" cy="825048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632290" y="0"/>
            <a:ext cx="4559710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Types of analyses for different combinations of response and predictor variables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1972" y="907623"/>
            <a:ext cx="1894975" cy="829100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02179" y="1832789"/>
            <a:ext cx="1405380" cy="829100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07558" y="792359"/>
            <a:ext cx="4024732" cy="722542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593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1973" y="0"/>
            <a:ext cx="10557427" cy="6858000"/>
            <a:chOff x="751973" y="0"/>
            <a:chExt cx="10557427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973" y="0"/>
              <a:ext cx="10557426" cy="68580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955343" y="1020262"/>
              <a:ext cx="1514902" cy="60382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63337" y="1918627"/>
              <a:ext cx="1034956" cy="60382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607558" y="3399503"/>
              <a:ext cx="979190" cy="44245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902958" y="4222954"/>
              <a:ext cx="1261868" cy="44245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68818" y="2536680"/>
              <a:ext cx="1261868" cy="44245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42293" y="3444616"/>
              <a:ext cx="1189997" cy="44245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92352" y="1697401"/>
              <a:ext cx="1189997" cy="44245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157412" y="1697401"/>
              <a:ext cx="3151988" cy="825048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632290" y="0"/>
            <a:ext cx="4559710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Types of analyses for different combinations of response and predictor variables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1972" y="907623"/>
            <a:ext cx="1894975" cy="829100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02179" y="1832789"/>
            <a:ext cx="1405380" cy="829100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07558" y="792359"/>
            <a:ext cx="4024732" cy="722542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77735" y="1849801"/>
            <a:ext cx="11305901" cy="5004502"/>
            <a:chOff x="225335" y="1697401"/>
            <a:chExt cx="11305901" cy="5004502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367" t="11915" r="35398" b="77956"/>
            <a:stretch/>
          </p:blipFill>
          <p:spPr>
            <a:xfrm>
              <a:off x="225335" y="3356286"/>
              <a:ext cx="11305901" cy="33456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sp>
          <p:nvSpPr>
            <p:cNvPr id="33" name="Rectangle 32"/>
            <p:cNvSpPr/>
            <p:nvPr/>
          </p:nvSpPr>
          <p:spPr>
            <a:xfrm>
              <a:off x="8157412" y="1697401"/>
              <a:ext cx="3151988" cy="825048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28879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" y="0"/>
            <a:ext cx="12149329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672" y="934919"/>
            <a:ext cx="1839188" cy="829100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92878" y="1860085"/>
            <a:ext cx="1364007" cy="829100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98257" y="819655"/>
            <a:ext cx="4062101" cy="722542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5929" y="-1"/>
            <a:ext cx="2408447" cy="1542197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390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" y="0"/>
            <a:ext cx="12149329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672" y="934919"/>
            <a:ext cx="1839188" cy="829100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92878" y="1860085"/>
            <a:ext cx="1364007" cy="829100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98257" y="819655"/>
            <a:ext cx="4062101" cy="722542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5929" y="-1"/>
            <a:ext cx="2408447" cy="1542197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0" y="2785251"/>
            <a:ext cx="6307712" cy="40786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9438" y="2795004"/>
            <a:ext cx="6307713" cy="4062996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050332" y="0"/>
            <a:ext cx="14166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214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" y="0"/>
            <a:ext cx="12149329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672" y="934919"/>
            <a:ext cx="1839188" cy="829100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92878" y="1860085"/>
            <a:ext cx="1364007" cy="829100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98257" y="819655"/>
            <a:ext cx="4062101" cy="722542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5929" y="-1"/>
            <a:ext cx="2408447" cy="1542197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905803" y="1666390"/>
            <a:ext cx="1509621" cy="21731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960358" y="1687641"/>
            <a:ext cx="1141556" cy="1858839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887299" y="1661878"/>
            <a:ext cx="18503" cy="2552132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285695" y="1702660"/>
            <a:ext cx="1588474" cy="3647246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495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4850" y="40126"/>
            <a:ext cx="11031828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Uses of regression: 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-154864" y="1563652"/>
            <a:ext cx="8054030" cy="4227548"/>
            <a:chOff x="121592" y="1275008"/>
            <a:chExt cx="10420338" cy="54696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9599" y="1433111"/>
              <a:ext cx="9382331" cy="508068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756081" y="1275008"/>
              <a:ext cx="74182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Size of mom vs. fat content of her milk</a:t>
              </a:r>
              <a:endParaRPr lang="en-US" sz="2200" b="1" dirty="0"/>
            </a:p>
          </p:txBody>
        </p:sp>
        <p:pic>
          <p:nvPicPr>
            <p:cNvPr id="1026" name="Picture 2" descr="Image result for gorill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7345" y="4486202"/>
              <a:ext cx="1113938" cy="64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Golden lion tamarin portrait3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7158" y="1680908"/>
              <a:ext cx="539221" cy="808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4046769" y="5975187"/>
              <a:ext cx="4353058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Female Size </a:t>
              </a:r>
            </a:p>
            <a:p>
              <a:pPr algn="ctr"/>
              <a:r>
                <a:rPr lang="en-US" sz="2200" b="1" dirty="0"/>
                <a:t>l</a:t>
              </a:r>
              <a:r>
                <a:rPr lang="en-US" sz="2200" b="1" dirty="0" smtClean="0"/>
                <a:t>og(mass)</a:t>
              </a:r>
              <a:endParaRPr lang="en-US" sz="22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1592" y="1743590"/>
              <a:ext cx="1756117" cy="4678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2200" b="1" dirty="0" smtClean="0"/>
            </a:p>
            <a:p>
              <a:pPr algn="ctr"/>
              <a:endParaRPr lang="en-US" sz="2200" b="1" dirty="0"/>
            </a:p>
            <a:p>
              <a:pPr algn="ctr"/>
              <a:r>
                <a:rPr lang="en-US" sz="2200" b="1" dirty="0" smtClean="0"/>
                <a:t>Fat content of milk</a:t>
              </a:r>
            </a:p>
            <a:p>
              <a:pPr algn="ctr"/>
              <a:r>
                <a:rPr lang="en-US" sz="2200" b="1" dirty="0" smtClean="0"/>
                <a:t>(%)</a:t>
              </a:r>
            </a:p>
            <a:p>
              <a:pPr algn="ctr"/>
              <a:endParaRPr lang="en-US" sz="2200" b="1" dirty="0" smtClean="0"/>
            </a:p>
            <a:p>
              <a:pPr algn="ctr"/>
              <a:endParaRPr lang="en-US" sz="2200" b="1" dirty="0"/>
            </a:p>
            <a:p>
              <a:pPr algn="ctr"/>
              <a:endParaRPr lang="en-US" sz="2200" b="1" dirty="0" smtClean="0"/>
            </a:p>
            <a:p>
              <a:pPr algn="ctr"/>
              <a:endParaRPr lang="en-US" sz="2200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11616" y="1563652"/>
            <a:ext cx="4421708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3300" b="1" dirty="0" smtClean="0">
                <a:solidFill>
                  <a:schemeClr val="accent2">
                    <a:lumMod val="75000"/>
                  </a:schemeClr>
                </a:solidFill>
              </a:rPr>
              <a:t>Prediction</a:t>
            </a:r>
          </a:p>
          <a:p>
            <a:endParaRPr lang="en-US" sz="33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33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3300" dirty="0" smtClean="0"/>
          </a:p>
          <a:p>
            <a:r>
              <a:rPr lang="en-US" sz="3300" dirty="0" smtClean="0"/>
              <a:t>2) </a:t>
            </a:r>
            <a:r>
              <a:rPr lang="en-US" sz="3300" b="1" dirty="0" smtClean="0">
                <a:solidFill>
                  <a:schemeClr val="accent2">
                    <a:lumMod val="75000"/>
                  </a:schemeClr>
                </a:solidFill>
              </a:rPr>
              <a:t>Understand </a:t>
            </a:r>
            <a:r>
              <a:rPr lang="en-US" sz="3300" b="1" u="sng" dirty="0" smtClean="0">
                <a:solidFill>
                  <a:schemeClr val="accent2">
                    <a:lumMod val="75000"/>
                  </a:schemeClr>
                </a:solidFill>
              </a:rPr>
              <a:t>causality   </a:t>
            </a:r>
          </a:p>
          <a:p>
            <a:r>
              <a:rPr lang="en-US" sz="33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300" b="1" dirty="0" smtClean="0">
                <a:solidFill>
                  <a:schemeClr val="accent2">
                    <a:lumMod val="75000"/>
                  </a:schemeClr>
                </a:solidFill>
              </a:rPr>
              <a:t>   / test hypotheses</a:t>
            </a:r>
          </a:p>
          <a:p>
            <a:endParaRPr lang="en-US" sz="33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33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850" y="6198339"/>
            <a:ext cx="11020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Milk: does evolution of larger bodies result in evolution of lower % milk fat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050332" y="25758"/>
            <a:ext cx="14166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330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4850" y="40126"/>
            <a:ext cx="11031828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Uses of regression: 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-154864" y="1563652"/>
            <a:ext cx="8054030" cy="4227548"/>
            <a:chOff x="121592" y="1275008"/>
            <a:chExt cx="10420338" cy="54696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9599" y="1433111"/>
              <a:ext cx="9382331" cy="508068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756081" y="1275008"/>
              <a:ext cx="74182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Size of mom vs. fat content of her milk</a:t>
              </a:r>
              <a:endParaRPr lang="en-US" sz="2200" b="1" dirty="0"/>
            </a:p>
          </p:txBody>
        </p:sp>
        <p:pic>
          <p:nvPicPr>
            <p:cNvPr id="1026" name="Picture 2" descr="Image result for gorill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7345" y="4486202"/>
              <a:ext cx="1113938" cy="64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Golden lion tamarin portrait3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7158" y="1680908"/>
              <a:ext cx="539221" cy="808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4046769" y="5975187"/>
              <a:ext cx="4353058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Female Size </a:t>
              </a:r>
            </a:p>
            <a:p>
              <a:pPr algn="ctr"/>
              <a:r>
                <a:rPr lang="en-US" sz="2200" b="1" dirty="0"/>
                <a:t>l</a:t>
              </a:r>
              <a:r>
                <a:rPr lang="en-US" sz="2200" b="1" dirty="0" smtClean="0"/>
                <a:t>og(mass)</a:t>
              </a:r>
              <a:endParaRPr lang="en-US" sz="22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1592" y="1743590"/>
              <a:ext cx="1756117" cy="4678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2200" b="1" dirty="0" smtClean="0"/>
            </a:p>
            <a:p>
              <a:pPr algn="ctr"/>
              <a:endParaRPr lang="en-US" sz="2200" b="1" dirty="0"/>
            </a:p>
            <a:p>
              <a:pPr algn="ctr"/>
              <a:r>
                <a:rPr lang="en-US" sz="2200" b="1" dirty="0" smtClean="0"/>
                <a:t>Fat content of milk</a:t>
              </a:r>
            </a:p>
            <a:p>
              <a:pPr algn="ctr"/>
              <a:r>
                <a:rPr lang="en-US" sz="2200" b="1" dirty="0" smtClean="0"/>
                <a:t>(%)</a:t>
              </a:r>
            </a:p>
            <a:p>
              <a:pPr algn="ctr"/>
              <a:endParaRPr lang="en-US" sz="2200" b="1" dirty="0" smtClean="0"/>
            </a:p>
            <a:p>
              <a:pPr algn="ctr"/>
              <a:endParaRPr lang="en-US" sz="2200" b="1" dirty="0"/>
            </a:p>
            <a:p>
              <a:pPr algn="ctr"/>
              <a:endParaRPr lang="en-US" sz="2200" b="1" dirty="0" smtClean="0"/>
            </a:p>
            <a:p>
              <a:pPr algn="ctr"/>
              <a:endParaRPr lang="en-US" sz="2200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11616" y="1563652"/>
            <a:ext cx="4421708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3300" b="1" dirty="0" smtClean="0">
                <a:solidFill>
                  <a:schemeClr val="accent2">
                    <a:lumMod val="75000"/>
                  </a:schemeClr>
                </a:solidFill>
              </a:rPr>
              <a:t>Prediction</a:t>
            </a:r>
          </a:p>
          <a:p>
            <a:r>
              <a:rPr lang="en-US" sz="3300" dirty="0" smtClean="0">
                <a:solidFill>
                  <a:schemeClr val="accent2">
                    <a:lumMod val="75000"/>
                  </a:schemeClr>
                </a:solidFill>
              </a:rPr>
              <a:t>* Given x, </a:t>
            </a:r>
            <a:r>
              <a:rPr lang="en-US" sz="3300" b="1" dirty="0" smtClean="0">
                <a:solidFill>
                  <a:schemeClr val="accent2">
                    <a:lumMod val="75000"/>
                  </a:schemeClr>
                </a:solidFill>
              </a:rPr>
              <a:t>predict</a:t>
            </a:r>
            <a:r>
              <a:rPr lang="en-US" sz="3300" dirty="0" smtClean="0">
                <a:solidFill>
                  <a:schemeClr val="accent2">
                    <a:lumMod val="75000"/>
                  </a:schemeClr>
                </a:solidFill>
              </a:rPr>
              <a:t> y …</a:t>
            </a:r>
          </a:p>
          <a:p>
            <a:r>
              <a:rPr lang="en-US" sz="3300" dirty="0" smtClean="0">
                <a:solidFill>
                  <a:schemeClr val="accent2">
                    <a:lumMod val="75000"/>
                  </a:schemeClr>
                </a:solidFill>
              </a:rPr>
              <a:t>   … </a:t>
            </a:r>
            <a:r>
              <a:rPr lang="en-US" sz="3300" dirty="0" smtClean="0">
                <a:solidFill>
                  <a:schemeClr val="bg1"/>
                </a:solidFill>
              </a:rPr>
              <a:t>while accounting for     </a:t>
            </a:r>
          </a:p>
          <a:p>
            <a:r>
              <a:rPr lang="en-US" sz="3300" dirty="0">
                <a:solidFill>
                  <a:schemeClr val="bg1"/>
                </a:solidFill>
              </a:rPr>
              <a:t> </a:t>
            </a:r>
            <a:r>
              <a:rPr lang="en-US" sz="3300" dirty="0" smtClean="0">
                <a:solidFill>
                  <a:schemeClr val="bg1"/>
                </a:solidFill>
              </a:rPr>
              <a:t>  uncertainty / error</a:t>
            </a:r>
          </a:p>
          <a:p>
            <a:endParaRPr lang="en-US" sz="3300" dirty="0" smtClean="0"/>
          </a:p>
          <a:p>
            <a:r>
              <a:rPr lang="en-US" sz="3300" dirty="0" smtClean="0"/>
              <a:t>2) </a:t>
            </a:r>
            <a:r>
              <a:rPr lang="en-US" sz="3300" b="1" dirty="0" smtClean="0">
                <a:solidFill>
                  <a:schemeClr val="accent2">
                    <a:lumMod val="75000"/>
                  </a:schemeClr>
                </a:solidFill>
              </a:rPr>
              <a:t>Understand </a:t>
            </a:r>
            <a:r>
              <a:rPr lang="en-US" sz="3300" b="1" u="sng" dirty="0" smtClean="0">
                <a:solidFill>
                  <a:schemeClr val="accent2">
                    <a:lumMod val="75000"/>
                  </a:schemeClr>
                </a:solidFill>
              </a:rPr>
              <a:t>causality   </a:t>
            </a:r>
          </a:p>
          <a:p>
            <a:r>
              <a:rPr lang="en-US" sz="33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300" b="1" dirty="0" smtClean="0">
                <a:solidFill>
                  <a:schemeClr val="accent2">
                    <a:lumMod val="75000"/>
                  </a:schemeClr>
                </a:solidFill>
              </a:rPr>
              <a:t>   / test hypotheses</a:t>
            </a:r>
          </a:p>
          <a:p>
            <a:r>
              <a:rPr lang="en-US" sz="3300" b="1" dirty="0" smtClean="0">
                <a:solidFill>
                  <a:schemeClr val="accent2">
                    <a:lumMod val="75000"/>
                  </a:schemeClr>
                </a:solidFill>
              </a:rPr>
              <a:t>* </a:t>
            </a:r>
            <a:r>
              <a:rPr lang="en-US" sz="3300" dirty="0" smtClean="0">
                <a:solidFill>
                  <a:schemeClr val="accent2">
                    <a:lumMod val="75000"/>
                  </a:schemeClr>
                </a:solidFill>
              </a:rPr>
              <a:t>Does x cause y?</a:t>
            </a:r>
            <a:endParaRPr lang="en-US" sz="33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850" y="6198339"/>
            <a:ext cx="11020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Milk: does evolution of larger bodies result in evolution of lower % milk fat</a:t>
            </a:r>
          </a:p>
        </p:txBody>
      </p:sp>
      <p:sp>
        <p:nvSpPr>
          <p:cNvPr id="2" name="Rectangle 1"/>
          <p:cNvSpPr/>
          <p:nvPr/>
        </p:nvSpPr>
        <p:spPr>
          <a:xfrm>
            <a:off x="7711616" y="4045630"/>
            <a:ext cx="4421708" cy="1673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38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599" y="1433111"/>
            <a:ext cx="9382331" cy="508068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4851" y="107548"/>
            <a:ext cx="1103182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situations in research: </a:t>
            </a:r>
            <a:br>
              <a:rPr lang="en-US" dirty="0" smtClean="0"/>
            </a:br>
            <a:r>
              <a:rPr lang="en-US" dirty="0" smtClean="0"/>
              <a:t>Is there a relationship between 2 numeric variables?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6081" y="1275008"/>
            <a:ext cx="7418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Size of mom vs. fat content of her milk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4046769" y="5975187"/>
            <a:ext cx="435305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Female Size </a:t>
            </a:r>
          </a:p>
          <a:p>
            <a:pPr algn="ctr"/>
            <a:r>
              <a:rPr lang="en-US" sz="2800" dirty="0"/>
              <a:t>l</a:t>
            </a:r>
            <a:r>
              <a:rPr lang="en-US" sz="2800" dirty="0" smtClean="0"/>
              <a:t>og(mass)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21592" y="1743589"/>
            <a:ext cx="1541844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Fat content of milk</a:t>
            </a:r>
          </a:p>
          <a:p>
            <a:pPr algn="ctr"/>
            <a:r>
              <a:rPr lang="en-US" sz="2800" dirty="0" smtClean="0"/>
              <a:t>(%)</a:t>
            </a:r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39916" y="6283447"/>
            <a:ext cx="838190" cy="33758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890" y="4609796"/>
            <a:ext cx="4108652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Regression Analysis:</a:t>
            </a:r>
          </a:p>
          <a:p>
            <a:r>
              <a:rPr lang="en-US" sz="3200" dirty="0" smtClean="0"/>
              <a:t>Can transform BOTH</a:t>
            </a:r>
          </a:p>
          <a:p>
            <a:r>
              <a:rPr lang="en-US" sz="3200" b="1" dirty="0" smtClean="0"/>
              <a:t>Response</a:t>
            </a:r>
            <a:r>
              <a:rPr lang="en-US" sz="3200" dirty="0" smtClean="0"/>
              <a:t> (fat %)</a:t>
            </a:r>
          </a:p>
          <a:p>
            <a:r>
              <a:rPr lang="en-US" sz="3200" dirty="0" smtClean="0"/>
              <a:t>AND </a:t>
            </a:r>
            <a:r>
              <a:rPr lang="en-US" sz="3200" b="1" dirty="0" smtClean="0"/>
              <a:t>predictor</a:t>
            </a:r>
            <a:r>
              <a:rPr lang="en-US" sz="3200" dirty="0" smtClean="0"/>
              <a:t> (mass)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12050332" y="0"/>
            <a:ext cx="14166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921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4850" y="40126"/>
            <a:ext cx="11031828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Uses of regression: 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-154864" y="1563652"/>
            <a:ext cx="8054030" cy="4227548"/>
            <a:chOff x="121592" y="1275008"/>
            <a:chExt cx="10420338" cy="54696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9599" y="1433111"/>
              <a:ext cx="9382331" cy="508068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756081" y="1275008"/>
              <a:ext cx="74182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Size of mom vs. fat content of her milk</a:t>
              </a:r>
              <a:endParaRPr lang="en-US" sz="2200" b="1" dirty="0"/>
            </a:p>
          </p:txBody>
        </p:sp>
        <p:pic>
          <p:nvPicPr>
            <p:cNvPr id="1026" name="Picture 2" descr="Image result for gorill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7345" y="4486202"/>
              <a:ext cx="1113938" cy="64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Golden lion tamarin portrait3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7158" y="1680908"/>
              <a:ext cx="539221" cy="808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4046769" y="5975187"/>
              <a:ext cx="4353058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Female Size </a:t>
              </a:r>
            </a:p>
            <a:p>
              <a:pPr algn="ctr"/>
              <a:r>
                <a:rPr lang="en-US" sz="2200" b="1" dirty="0"/>
                <a:t>l</a:t>
              </a:r>
              <a:r>
                <a:rPr lang="en-US" sz="2200" b="1" dirty="0" smtClean="0"/>
                <a:t>og(mass)</a:t>
              </a:r>
              <a:endParaRPr lang="en-US" sz="22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1592" y="1743590"/>
              <a:ext cx="1756117" cy="4678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2200" b="1" dirty="0" smtClean="0"/>
            </a:p>
            <a:p>
              <a:pPr algn="ctr"/>
              <a:endParaRPr lang="en-US" sz="2200" b="1" dirty="0"/>
            </a:p>
            <a:p>
              <a:pPr algn="ctr"/>
              <a:r>
                <a:rPr lang="en-US" sz="2200" b="1" dirty="0" smtClean="0"/>
                <a:t>Fat content of milk</a:t>
              </a:r>
            </a:p>
            <a:p>
              <a:pPr algn="ctr"/>
              <a:r>
                <a:rPr lang="en-US" sz="2200" b="1" dirty="0" smtClean="0"/>
                <a:t>(%)</a:t>
              </a:r>
            </a:p>
            <a:p>
              <a:pPr algn="ctr"/>
              <a:endParaRPr lang="en-US" sz="2200" b="1" dirty="0" smtClean="0"/>
            </a:p>
            <a:p>
              <a:pPr algn="ctr"/>
              <a:endParaRPr lang="en-US" sz="2200" b="1" dirty="0"/>
            </a:p>
            <a:p>
              <a:pPr algn="ctr"/>
              <a:endParaRPr lang="en-US" sz="2200" b="1" dirty="0" smtClean="0"/>
            </a:p>
            <a:p>
              <a:pPr algn="ctr"/>
              <a:endParaRPr lang="en-US" sz="2200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11616" y="1563652"/>
            <a:ext cx="4421708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3300" b="1" dirty="0" smtClean="0">
                <a:solidFill>
                  <a:schemeClr val="accent2">
                    <a:lumMod val="75000"/>
                  </a:schemeClr>
                </a:solidFill>
              </a:rPr>
              <a:t>Prediction</a:t>
            </a:r>
          </a:p>
          <a:p>
            <a:r>
              <a:rPr lang="en-US" sz="3300" dirty="0" smtClean="0">
                <a:solidFill>
                  <a:schemeClr val="accent2">
                    <a:lumMod val="75000"/>
                  </a:schemeClr>
                </a:solidFill>
              </a:rPr>
              <a:t>* Given x, </a:t>
            </a:r>
            <a:r>
              <a:rPr lang="en-US" sz="3300" b="1" dirty="0" smtClean="0">
                <a:solidFill>
                  <a:schemeClr val="accent2">
                    <a:lumMod val="75000"/>
                  </a:schemeClr>
                </a:solidFill>
              </a:rPr>
              <a:t>predict</a:t>
            </a:r>
            <a:r>
              <a:rPr lang="en-US" sz="3300" dirty="0" smtClean="0">
                <a:solidFill>
                  <a:schemeClr val="accent2">
                    <a:lumMod val="75000"/>
                  </a:schemeClr>
                </a:solidFill>
              </a:rPr>
              <a:t> y …</a:t>
            </a:r>
          </a:p>
          <a:p>
            <a:r>
              <a:rPr lang="en-US" sz="3300" dirty="0" smtClean="0">
                <a:solidFill>
                  <a:schemeClr val="accent2">
                    <a:lumMod val="75000"/>
                  </a:schemeClr>
                </a:solidFill>
              </a:rPr>
              <a:t>   … while accounting for     </a:t>
            </a:r>
          </a:p>
          <a:p>
            <a:r>
              <a:rPr lang="en-US" sz="33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300" dirty="0" smtClean="0">
                <a:solidFill>
                  <a:schemeClr val="accent2">
                    <a:lumMod val="75000"/>
                  </a:schemeClr>
                </a:solidFill>
              </a:rPr>
              <a:t>  uncertainty / error</a:t>
            </a:r>
          </a:p>
          <a:p>
            <a:endParaRPr lang="en-US" sz="3300" dirty="0" smtClean="0"/>
          </a:p>
          <a:p>
            <a:r>
              <a:rPr lang="en-US" sz="3300" dirty="0" smtClean="0"/>
              <a:t>2) </a:t>
            </a:r>
            <a:r>
              <a:rPr lang="en-US" sz="3300" b="1" dirty="0" smtClean="0">
                <a:solidFill>
                  <a:schemeClr val="accent2">
                    <a:lumMod val="75000"/>
                  </a:schemeClr>
                </a:solidFill>
              </a:rPr>
              <a:t>Understand </a:t>
            </a:r>
            <a:r>
              <a:rPr lang="en-US" sz="3300" b="1" u="sng" dirty="0" smtClean="0">
                <a:solidFill>
                  <a:schemeClr val="accent2">
                    <a:lumMod val="75000"/>
                  </a:schemeClr>
                </a:solidFill>
              </a:rPr>
              <a:t>causality   </a:t>
            </a:r>
          </a:p>
          <a:p>
            <a:r>
              <a:rPr lang="en-US" sz="33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300" b="1" dirty="0" smtClean="0">
                <a:solidFill>
                  <a:schemeClr val="accent2">
                    <a:lumMod val="75000"/>
                  </a:schemeClr>
                </a:solidFill>
              </a:rPr>
              <a:t>   / test hypotheses</a:t>
            </a:r>
          </a:p>
          <a:p>
            <a:r>
              <a:rPr lang="en-US" sz="3300" b="1" dirty="0" smtClean="0">
                <a:solidFill>
                  <a:schemeClr val="accent2">
                    <a:lumMod val="75000"/>
                  </a:schemeClr>
                </a:solidFill>
              </a:rPr>
              <a:t>* </a:t>
            </a:r>
            <a:r>
              <a:rPr lang="en-US" sz="3300" dirty="0" smtClean="0">
                <a:solidFill>
                  <a:schemeClr val="accent2">
                    <a:lumMod val="75000"/>
                  </a:schemeClr>
                </a:solidFill>
              </a:rPr>
              <a:t>Does x cause y?</a:t>
            </a:r>
            <a:endParaRPr lang="en-US" sz="33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850" y="6198339"/>
            <a:ext cx="11020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Milk: does evolution of larger bodies result in evolution of lower % milk fat</a:t>
            </a:r>
          </a:p>
        </p:txBody>
      </p:sp>
      <p:sp>
        <p:nvSpPr>
          <p:cNvPr id="2" name="Rectangle 1"/>
          <p:cNvSpPr/>
          <p:nvPr/>
        </p:nvSpPr>
        <p:spPr>
          <a:xfrm>
            <a:off x="7711616" y="4045630"/>
            <a:ext cx="4421708" cy="1673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72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4850" y="40126"/>
            <a:ext cx="11031828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Uses of regression: 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-154864" y="1563652"/>
            <a:ext cx="8054030" cy="4227548"/>
            <a:chOff x="121592" y="1275008"/>
            <a:chExt cx="10420338" cy="54696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9599" y="1433111"/>
              <a:ext cx="9382331" cy="508068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756081" y="1275008"/>
              <a:ext cx="74182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Size of mom vs. fat content of her milk</a:t>
              </a:r>
              <a:endParaRPr lang="en-US" sz="2200" b="1" dirty="0"/>
            </a:p>
          </p:txBody>
        </p:sp>
        <p:pic>
          <p:nvPicPr>
            <p:cNvPr id="1026" name="Picture 2" descr="Image result for gorill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7345" y="4486202"/>
              <a:ext cx="1113938" cy="64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Golden lion tamarin portrait3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7158" y="1680908"/>
              <a:ext cx="539221" cy="808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4046769" y="5975187"/>
              <a:ext cx="4353058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Female Size </a:t>
              </a:r>
            </a:p>
            <a:p>
              <a:pPr algn="ctr"/>
              <a:r>
                <a:rPr lang="en-US" sz="2200" b="1" dirty="0"/>
                <a:t>l</a:t>
              </a:r>
              <a:r>
                <a:rPr lang="en-US" sz="2200" b="1" dirty="0" smtClean="0"/>
                <a:t>og(mass)</a:t>
              </a:r>
              <a:endParaRPr lang="en-US" sz="22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1592" y="1743590"/>
              <a:ext cx="1756117" cy="4678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2200" b="1" dirty="0" smtClean="0"/>
            </a:p>
            <a:p>
              <a:pPr algn="ctr"/>
              <a:endParaRPr lang="en-US" sz="2200" b="1" dirty="0"/>
            </a:p>
            <a:p>
              <a:pPr algn="ctr"/>
              <a:r>
                <a:rPr lang="en-US" sz="2200" b="1" dirty="0" smtClean="0"/>
                <a:t>Fat content of milk</a:t>
              </a:r>
            </a:p>
            <a:p>
              <a:pPr algn="ctr"/>
              <a:r>
                <a:rPr lang="en-US" sz="2200" b="1" dirty="0" smtClean="0"/>
                <a:t>(%)</a:t>
              </a:r>
            </a:p>
            <a:p>
              <a:pPr algn="ctr"/>
              <a:endParaRPr lang="en-US" sz="2200" b="1" dirty="0" smtClean="0"/>
            </a:p>
            <a:p>
              <a:pPr algn="ctr"/>
              <a:endParaRPr lang="en-US" sz="2200" b="1" dirty="0"/>
            </a:p>
            <a:p>
              <a:pPr algn="ctr"/>
              <a:endParaRPr lang="en-US" sz="2200" b="1" dirty="0" smtClean="0"/>
            </a:p>
            <a:p>
              <a:pPr algn="ctr"/>
              <a:endParaRPr lang="en-US" sz="2200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11616" y="1563652"/>
            <a:ext cx="4421708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3300" b="1" dirty="0" smtClean="0">
                <a:solidFill>
                  <a:schemeClr val="accent2">
                    <a:lumMod val="75000"/>
                  </a:schemeClr>
                </a:solidFill>
              </a:rPr>
              <a:t>Prediction</a:t>
            </a:r>
          </a:p>
          <a:p>
            <a:r>
              <a:rPr lang="en-US" sz="3300" dirty="0" smtClean="0">
                <a:solidFill>
                  <a:schemeClr val="accent2">
                    <a:lumMod val="75000"/>
                  </a:schemeClr>
                </a:solidFill>
              </a:rPr>
              <a:t>* Given x, predict y …</a:t>
            </a:r>
          </a:p>
          <a:p>
            <a:r>
              <a:rPr lang="en-US" sz="3300" dirty="0" smtClean="0">
                <a:solidFill>
                  <a:schemeClr val="accent2">
                    <a:lumMod val="75000"/>
                  </a:schemeClr>
                </a:solidFill>
              </a:rPr>
              <a:t>   … while accounting for     </a:t>
            </a:r>
          </a:p>
          <a:p>
            <a:r>
              <a:rPr lang="en-US" sz="33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300" dirty="0" smtClean="0">
                <a:solidFill>
                  <a:schemeClr val="accent2">
                    <a:lumMod val="75000"/>
                  </a:schemeClr>
                </a:solidFill>
              </a:rPr>
              <a:t>  uncertainty / error</a:t>
            </a:r>
          </a:p>
          <a:p>
            <a:endParaRPr lang="en-US" sz="3300" dirty="0" smtClean="0"/>
          </a:p>
          <a:p>
            <a:r>
              <a:rPr lang="en-US" sz="3300" dirty="0" smtClean="0"/>
              <a:t>2) </a:t>
            </a:r>
            <a:r>
              <a:rPr lang="en-US" sz="3300" b="1" dirty="0" smtClean="0">
                <a:solidFill>
                  <a:schemeClr val="accent2">
                    <a:lumMod val="75000"/>
                  </a:schemeClr>
                </a:solidFill>
              </a:rPr>
              <a:t>Understand </a:t>
            </a:r>
            <a:r>
              <a:rPr lang="en-US" sz="3300" b="1" u="sng" dirty="0" smtClean="0">
                <a:solidFill>
                  <a:schemeClr val="accent2">
                    <a:lumMod val="75000"/>
                  </a:schemeClr>
                </a:solidFill>
              </a:rPr>
              <a:t>causality   </a:t>
            </a:r>
          </a:p>
          <a:p>
            <a:r>
              <a:rPr lang="en-US" sz="33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300" b="1" dirty="0" smtClean="0">
                <a:solidFill>
                  <a:schemeClr val="accent2">
                    <a:lumMod val="75000"/>
                  </a:schemeClr>
                </a:solidFill>
              </a:rPr>
              <a:t>   / test hypotheses</a:t>
            </a:r>
          </a:p>
          <a:p>
            <a:r>
              <a:rPr lang="en-US" sz="3300" b="1" dirty="0" smtClean="0">
                <a:solidFill>
                  <a:schemeClr val="bg1"/>
                </a:solidFill>
              </a:rPr>
              <a:t>* </a:t>
            </a:r>
            <a:r>
              <a:rPr lang="en-US" sz="3300" dirty="0" smtClean="0">
                <a:solidFill>
                  <a:schemeClr val="bg1"/>
                </a:solidFill>
              </a:rPr>
              <a:t>Does x cause y?</a:t>
            </a:r>
            <a:endParaRPr lang="en-US" sz="3300" b="1" dirty="0" smtClean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850" y="6198339"/>
            <a:ext cx="11020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Milk: does evolution of larger bodies result in evolution of lower % milk fat</a:t>
            </a:r>
          </a:p>
        </p:txBody>
      </p:sp>
    </p:spTree>
    <p:extLst>
      <p:ext uri="{BB962C8B-B14F-4D97-AF65-F5344CB8AC3E}">
        <p14:creationId xmlns:p14="http://schemas.microsoft.com/office/powerpoint/2010/main" val="23764403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4850" y="40126"/>
            <a:ext cx="11031828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Uses of regression: 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-154864" y="1563652"/>
            <a:ext cx="8054030" cy="4227548"/>
            <a:chOff x="121592" y="1275008"/>
            <a:chExt cx="10420338" cy="54696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9599" y="1433111"/>
              <a:ext cx="9382331" cy="508068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756081" y="1275008"/>
              <a:ext cx="74182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Size of mom vs. fat content of her milk</a:t>
              </a:r>
              <a:endParaRPr lang="en-US" sz="2200" b="1" dirty="0"/>
            </a:p>
          </p:txBody>
        </p:sp>
        <p:pic>
          <p:nvPicPr>
            <p:cNvPr id="1026" name="Picture 2" descr="Image result for gorill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7345" y="4486202"/>
              <a:ext cx="1113938" cy="64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Golden lion tamarin portrait3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7158" y="1680908"/>
              <a:ext cx="539221" cy="808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4046769" y="5975187"/>
              <a:ext cx="4353058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Female Size </a:t>
              </a:r>
            </a:p>
            <a:p>
              <a:pPr algn="ctr"/>
              <a:r>
                <a:rPr lang="en-US" sz="2200" b="1" dirty="0"/>
                <a:t>l</a:t>
              </a:r>
              <a:r>
                <a:rPr lang="en-US" sz="2200" b="1" dirty="0" smtClean="0"/>
                <a:t>og(mass)</a:t>
              </a:r>
              <a:endParaRPr lang="en-US" sz="22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1592" y="1743590"/>
              <a:ext cx="1756117" cy="4678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2200" b="1" dirty="0" smtClean="0"/>
            </a:p>
            <a:p>
              <a:pPr algn="ctr"/>
              <a:endParaRPr lang="en-US" sz="2200" b="1" dirty="0"/>
            </a:p>
            <a:p>
              <a:pPr algn="ctr"/>
              <a:r>
                <a:rPr lang="en-US" sz="2200" b="1" dirty="0" smtClean="0"/>
                <a:t>Fat content of milk</a:t>
              </a:r>
            </a:p>
            <a:p>
              <a:pPr algn="ctr"/>
              <a:r>
                <a:rPr lang="en-US" sz="2200" b="1" dirty="0" smtClean="0"/>
                <a:t>(%)</a:t>
              </a:r>
            </a:p>
            <a:p>
              <a:pPr algn="ctr"/>
              <a:endParaRPr lang="en-US" sz="2200" b="1" dirty="0" smtClean="0"/>
            </a:p>
            <a:p>
              <a:pPr algn="ctr"/>
              <a:endParaRPr lang="en-US" sz="2200" b="1" dirty="0"/>
            </a:p>
            <a:p>
              <a:pPr algn="ctr"/>
              <a:endParaRPr lang="en-US" sz="2200" b="1" dirty="0" smtClean="0"/>
            </a:p>
            <a:p>
              <a:pPr algn="ctr"/>
              <a:endParaRPr lang="en-US" sz="2200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11616" y="1563652"/>
            <a:ext cx="4421708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3300" b="1" dirty="0" smtClean="0">
                <a:solidFill>
                  <a:schemeClr val="accent2">
                    <a:lumMod val="75000"/>
                  </a:schemeClr>
                </a:solidFill>
              </a:rPr>
              <a:t>Prediction</a:t>
            </a:r>
          </a:p>
          <a:p>
            <a:r>
              <a:rPr lang="en-US" sz="3300" dirty="0" smtClean="0">
                <a:solidFill>
                  <a:schemeClr val="accent2">
                    <a:lumMod val="75000"/>
                  </a:schemeClr>
                </a:solidFill>
              </a:rPr>
              <a:t>* Given x, predict y …</a:t>
            </a:r>
          </a:p>
          <a:p>
            <a:r>
              <a:rPr lang="en-US" sz="3300" dirty="0" smtClean="0">
                <a:solidFill>
                  <a:schemeClr val="accent2">
                    <a:lumMod val="75000"/>
                  </a:schemeClr>
                </a:solidFill>
              </a:rPr>
              <a:t>   … while accounting for     </a:t>
            </a:r>
          </a:p>
          <a:p>
            <a:r>
              <a:rPr lang="en-US" sz="33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300" dirty="0" smtClean="0">
                <a:solidFill>
                  <a:schemeClr val="accent2">
                    <a:lumMod val="75000"/>
                  </a:schemeClr>
                </a:solidFill>
              </a:rPr>
              <a:t>  uncertainty / error</a:t>
            </a:r>
          </a:p>
          <a:p>
            <a:endParaRPr lang="en-US" sz="3300" dirty="0" smtClean="0"/>
          </a:p>
          <a:p>
            <a:r>
              <a:rPr lang="en-US" sz="3300" dirty="0" smtClean="0"/>
              <a:t>2) </a:t>
            </a:r>
            <a:r>
              <a:rPr lang="en-US" sz="3300" b="1" dirty="0" smtClean="0">
                <a:solidFill>
                  <a:schemeClr val="accent2">
                    <a:lumMod val="75000"/>
                  </a:schemeClr>
                </a:solidFill>
              </a:rPr>
              <a:t>Understand </a:t>
            </a:r>
            <a:r>
              <a:rPr lang="en-US" sz="3300" b="1" u="sng" dirty="0" smtClean="0">
                <a:solidFill>
                  <a:schemeClr val="accent2">
                    <a:lumMod val="75000"/>
                  </a:schemeClr>
                </a:solidFill>
              </a:rPr>
              <a:t>causality   </a:t>
            </a:r>
          </a:p>
          <a:p>
            <a:r>
              <a:rPr lang="en-US" sz="33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300" b="1" dirty="0" smtClean="0">
                <a:solidFill>
                  <a:schemeClr val="accent2">
                    <a:lumMod val="75000"/>
                  </a:schemeClr>
                </a:solidFill>
              </a:rPr>
              <a:t>   / test hypotheses</a:t>
            </a:r>
          </a:p>
          <a:p>
            <a:r>
              <a:rPr lang="en-US" sz="3300" b="1" dirty="0" smtClean="0">
                <a:solidFill>
                  <a:schemeClr val="accent2">
                    <a:lumMod val="75000"/>
                  </a:schemeClr>
                </a:solidFill>
              </a:rPr>
              <a:t>* </a:t>
            </a:r>
            <a:r>
              <a:rPr lang="en-US" sz="3300" dirty="0" smtClean="0">
                <a:solidFill>
                  <a:schemeClr val="accent2">
                    <a:lumMod val="75000"/>
                  </a:schemeClr>
                </a:solidFill>
              </a:rPr>
              <a:t>Does x cause y?</a:t>
            </a:r>
            <a:endParaRPr lang="en-US" sz="33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850" y="6198339"/>
            <a:ext cx="11020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Milk: does evolution of larger bodies result in evolution of lower % milk fat</a:t>
            </a:r>
          </a:p>
        </p:txBody>
      </p:sp>
    </p:spTree>
    <p:extLst>
      <p:ext uri="{BB962C8B-B14F-4D97-AF65-F5344CB8AC3E}">
        <p14:creationId xmlns:p14="http://schemas.microsoft.com/office/powerpoint/2010/main" val="31585946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Lion (Panthera leo) (3094199401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5" y="365125"/>
            <a:ext cx="9753600" cy="613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5774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Lion (Panthera leo) (3094199401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5" y="365125"/>
            <a:ext cx="9753600" cy="613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Lion (Panthera leo) (30941994012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01" t="33531" r="15432" b="48111"/>
          <a:stretch/>
        </p:blipFill>
        <p:spPr bwMode="auto">
          <a:xfrm>
            <a:off x="481263" y="600743"/>
            <a:ext cx="5329755" cy="5662863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8634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Lion (Panthera leo) (3094199401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5" y="365125"/>
            <a:ext cx="9753600" cy="613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Lion (Panthera leo) (30941994012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01" t="33531" r="15432" b="48111"/>
          <a:stretch/>
        </p:blipFill>
        <p:spPr bwMode="auto">
          <a:xfrm>
            <a:off x="481263" y="600743"/>
            <a:ext cx="5329755" cy="5662863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598821" y="3689684"/>
            <a:ext cx="850232" cy="13956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2955758" y="3152985"/>
            <a:ext cx="1249161" cy="12345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0641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653" y="0"/>
            <a:ext cx="10515600" cy="1325563"/>
          </a:xfrm>
        </p:spPr>
        <p:txBody>
          <a:bodyPr/>
          <a:lstStyle/>
          <a:p>
            <a:r>
              <a:rPr lang="en-US" dirty="0" smtClean="0"/>
              <a:t>Regression for </a:t>
            </a:r>
            <a:r>
              <a:rPr lang="en-US" b="1" dirty="0" smtClean="0"/>
              <a:t>prediction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Lion age, noses &amp; trophy hunting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172"/>
          <a:stretch/>
        </p:blipFill>
        <p:spPr>
          <a:xfrm>
            <a:off x="1335505" y="1314450"/>
            <a:ext cx="8851231" cy="54126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76200" y="2197769"/>
            <a:ext cx="2117558" cy="28007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Known age of lion</a:t>
            </a:r>
          </a:p>
          <a:p>
            <a:pPr algn="ctr"/>
            <a:r>
              <a:rPr lang="en-US" sz="4400" dirty="0" smtClean="0"/>
              <a:t>(y)</a:t>
            </a:r>
            <a:endParaRPr lang="en-US" sz="4400" dirty="0"/>
          </a:p>
        </p:txBody>
      </p:sp>
      <p:sp>
        <p:nvSpPr>
          <p:cNvPr id="10" name="TextBox 9"/>
          <p:cNvSpPr txBox="1"/>
          <p:nvPr/>
        </p:nvSpPr>
        <p:spPr>
          <a:xfrm>
            <a:off x="3260557" y="6104693"/>
            <a:ext cx="5999747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Portion of nose black (x)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12050332" y="25758"/>
            <a:ext cx="14166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287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653" y="0"/>
            <a:ext cx="10515600" cy="1325563"/>
          </a:xfrm>
        </p:spPr>
        <p:txBody>
          <a:bodyPr/>
          <a:lstStyle/>
          <a:p>
            <a:r>
              <a:rPr lang="en-US" dirty="0" smtClean="0"/>
              <a:t>Regression for </a:t>
            </a:r>
            <a:r>
              <a:rPr lang="en-US" b="1" dirty="0" smtClean="0"/>
              <a:t>prediction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Lion age, noses &amp; trophy hunting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172"/>
          <a:stretch/>
        </p:blipFill>
        <p:spPr>
          <a:xfrm>
            <a:off x="1335505" y="1314450"/>
            <a:ext cx="8851231" cy="5412676"/>
          </a:xfrm>
          <a:prstGeom prst="rect">
            <a:avLst/>
          </a:prstGeom>
        </p:spPr>
      </p:pic>
      <p:pic>
        <p:nvPicPr>
          <p:cNvPr id="2050" name="Picture 2" descr="Image result for l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51" t="18763" r="15491"/>
          <a:stretch/>
        </p:blipFill>
        <p:spPr bwMode="auto">
          <a:xfrm>
            <a:off x="9745577" y="1716506"/>
            <a:ext cx="2294022" cy="213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76200" y="2197769"/>
            <a:ext cx="2117558" cy="28007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Known age of lion</a:t>
            </a:r>
          </a:p>
          <a:p>
            <a:pPr algn="ctr"/>
            <a:r>
              <a:rPr lang="en-US" sz="4400" dirty="0" smtClean="0"/>
              <a:t>(y)</a:t>
            </a:r>
            <a:endParaRPr lang="en-US" sz="4400" dirty="0"/>
          </a:p>
        </p:txBody>
      </p:sp>
      <p:pic>
        <p:nvPicPr>
          <p:cNvPr id="2052" name="Picture 4" descr="Image result for young l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" y="5351387"/>
            <a:ext cx="2265947" cy="150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60557" y="6104693"/>
            <a:ext cx="5999747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Portion of nose black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59815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653" y="0"/>
            <a:ext cx="10515600" cy="1325563"/>
          </a:xfrm>
        </p:spPr>
        <p:txBody>
          <a:bodyPr/>
          <a:lstStyle/>
          <a:p>
            <a:r>
              <a:rPr lang="en-US" dirty="0" smtClean="0"/>
              <a:t>Regression for </a:t>
            </a:r>
            <a:r>
              <a:rPr lang="en-US" b="1" u="sng" dirty="0" smtClean="0"/>
              <a:t>prediction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Lion age, noses &amp; trophy hunting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172"/>
          <a:stretch/>
        </p:blipFill>
        <p:spPr>
          <a:xfrm>
            <a:off x="1335505" y="1314450"/>
            <a:ext cx="8851231" cy="5412676"/>
          </a:xfrm>
          <a:prstGeom prst="rect">
            <a:avLst/>
          </a:prstGeom>
        </p:spPr>
      </p:pic>
      <p:pic>
        <p:nvPicPr>
          <p:cNvPr id="2050" name="Picture 2" descr="Image result for l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51" t="18763" r="15491"/>
          <a:stretch/>
        </p:blipFill>
        <p:spPr bwMode="auto">
          <a:xfrm>
            <a:off x="9745577" y="1716506"/>
            <a:ext cx="2294022" cy="213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76200" y="2197769"/>
            <a:ext cx="2117558" cy="28007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Known age of lion</a:t>
            </a:r>
          </a:p>
          <a:p>
            <a:pPr algn="ctr"/>
            <a:r>
              <a:rPr lang="en-US" sz="4400" dirty="0" smtClean="0"/>
              <a:t>(y)</a:t>
            </a:r>
            <a:endParaRPr lang="en-US" sz="4400" dirty="0"/>
          </a:p>
        </p:txBody>
      </p:sp>
      <p:pic>
        <p:nvPicPr>
          <p:cNvPr id="7" name="Picture 2" descr="Image result for l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97" t="29164" r="49224" b="52065"/>
          <a:stretch/>
        </p:blipFill>
        <p:spPr bwMode="auto">
          <a:xfrm>
            <a:off x="7515317" y="1595966"/>
            <a:ext cx="100493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young l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" y="5351387"/>
            <a:ext cx="2265947" cy="150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young li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34" t="52567" r="38087" b="15333"/>
          <a:stretch/>
        </p:blipFill>
        <p:spPr bwMode="auto">
          <a:xfrm>
            <a:off x="2737293" y="3120473"/>
            <a:ext cx="1058779" cy="102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60557" y="6104693"/>
            <a:ext cx="5999747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Portion of nose black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543441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653" y="0"/>
            <a:ext cx="10515600" cy="1325563"/>
          </a:xfrm>
        </p:spPr>
        <p:txBody>
          <a:bodyPr/>
          <a:lstStyle/>
          <a:p>
            <a:r>
              <a:rPr lang="en-US" dirty="0" smtClean="0"/>
              <a:t>Regression for </a:t>
            </a:r>
            <a:r>
              <a:rPr lang="en-US" b="1" u="sng" dirty="0" smtClean="0"/>
              <a:t>prediction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Lion age, noses &amp; trophy hunting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172"/>
          <a:stretch/>
        </p:blipFill>
        <p:spPr>
          <a:xfrm>
            <a:off x="1335505" y="1314450"/>
            <a:ext cx="8851231" cy="54126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76200" y="2197769"/>
            <a:ext cx="2117558" cy="28007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Known age of lion</a:t>
            </a:r>
          </a:p>
          <a:p>
            <a:pPr algn="ctr"/>
            <a:r>
              <a:rPr lang="en-US" sz="4400" dirty="0" smtClean="0"/>
              <a:t>(y)</a:t>
            </a:r>
            <a:endParaRPr lang="en-US" sz="4400" dirty="0"/>
          </a:p>
        </p:txBody>
      </p:sp>
      <p:pic>
        <p:nvPicPr>
          <p:cNvPr id="7" name="Picture 2" descr="Image result for l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97" t="29164" r="49224" b="52065"/>
          <a:stretch/>
        </p:blipFill>
        <p:spPr bwMode="auto">
          <a:xfrm>
            <a:off x="9661059" y="484667"/>
            <a:ext cx="100493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young li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34" t="52567" r="38087" b="15333"/>
          <a:stretch/>
        </p:blipFill>
        <p:spPr bwMode="auto">
          <a:xfrm>
            <a:off x="1319463" y="5465926"/>
            <a:ext cx="1058779" cy="102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60557" y="6104693"/>
            <a:ext cx="5999747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Portion of nose black (x)</a:t>
            </a:r>
            <a:endParaRPr lang="en-US" sz="44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747210" y="2155346"/>
            <a:ext cx="6685548" cy="3177433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19061" y="1325563"/>
            <a:ext cx="5189697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“Line of </a:t>
            </a:r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best fit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32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83190" y="1562795"/>
            <a:ext cx="273109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Line estimated with:</a:t>
            </a:r>
          </a:p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least squares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50332" y="3132454"/>
            <a:ext cx="141668" cy="375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016950" y="0"/>
            <a:ext cx="175050" cy="156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8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599" y="1433111"/>
            <a:ext cx="9382331" cy="508068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4851" y="107548"/>
            <a:ext cx="1103182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situations in research: </a:t>
            </a:r>
            <a:br>
              <a:rPr lang="en-US" dirty="0" smtClean="0"/>
            </a:br>
            <a:r>
              <a:rPr lang="en-US" dirty="0" smtClean="0"/>
              <a:t>Is there a relationship between 2 numeric variables?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6081" y="1275008"/>
            <a:ext cx="7418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Size of mom vs. fat content of her milk</a:t>
            </a:r>
            <a:endParaRPr lang="en-US" sz="3200" dirty="0"/>
          </a:p>
        </p:txBody>
      </p:sp>
      <p:pic>
        <p:nvPicPr>
          <p:cNvPr id="1026" name="Picture 2" descr="Image result for goril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412" y="4135082"/>
            <a:ext cx="2263588" cy="130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lden lion tamarin portrait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463" y="1279026"/>
            <a:ext cx="1261101" cy="189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3709116" y="2036586"/>
            <a:ext cx="5383369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645078" y="4342156"/>
            <a:ext cx="283334" cy="230808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46769" y="5975187"/>
            <a:ext cx="435305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Female Size </a:t>
            </a:r>
          </a:p>
          <a:p>
            <a:pPr algn="ctr"/>
            <a:r>
              <a:rPr lang="en-US" sz="2800" dirty="0"/>
              <a:t>l</a:t>
            </a:r>
            <a:r>
              <a:rPr lang="en-US" sz="2800" dirty="0" smtClean="0"/>
              <a:t>og(mass)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21592" y="1743589"/>
            <a:ext cx="1541844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Fat content of milk</a:t>
            </a:r>
          </a:p>
          <a:p>
            <a:pPr algn="ctr"/>
            <a:r>
              <a:rPr lang="en-US" sz="2800" dirty="0" smtClean="0"/>
              <a:t>(%)</a:t>
            </a:r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12050332" y="0"/>
            <a:ext cx="14166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393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653" y="0"/>
            <a:ext cx="10515600" cy="1325563"/>
          </a:xfrm>
        </p:spPr>
        <p:txBody>
          <a:bodyPr/>
          <a:lstStyle/>
          <a:p>
            <a:r>
              <a:rPr lang="en-US" dirty="0" smtClean="0"/>
              <a:t>Regression for </a:t>
            </a:r>
            <a:r>
              <a:rPr lang="en-US" b="1" u="sng" dirty="0" smtClean="0"/>
              <a:t>prediction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Lion age, noses &amp; trophy hunting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172"/>
          <a:stretch/>
        </p:blipFill>
        <p:spPr>
          <a:xfrm>
            <a:off x="1335505" y="1314450"/>
            <a:ext cx="8851231" cy="54126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76200" y="2197769"/>
            <a:ext cx="2117558" cy="28007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Known age of lion</a:t>
            </a:r>
          </a:p>
          <a:p>
            <a:pPr algn="ctr"/>
            <a:r>
              <a:rPr lang="en-US" sz="4400" dirty="0" smtClean="0"/>
              <a:t>(y)</a:t>
            </a:r>
            <a:endParaRPr lang="en-US" sz="4400" dirty="0"/>
          </a:p>
        </p:txBody>
      </p:sp>
      <p:pic>
        <p:nvPicPr>
          <p:cNvPr id="7" name="Picture 2" descr="Image result for l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97" t="29164" r="49224" b="52065"/>
          <a:stretch/>
        </p:blipFill>
        <p:spPr bwMode="auto">
          <a:xfrm>
            <a:off x="9661059" y="484667"/>
            <a:ext cx="100493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young li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34" t="52567" r="38087" b="15333"/>
          <a:stretch/>
        </p:blipFill>
        <p:spPr bwMode="auto">
          <a:xfrm>
            <a:off x="1319463" y="5465926"/>
            <a:ext cx="1058779" cy="102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60557" y="6104693"/>
            <a:ext cx="5999747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Portion of nose black (x)</a:t>
            </a:r>
            <a:endParaRPr lang="en-US" sz="44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747210" y="2155346"/>
            <a:ext cx="6685548" cy="3177433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19061" y="1325563"/>
            <a:ext cx="5189697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* “Line of best fit”</a:t>
            </a:r>
          </a:p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* y ~ x</a:t>
            </a:r>
          </a:p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* 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32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83190" y="1562795"/>
            <a:ext cx="273109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Line estimated with:</a:t>
            </a:r>
          </a:p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“least squares”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0734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653" y="0"/>
            <a:ext cx="10515600" cy="1325563"/>
          </a:xfrm>
        </p:spPr>
        <p:txBody>
          <a:bodyPr/>
          <a:lstStyle/>
          <a:p>
            <a:r>
              <a:rPr lang="en-US" dirty="0" smtClean="0"/>
              <a:t>Regression for </a:t>
            </a:r>
            <a:r>
              <a:rPr lang="en-US" b="1" u="sng" dirty="0" smtClean="0"/>
              <a:t>prediction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Lion age, noses &amp; trophy hunting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172"/>
          <a:stretch/>
        </p:blipFill>
        <p:spPr>
          <a:xfrm>
            <a:off x="1335505" y="1314450"/>
            <a:ext cx="8851231" cy="54126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76200" y="2197769"/>
            <a:ext cx="2117558" cy="28007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Known age of lion</a:t>
            </a:r>
          </a:p>
          <a:p>
            <a:pPr algn="ctr"/>
            <a:r>
              <a:rPr lang="en-US" sz="4400" dirty="0" smtClean="0"/>
              <a:t>(y)</a:t>
            </a:r>
            <a:endParaRPr lang="en-US" sz="4400" dirty="0"/>
          </a:p>
        </p:txBody>
      </p:sp>
      <p:pic>
        <p:nvPicPr>
          <p:cNvPr id="7" name="Picture 2" descr="Image result for l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97" t="29164" r="49224" b="52065"/>
          <a:stretch/>
        </p:blipFill>
        <p:spPr bwMode="auto">
          <a:xfrm>
            <a:off x="9661059" y="484667"/>
            <a:ext cx="100493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young li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34" t="52567" r="38087" b="15333"/>
          <a:stretch/>
        </p:blipFill>
        <p:spPr bwMode="auto">
          <a:xfrm>
            <a:off x="1319463" y="5465926"/>
            <a:ext cx="1058779" cy="102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60557" y="6104693"/>
            <a:ext cx="5999747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Portion of nose black (x)</a:t>
            </a:r>
            <a:endParaRPr lang="en-US" sz="44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747210" y="2155346"/>
            <a:ext cx="6685548" cy="3177433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19061" y="1325563"/>
            <a:ext cx="5189697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* “Line of best fit”</a:t>
            </a:r>
          </a:p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* y ~ x</a:t>
            </a:r>
          </a:p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* age ~ portion of nose black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83190" y="1562795"/>
            <a:ext cx="273109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Line estimated with:</a:t>
            </a:r>
          </a:p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“least squares”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993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understanding</a:t>
            </a:r>
            <a:br>
              <a:rPr lang="en-US" dirty="0" smtClean="0"/>
            </a:br>
            <a:r>
              <a:rPr lang="en-US" dirty="0" smtClean="0"/>
              <a:t>causality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Radon</a:t>
            </a:r>
            <a:endParaRPr lang="en-US" dirty="0"/>
          </a:p>
        </p:txBody>
      </p:sp>
      <p:pic>
        <p:nvPicPr>
          <p:cNvPr id="4" name="Picture 2" descr="Image result for radon remedi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5"/>
          <a:stretch/>
        </p:blipFill>
        <p:spPr bwMode="auto">
          <a:xfrm>
            <a:off x="8575716" y="26909"/>
            <a:ext cx="3616284" cy="683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358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4850" y="40126"/>
            <a:ext cx="11031828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Uses of regression: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11616" y="1563652"/>
            <a:ext cx="4421708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3300" b="1" dirty="0" smtClean="0">
                <a:solidFill>
                  <a:schemeClr val="accent2">
                    <a:lumMod val="75000"/>
                  </a:schemeClr>
                </a:solidFill>
              </a:rPr>
              <a:t>Prediction</a:t>
            </a:r>
          </a:p>
          <a:p>
            <a:r>
              <a:rPr lang="en-US" sz="3300" dirty="0" smtClean="0">
                <a:solidFill>
                  <a:schemeClr val="accent2">
                    <a:lumMod val="75000"/>
                  </a:schemeClr>
                </a:solidFill>
              </a:rPr>
              <a:t>* Given x, predict y …</a:t>
            </a:r>
          </a:p>
          <a:p>
            <a:r>
              <a:rPr lang="en-US" sz="3300" dirty="0" smtClean="0">
                <a:solidFill>
                  <a:schemeClr val="accent2">
                    <a:lumMod val="75000"/>
                  </a:schemeClr>
                </a:solidFill>
              </a:rPr>
              <a:t>   … while accounting for     </a:t>
            </a:r>
          </a:p>
          <a:p>
            <a:r>
              <a:rPr lang="en-US" sz="33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300" dirty="0" smtClean="0">
                <a:solidFill>
                  <a:schemeClr val="accent2">
                    <a:lumMod val="75000"/>
                  </a:schemeClr>
                </a:solidFill>
              </a:rPr>
              <a:t>  uncertainty / error</a:t>
            </a:r>
          </a:p>
          <a:p>
            <a:endParaRPr lang="en-US" sz="3300" dirty="0" smtClean="0"/>
          </a:p>
          <a:p>
            <a:r>
              <a:rPr lang="en-US" sz="3300" dirty="0" smtClean="0"/>
              <a:t>2) </a:t>
            </a:r>
            <a:r>
              <a:rPr lang="en-US" sz="3300" b="1" dirty="0" smtClean="0">
                <a:solidFill>
                  <a:schemeClr val="accent2">
                    <a:lumMod val="75000"/>
                  </a:schemeClr>
                </a:solidFill>
              </a:rPr>
              <a:t>Understand </a:t>
            </a:r>
            <a:r>
              <a:rPr lang="en-US" sz="3300" b="1" u="sng" dirty="0" smtClean="0">
                <a:solidFill>
                  <a:schemeClr val="accent2">
                    <a:lumMod val="75000"/>
                  </a:schemeClr>
                </a:solidFill>
              </a:rPr>
              <a:t>causality   </a:t>
            </a:r>
          </a:p>
          <a:p>
            <a:r>
              <a:rPr lang="en-US" sz="33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300" b="1" dirty="0" smtClean="0">
                <a:solidFill>
                  <a:schemeClr val="accent2">
                    <a:lumMod val="75000"/>
                  </a:schemeClr>
                </a:solidFill>
              </a:rPr>
              <a:t>   / test hypotheses</a:t>
            </a:r>
          </a:p>
          <a:p>
            <a:r>
              <a:rPr lang="en-US" sz="3300" b="1" dirty="0" smtClean="0">
                <a:solidFill>
                  <a:schemeClr val="accent2">
                    <a:lumMod val="75000"/>
                  </a:schemeClr>
                </a:solidFill>
              </a:rPr>
              <a:t>* </a:t>
            </a:r>
            <a:r>
              <a:rPr lang="en-US" sz="3300" dirty="0" smtClean="0">
                <a:solidFill>
                  <a:schemeClr val="accent2">
                    <a:lumMod val="75000"/>
                  </a:schemeClr>
                </a:solidFill>
              </a:rPr>
              <a:t>Does x cause y?</a:t>
            </a:r>
            <a:endParaRPr lang="en-US" sz="33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850" y="6198339"/>
            <a:ext cx="11020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Milk: does evolution of larger bodies result in evolution of lower % milk fat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711616" y="1487888"/>
            <a:ext cx="4421708" cy="2201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t="7172"/>
          <a:stretch/>
        </p:blipFill>
        <p:spPr>
          <a:xfrm>
            <a:off x="661737" y="1365689"/>
            <a:ext cx="6376111" cy="389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609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29653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Regression for </a:t>
            </a:r>
            <a:r>
              <a:rPr lang="en-US" b="1" dirty="0" smtClean="0"/>
              <a:t>Hypothesis testing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Soil uranium &amp; Radon in MN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475540"/>
            <a:ext cx="1834740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Radon Sensor Index</a:t>
            </a:r>
          </a:p>
          <a:p>
            <a:pPr algn="ctr"/>
            <a:r>
              <a:rPr lang="en-US" sz="3200" dirty="0" smtClean="0"/>
              <a:t>(log)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795337" y="6061650"/>
            <a:ext cx="7002379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</a:t>
            </a:r>
            <a:r>
              <a:rPr lang="en-US" sz="4400" dirty="0" smtClean="0"/>
              <a:t>pm soil uranium 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732" b="12276"/>
          <a:stretch/>
        </p:blipFill>
        <p:spPr>
          <a:xfrm>
            <a:off x="1572879" y="1283658"/>
            <a:ext cx="9572374" cy="4777992"/>
          </a:xfrm>
          <a:prstGeom prst="rect">
            <a:avLst/>
          </a:prstGeom>
        </p:spPr>
      </p:pic>
      <p:pic>
        <p:nvPicPr>
          <p:cNvPr id="4098" name="Picture 2" descr="Image result for radon remedia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5"/>
          <a:stretch/>
        </p:blipFill>
        <p:spPr bwMode="auto">
          <a:xfrm>
            <a:off x="8704053" y="0"/>
            <a:ext cx="3616284" cy="683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42147" y="1876926"/>
            <a:ext cx="6361906" cy="3368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570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29653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Regression for </a:t>
            </a:r>
            <a:r>
              <a:rPr lang="en-US" b="1" dirty="0" smtClean="0"/>
              <a:t>Hypothesis testing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Soil uranium &amp; Radon in MN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475540"/>
            <a:ext cx="1834740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Radon Sensor Index</a:t>
            </a:r>
          </a:p>
          <a:p>
            <a:pPr algn="ctr"/>
            <a:r>
              <a:rPr lang="en-US" sz="3200" dirty="0" smtClean="0"/>
              <a:t>(log)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795337" y="6061650"/>
            <a:ext cx="7002379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</a:t>
            </a:r>
            <a:r>
              <a:rPr lang="en-US" sz="4400" dirty="0" smtClean="0"/>
              <a:t>pm soil uranium 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732" b="12276"/>
          <a:stretch/>
        </p:blipFill>
        <p:spPr>
          <a:xfrm>
            <a:off x="1572879" y="1283658"/>
            <a:ext cx="9572374" cy="4777992"/>
          </a:xfrm>
          <a:prstGeom prst="rect">
            <a:avLst/>
          </a:prstGeom>
        </p:spPr>
      </p:pic>
      <p:pic>
        <p:nvPicPr>
          <p:cNvPr id="4098" name="Picture 2" descr="Image result for radon remedia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5"/>
          <a:stretch/>
        </p:blipFill>
        <p:spPr bwMode="auto">
          <a:xfrm>
            <a:off x="8704053" y="0"/>
            <a:ext cx="3616284" cy="683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42147" y="1876926"/>
            <a:ext cx="6361906" cy="3368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6" idx="2"/>
          </p:cNvCxnSpPr>
          <p:nvPr/>
        </p:nvCxnSpPr>
        <p:spPr>
          <a:xfrm flipV="1">
            <a:off x="629653" y="4537643"/>
            <a:ext cx="287717" cy="5316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9238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29653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Regression for </a:t>
            </a:r>
            <a:r>
              <a:rPr lang="en-US" b="1" dirty="0" smtClean="0"/>
              <a:t>Hypothesis testing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Soil uranium &amp; Radon in MN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475540"/>
            <a:ext cx="1834740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Radon Sensor Index</a:t>
            </a:r>
          </a:p>
          <a:p>
            <a:pPr algn="ctr"/>
            <a:r>
              <a:rPr lang="en-US" sz="3200" dirty="0" smtClean="0"/>
              <a:t>(log)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795337" y="6061650"/>
            <a:ext cx="7002379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</a:t>
            </a:r>
            <a:r>
              <a:rPr lang="en-US" sz="4400" dirty="0" smtClean="0"/>
              <a:t>pm soil uranium 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732" b="12276"/>
          <a:stretch/>
        </p:blipFill>
        <p:spPr>
          <a:xfrm>
            <a:off x="1572879" y="1283658"/>
            <a:ext cx="9572374" cy="4777992"/>
          </a:xfrm>
          <a:prstGeom prst="rect">
            <a:avLst/>
          </a:prstGeom>
        </p:spPr>
      </p:pic>
      <p:pic>
        <p:nvPicPr>
          <p:cNvPr id="4098" name="Picture 2" descr="Image result for radon remedia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5"/>
          <a:stretch/>
        </p:blipFill>
        <p:spPr bwMode="auto">
          <a:xfrm>
            <a:off x="10384611" y="1507957"/>
            <a:ext cx="1807389" cy="341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2050332" y="25758"/>
            <a:ext cx="14166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082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29653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Regression for </a:t>
            </a:r>
            <a:r>
              <a:rPr lang="en-US" b="1" dirty="0" smtClean="0"/>
              <a:t>Hypothesis testing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Soil uranium &amp; Radon in MN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475540"/>
            <a:ext cx="1834740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Radon Sensor Index</a:t>
            </a:r>
          </a:p>
          <a:p>
            <a:pPr algn="ctr"/>
            <a:r>
              <a:rPr lang="en-US" sz="3200" dirty="0" smtClean="0"/>
              <a:t>(log)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795337" y="6061650"/>
            <a:ext cx="7002379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</a:t>
            </a:r>
            <a:r>
              <a:rPr lang="en-US" sz="4400" dirty="0" smtClean="0"/>
              <a:t>pm soil uranium 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732" b="12276"/>
          <a:stretch/>
        </p:blipFill>
        <p:spPr>
          <a:xfrm>
            <a:off x="1572879" y="1283658"/>
            <a:ext cx="9572374" cy="4777992"/>
          </a:xfrm>
          <a:prstGeom prst="rect">
            <a:avLst/>
          </a:prstGeom>
        </p:spPr>
      </p:pic>
      <p:pic>
        <p:nvPicPr>
          <p:cNvPr id="4098" name="Picture 2" descr="Image result for radon remedia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5"/>
          <a:stretch/>
        </p:blipFill>
        <p:spPr bwMode="auto">
          <a:xfrm>
            <a:off x="10485014" y="1609676"/>
            <a:ext cx="1706986" cy="322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566736" y="2924642"/>
            <a:ext cx="7459579" cy="116389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Image result for radon remedia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5"/>
          <a:stretch/>
        </p:blipFill>
        <p:spPr bwMode="auto">
          <a:xfrm>
            <a:off x="10384611" y="1507957"/>
            <a:ext cx="1807389" cy="341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3142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29653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Regression for </a:t>
            </a:r>
            <a:r>
              <a:rPr lang="en-US" b="1" dirty="0" smtClean="0"/>
              <a:t>Hypothesis testing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Soil uranium &amp; Radon in MN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475540"/>
            <a:ext cx="1834740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Radon Sensor Index</a:t>
            </a:r>
          </a:p>
          <a:p>
            <a:pPr algn="ctr"/>
            <a:r>
              <a:rPr lang="en-US" sz="3200" dirty="0" smtClean="0"/>
              <a:t>(log)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795337" y="6061650"/>
            <a:ext cx="7002379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</a:t>
            </a:r>
            <a:r>
              <a:rPr lang="en-US" sz="4400" dirty="0" smtClean="0"/>
              <a:t>pm soil uranium 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732" b="12276"/>
          <a:stretch/>
        </p:blipFill>
        <p:spPr>
          <a:xfrm>
            <a:off x="1572879" y="1283658"/>
            <a:ext cx="9572374" cy="4777992"/>
          </a:xfrm>
          <a:prstGeom prst="rect">
            <a:avLst/>
          </a:prstGeom>
        </p:spPr>
      </p:pic>
      <p:pic>
        <p:nvPicPr>
          <p:cNvPr id="4098" name="Picture 2" descr="Image result for radon remedia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5"/>
          <a:stretch/>
        </p:blipFill>
        <p:spPr bwMode="auto">
          <a:xfrm>
            <a:off x="10485014" y="1609676"/>
            <a:ext cx="1706986" cy="322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566736" y="2924642"/>
            <a:ext cx="7459579" cy="116389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Image result for radon remedia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5"/>
          <a:stretch/>
        </p:blipFill>
        <p:spPr bwMode="auto">
          <a:xfrm>
            <a:off x="10384611" y="1507957"/>
            <a:ext cx="1807389" cy="341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22358" y="1974673"/>
            <a:ext cx="2582779" cy="584775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Line of </a:t>
            </a:r>
            <a:r>
              <a:rPr lang="en-US" sz="3200" u="sng" dirty="0" smtClean="0"/>
              <a:t>best fit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19332405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29653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Regression for </a:t>
            </a:r>
            <a:r>
              <a:rPr lang="en-US" b="1" dirty="0" smtClean="0"/>
              <a:t>Hypothesis testing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Soil uranium &amp; Radon in MN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475540"/>
            <a:ext cx="1834740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Radon Sensor Index</a:t>
            </a:r>
          </a:p>
          <a:p>
            <a:pPr algn="ctr"/>
            <a:r>
              <a:rPr lang="en-US" sz="3200" dirty="0" smtClean="0"/>
              <a:t>(log)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795337" y="6061650"/>
            <a:ext cx="7002379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</a:t>
            </a:r>
            <a:r>
              <a:rPr lang="en-US" sz="4400" dirty="0" smtClean="0"/>
              <a:t>pm soil uranium 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732" b="12276"/>
          <a:stretch/>
        </p:blipFill>
        <p:spPr>
          <a:xfrm>
            <a:off x="1572879" y="1283658"/>
            <a:ext cx="9572374" cy="4777992"/>
          </a:xfrm>
          <a:prstGeom prst="rect">
            <a:avLst/>
          </a:prstGeom>
        </p:spPr>
      </p:pic>
      <p:pic>
        <p:nvPicPr>
          <p:cNvPr id="4098" name="Picture 2" descr="Image result for radon remedia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5"/>
          <a:stretch/>
        </p:blipFill>
        <p:spPr bwMode="auto">
          <a:xfrm>
            <a:off x="10485014" y="1609676"/>
            <a:ext cx="1706986" cy="322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566736" y="2924642"/>
            <a:ext cx="7459579" cy="116389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Image result for radon remedia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5"/>
          <a:stretch/>
        </p:blipFill>
        <p:spPr bwMode="auto">
          <a:xfrm>
            <a:off x="10384611" y="1507957"/>
            <a:ext cx="1807389" cy="341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22358" y="1974673"/>
            <a:ext cx="2582779" cy="584775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Line of </a:t>
            </a:r>
            <a:r>
              <a:rPr lang="en-US" sz="3200" u="sng" dirty="0" smtClean="0"/>
              <a:t>best fit</a:t>
            </a:r>
            <a:endParaRPr lang="en-US" sz="3200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7010400" y="1864883"/>
            <a:ext cx="3195063" cy="584775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“least squares”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1140935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599" y="1433111"/>
            <a:ext cx="9382331" cy="508068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4851" y="107548"/>
            <a:ext cx="1103182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situations in research: </a:t>
            </a:r>
            <a:br>
              <a:rPr lang="en-US" dirty="0" smtClean="0"/>
            </a:br>
            <a:r>
              <a:rPr lang="en-US" dirty="0" smtClean="0"/>
              <a:t>Is there a relationship between 2 numeric variables?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6081" y="1275008"/>
            <a:ext cx="7418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Size of mom vs. fat content of her milk</a:t>
            </a:r>
            <a:endParaRPr lang="en-US" sz="3200" dirty="0"/>
          </a:p>
        </p:txBody>
      </p:sp>
      <p:pic>
        <p:nvPicPr>
          <p:cNvPr id="1026" name="Picture 2" descr="Image result for goril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412" y="4135082"/>
            <a:ext cx="2263588" cy="130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928412" y="5473005"/>
            <a:ext cx="23709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Gorillas – </a:t>
            </a:r>
          </a:p>
          <a:p>
            <a:r>
              <a:rPr lang="en-US" sz="3200" b="1" dirty="0" smtClean="0"/>
              <a:t>lean</a:t>
            </a:r>
            <a:r>
              <a:rPr lang="en-US" sz="2800" dirty="0" smtClean="0"/>
              <a:t> milk</a:t>
            </a:r>
          </a:p>
          <a:p>
            <a:r>
              <a:rPr lang="en-US" sz="2800" dirty="0" smtClean="0"/>
              <a:t>(not much fat)</a:t>
            </a:r>
            <a:endParaRPr lang="en-US" sz="2800" dirty="0"/>
          </a:p>
        </p:txBody>
      </p:sp>
      <p:pic>
        <p:nvPicPr>
          <p:cNvPr id="1028" name="Picture 4" descr="Golden lion tamarin portrait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463" y="1279026"/>
            <a:ext cx="1261101" cy="189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610781" y="1399101"/>
            <a:ext cx="23709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Tamarin – </a:t>
            </a:r>
          </a:p>
          <a:p>
            <a:r>
              <a:rPr lang="en-US" sz="3200" b="1" dirty="0" smtClean="0"/>
              <a:t>Fatty</a:t>
            </a:r>
            <a:r>
              <a:rPr lang="en-US" sz="3200" dirty="0" smtClean="0"/>
              <a:t> </a:t>
            </a:r>
          </a:p>
          <a:p>
            <a:r>
              <a:rPr lang="en-US" sz="2800" dirty="0" smtClean="0"/>
              <a:t>milk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709116" y="2036586"/>
            <a:ext cx="5383369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645078" y="4342156"/>
            <a:ext cx="283334" cy="230808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46769" y="5975187"/>
            <a:ext cx="435305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Female Size </a:t>
            </a:r>
          </a:p>
          <a:p>
            <a:pPr algn="ctr"/>
            <a:r>
              <a:rPr lang="en-US" sz="2800" dirty="0"/>
              <a:t>l</a:t>
            </a:r>
            <a:r>
              <a:rPr lang="en-US" sz="2800" dirty="0" smtClean="0"/>
              <a:t>og(mass)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21592" y="1743589"/>
            <a:ext cx="1541844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Fat content of milk</a:t>
            </a:r>
          </a:p>
          <a:p>
            <a:pPr algn="ctr"/>
            <a:r>
              <a:rPr lang="en-US" sz="2800" dirty="0" smtClean="0"/>
              <a:t>(%)</a:t>
            </a:r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12610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941"/>
            <a:ext cx="12320337" cy="63245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69431" y="0"/>
            <a:ext cx="26629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Minnesota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8189493" y="15462"/>
            <a:ext cx="3376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Pennsylvania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7652083" y="962526"/>
            <a:ext cx="3914273" cy="42190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95337" y="6061650"/>
            <a:ext cx="7002379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</a:t>
            </a:r>
            <a:r>
              <a:rPr lang="en-US" sz="4400" dirty="0" smtClean="0"/>
              <a:t>pm soil uranium 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969550" y="2754453"/>
            <a:ext cx="452387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Radon Sensor </a:t>
            </a:r>
            <a:r>
              <a:rPr lang="en-US" sz="3200" dirty="0" smtClean="0"/>
              <a:t>Index (log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976790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941"/>
            <a:ext cx="12320337" cy="63245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69431" y="0"/>
            <a:ext cx="26629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Minnesota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8189493" y="15462"/>
            <a:ext cx="3376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Pennsylvania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2795337" y="6061650"/>
            <a:ext cx="7002379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</a:t>
            </a:r>
            <a:r>
              <a:rPr lang="en-US" sz="4400" dirty="0" smtClean="0"/>
              <a:t>pm soil uranium 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12050332" y="25758"/>
            <a:ext cx="14166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969550" y="2754453"/>
            <a:ext cx="452387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Radon Sensor </a:t>
            </a:r>
            <a:r>
              <a:rPr lang="en-US" sz="3200" dirty="0" smtClean="0"/>
              <a:t>Index (log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784196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089"/>
          <a:stretch/>
        </p:blipFill>
        <p:spPr>
          <a:xfrm>
            <a:off x="737936" y="0"/>
            <a:ext cx="11381947" cy="649705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927719" y="5727612"/>
            <a:ext cx="7002379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</a:t>
            </a:r>
            <a:r>
              <a:rPr lang="en-US" sz="4400" dirty="0" smtClean="0"/>
              <a:t>pm soil uranium 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-1969550" y="2754453"/>
            <a:ext cx="452387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Radon Sensor </a:t>
            </a:r>
            <a:r>
              <a:rPr lang="en-US" sz="3200" dirty="0" smtClean="0"/>
              <a:t>Index (log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276101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089"/>
          <a:stretch/>
        </p:blipFill>
        <p:spPr>
          <a:xfrm>
            <a:off x="737936" y="0"/>
            <a:ext cx="11381947" cy="649705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673769" y="2887579"/>
            <a:ext cx="834189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745706" y="3023937"/>
            <a:ext cx="834189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176463" y="5904074"/>
            <a:ext cx="7002379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</a:t>
            </a:r>
            <a:r>
              <a:rPr lang="en-US" sz="4400" dirty="0" smtClean="0"/>
              <a:t>pm soil uranium 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969550" y="2754453"/>
            <a:ext cx="452387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Radon Sensor </a:t>
            </a:r>
            <a:r>
              <a:rPr lang="en-US" sz="3200" dirty="0" smtClean="0"/>
              <a:t>Index (log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888157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089"/>
          <a:stretch/>
        </p:blipFill>
        <p:spPr>
          <a:xfrm>
            <a:off x="737936" y="0"/>
            <a:ext cx="11381947" cy="649705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673769" y="2887579"/>
            <a:ext cx="834189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20054" y="542671"/>
            <a:ext cx="3224464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“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Intercept</a:t>
            </a:r>
            <a:r>
              <a:rPr lang="en-US" sz="4400" dirty="0" smtClean="0"/>
              <a:t>”</a:t>
            </a:r>
          </a:p>
          <a:p>
            <a:pPr algn="ctr"/>
            <a:r>
              <a:rPr lang="en-US" sz="4400" dirty="0" smtClean="0"/>
              <a:t>(y-intercept)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176463" y="5904074"/>
            <a:ext cx="7002379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</a:t>
            </a:r>
            <a:r>
              <a:rPr lang="en-US" sz="4400" dirty="0" smtClean="0"/>
              <a:t>pm soil uranium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035085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089"/>
          <a:stretch/>
        </p:blipFill>
        <p:spPr>
          <a:xfrm>
            <a:off x="737936" y="0"/>
            <a:ext cx="11381947" cy="64970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0054" y="542671"/>
            <a:ext cx="3224464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“</a:t>
            </a:r>
            <a:r>
              <a:rPr lang="en-US" sz="4400" b="1" dirty="0" smtClean="0"/>
              <a:t>Intercept</a:t>
            </a:r>
            <a:r>
              <a:rPr lang="en-US" sz="4400" dirty="0" smtClean="0"/>
              <a:t>”</a:t>
            </a:r>
          </a:p>
          <a:p>
            <a:pPr algn="ctr"/>
            <a:r>
              <a:rPr lang="en-US" sz="4400" dirty="0" smtClean="0"/>
              <a:t>(y-intercept)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507958" y="2895600"/>
            <a:ext cx="3801979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79895" y="2895600"/>
            <a:ext cx="3801979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176463" y="5904074"/>
            <a:ext cx="7002379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</a:t>
            </a:r>
            <a:r>
              <a:rPr lang="en-US" sz="4400" dirty="0" smtClean="0"/>
              <a:t>pm soil uranium </a:t>
            </a:r>
            <a:endParaRPr lang="en-US" sz="4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73769" y="2887579"/>
            <a:ext cx="834189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745706" y="3056021"/>
            <a:ext cx="834189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4809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089"/>
          <a:stretch/>
        </p:blipFill>
        <p:spPr>
          <a:xfrm>
            <a:off x="737936" y="0"/>
            <a:ext cx="11381947" cy="64970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0054" y="542671"/>
            <a:ext cx="3224464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“Intercept”</a:t>
            </a:r>
          </a:p>
          <a:p>
            <a:pPr algn="ctr"/>
            <a:r>
              <a:rPr lang="en-US" sz="4400" dirty="0" smtClean="0"/>
              <a:t>(y-intercept)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507958" y="2895600"/>
            <a:ext cx="3801979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79895" y="2895600"/>
            <a:ext cx="3801979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/>
          <p:cNvSpPr/>
          <p:nvPr/>
        </p:nvSpPr>
        <p:spPr>
          <a:xfrm>
            <a:off x="5309937" y="1989221"/>
            <a:ext cx="449179" cy="906379"/>
          </a:xfrm>
          <a:prstGeom prst="rightBrace">
            <a:avLst>
              <a:gd name="adj1" fmla="val 15476"/>
              <a:gd name="adj2" fmla="val 4657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10336" y="3248526"/>
            <a:ext cx="2450360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“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Slope</a:t>
            </a:r>
            <a:r>
              <a:rPr lang="en-US" sz="4400" dirty="0" smtClean="0"/>
              <a:t>”</a:t>
            </a:r>
          </a:p>
          <a:p>
            <a:pPr algn="ctr"/>
            <a:endParaRPr lang="en-US" sz="4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-176463" y="5904074"/>
            <a:ext cx="7002379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</a:t>
            </a:r>
            <a:r>
              <a:rPr lang="en-US" sz="4400" dirty="0" smtClean="0"/>
              <a:t>pm soil uranium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4370778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089"/>
          <a:stretch/>
        </p:blipFill>
        <p:spPr>
          <a:xfrm>
            <a:off x="737936" y="0"/>
            <a:ext cx="11381947" cy="64970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0054" y="542671"/>
            <a:ext cx="3224464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“Intercept”</a:t>
            </a:r>
          </a:p>
          <a:p>
            <a:pPr algn="ctr"/>
            <a:r>
              <a:rPr lang="en-US" sz="4400" dirty="0" smtClean="0"/>
              <a:t>(y-intercept)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507958" y="2895600"/>
            <a:ext cx="3801979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79895" y="2895600"/>
            <a:ext cx="3801979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/>
          <p:cNvSpPr/>
          <p:nvPr/>
        </p:nvSpPr>
        <p:spPr>
          <a:xfrm>
            <a:off x="5309937" y="1989221"/>
            <a:ext cx="449179" cy="906379"/>
          </a:xfrm>
          <a:prstGeom prst="rightBrace">
            <a:avLst>
              <a:gd name="adj1" fmla="val 15476"/>
              <a:gd name="adj2" fmla="val 4657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10336" y="3248526"/>
            <a:ext cx="2450360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“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Slope</a:t>
            </a:r>
            <a:r>
              <a:rPr lang="en-US" sz="4400" dirty="0" smtClean="0"/>
              <a:t>”</a:t>
            </a:r>
          </a:p>
          <a:p>
            <a:pPr algn="ctr"/>
            <a:r>
              <a:rPr lang="en-US" sz="4400" dirty="0" smtClean="0"/>
              <a:t>“beta” (</a:t>
            </a:r>
            <a:r>
              <a:rPr lang="el-GR" sz="4400" dirty="0" smtClean="0"/>
              <a:t>β</a:t>
            </a:r>
            <a:r>
              <a:rPr lang="en-US" sz="4400" dirty="0" smtClean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176463" y="5904074"/>
            <a:ext cx="7002379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</a:t>
            </a:r>
            <a:r>
              <a:rPr lang="en-US" sz="4400" dirty="0" smtClean="0"/>
              <a:t>pm soil uranium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808436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089"/>
          <a:stretch/>
        </p:blipFill>
        <p:spPr>
          <a:xfrm>
            <a:off x="737936" y="0"/>
            <a:ext cx="11381947" cy="64970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0054" y="542671"/>
            <a:ext cx="3224464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“Intercept”</a:t>
            </a:r>
          </a:p>
          <a:p>
            <a:pPr algn="ctr"/>
            <a:r>
              <a:rPr lang="en-US" sz="4400" dirty="0" smtClean="0"/>
              <a:t>(y-intercept)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507958" y="2895600"/>
            <a:ext cx="3801979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79895" y="2895600"/>
            <a:ext cx="3801979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/>
          <p:cNvSpPr/>
          <p:nvPr/>
        </p:nvSpPr>
        <p:spPr>
          <a:xfrm>
            <a:off x="5309937" y="1989221"/>
            <a:ext cx="449179" cy="906379"/>
          </a:xfrm>
          <a:prstGeom prst="rightBrace">
            <a:avLst>
              <a:gd name="adj1" fmla="val 15476"/>
              <a:gd name="adj2" fmla="val 4657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10336" y="3248526"/>
            <a:ext cx="2450360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“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Slope</a:t>
            </a:r>
            <a:r>
              <a:rPr lang="en-US" sz="4400" dirty="0" smtClean="0"/>
              <a:t>”</a:t>
            </a:r>
          </a:p>
          <a:p>
            <a:pPr algn="ctr"/>
            <a:r>
              <a:rPr lang="en-US" sz="4400" dirty="0" smtClean="0"/>
              <a:t>“beta” (</a:t>
            </a:r>
            <a:r>
              <a:rPr lang="el-GR" sz="4400" dirty="0" smtClean="0"/>
              <a:t>β</a:t>
            </a:r>
            <a:r>
              <a:rPr lang="en-US" sz="4400" dirty="0" smtClean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176463" y="5904074"/>
            <a:ext cx="7002379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</a:t>
            </a:r>
            <a:r>
              <a:rPr lang="en-US" sz="4400" dirty="0" smtClean="0"/>
              <a:t>pm soil uranium </a:t>
            </a:r>
            <a:endParaRPr 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7684169" y="0"/>
            <a:ext cx="3573306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“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Slope</a:t>
            </a:r>
            <a:r>
              <a:rPr lang="en-US" sz="4400" dirty="0" smtClean="0"/>
              <a:t>”</a:t>
            </a:r>
            <a:r>
              <a:rPr lang="en-US" sz="4400" dirty="0"/>
              <a:t> </a:t>
            </a:r>
            <a:r>
              <a:rPr lang="en-US" sz="4400" dirty="0" smtClean="0"/>
              <a:t>= 0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31744213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089"/>
          <a:stretch/>
        </p:blipFill>
        <p:spPr>
          <a:xfrm>
            <a:off x="737936" y="0"/>
            <a:ext cx="11381947" cy="649705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673769" y="2887579"/>
            <a:ext cx="834189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745706" y="3023937"/>
            <a:ext cx="834189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20054" y="542671"/>
            <a:ext cx="3224464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“Intercept”</a:t>
            </a:r>
          </a:p>
          <a:p>
            <a:pPr algn="ctr"/>
            <a:r>
              <a:rPr lang="en-US" sz="4400" dirty="0" smtClean="0"/>
              <a:t>(y-intercept)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507958" y="2895600"/>
            <a:ext cx="3801979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79895" y="2895600"/>
            <a:ext cx="3801979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/>
          <p:cNvSpPr/>
          <p:nvPr/>
        </p:nvSpPr>
        <p:spPr>
          <a:xfrm>
            <a:off x="5309937" y="1989221"/>
            <a:ext cx="449179" cy="906379"/>
          </a:xfrm>
          <a:prstGeom prst="rightBrace">
            <a:avLst>
              <a:gd name="adj1" fmla="val 15476"/>
              <a:gd name="adj2" fmla="val 4657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10336" y="3248526"/>
            <a:ext cx="2450360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“Slope”</a:t>
            </a:r>
          </a:p>
          <a:p>
            <a:pPr algn="ctr"/>
            <a:r>
              <a:rPr lang="en-US" sz="4400" dirty="0" smtClean="0"/>
              <a:t>“beta” (</a:t>
            </a:r>
            <a:r>
              <a:rPr lang="el-GR" sz="4400" dirty="0" smtClean="0"/>
              <a:t>β</a:t>
            </a:r>
            <a:r>
              <a:rPr lang="en-US" sz="4400" dirty="0" smtClean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45706" y="0"/>
            <a:ext cx="5085347" cy="77867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Word equation:</a:t>
            </a:r>
          </a:p>
          <a:p>
            <a:r>
              <a:rPr lang="en-US" sz="4400" dirty="0" smtClean="0"/>
              <a:t>log(radon) ~ uranium</a:t>
            </a:r>
          </a:p>
          <a:p>
            <a:endParaRPr lang="en-US" sz="4400" dirty="0" smtClean="0"/>
          </a:p>
          <a:p>
            <a:endParaRPr lang="en-US" sz="4400" dirty="0"/>
          </a:p>
          <a:p>
            <a:r>
              <a:rPr lang="en-US" sz="4400" dirty="0" smtClean="0"/>
              <a:t>Geometry:</a:t>
            </a:r>
            <a:endParaRPr lang="en-US" sz="4400" dirty="0"/>
          </a:p>
          <a:p>
            <a:r>
              <a:rPr lang="en-US" sz="4400" dirty="0"/>
              <a:t>y</a:t>
            </a:r>
            <a:r>
              <a:rPr lang="en-US" sz="4400" dirty="0" smtClean="0"/>
              <a:t> = </a:t>
            </a:r>
            <a:r>
              <a:rPr lang="en-US" sz="4400" dirty="0" err="1" smtClean="0"/>
              <a:t>mx+b</a:t>
            </a:r>
            <a:endParaRPr lang="en-US" sz="4400" dirty="0" smtClean="0"/>
          </a:p>
          <a:p>
            <a:endParaRPr lang="en-US" sz="4400" dirty="0"/>
          </a:p>
          <a:p>
            <a:r>
              <a:rPr lang="en-US" sz="3200" b="1" dirty="0" smtClean="0"/>
              <a:t>General R notation</a:t>
            </a:r>
          </a:p>
          <a:p>
            <a:r>
              <a:rPr lang="en-US" sz="3200" dirty="0" smtClean="0"/>
              <a:t>y ~ x</a:t>
            </a:r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-176463" y="5904074"/>
            <a:ext cx="7002379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</a:t>
            </a:r>
            <a:r>
              <a:rPr lang="en-US" sz="4400" dirty="0" smtClean="0"/>
              <a:t>pm soil uranium </a:t>
            </a:r>
            <a:endParaRPr lang="en-US" sz="4400" dirty="0"/>
          </a:p>
        </p:txBody>
      </p:sp>
      <p:sp>
        <p:nvSpPr>
          <p:cNvPr id="17" name="Rectangle 16"/>
          <p:cNvSpPr/>
          <p:nvPr/>
        </p:nvSpPr>
        <p:spPr>
          <a:xfrm>
            <a:off x="12050332" y="25758"/>
            <a:ext cx="14166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745706" y="657726"/>
            <a:ext cx="5253789" cy="770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796543" y="3454758"/>
            <a:ext cx="5253789" cy="770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96542" y="5342600"/>
            <a:ext cx="5253789" cy="770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34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599" y="1433111"/>
            <a:ext cx="9382331" cy="508068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4851" y="107548"/>
            <a:ext cx="1103182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situations in research: </a:t>
            </a:r>
            <a:br>
              <a:rPr lang="en-US" dirty="0" smtClean="0"/>
            </a:br>
            <a:r>
              <a:rPr lang="en-US" dirty="0" smtClean="0"/>
              <a:t>Is there a relationship between 2 numeric variables?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6081" y="1275008"/>
            <a:ext cx="7418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Size of mom vs. fat content of her milk</a:t>
            </a:r>
            <a:endParaRPr lang="en-US" sz="3200" dirty="0"/>
          </a:p>
        </p:txBody>
      </p:sp>
      <p:pic>
        <p:nvPicPr>
          <p:cNvPr id="1026" name="Picture 2" descr="Image result for goril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412" y="4135082"/>
            <a:ext cx="2263588" cy="130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928412" y="5473005"/>
            <a:ext cx="2370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Gorillas – </a:t>
            </a:r>
          </a:p>
          <a:p>
            <a:r>
              <a:rPr lang="en-US" sz="2800" dirty="0" smtClean="0"/>
              <a:t>lean milk</a:t>
            </a:r>
          </a:p>
          <a:p>
            <a:r>
              <a:rPr lang="en-US" sz="2800" dirty="0" smtClean="0"/>
              <a:t>(not much fat)</a:t>
            </a:r>
            <a:endParaRPr lang="en-US" sz="2800" dirty="0"/>
          </a:p>
        </p:txBody>
      </p:sp>
      <p:pic>
        <p:nvPicPr>
          <p:cNvPr id="1028" name="Picture 4" descr="Golden lion tamarin portrait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463" y="1279026"/>
            <a:ext cx="1261101" cy="189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610781" y="1399101"/>
            <a:ext cx="2370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Tamarin – </a:t>
            </a:r>
          </a:p>
          <a:p>
            <a:r>
              <a:rPr lang="en-US" sz="2800" dirty="0" smtClean="0"/>
              <a:t>Fatty milk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709116" y="2036586"/>
            <a:ext cx="5383369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645078" y="4342156"/>
            <a:ext cx="283334" cy="230808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46769" y="5975187"/>
            <a:ext cx="435305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Female Size </a:t>
            </a:r>
          </a:p>
          <a:p>
            <a:pPr algn="ctr"/>
            <a:r>
              <a:rPr lang="en-US" sz="2800" dirty="0"/>
              <a:t>l</a:t>
            </a:r>
            <a:r>
              <a:rPr lang="en-US" sz="2800" dirty="0" smtClean="0"/>
              <a:t>og(mass)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21592" y="1743589"/>
            <a:ext cx="1541844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Fat content of milk</a:t>
            </a:r>
          </a:p>
          <a:p>
            <a:pPr algn="ctr"/>
            <a:r>
              <a:rPr lang="en-US" sz="2800" dirty="0" smtClean="0"/>
              <a:t>(%)</a:t>
            </a:r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400925" y="2224852"/>
            <a:ext cx="0" cy="2956748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616767" y="4785465"/>
            <a:ext cx="0" cy="499139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9775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089"/>
          <a:stretch/>
        </p:blipFill>
        <p:spPr>
          <a:xfrm>
            <a:off x="737936" y="0"/>
            <a:ext cx="11381947" cy="649705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673769" y="2887579"/>
            <a:ext cx="834189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745706" y="3023937"/>
            <a:ext cx="834189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20054" y="542671"/>
            <a:ext cx="3224464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“Intercept”</a:t>
            </a:r>
          </a:p>
          <a:p>
            <a:pPr algn="ctr"/>
            <a:r>
              <a:rPr lang="en-US" sz="4400" dirty="0" smtClean="0"/>
              <a:t>(y-intercept)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507958" y="2895600"/>
            <a:ext cx="3801979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79895" y="2895600"/>
            <a:ext cx="3801979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/>
          <p:cNvSpPr/>
          <p:nvPr/>
        </p:nvSpPr>
        <p:spPr>
          <a:xfrm>
            <a:off x="5309937" y="1989221"/>
            <a:ext cx="449179" cy="906379"/>
          </a:xfrm>
          <a:prstGeom prst="rightBrace">
            <a:avLst>
              <a:gd name="adj1" fmla="val 15476"/>
              <a:gd name="adj2" fmla="val 4657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10336" y="3248526"/>
            <a:ext cx="2450360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“Slope”</a:t>
            </a:r>
          </a:p>
          <a:p>
            <a:pPr algn="ctr"/>
            <a:r>
              <a:rPr lang="en-US" sz="4400" dirty="0" smtClean="0"/>
              <a:t>“beta” (</a:t>
            </a:r>
            <a:r>
              <a:rPr lang="el-GR" sz="4400" dirty="0" smtClean="0"/>
              <a:t>β</a:t>
            </a:r>
            <a:r>
              <a:rPr lang="en-US" sz="4400" dirty="0" smtClean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45706" y="0"/>
            <a:ext cx="5085347" cy="77867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Word equation:</a:t>
            </a:r>
          </a:p>
          <a:p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</a:rPr>
              <a:t>log(radon) ~ uranium</a:t>
            </a:r>
          </a:p>
          <a:p>
            <a:endParaRPr lang="en-US" sz="4400" dirty="0" smtClean="0"/>
          </a:p>
          <a:p>
            <a:endParaRPr lang="en-US" sz="4400" dirty="0"/>
          </a:p>
          <a:p>
            <a:r>
              <a:rPr lang="en-US" sz="4400" dirty="0" smtClean="0"/>
              <a:t>Geometry:</a:t>
            </a:r>
            <a:endParaRPr lang="en-US" sz="4400" dirty="0"/>
          </a:p>
          <a:p>
            <a:r>
              <a:rPr lang="en-US" sz="4400" dirty="0"/>
              <a:t>y</a:t>
            </a:r>
            <a:r>
              <a:rPr lang="en-US" sz="4400" dirty="0" smtClean="0"/>
              <a:t> = </a:t>
            </a:r>
            <a:r>
              <a:rPr lang="en-US" sz="4400" dirty="0" err="1" smtClean="0"/>
              <a:t>mx+b</a:t>
            </a:r>
            <a:endParaRPr lang="en-US" sz="4400" dirty="0" smtClean="0"/>
          </a:p>
          <a:p>
            <a:endParaRPr lang="en-US" sz="4400" dirty="0"/>
          </a:p>
          <a:p>
            <a:r>
              <a:rPr lang="en-US" sz="3200" b="1" dirty="0" smtClean="0"/>
              <a:t>General R notation</a:t>
            </a:r>
          </a:p>
          <a:p>
            <a:r>
              <a:rPr lang="en-US" sz="3200" dirty="0" smtClean="0"/>
              <a:t>y ~ x</a:t>
            </a:r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-176463" y="5904074"/>
            <a:ext cx="7002379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</a:t>
            </a:r>
            <a:r>
              <a:rPr lang="en-US" sz="4400" dirty="0" smtClean="0"/>
              <a:t>pm soil uranium </a:t>
            </a:r>
            <a:endParaRPr lang="en-US" sz="4400" dirty="0"/>
          </a:p>
        </p:txBody>
      </p:sp>
      <p:sp>
        <p:nvSpPr>
          <p:cNvPr id="18" name="Rectangle 17"/>
          <p:cNvSpPr/>
          <p:nvPr/>
        </p:nvSpPr>
        <p:spPr>
          <a:xfrm>
            <a:off x="6796543" y="3454758"/>
            <a:ext cx="5253789" cy="770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96542" y="5342600"/>
            <a:ext cx="5253789" cy="770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0893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089"/>
          <a:stretch/>
        </p:blipFill>
        <p:spPr>
          <a:xfrm>
            <a:off x="737936" y="0"/>
            <a:ext cx="11381947" cy="649705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673769" y="2887579"/>
            <a:ext cx="834189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745706" y="3023937"/>
            <a:ext cx="834189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20054" y="542671"/>
            <a:ext cx="3224464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“Intercept”</a:t>
            </a:r>
          </a:p>
          <a:p>
            <a:pPr algn="ctr"/>
            <a:r>
              <a:rPr lang="en-US" sz="4400" dirty="0" smtClean="0"/>
              <a:t>(y-intercept)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507958" y="2895600"/>
            <a:ext cx="3801979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79895" y="2895600"/>
            <a:ext cx="3801979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/>
          <p:cNvSpPr/>
          <p:nvPr/>
        </p:nvSpPr>
        <p:spPr>
          <a:xfrm>
            <a:off x="5309937" y="1989221"/>
            <a:ext cx="449179" cy="906379"/>
          </a:xfrm>
          <a:prstGeom prst="rightBrace">
            <a:avLst>
              <a:gd name="adj1" fmla="val 15476"/>
              <a:gd name="adj2" fmla="val 4657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10336" y="3248526"/>
            <a:ext cx="2450360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“Slope”</a:t>
            </a:r>
          </a:p>
          <a:p>
            <a:pPr algn="ctr"/>
            <a:r>
              <a:rPr lang="en-US" sz="4400" dirty="0" smtClean="0"/>
              <a:t>“beta” (</a:t>
            </a:r>
            <a:r>
              <a:rPr lang="el-GR" sz="4400" dirty="0" smtClean="0"/>
              <a:t>β</a:t>
            </a:r>
            <a:r>
              <a:rPr lang="en-US" sz="4400" dirty="0" smtClean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45706" y="0"/>
            <a:ext cx="5085347" cy="77867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Word equation:</a:t>
            </a:r>
          </a:p>
          <a:p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</a:rPr>
              <a:t>log(radon) ~ uranium</a:t>
            </a:r>
          </a:p>
          <a:p>
            <a:endParaRPr lang="en-US" sz="4400" dirty="0" smtClean="0"/>
          </a:p>
          <a:p>
            <a:endParaRPr lang="en-US" sz="4400" dirty="0"/>
          </a:p>
          <a:p>
            <a:r>
              <a:rPr lang="en-US" sz="4400" dirty="0" smtClean="0"/>
              <a:t>Geometry:</a:t>
            </a:r>
            <a:endParaRPr lang="en-US" sz="4400" dirty="0"/>
          </a:p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y</a:t>
            </a: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sz="4400" dirty="0" err="1" smtClean="0">
                <a:solidFill>
                  <a:schemeClr val="accent2">
                    <a:lumMod val="75000"/>
                  </a:schemeClr>
                </a:solidFill>
              </a:rPr>
              <a:t>mx+b</a:t>
            </a:r>
            <a:endParaRPr lang="en-US" sz="44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4400" dirty="0"/>
          </a:p>
          <a:p>
            <a:r>
              <a:rPr lang="en-US" sz="3200" b="1" dirty="0" smtClean="0"/>
              <a:t>General R notation</a:t>
            </a:r>
          </a:p>
          <a:p>
            <a:r>
              <a:rPr lang="en-US" sz="3200" dirty="0" smtClean="0"/>
              <a:t>y ~ x</a:t>
            </a:r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-176463" y="5904074"/>
            <a:ext cx="7002379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</a:t>
            </a:r>
            <a:r>
              <a:rPr lang="en-US" sz="4400" dirty="0" smtClean="0"/>
              <a:t>pm soil uranium </a:t>
            </a:r>
            <a:endParaRPr lang="en-US" sz="4400" dirty="0"/>
          </a:p>
        </p:txBody>
      </p:sp>
      <p:sp>
        <p:nvSpPr>
          <p:cNvPr id="19" name="Rectangle 18"/>
          <p:cNvSpPr/>
          <p:nvPr/>
        </p:nvSpPr>
        <p:spPr>
          <a:xfrm>
            <a:off x="6796542" y="5342600"/>
            <a:ext cx="5253789" cy="770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749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089"/>
          <a:stretch/>
        </p:blipFill>
        <p:spPr>
          <a:xfrm>
            <a:off x="737936" y="0"/>
            <a:ext cx="11381947" cy="649705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673769" y="2887579"/>
            <a:ext cx="834189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745706" y="3023937"/>
            <a:ext cx="834189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20054" y="542671"/>
            <a:ext cx="3224464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“Intercept”</a:t>
            </a:r>
          </a:p>
          <a:p>
            <a:pPr algn="ctr"/>
            <a:r>
              <a:rPr lang="en-US" sz="4400" dirty="0" smtClean="0"/>
              <a:t>(y-intercept)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507958" y="2895600"/>
            <a:ext cx="3801979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79895" y="2895600"/>
            <a:ext cx="3801979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/>
          <p:cNvSpPr/>
          <p:nvPr/>
        </p:nvSpPr>
        <p:spPr>
          <a:xfrm>
            <a:off x="5309937" y="1989221"/>
            <a:ext cx="449179" cy="906379"/>
          </a:xfrm>
          <a:prstGeom prst="rightBrace">
            <a:avLst>
              <a:gd name="adj1" fmla="val 15476"/>
              <a:gd name="adj2" fmla="val 4657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10336" y="3248526"/>
            <a:ext cx="2450360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“Slope”</a:t>
            </a:r>
          </a:p>
          <a:p>
            <a:pPr algn="ctr"/>
            <a:r>
              <a:rPr lang="en-US" sz="4400" dirty="0" smtClean="0"/>
              <a:t>“beta” (</a:t>
            </a:r>
            <a:r>
              <a:rPr lang="el-GR" sz="4400" dirty="0" smtClean="0"/>
              <a:t>β</a:t>
            </a:r>
            <a:r>
              <a:rPr lang="en-US" sz="4400" dirty="0" smtClean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45706" y="0"/>
            <a:ext cx="5085347" cy="79714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Word equation:</a:t>
            </a:r>
          </a:p>
          <a:p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</a:rPr>
              <a:t>log(radon) ~ uranium</a:t>
            </a:r>
          </a:p>
          <a:p>
            <a:endParaRPr lang="en-US" sz="4400" dirty="0" smtClean="0"/>
          </a:p>
          <a:p>
            <a:endParaRPr lang="en-US" sz="4400" dirty="0"/>
          </a:p>
          <a:p>
            <a:r>
              <a:rPr lang="en-US" sz="4400" dirty="0" smtClean="0"/>
              <a:t>Geometry:</a:t>
            </a:r>
            <a:endParaRPr lang="en-US" sz="4400" dirty="0"/>
          </a:p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y</a:t>
            </a: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sz="4400" dirty="0" err="1" smtClean="0">
                <a:solidFill>
                  <a:schemeClr val="accent2">
                    <a:lumMod val="75000"/>
                  </a:schemeClr>
                </a:solidFill>
              </a:rPr>
              <a:t>mx+b</a:t>
            </a:r>
            <a:endParaRPr lang="en-US" sz="44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4400" dirty="0"/>
          </a:p>
          <a:p>
            <a:r>
              <a:rPr lang="en-US" sz="3200" b="1" dirty="0" smtClean="0"/>
              <a:t>General R notation</a:t>
            </a:r>
          </a:p>
          <a:p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</a:rPr>
              <a:t>y ~ x</a:t>
            </a: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-176463" y="5904074"/>
            <a:ext cx="7002379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</a:t>
            </a:r>
            <a:r>
              <a:rPr lang="en-US" sz="4400" dirty="0" smtClean="0"/>
              <a:t>pm soil uranium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3687607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089"/>
          <a:stretch/>
        </p:blipFill>
        <p:spPr>
          <a:xfrm>
            <a:off x="737936" y="0"/>
            <a:ext cx="11381947" cy="649705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507958" y="2895600"/>
            <a:ext cx="3801979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79895" y="2895600"/>
            <a:ext cx="3801979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/>
          <p:cNvSpPr/>
          <p:nvPr/>
        </p:nvSpPr>
        <p:spPr>
          <a:xfrm>
            <a:off x="5309937" y="1989221"/>
            <a:ext cx="449179" cy="906379"/>
          </a:xfrm>
          <a:prstGeom prst="rightBrace">
            <a:avLst>
              <a:gd name="adj1" fmla="val 15476"/>
              <a:gd name="adj2" fmla="val 4657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-176463" y="5904074"/>
            <a:ext cx="7002379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</a:t>
            </a:r>
            <a:r>
              <a:rPr lang="en-US" sz="4400" dirty="0" smtClean="0"/>
              <a:t>pm soil uranium </a:t>
            </a:r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12050332" y="25758"/>
            <a:ext cx="14166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57137" y="-160420"/>
            <a:ext cx="26629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Minnesota</a:t>
            </a:r>
            <a:endParaRPr lang="en-US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8077199" y="-144958"/>
            <a:ext cx="3376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Pennsylvania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2376121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089"/>
          <a:stretch/>
        </p:blipFill>
        <p:spPr>
          <a:xfrm>
            <a:off x="737936" y="0"/>
            <a:ext cx="11381947" cy="649705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507958" y="2895600"/>
            <a:ext cx="3801979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79895" y="2895600"/>
            <a:ext cx="3801979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/>
          <p:cNvSpPr/>
          <p:nvPr/>
        </p:nvSpPr>
        <p:spPr>
          <a:xfrm>
            <a:off x="5309937" y="1989221"/>
            <a:ext cx="449179" cy="906379"/>
          </a:xfrm>
          <a:prstGeom prst="rightBrace">
            <a:avLst>
              <a:gd name="adj1" fmla="val 15476"/>
              <a:gd name="adj2" fmla="val 4657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-176463" y="5904074"/>
            <a:ext cx="7002379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</a:t>
            </a:r>
            <a:r>
              <a:rPr lang="en-US" sz="4400" dirty="0" smtClean="0"/>
              <a:t>pm soil uranium </a:t>
            </a:r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12050332" y="25758"/>
            <a:ext cx="14166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36530" y="-112873"/>
            <a:ext cx="6384758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Which slope is </a:t>
            </a:r>
            <a:r>
              <a:rPr lang="en-US" sz="4400" i="1" u="sng" dirty="0" smtClean="0"/>
              <a:t>steeper</a:t>
            </a:r>
            <a:r>
              <a:rPr lang="en-US" sz="4400" dirty="0" smtClean="0"/>
              <a:t>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6641531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089"/>
          <a:stretch/>
        </p:blipFill>
        <p:spPr>
          <a:xfrm>
            <a:off x="737936" y="0"/>
            <a:ext cx="11381947" cy="649705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507958" y="2895600"/>
            <a:ext cx="3801979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79895" y="2895600"/>
            <a:ext cx="3801979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/>
          <p:cNvSpPr/>
          <p:nvPr/>
        </p:nvSpPr>
        <p:spPr>
          <a:xfrm>
            <a:off x="5309937" y="1989221"/>
            <a:ext cx="449179" cy="906379"/>
          </a:xfrm>
          <a:prstGeom prst="rightBrace">
            <a:avLst>
              <a:gd name="adj1" fmla="val 15476"/>
              <a:gd name="adj2" fmla="val 4657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-176463" y="5904074"/>
            <a:ext cx="7002379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</a:t>
            </a:r>
            <a:r>
              <a:rPr lang="en-US" sz="4400" dirty="0" smtClean="0"/>
              <a:t>pm soil uranium 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-112873"/>
            <a:ext cx="12191999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Where can soil uranium be used to </a:t>
            </a:r>
            <a:r>
              <a:rPr lang="en-US" sz="4400" i="1" u="sng" dirty="0" smtClean="0"/>
              <a:t>predict</a:t>
            </a:r>
            <a:r>
              <a:rPr lang="en-US" sz="4400" dirty="0" smtClean="0"/>
              <a:t> radon?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47806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599" y="1433111"/>
            <a:ext cx="9382331" cy="508068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4851" y="107548"/>
            <a:ext cx="1103182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situations in research: </a:t>
            </a:r>
            <a:br>
              <a:rPr lang="en-US" dirty="0" smtClean="0"/>
            </a:br>
            <a:r>
              <a:rPr lang="en-US" dirty="0" smtClean="0"/>
              <a:t>Is there a relationship between 2 numeric variables?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6081" y="1275008"/>
            <a:ext cx="7418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Size of mom vs. fat content of her milk</a:t>
            </a:r>
            <a:endParaRPr lang="en-US" sz="3200" dirty="0"/>
          </a:p>
        </p:txBody>
      </p:sp>
      <p:pic>
        <p:nvPicPr>
          <p:cNvPr id="1026" name="Picture 2" descr="Image result for goril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412" y="4135082"/>
            <a:ext cx="2263588" cy="130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928412" y="5473005"/>
            <a:ext cx="2370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Gorillas – </a:t>
            </a:r>
          </a:p>
          <a:p>
            <a:r>
              <a:rPr lang="en-US" sz="2800" dirty="0" smtClean="0"/>
              <a:t>lean milk</a:t>
            </a:r>
          </a:p>
          <a:p>
            <a:r>
              <a:rPr lang="en-US" sz="2800" dirty="0" smtClean="0"/>
              <a:t>(not much fat)</a:t>
            </a:r>
            <a:endParaRPr lang="en-US" sz="2800" dirty="0"/>
          </a:p>
        </p:txBody>
      </p:sp>
      <p:pic>
        <p:nvPicPr>
          <p:cNvPr id="1028" name="Picture 4" descr="Golden lion tamarin portrait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463" y="1279026"/>
            <a:ext cx="1261101" cy="189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610781" y="1399101"/>
            <a:ext cx="2370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Tamarin – </a:t>
            </a:r>
          </a:p>
          <a:p>
            <a:r>
              <a:rPr lang="en-US" sz="2800" dirty="0" smtClean="0"/>
              <a:t>Fatty milk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709116" y="2036586"/>
            <a:ext cx="5383369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645078" y="4342156"/>
            <a:ext cx="283334" cy="230808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46769" y="5975187"/>
            <a:ext cx="435305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Female Size </a:t>
            </a:r>
          </a:p>
          <a:p>
            <a:pPr algn="ctr"/>
            <a:r>
              <a:rPr lang="en-US" sz="2800" dirty="0"/>
              <a:t>l</a:t>
            </a:r>
            <a:r>
              <a:rPr lang="en-US" sz="2800" dirty="0" smtClean="0"/>
              <a:t>og(mass)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21592" y="1743589"/>
            <a:ext cx="1541844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Fat content of milk</a:t>
            </a:r>
          </a:p>
          <a:p>
            <a:pPr algn="ctr"/>
            <a:r>
              <a:rPr lang="en-US" sz="2800" dirty="0" smtClean="0"/>
              <a:t>(%)</a:t>
            </a:r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400925" y="2224852"/>
            <a:ext cx="0" cy="295674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616767" y="4785465"/>
            <a:ext cx="0" cy="49913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385643" y="2036586"/>
            <a:ext cx="1015282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385643" y="4785465"/>
            <a:ext cx="7067788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682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2955</Words>
  <Application>Microsoft Office PowerPoint</Application>
  <PresentationFormat>Widescreen</PresentationFormat>
  <Paragraphs>696</Paragraphs>
  <Slides>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9" baseType="lpstr">
      <vt:lpstr>Arial</vt:lpstr>
      <vt:lpstr>Calibri</vt:lpstr>
      <vt:lpstr>Calibri Light</vt:lpstr>
      <vt:lpstr>Office Theme</vt:lpstr>
      <vt:lpstr>Regression (aka linear regression, linear model)</vt:lpstr>
      <vt:lpstr>Example – fat content of mammal milk</vt:lpstr>
      <vt:lpstr>Common situations in research:  Is there a relationship between 2 numeric variables? </vt:lpstr>
      <vt:lpstr>Common situations in research:  Is there a relationship between 2 numeric variables? </vt:lpstr>
      <vt:lpstr>Common situations in research:  Is there a relationship between 2 numeric variables? </vt:lpstr>
      <vt:lpstr>Common situations in research:  Is there a relationship between 2 numeric variables? </vt:lpstr>
      <vt:lpstr>Common situations in research:  Is there a relationship between 2 numeric variables? </vt:lpstr>
      <vt:lpstr>Common situations in research:  Is there a relationship between 2 numeric variables? </vt:lpstr>
      <vt:lpstr>Common situations in research:  Is there a relationship between 2 numeric variables? </vt:lpstr>
      <vt:lpstr>Common situations in research:  Is there a relationship between 2 numeric variables? </vt:lpstr>
      <vt:lpstr>Common situations in research:  Is there a relationship between 2 numeric variables? </vt:lpstr>
      <vt:lpstr>Common situations in research:  Is there a relationship between 2 numeric variables? </vt:lpstr>
      <vt:lpstr>Common situations in research:  Is there a relationship between 2 numeric variables? </vt:lpstr>
      <vt:lpstr>Common situations in research:  Is there a relationship between 2 numeric variables? </vt:lpstr>
      <vt:lpstr>Common situations in research:  Is there a relationship between 2 numeric variables? </vt:lpstr>
      <vt:lpstr>Common situations in research:  Is there a relationship between 2 numeric variables? </vt:lpstr>
      <vt:lpstr>Common situations in research:  Is there a relationship between 2 numeric variables? </vt:lpstr>
      <vt:lpstr>Common situations in research:  Is there a relationship between 2 numeric variables? </vt:lpstr>
      <vt:lpstr>Correlation: does NOT assume directionality</vt:lpstr>
      <vt:lpstr>Correlation: does NOT assume directionality</vt:lpstr>
      <vt:lpstr>Correlation: does NOT assume directionality</vt:lpstr>
      <vt:lpstr>Correlation: does NOT assume directionality</vt:lpstr>
      <vt:lpstr>Limitation of correlation: only  simple relationship</vt:lpstr>
      <vt:lpstr>Limitation of correlation: only  simple relationship</vt:lpstr>
      <vt:lpstr>Limitation of correlation: only  simple relationship</vt:lpstr>
      <vt:lpstr>Limitation of correlation: only  simple relationship</vt:lpstr>
      <vt:lpstr>Limitation of correlation: only  simple relationship</vt:lpstr>
      <vt:lpstr>Limitation of correlation: only  simple relationship</vt:lpstr>
      <vt:lpstr>Common situations in research:  Is there a relationship between 2 numeric variables? </vt:lpstr>
      <vt:lpstr>Common situations in research:  Is there a relationship between 2 numeric variables? </vt:lpstr>
      <vt:lpstr>“Directionality” &amp; “Causality”</vt:lpstr>
      <vt:lpstr>“Directionality” &amp; “Causality”</vt:lpstr>
      <vt:lpstr>“Directionality” &amp; “Causality”</vt:lpstr>
      <vt:lpstr>“Directionality” &amp; “Causality”</vt:lpstr>
      <vt:lpstr>Common situations in research:  Is there a relationship between 2 numeric variables? </vt:lpstr>
      <vt:lpstr>Common situations in research:  Is there a relationship between 2 numeric variables? </vt:lpstr>
      <vt:lpstr>Common situations in research:  Is there a relationship between 2 numeric variables? </vt:lpstr>
      <vt:lpstr>Common situations in research:  Is there a relationship between 2 numeric variables? </vt:lpstr>
      <vt:lpstr>Common situations in research:  Is there a relationship between 2 numeric variables? </vt:lpstr>
      <vt:lpstr>“Directionality” &amp; “Causality”</vt:lpstr>
      <vt:lpstr>“Directionality” &amp; “Causality”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Uses of regression:  </vt:lpstr>
      <vt:lpstr>Uses of regression:  </vt:lpstr>
      <vt:lpstr>Uses of regression:  </vt:lpstr>
      <vt:lpstr>Uses of regression:  </vt:lpstr>
      <vt:lpstr>Uses of regression:  </vt:lpstr>
      <vt:lpstr>PowerPoint Presentation</vt:lpstr>
      <vt:lpstr>PowerPoint Presentation</vt:lpstr>
      <vt:lpstr>PowerPoint Presentation</vt:lpstr>
      <vt:lpstr>Regression for prediction Lion age, noses &amp; trophy hunting</vt:lpstr>
      <vt:lpstr>Regression for prediction Lion age, noses &amp; trophy hunting</vt:lpstr>
      <vt:lpstr>Regression for prediction Lion age, noses &amp; trophy hunting</vt:lpstr>
      <vt:lpstr>Regression for prediction Lion age, noses &amp; trophy hunting</vt:lpstr>
      <vt:lpstr>Regression for prediction Lion age, noses &amp; trophy hunting</vt:lpstr>
      <vt:lpstr>Regression for prediction Lion age, noses &amp; trophy hunting</vt:lpstr>
      <vt:lpstr>Regression for understanding causality</vt:lpstr>
      <vt:lpstr>Uses of regression: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lisanjie2</dc:creator>
  <cp:lastModifiedBy>lisanjie2</cp:lastModifiedBy>
  <cp:revision>24</cp:revision>
  <dcterms:created xsi:type="dcterms:W3CDTF">2016-11-14T14:25:59Z</dcterms:created>
  <dcterms:modified xsi:type="dcterms:W3CDTF">2017-11-15T04:11:52Z</dcterms:modified>
</cp:coreProperties>
</file>