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98" r:id="rId4"/>
    <p:sldId id="299" r:id="rId5"/>
    <p:sldId id="300" r:id="rId6"/>
    <p:sldId id="277" r:id="rId7"/>
    <p:sldId id="289" r:id="rId8"/>
    <p:sldId id="327" r:id="rId9"/>
    <p:sldId id="328" r:id="rId10"/>
    <p:sldId id="294" r:id="rId11"/>
    <p:sldId id="329" r:id="rId12"/>
    <p:sldId id="284" r:id="rId13"/>
    <p:sldId id="330" r:id="rId14"/>
    <p:sldId id="335" r:id="rId15"/>
    <p:sldId id="308" r:id="rId16"/>
    <p:sldId id="340" r:id="rId17"/>
    <p:sldId id="275" r:id="rId18"/>
    <p:sldId id="272" r:id="rId19"/>
    <p:sldId id="310" r:id="rId20"/>
    <p:sldId id="263" r:id="rId21"/>
    <p:sldId id="260" r:id="rId22"/>
    <p:sldId id="312" r:id="rId23"/>
    <p:sldId id="316" r:id="rId24"/>
    <p:sldId id="318" r:id="rId25"/>
    <p:sldId id="354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3383" cy="6689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en-US" sz="6800" dirty="0" smtClean="0"/>
              <a:t>Regression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(aka linear regression, linear model)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9284" y="3602038"/>
            <a:ext cx="3818021" cy="1655762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Lecture 24-ish</a:t>
            </a:r>
          </a:p>
          <a:p>
            <a:r>
              <a:rPr lang="en-US" dirty="0" smtClean="0"/>
              <a:t>November 11, 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simple </a:t>
            </a:r>
            <a:r>
              <a:rPr lang="en-US" b="1" u="sng" dirty="0" smtClean="0"/>
              <a:t>relationship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3" y="1690688"/>
            <a:ext cx="11409170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7" y="1323428"/>
            <a:ext cx="11582499" cy="524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simple </a:t>
            </a:r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55981" y="1900989"/>
            <a:ext cx="908335" cy="1010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71811" y="921247"/>
            <a:ext cx="2983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“smoother”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1577" y="1107583"/>
            <a:ext cx="2163651" cy="4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</a:t>
            </a:r>
            <a:r>
              <a:rPr lang="en-US" sz="2800" b="1" dirty="0" smtClean="0"/>
              <a:t>positive</a:t>
            </a:r>
            <a:r>
              <a:rPr lang="en-US" sz="2800" dirty="0" smtClean="0"/>
              <a:t> or </a:t>
            </a:r>
            <a:r>
              <a:rPr lang="en-US" sz="2800" b="1" dirty="0" smtClean="0"/>
              <a:t>negative</a:t>
            </a:r>
          </a:p>
          <a:p>
            <a:r>
              <a:rPr lang="en-US" sz="2800" dirty="0" smtClean="0"/>
              <a:t>3)how </a:t>
            </a:r>
            <a:r>
              <a:rPr lang="en-US" sz="2800" b="1" dirty="0" smtClean="0"/>
              <a:t>strong</a:t>
            </a:r>
            <a:r>
              <a:rPr lang="en-US" sz="2800" dirty="0" smtClean="0"/>
              <a:t>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3907676" y="4022049"/>
            <a:ext cx="502276" cy="1287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10637" y="4250028"/>
            <a:ext cx="1677868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0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Directionality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1-way direction of </a:t>
            </a:r>
            <a:r>
              <a:rPr lang="en-US" dirty="0" smtClean="0"/>
              <a:t>                   impact </a:t>
            </a:r>
            <a:r>
              <a:rPr lang="en-US" dirty="0" smtClean="0"/>
              <a:t>or interaction</a:t>
            </a:r>
          </a:p>
          <a:p>
            <a:r>
              <a:rPr lang="en-US" dirty="0" smtClean="0"/>
              <a:t>The virus HIV causes the disease AIDS</a:t>
            </a:r>
          </a:p>
          <a:p>
            <a:r>
              <a:rPr lang="en-US" dirty="0" smtClean="0"/>
              <a:t>The disease AIDS does not cause the virus HIV to occur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Causality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Reason, cause,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HIV is the causal agent of AIDS</a:t>
            </a:r>
          </a:p>
          <a:p>
            <a:r>
              <a:rPr lang="en-US" dirty="0" smtClean="0"/>
              <a:t>Nothing else causes AIDS</a:t>
            </a:r>
          </a:p>
          <a:p>
            <a:r>
              <a:rPr lang="en-US" dirty="0" smtClean="0"/>
              <a:t>Without HIV, there is not AIDS</a:t>
            </a:r>
          </a:p>
          <a:p>
            <a:r>
              <a:rPr lang="en-US" dirty="0" smtClean="0"/>
              <a:t>Having HIV is a strong predictor of having AIDS (though less so now)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6220" y="2549526"/>
            <a:ext cx="3361386" cy="76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88806" y="2505075"/>
            <a:ext cx="4007476" cy="76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455158" cy="14707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6842" y="3257014"/>
            <a:ext cx="577515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tests </a:t>
            </a:r>
            <a:r>
              <a:rPr lang="en-US" sz="2800" u="sng" dirty="0" smtClean="0"/>
              <a:t>directionality</a:t>
            </a:r>
            <a:r>
              <a:rPr lang="en-US" sz="2800" dirty="0" smtClean="0"/>
              <a:t> or </a:t>
            </a:r>
            <a:r>
              <a:rPr lang="en-US" sz="2800" u="sng" dirty="0" smtClean="0"/>
              <a:t>causality</a:t>
            </a:r>
          </a:p>
          <a:p>
            <a:r>
              <a:rPr lang="en-US" sz="2800" dirty="0" smtClean="0"/>
              <a:t>5</a:t>
            </a:r>
            <a:r>
              <a:rPr lang="en-US" sz="2800" dirty="0" smtClean="0"/>
              <a:t>) Simplest </a:t>
            </a:r>
            <a:r>
              <a:rPr lang="en-US" sz="2800" dirty="0" smtClean="0"/>
              <a:t>case: y ~ x</a:t>
            </a:r>
          </a:p>
          <a:p>
            <a:r>
              <a:rPr lang="en-US" sz="2800" dirty="0" smtClean="0"/>
              <a:t>6</a:t>
            </a:r>
            <a:r>
              <a:rPr lang="en-US" sz="2800" dirty="0" smtClean="0"/>
              <a:t>) can </a:t>
            </a:r>
            <a:r>
              <a:rPr lang="en-US" sz="2800" dirty="0" smtClean="0"/>
              <a:t>be generalized to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/>
              <a:t>forms of data</a:t>
            </a:r>
          </a:p>
          <a:p>
            <a:r>
              <a:rPr lang="en-US" sz="2800" dirty="0" smtClean="0"/>
              <a:t>7</a:t>
            </a:r>
            <a:r>
              <a:rPr lang="en-US" sz="2800" dirty="0" smtClean="0"/>
              <a:t>) Powerful </a:t>
            </a:r>
            <a:r>
              <a:rPr lang="en-US" sz="2800" dirty="0" smtClean="0"/>
              <a:t>for </a:t>
            </a:r>
            <a:r>
              <a:rPr lang="en-US" sz="2800" b="1" dirty="0" smtClean="0"/>
              <a:t>prediction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31180" y="5057507"/>
            <a:ext cx="2905248" cy="480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1180" y="5537915"/>
            <a:ext cx="3111310" cy="847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1179" y="6385225"/>
            <a:ext cx="3567799" cy="47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Correlation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smtClean="0"/>
              <a:t>there is a high density of HIV </a:t>
            </a:r>
            <a:r>
              <a:rPr lang="en-US" dirty="0" err="1" smtClean="0"/>
              <a:t>virion</a:t>
            </a:r>
            <a:r>
              <a:rPr lang="en-US" dirty="0" smtClean="0"/>
              <a:t>, AIDS symptoms are severe</a:t>
            </a:r>
          </a:p>
          <a:p>
            <a:r>
              <a:rPr lang="en-US" dirty="0" smtClean="0"/>
              <a:t>When AIDS symptoms are severe, there is a high density of HIV </a:t>
            </a:r>
            <a:r>
              <a:rPr lang="en-US" dirty="0" err="1" smtClean="0"/>
              <a:t>virions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Regression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can predict the severity of AIDS symptoms based on abundance of HIV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56068" y="1690688"/>
            <a:ext cx="2575774" cy="814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1381" y="1690688"/>
            <a:ext cx="2575774" cy="814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Correlation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smtClean="0"/>
              <a:t>there is a high density of HIV </a:t>
            </a:r>
            <a:r>
              <a:rPr lang="en-US" dirty="0" err="1" smtClean="0"/>
              <a:t>virion</a:t>
            </a:r>
            <a:r>
              <a:rPr lang="en-US" dirty="0" smtClean="0"/>
              <a:t>, AIDS symptoms are severe</a:t>
            </a:r>
          </a:p>
          <a:p>
            <a:r>
              <a:rPr lang="en-US" dirty="0" smtClean="0"/>
              <a:t>When AIDS symptoms are severe, there is a high density of HIV </a:t>
            </a:r>
            <a:r>
              <a:rPr lang="en-US" dirty="0" err="1" smtClean="0"/>
              <a:t>virions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Regression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can predict the severity of AIDS symptoms based on abundance of HIV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1973" y="0"/>
            <a:ext cx="10557427" cy="6858000"/>
            <a:chOff x="751973" y="0"/>
            <a:chExt cx="1055742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73" y="0"/>
              <a:ext cx="10557426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55343" y="1020262"/>
              <a:ext cx="1514902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3337" y="1918627"/>
              <a:ext cx="1034956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07558" y="3399503"/>
              <a:ext cx="979190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02958" y="4222954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68818" y="2536680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42293" y="3444616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2352" y="1697401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57412" y="1697401"/>
              <a:ext cx="3151988" cy="82504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32290" y="0"/>
            <a:ext cx="455971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Types of analyses for different combinations of response and predictor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50332" y="1384994"/>
            <a:ext cx="141668" cy="547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" y="0"/>
            <a:ext cx="1214932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2" y="934919"/>
            <a:ext cx="1839188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2878" y="1860085"/>
            <a:ext cx="1364007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8257" y="819655"/>
            <a:ext cx="4062101" cy="7225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5929" y="-1"/>
            <a:ext cx="2408447" cy="154219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0" y="2785251"/>
            <a:ext cx="6307712" cy="40786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438" y="2795004"/>
            <a:ext cx="6307713" cy="4062996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864" y="1563652"/>
            <a:ext cx="8054030" cy="4227548"/>
            <a:chOff x="121592" y="1275008"/>
            <a:chExt cx="10420338" cy="54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599" y="1433111"/>
              <a:ext cx="9382331" cy="50806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56081" y="1275008"/>
              <a:ext cx="7418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Size of mom vs. fat content of her milk</a:t>
              </a:r>
              <a:endParaRPr lang="en-US" sz="2200" b="1" dirty="0"/>
            </a:p>
          </p:txBody>
        </p:sp>
        <p:pic>
          <p:nvPicPr>
            <p:cNvPr id="1026" name="Picture 2" descr="Image result for goril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345" y="4486202"/>
              <a:ext cx="1113938" cy="64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lden lion tamarin portrait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158" y="1680908"/>
              <a:ext cx="539221" cy="8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46769" y="5975187"/>
              <a:ext cx="435305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Female Size </a:t>
              </a:r>
            </a:p>
            <a:p>
              <a:pPr algn="ctr"/>
              <a:r>
                <a:rPr lang="en-US" sz="2200" b="1" dirty="0"/>
                <a:t>l</a:t>
              </a:r>
              <a:r>
                <a:rPr lang="en-US" sz="2200" b="1" dirty="0" smtClean="0"/>
                <a:t>og(mass)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592" y="1743590"/>
              <a:ext cx="1756117" cy="4678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r>
                <a:rPr lang="en-US" sz="2200" b="1" dirty="0" smtClean="0"/>
                <a:t>Fat content of milk</a:t>
              </a:r>
            </a:p>
            <a:p>
              <a:pPr algn="ctr"/>
              <a:r>
                <a:rPr lang="en-US" sz="2200" b="1" dirty="0" smtClean="0"/>
                <a:t>(%)</a:t>
              </a:r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endParaRPr lang="en-US" sz="33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3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endParaRPr lang="en-US" sz="33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</a:t>
            </a:r>
            <a:r>
              <a:rPr lang="en-US" sz="3200" u="sng" dirty="0" smtClean="0"/>
              <a:t>mom</a:t>
            </a:r>
            <a:r>
              <a:rPr lang="en-US" sz="3200" dirty="0" smtClean="0"/>
              <a:t> vs. </a:t>
            </a:r>
            <a:r>
              <a:rPr lang="en-US" sz="3200" u="sng" dirty="0" smtClean="0"/>
              <a:t>fat</a:t>
            </a:r>
            <a:r>
              <a:rPr lang="en-US" sz="3200" dirty="0" smtClean="0"/>
              <a:t> content of her milk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pic>
        <p:nvPicPr>
          <p:cNvPr id="8" name="Picture 2" descr="https://upload.wikimedia.org/wikipedia/commons/thumb/3/36/Goat_kid_feeding_on_mothers_milk.jpg/1024px-Goat_kid_feeding_on_mothers_mil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4" y="1929810"/>
            <a:ext cx="2121688" cy="14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4456" y="2017886"/>
            <a:ext cx="224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Fatty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4456" y="4647534"/>
            <a:ext cx="224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5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 (x)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u="sng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pic>
        <p:nvPicPr>
          <p:cNvPr id="7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29164" r="49224" b="52065"/>
          <a:stretch/>
        </p:blipFill>
        <p:spPr bwMode="auto">
          <a:xfrm>
            <a:off x="9661059" y="484667"/>
            <a:ext cx="10049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young l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4" t="52567" r="38087" b="15333"/>
          <a:stretch/>
        </p:blipFill>
        <p:spPr bwMode="auto">
          <a:xfrm>
            <a:off x="1319463" y="5465926"/>
            <a:ext cx="1058779" cy="102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 (x)</a:t>
            </a:r>
            <a:endParaRPr lang="en-US" sz="4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47210" y="2155346"/>
            <a:ext cx="6685548" cy="317743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9061" y="1325563"/>
            <a:ext cx="51896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“Line of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best fit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3190" y="1562795"/>
            <a:ext cx="27310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Line estimated with: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50332" y="3132454"/>
            <a:ext cx="141668" cy="37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6950" y="0"/>
            <a:ext cx="175050" cy="156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* Given x, predict y …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 … while accounting for     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uncertainty / error</a:t>
            </a: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Does x cause y?</a:t>
            </a:r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11616" y="1487888"/>
            <a:ext cx="4421708" cy="220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661737" y="1365689"/>
            <a:ext cx="6376111" cy="38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60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941"/>
            <a:ext cx="12320337" cy="6324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9431" y="0"/>
            <a:ext cx="2662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Minnesota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189493" y="15462"/>
            <a:ext cx="33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Pennsylvania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969550" y="2754453"/>
            <a:ext cx="45238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</a:t>
            </a:r>
            <a:r>
              <a:rPr lang="en-US" sz="3200" dirty="0" smtClean="0"/>
              <a:t>Index (log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841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45706" y="3023937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“Slope”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706" y="0"/>
            <a:ext cx="5085347" cy="7786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Word equation:</a:t>
            </a:r>
          </a:p>
          <a:p>
            <a:r>
              <a:rPr lang="en-US" sz="4400" dirty="0" smtClean="0"/>
              <a:t>log(radon) ~ uranium</a:t>
            </a:r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Geometry:</a:t>
            </a:r>
            <a:endParaRPr lang="en-US" sz="4400" dirty="0"/>
          </a:p>
          <a:p>
            <a:r>
              <a:rPr lang="en-US" sz="4400" dirty="0"/>
              <a:t>y</a:t>
            </a:r>
            <a:r>
              <a:rPr lang="en-US" sz="4400" dirty="0" smtClean="0"/>
              <a:t> = </a:t>
            </a:r>
            <a:r>
              <a:rPr lang="en-US" sz="4400" dirty="0" err="1" smtClean="0"/>
              <a:t>mx+b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b="1" dirty="0" smtClean="0"/>
              <a:t>General R notation</a:t>
            </a:r>
          </a:p>
          <a:p>
            <a:r>
              <a:rPr lang="en-US" sz="3200" dirty="0" smtClean="0"/>
              <a:t>y ~ x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45706" y="657726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96543" y="3454758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96542" y="5342600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7137" y="-160420"/>
            <a:ext cx="2662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Minnesota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7199" y="-144958"/>
            <a:ext cx="33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Pennsylvania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376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6530" y="-112873"/>
            <a:ext cx="638475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Which slope is </a:t>
            </a:r>
            <a:r>
              <a:rPr lang="en-US" sz="4400" i="1" u="sng" dirty="0" smtClean="0"/>
              <a:t>steeper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6641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39916" y="6283447"/>
            <a:ext cx="838190" cy="33758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39916" y="6283447"/>
            <a:ext cx="838190" cy="33758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890" y="4609796"/>
            <a:ext cx="410865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Regression Analysis:</a:t>
            </a:r>
          </a:p>
          <a:p>
            <a:r>
              <a:rPr lang="en-US" sz="3200" dirty="0" smtClean="0"/>
              <a:t>Can transform BOTH</a:t>
            </a:r>
          </a:p>
          <a:p>
            <a:r>
              <a:rPr lang="en-US" sz="3200" b="1" dirty="0" smtClean="0"/>
              <a:t>Response</a:t>
            </a:r>
            <a:r>
              <a:rPr lang="en-US" sz="3200" dirty="0" smtClean="0"/>
              <a:t> (fat %)</a:t>
            </a:r>
          </a:p>
          <a:p>
            <a:r>
              <a:rPr lang="en-US" sz="3200" dirty="0" smtClean="0"/>
              <a:t>AND </a:t>
            </a:r>
            <a:r>
              <a:rPr lang="en-US" sz="3200" b="1" dirty="0" smtClean="0"/>
              <a:t>predictor</a:t>
            </a:r>
            <a:r>
              <a:rPr lang="en-US" sz="3200" dirty="0" smtClean="0"/>
              <a:t> (mass)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pic>
        <p:nvPicPr>
          <p:cNvPr id="1026" name="Picture 2" descr="Image result for gor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2" y="4135082"/>
            <a:ext cx="2263588" cy="1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en lion tamarin portrai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3" y="1279026"/>
            <a:ext cx="1261101" cy="18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09116" y="2036586"/>
            <a:ext cx="53833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45078" y="4342156"/>
            <a:ext cx="283334" cy="23080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</a:t>
            </a:r>
            <a:r>
              <a:rPr lang="en-US" sz="2800" dirty="0" smtClean="0">
                <a:solidFill>
                  <a:schemeClr val="bg1"/>
                </a:solidFill>
              </a:rPr>
              <a:t>is there a relationship?</a:t>
            </a:r>
          </a:p>
          <a:p>
            <a:r>
              <a:rPr lang="en-US" sz="2800" dirty="0" smtClean="0"/>
              <a:t>2)</a:t>
            </a:r>
            <a:r>
              <a:rPr lang="en-US" sz="2800" dirty="0" smtClean="0">
                <a:solidFill>
                  <a:schemeClr val="bg1"/>
                </a:solidFill>
              </a:rPr>
              <a:t>is it positive or negative</a:t>
            </a:r>
          </a:p>
          <a:p>
            <a:r>
              <a:rPr lang="en-US" sz="2800" dirty="0" smtClean="0"/>
              <a:t>3)</a:t>
            </a:r>
            <a:r>
              <a:rPr lang="en-US" sz="2800" dirty="0" smtClean="0">
                <a:solidFill>
                  <a:schemeClr val="bg1"/>
                </a:solidFill>
              </a:rPr>
              <a:t>how strong is it?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does NOT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19979"/>
            <a:ext cx="10515600" cy="1325563"/>
          </a:xfrm>
        </p:spPr>
        <p:txBody>
          <a:bodyPr/>
          <a:lstStyle/>
          <a:p>
            <a:r>
              <a:rPr lang="en-US" dirty="0" smtClean="0"/>
              <a:t>Correlation:</a:t>
            </a:r>
            <a:br>
              <a:rPr lang="en-US" dirty="0" smtClean="0"/>
            </a:br>
            <a:r>
              <a:rPr lang="en-US" dirty="0" smtClean="0"/>
              <a:t>does NOT assume directionality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6" y="1345542"/>
            <a:ext cx="10802040" cy="5512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7299" y="6273225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09121" y="3010470"/>
            <a:ext cx="35256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/>
              <a:t>in milk (%)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02732" y="15240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6611" y="6273225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81934" y="3345540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0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19979"/>
            <a:ext cx="10515600" cy="1325563"/>
          </a:xfrm>
        </p:spPr>
        <p:txBody>
          <a:bodyPr/>
          <a:lstStyle/>
          <a:p>
            <a:r>
              <a:rPr lang="en-US" dirty="0" smtClean="0"/>
              <a:t>Correlation:</a:t>
            </a:r>
            <a:br>
              <a:rPr lang="en-US" dirty="0" smtClean="0"/>
            </a:br>
            <a:r>
              <a:rPr lang="en-US" dirty="0" smtClean="0"/>
              <a:t>does NOT assume directionality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6" y="1345542"/>
            <a:ext cx="10802040" cy="5512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7299" y="6273225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09121" y="3010470"/>
            <a:ext cx="35256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/>
              <a:t>in milk (%)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6611" y="6273225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81934" y="3345540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338" y="4726546"/>
            <a:ext cx="6851561" cy="17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7893" y="4630869"/>
            <a:ext cx="3712863" cy="164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6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</a:t>
            </a:r>
            <a:r>
              <a:rPr lang="en-US" dirty="0" smtClean="0"/>
              <a:t>relationship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3" y="1690688"/>
            <a:ext cx="11409170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84287" y="2526632"/>
            <a:ext cx="3581018" cy="2836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56068"/>
            <a:ext cx="4364865" cy="734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829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Regression (aka linear regression, linear model)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Correlation: does NOT assume directionality</vt:lpstr>
      <vt:lpstr>Correlation: does NOT assume directionality</vt:lpstr>
      <vt:lpstr>Limitation of correlation: only  simple relationship</vt:lpstr>
      <vt:lpstr>Limitation of correlation: only  simple relationship</vt:lpstr>
      <vt:lpstr>Limitation of correlation: only  simple relationship</vt:lpstr>
      <vt:lpstr>Common situations in research:  Is there a relationship between 2 numeric variables? </vt:lpstr>
      <vt:lpstr>“Directionality” &amp; “Causality”</vt:lpstr>
      <vt:lpstr>Common situations in research:  Is there a relationship between 2 numeric variables? </vt:lpstr>
      <vt:lpstr>“Directionality” &amp; “Causality”</vt:lpstr>
      <vt:lpstr>“Directionality” &amp; “Causality”</vt:lpstr>
      <vt:lpstr>PowerPoint Presentation</vt:lpstr>
      <vt:lpstr>PowerPoint Presentation</vt:lpstr>
      <vt:lpstr>Uses of regression:  </vt:lpstr>
      <vt:lpstr>Regression for prediction Lion age, noses &amp; trophy hunting</vt:lpstr>
      <vt:lpstr>Regression for prediction Lion age, noses &amp; trophy hunting</vt:lpstr>
      <vt:lpstr>Uses of regression: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lisanjie2</dc:creator>
  <cp:lastModifiedBy>lisanjie2</cp:lastModifiedBy>
  <cp:revision>25</cp:revision>
  <dcterms:created xsi:type="dcterms:W3CDTF">2016-11-14T14:25:59Z</dcterms:created>
  <dcterms:modified xsi:type="dcterms:W3CDTF">2017-11-15T04:14:28Z</dcterms:modified>
</cp:coreProperties>
</file>