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59" r:id="rId3"/>
    <p:sldId id="423" r:id="rId4"/>
    <p:sldId id="425" r:id="rId5"/>
    <p:sldId id="261" r:id="rId6"/>
    <p:sldId id="381" r:id="rId7"/>
    <p:sldId id="267" r:id="rId8"/>
    <p:sldId id="276" r:id="rId9"/>
    <p:sldId id="281" r:id="rId10"/>
    <p:sldId id="386" r:id="rId11"/>
    <p:sldId id="389" r:id="rId12"/>
    <p:sldId id="283" r:id="rId13"/>
    <p:sldId id="395" r:id="rId14"/>
    <p:sldId id="288" r:id="rId15"/>
    <p:sldId id="399" r:id="rId16"/>
    <p:sldId id="293" r:id="rId17"/>
    <p:sldId id="400" r:id="rId18"/>
    <p:sldId id="407" r:id="rId19"/>
    <p:sldId id="295" r:id="rId20"/>
    <p:sldId id="4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2731-06E2-4978-B2C8-BC3B89A6B61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3219-AC85-4112-89B3-014E1302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rpentry 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2" y="0"/>
            <a:ext cx="12104726" cy="64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906" y="1664480"/>
            <a:ext cx="9144000" cy="225042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Regression</a:t>
            </a:r>
            <a:r>
              <a:rPr lang="en-US" dirty="0"/>
              <a:t> </a:t>
            </a:r>
            <a:r>
              <a:rPr lang="en-US" dirty="0"/>
              <a:t>L</a:t>
            </a:r>
            <a:r>
              <a:rPr lang="en-US" dirty="0" smtClean="0"/>
              <a:t>ecture </a:t>
            </a:r>
            <a:r>
              <a:rPr lang="en-US" dirty="0" smtClean="0"/>
              <a:t>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Model fitting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b="1" dirty="0" smtClean="0"/>
              <a:t>Least Squares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240" y="6271039"/>
            <a:ext cx="9144000" cy="34946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November 29 2017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6" y="0"/>
            <a:ext cx="12285660" cy="646519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022761" y="4430332"/>
            <a:ext cx="90152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2423" y="6102439"/>
            <a:ext cx="90152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71269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6223" y="330785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Add up all </a:t>
            </a:r>
            <a:r>
              <a:rPr lang="en-US" sz="4800" b="1" dirty="0" smtClean="0"/>
              <a:t>the</a:t>
            </a:r>
          </a:p>
          <a:p>
            <a:r>
              <a:rPr lang="en-US" sz="4800" b="1" dirty="0" smtClean="0"/>
              <a:t>Residuals</a:t>
            </a:r>
          </a:p>
          <a:p>
            <a:r>
              <a:rPr lang="en-US" sz="4800" b="1" dirty="0" smtClean="0"/>
              <a:t>The </a:t>
            </a:r>
            <a:r>
              <a:rPr lang="en-US" sz="4800" b="1" dirty="0" smtClean="0"/>
              <a:t>line w/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 smallest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Has the best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51144"/>
            <a:ext cx="4248150" cy="4524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</a:t>
            </a:r>
            <a:endParaRPr lang="en-US" sz="4800" b="1" dirty="0" smtClean="0"/>
          </a:p>
          <a:p>
            <a:r>
              <a:rPr lang="en-US" sz="4800" b="1" dirty="0" smtClean="0"/>
              <a:t>= </a:t>
            </a:r>
            <a:r>
              <a:rPr lang="en-US" sz="4800" b="1" dirty="0" smtClean="0"/>
              <a:t>0.03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21469" y="1124261"/>
            <a:ext cx="192625" cy="57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682791" y="2261937"/>
            <a:ext cx="2969293" cy="126972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3875" y="404978"/>
            <a:ext cx="4248150" cy="378565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How about this line?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Is this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good fit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Or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poor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02190" y="1259173"/>
            <a:ext cx="179882" cy="559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29049" y="4350480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0249" y="4683348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2875970"/>
            <a:ext cx="1186543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7215516" y="2512591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9036" y="1312544"/>
            <a:ext cx="986167" cy="49244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5516" y="270985"/>
            <a:ext cx="98616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+2.0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6818"/>
            <a:ext cx="3651801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9" name="Rectangle 8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36818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size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by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Squaring 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each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51" y="2502127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steps for getting “least squares: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them 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291" y="2661535"/>
            <a:ext cx="3335511" cy="13253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291" y="5373096"/>
            <a:ext cx="3335511" cy="13253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Image result for carpentry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51" y="2502127"/>
            <a:ext cx="3574549" cy="19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7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6818"/>
            <a:ext cx="4248150" cy="624786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steps for getting “least squares: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them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4414624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1152" y="4819582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9349" y="3324225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2835" y="2291456"/>
            <a:ext cx="1241087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600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sz="2600" u="sng" dirty="0"/>
          </a:p>
        </p:txBody>
      </p:sp>
      <p:sp>
        <p:nvSpPr>
          <p:cNvPr id="24" name="Rectangle 23"/>
          <p:cNvSpPr/>
          <p:nvPr/>
        </p:nvSpPr>
        <p:spPr>
          <a:xfrm>
            <a:off x="7283015" y="2502127"/>
            <a:ext cx="1120820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7846" y="1116924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72375" y="58549"/>
            <a:ext cx="986167" cy="89255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6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4.0</a:t>
            </a: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7950" y="47968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1625" y="232024"/>
            <a:ext cx="2747103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2.0</a:t>
            </a:r>
            <a:r>
              <a:rPr lang="en-US" sz="3200" baseline="300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4.0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1.0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1.0</a:t>
            </a:r>
          </a:p>
          <a:p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 0.01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3.2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10.24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2.8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7.8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4.2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  </a:t>
            </a:r>
            <a:r>
              <a:rPr lang="en-US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17.6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r>
              <a:rPr lang="en-US" sz="32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=   5.3</a:t>
            </a: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600" u="sng" dirty="0" smtClean="0"/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06074" y="136818"/>
            <a:ext cx="1151572" cy="4216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3790950" y="1009650"/>
              <a:ext cx="4191000" cy="390525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best fitting line (therefore the best model)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Poorer-fitting lines will have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Larger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4025" y="161522"/>
            <a:ext cx="1871075" cy="3682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013" y="1063367"/>
            <a:ext cx="1735638" cy="353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24" y="2560533"/>
            <a:ext cx="1451976" cy="331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037" y="5006428"/>
            <a:ext cx="2740094" cy="44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2190" y="1499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40117" y="1365298"/>
            <a:ext cx="25568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05816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65288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5620" y="1843172"/>
            <a:ext cx="3491248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1313" y="1843171"/>
            <a:ext cx="3549947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09269" y="1843171"/>
            <a:ext cx="444535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902190" y="1499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086100" y="-45933"/>
            <a:ext cx="7639050" cy="6903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20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best fitting </a:t>
            </a:r>
            <a:r>
              <a:rPr lang="en-US" sz="3200" dirty="0" smtClean="0"/>
              <a:t>line (therefore the </a:t>
            </a:r>
            <a:r>
              <a:rPr lang="en-US" sz="3200" b="1" dirty="0" smtClean="0"/>
              <a:t>best model</a:t>
            </a:r>
            <a:r>
              <a:rPr lang="en-US" sz="3200" dirty="0" smtClean="0"/>
              <a:t>)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Will have the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smallest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squared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Poorer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-fitting lines will have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Larger residuals &amp; therefore larger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sum of squares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037" y="5006428"/>
            <a:ext cx="2740094" cy="44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82" y="5961042"/>
            <a:ext cx="2740094" cy="861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86100" y="-45933"/>
            <a:ext cx="7639050" cy="6903933"/>
            <a:chOff x="2324100" y="0"/>
            <a:chExt cx="7639050" cy="69039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785" t="19086" r="9642" b="8600"/>
            <a:stretch/>
          </p:blipFill>
          <p:spPr>
            <a:xfrm>
              <a:off x="2324100" y="0"/>
              <a:ext cx="7639050" cy="6903933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011586" y="2086768"/>
              <a:ext cx="4264077" cy="1751013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5250617" y="3640307"/>
            <a:ext cx="0" cy="72183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22080" y="965653"/>
            <a:ext cx="0" cy="14917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ure 41.: The effects of acid rain on soil and pl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9805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7211518" cy="1325563"/>
          </a:xfrm>
        </p:spPr>
        <p:txBody>
          <a:bodyPr/>
          <a:lstStyle/>
          <a:p>
            <a:r>
              <a:rPr lang="en-US" b="1" dirty="0" smtClean="0"/>
              <a:t>Example: Impacts of Aluminum </a:t>
            </a:r>
            <a:br>
              <a:rPr lang="en-US" b="1" dirty="0" smtClean="0"/>
            </a:br>
            <a:r>
              <a:rPr lang="en-US" b="1" dirty="0" smtClean="0"/>
              <a:t>of plant growth 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953469" y="134911"/>
            <a:ext cx="1813810" cy="1439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48374" y="496302"/>
            <a:ext cx="2240924" cy="64828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40419" y="5280663"/>
            <a:ext cx="3232773" cy="13963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98623" y="5280663"/>
            <a:ext cx="2173574" cy="55051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22010"/>
            <a:ext cx="12471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tankonyvtar.hu/</a:t>
            </a:r>
            <a:r>
              <a:rPr lang="en-US" sz="1600" dirty="0" err="1" smtClean="0"/>
              <a:t>en</a:t>
            </a:r>
            <a:r>
              <a:rPr lang="en-US" sz="1600" dirty="0" smtClean="0"/>
              <a:t>/</a:t>
            </a:r>
            <a:r>
              <a:rPr lang="en-US" sz="1600" dirty="0" err="1" smtClean="0"/>
              <a:t>tartalom</a:t>
            </a:r>
            <a:r>
              <a:rPr lang="en-US" sz="1600" dirty="0" smtClean="0"/>
              <a:t>/tamop425/0032_vizkeszletgazdalkodas_es_vizminoseg/ch07s04.html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8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9831" y="1875581"/>
            <a:ext cx="7425978" cy="3956906"/>
            <a:chOff x="599957" y="554636"/>
            <a:chExt cx="13097854" cy="6979146"/>
          </a:xfrm>
        </p:grpSpPr>
        <p:pic>
          <p:nvPicPr>
            <p:cNvPr id="614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444" y="4147212"/>
              <a:ext cx="1275852" cy="162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624" y="2827117"/>
              <a:ext cx="2504647" cy="318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561" y="1032492"/>
              <a:ext cx="4046984" cy="5144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69060" y="6584869"/>
              <a:ext cx="4428751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Time</a:t>
              </a:r>
              <a:endParaRPr lang="en-US" sz="3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-471371" y="2615018"/>
              <a:ext cx="3091569" cy="94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Height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37620" y="794731"/>
            <a:ext cx="9780505" cy="4300930"/>
            <a:chOff x="-6667689" y="-1351755"/>
            <a:chExt cx="17250745" cy="7585933"/>
          </a:xfrm>
        </p:grpSpPr>
        <p:pic>
          <p:nvPicPr>
            <p:cNvPr id="13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732" y="3406906"/>
              <a:ext cx="2048545" cy="260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sugar maple seedling p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049" y="2242496"/>
              <a:ext cx="3140122" cy="39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1858780" y="6176963"/>
              <a:ext cx="872427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6667689" y="-1351755"/>
              <a:ext cx="4428752" cy="189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Control</a:t>
              </a:r>
            </a:p>
            <a:p>
              <a:pPr algn="ctr"/>
              <a:r>
                <a:rPr lang="en-US" sz="3200" dirty="0" smtClean="0"/>
                <a:t>(No AL)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846288" y="554636"/>
              <a:ext cx="12492" cy="55604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525312" y="788216"/>
            <a:ext cx="2510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Aluminum addition</a:t>
            </a:r>
          </a:p>
        </p:txBody>
      </p:sp>
      <p:pic>
        <p:nvPicPr>
          <p:cNvPr id="22" name="Picture 4" descr="Image result for sugar maple seedling 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29" y="3912433"/>
            <a:ext cx="723359" cy="9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1)</a:t>
            </a:r>
            <a:r>
              <a:rPr lang="en-US" sz="3200" u="sng" dirty="0" smtClean="0">
                <a:solidFill>
                  <a:srgbClr val="00B050"/>
                </a:solidFill>
              </a:rPr>
              <a:t>Model fitting</a:t>
            </a:r>
            <a:endParaRPr lang="en-US" sz="3200" u="sng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data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127557" y="1843172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29078" y="2528230"/>
            <a:ext cx="933064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024" y="2921049"/>
            <a:ext cx="1059375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788" y="3606107"/>
            <a:ext cx="2630598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024" y="4390455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38" y="4783274"/>
            <a:ext cx="116026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line</a:t>
            </a:r>
            <a:r>
              <a:rPr lang="en-US" dirty="0" smtClean="0"/>
              <a:t> fits the data best?</a:t>
            </a:r>
          </a:p>
          <a:p>
            <a:r>
              <a:rPr lang="en-US" dirty="0" smtClean="0"/>
              <a:t>This class: “</a:t>
            </a:r>
            <a:r>
              <a:rPr lang="en-US" b="1" u="sng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u="sng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b="1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Wedid</a:t>
            </a:r>
            <a:r>
              <a:rPr lang="en-US" b="1" dirty="0" smtClean="0">
                <a:solidFill>
                  <a:schemeClr val="bg1"/>
                </a:solidFill>
              </a:rPr>
              <a:t> by hand w/ruler just for illustration 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3816580" y="-6742"/>
            <a:ext cx="7518170" cy="67946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2913" y="914400"/>
            <a:ext cx="4043966" cy="45670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2913" y="4338078"/>
            <a:ext cx="978794" cy="1197735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2340156">
            <a:off x="5285755" y="1189922"/>
            <a:ext cx="4015971" cy="4015971"/>
          </a:xfrm>
          <a:prstGeom prst="arc">
            <a:avLst>
              <a:gd name="adj1" fmla="val 16200000"/>
              <a:gd name="adj2" fmla="val 98203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89945" y="4916938"/>
            <a:ext cx="5580040" cy="2000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23" y="4442842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589" y="1066964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7025" y="274733"/>
            <a:ext cx="1289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Slope &gt;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757571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“y-intercept”</a:t>
            </a:r>
          </a:p>
          <a:p>
            <a:r>
              <a:rPr lang="en-US" sz="4400" dirty="0" smtClean="0"/>
              <a:t>“b” in y = mx + b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1902190" y="1499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9650"/>
            <a:ext cx="4248150" cy="304698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r>
              <a:rPr lang="en-US" sz="4800" b="1" dirty="0" smtClean="0"/>
              <a:t>y = m*x      + </a:t>
            </a:r>
            <a:r>
              <a:rPr lang="en-US" sz="4800" b="1" dirty="0" smtClean="0"/>
              <a:t>  b</a:t>
            </a:r>
            <a:endParaRPr lang="en-US" sz="4800" b="1" dirty="0" smtClean="0"/>
          </a:p>
          <a:p>
            <a:endParaRPr lang="en-US" sz="4800" b="1" dirty="0" smtClean="0"/>
          </a:p>
          <a:p>
            <a:endParaRPr lang="en-US" sz="4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445770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4524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</a:t>
            </a:r>
            <a:r>
              <a:rPr lang="en-US" sz="4800" b="1" dirty="0" smtClean="0"/>
              <a:t>?</a:t>
            </a:r>
            <a:endParaRPr lang="en-US" sz="4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902190" y="1"/>
            <a:ext cx="2898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660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Regression Lecture 2:  Model fitting with Least Squares  </vt:lpstr>
      <vt:lpstr>3 Major steps in regression analysis</vt:lpstr>
      <vt:lpstr>Example: Impacts of Aluminum  of plant growth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36</cp:revision>
  <dcterms:created xsi:type="dcterms:W3CDTF">2016-11-18T13:28:51Z</dcterms:created>
  <dcterms:modified xsi:type="dcterms:W3CDTF">2017-11-29T02:57:27Z</dcterms:modified>
</cp:coreProperties>
</file>