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59" r:id="rId3"/>
    <p:sldId id="337" r:id="rId4"/>
    <p:sldId id="338" r:id="rId5"/>
    <p:sldId id="340" r:id="rId6"/>
    <p:sldId id="373" r:id="rId7"/>
    <p:sldId id="423" r:id="rId8"/>
    <p:sldId id="424" r:id="rId9"/>
    <p:sldId id="425" r:id="rId10"/>
    <p:sldId id="426" r:id="rId11"/>
    <p:sldId id="427" r:id="rId12"/>
    <p:sldId id="261" r:id="rId13"/>
    <p:sldId id="375" r:id="rId14"/>
    <p:sldId id="422" r:id="rId15"/>
    <p:sldId id="334" r:id="rId16"/>
    <p:sldId id="376" r:id="rId17"/>
    <p:sldId id="335" r:id="rId18"/>
    <p:sldId id="374" r:id="rId19"/>
    <p:sldId id="377" r:id="rId20"/>
    <p:sldId id="378" r:id="rId21"/>
    <p:sldId id="336" r:id="rId22"/>
    <p:sldId id="262" r:id="rId23"/>
    <p:sldId id="379" r:id="rId24"/>
    <p:sldId id="381" r:id="rId25"/>
    <p:sldId id="382" r:id="rId26"/>
    <p:sldId id="383" r:id="rId27"/>
    <p:sldId id="38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6" r:id="rId39"/>
    <p:sldId id="277" r:id="rId40"/>
    <p:sldId id="278" r:id="rId41"/>
    <p:sldId id="279" r:id="rId42"/>
    <p:sldId id="280" r:id="rId43"/>
    <p:sldId id="281" r:id="rId44"/>
    <p:sldId id="385" r:id="rId45"/>
    <p:sldId id="386" r:id="rId46"/>
    <p:sldId id="387" r:id="rId47"/>
    <p:sldId id="388" r:id="rId48"/>
    <p:sldId id="389" r:id="rId49"/>
    <p:sldId id="282" r:id="rId50"/>
    <p:sldId id="390" r:id="rId51"/>
    <p:sldId id="391" r:id="rId52"/>
    <p:sldId id="392" r:id="rId53"/>
    <p:sldId id="283" r:id="rId54"/>
    <p:sldId id="393" r:id="rId55"/>
    <p:sldId id="394" r:id="rId56"/>
    <p:sldId id="395" r:id="rId57"/>
    <p:sldId id="396" r:id="rId58"/>
    <p:sldId id="288" r:id="rId59"/>
    <p:sldId id="289" r:id="rId60"/>
    <p:sldId id="399" r:id="rId61"/>
    <p:sldId id="398" r:id="rId62"/>
    <p:sldId id="292" r:id="rId63"/>
    <p:sldId id="293" r:id="rId64"/>
    <p:sldId id="405" r:id="rId65"/>
    <p:sldId id="400" r:id="rId66"/>
    <p:sldId id="406" r:id="rId67"/>
    <p:sldId id="407" r:id="rId68"/>
    <p:sldId id="408" r:id="rId69"/>
    <p:sldId id="409" r:id="rId70"/>
    <p:sldId id="410" r:id="rId71"/>
    <p:sldId id="411" r:id="rId72"/>
    <p:sldId id="412" r:id="rId73"/>
    <p:sldId id="413" r:id="rId74"/>
    <p:sldId id="414" r:id="rId75"/>
    <p:sldId id="416" r:id="rId76"/>
    <p:sldId id="295" r:id="rId77"/>
    <p:sldId id="417" r:id="rId78"/>
    <p:sldId id="418" r:id="rId79"/>
    <p:sldId id="420" r:id="rId80"/>
    <p:sldId id="419" r:id="rId81"/>
    <p:sldId id="421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2731-06E2-4978-B2C8-BC3B89A6B618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3219-AC85-4112-89B3-014E1302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5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2731-06E2-4978-B2C8-BC3B89A6B618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3219-AC85-4112-89B3-014E1302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8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2731-06E2-4978-B2C8-BC3B89A6B618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3219-AC85-4112-89B3-014E1302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2731-06E2-4978-B2C8-BC3B89A6B618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3219-AC85-4112-89B3-014E1302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7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2731-06E2-4978-B2C8-BC3B89A6B618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3219-AC85-4112-89B3-014E1302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0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2731-06E2-4978-B2C8-BC3B89A6B618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3219-AC85-4112-89B3-014E1302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8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2731-06E2-4978-B2C8-BC3B89A6B618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3219-AC85-4112-89B3-014E1302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2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2731-06E2-4978-B2C8-BC3B89A6B618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3219-AC85-4112-89B3-014E1302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6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2731-06E2-4978-B2C8-BC3B89A6B618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3219-AC85-4112-89B3-014E1302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9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2731-06E2-4978-B2C8-BC3B89A6B618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3219-AC85-4112-89B3-014E1302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6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2731-06E2-4978-B2C8-BC3B89A6B618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3219-AC85-4112-89B3-014E1302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3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F2731-06E2-4978-B2C8-BC3B89A6B618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23219-AC85-4112-89B3-014E1302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3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carpentry squ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12" y="0"/>
            <a:ext cx="12104726" cy="644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3906" y="1664480"/>
            <a:ext cx="9144000" cy="225042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Regression</a:t>
            </a:r>
            <a:r>
              <a:rPr lang="en-US" dirty="0"/>
              <a:t> L</a:t>
            </a:r>
            <a:r>
              <a:rPr lang="en-US" dirty="0" smtClean="0"/>
              <a:t>ecture 2: </a:t>
            </a:r>
            <a:br>
              <a:rPr lang="en-US" dirty="0" smtClean="0"/>
            </a:br>
            <a:r>
              <a:rPr lang="en-US" b="1" dirty="0" smtClean="0"/>
              <a:t>Model fitting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b="1" dirty="0" smtClean="0"/>
              <a:t>Least Squares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0240" y="6271039"/>
            <a:ext cx="9144000" cy="349462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November 29 2017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902190" y="1"/>
            <a:ext cx="28981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299831" y="1875581"/>
            <a:ext cx="7425978" cy="3956906"/>
            <a:chOff x="599957" y="554636"/>
            <a:chExt cx="13097854" cy="6979146"/>
          </a:xfrm>
        </p:grpSpPr>
        <p:pic>
          <p:nvPicPr>
            <p:cNvPr id="6148" name="Picture 4" descr="Image result for sugar maple seedling po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444" y="4147212"/>
              <a:ext cx="1275852" cy="1621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sugar maple seedling p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5624" y="2827117"/>
              <a:ext cx="2504647" cy="3183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sugar maple seedling p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561" y="1032492"/>
              <a:ext cx="4046984" cy="5144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1858780" y="6176963"/>
              <a:ext cx="872427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269060" y="6584869"/>
              <a:ext cx="4428751" cy="948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Time</a:t>
              </a:r>
              <a:endParaRPr lang="en-US" sz="32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846288" y="554636"/>
              <a:ext cx="12492" cy="556045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6200000">
              <a:off x="-471371" y="2615018"/>
              <a:ext cx="3091569" cy="948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Height</a:t>
              </a:r>
              <a:endParaRPr lang="en-US" sz="3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37620" y="794731"/>
            <a:ext cx="9780505" cy="4300930"/>
            <a:chOff x="-6667689" y="-1351755"/>
            <a:chExt cx="17250745" cy="7585933"/>
          </a:xfrm>
        </p:grpSpPr>
        <p:pic>
          <p:nvPicPr>
            <p:cNvPr id="13" name="Picture 4" descr="Image result for sugar maple seedling p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9732" y="3406906"/>
              <a:ext cx="2048545" cy="2604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Image result for sugar maple seedling p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3049" y="2242496"/>
              <a:ext cx="3140122" cy="3991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1858780" y="6176963"/>
              <a:ext cx="872427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-6667689" y="-1351755"/>
              <a:ext cx="4428752" cy="1899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Control</a:t>
              </a:r>
            </a:p>
            <a:p>
              <a:pPr algn="ctr"/>
              <a:r>
                <a:rPr lang="en-US" sz="3200" dirty="0" smtClean="0"/>
                <a:t>(No AL)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1846288" y="554636"/>
              <a:ext cx="12492" cy="556045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7525312" y="788216"/>
            <a:ext cx="2510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Aluminum addition</a:t>
            </a:r>
          </a:p>
        </p:txBody>
      </p:sp>
      <p:pic>
        <p:nvPicPr>
          <p:cNvPr id="22" name="Picture 4" descr="Image result for sugar maple seedling p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229" y="3912433"/>
            <a:ext cx="723359" cy="91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884420" y="2263515"/>
            <a:ext cx="4257206" cy="1925622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385525" y="2902572"/>
            <a:ext cx="4887078" cy="1372975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198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299831" y="1875581"/>
            <a:ext cx="7425978" cy="3956906"/>
            <a:chOff x="599957" y="554636"/>
            <a:chExt cx="13097854" cy="6979146"/>
          </a:xfrm>
        </p:grpSpPr>
        <p:pic>
          <p:nvPicPr>
            <p:cNvPr id="6148" name="Picture 4" descr="Image result for sugar maple seedling po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444" y="4147212"/>
              <a:ext cx="1275852" cy="1621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sugar maple seedling p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5624" y="2827117"/>
              <a:ext cx="2504647" cy="3183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sugar maple seedling p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561" y="1032492"/>
              <a:ext cx="4046984" cy="5144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1858780" y="6176963"/>
              <a:ext cx="872427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269060" y="6584869"/>
              <a:ext cx="4428751" cy="948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Time</a:t>
              </a:r>
              <a:endParaRPr lang="en-US" sz="32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846288" y="554636"/>
              <a:ext cx="12492" cy="556045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6200000">
              <a:off x="-471371" y="2615018"/>
              <a:ext cx="3091569" cy="948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Height</a:t>
              </a:r>
              <a:endParaRPr lang="en-US" sz="3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37620" y="794731"/>
            <a:ext cx="9780505" cy="4300930"/>
            <a:chOff x="-6667689" y="-1351755"/>
            <a:chExt cx="17250745" cy="7585933"/>
          </a:xfrm>
        </p:grpSpPr>
        <p:pic>
          <p:nvPicPr>
            <p:cNvPr id="13" name="Picture 4" descr="Image result for sugar maple seedling p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9732" y="3406906"/>
              <a:ext cx="2048545" cy="2604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Image result for sugar maple seedling p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3049" y="2242496"/>
              <a:ext cx="3140122" cy="3991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1858780" y="6176963"/>
              <a:ext cx="872427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-6667689" y="-1351755"/>
              <a:ext cx="4428752" cy="1899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Control</a:t>
              </a:r>
            </a:p>
            <a:p>
              <a:pPr algn="ctr"/>
              <a:r>
                <a:rPr lang="en-US" sz="3200" dirty="0" smtClean="0"/>
                <a:t>(No AL)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1846288" y="554636"/>
              <a:ext cx="12492" cy="556045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7525312" y="788216"/>
            <a:ext cx="2510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Aluminum addition</a:t>
            </a:r>
          </a:p>
        </p:txBody>
      </p:sp>
      <p:pic>
        <p:nvPicPr>
          <p:cNvPr id="22" name="Picture 4" descr="Image result for sugar maple seedling p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229" y="3912433"/>
            <a:ext cx="723359" cy="91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884420" y="2263515"/>
            <a:ext cx="4257206" cy="1925622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385525" y="2902572"/>
            <a:ext cx="4887078" cy="1372975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36941" y="404734"/>
            <a:ext cx="6210220" cy="4889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50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73119" y="1024340"/>
            <a:ext cx="3590544" cy="82391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1)</a:t>
            </a:r>
            <a:r>
              <a:rPr lang="en-US" sz="3200" u="sng" dirty="0" smtClean="0">
                <a:solidFill>
                  <a:srgbClr val="00B050"/>
                </a:solidFill>
              </a:rPr>
              <a:t>Model fitting</a:t>
            </a:r>
            <a:endParaRPr lang="en-US" sz="3200" u="sng" dirty="0">
              <a:solidFill>
                <a:srgbClr val="00B05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73119" y="1848251"/>
            <a:ext cx="3590544" cy="47972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What line fits the data best?</a:t>
            </a:r>
          </a:p>
          <a:p>
            <a:r>
              <a:rPr lang="en-US" dirty="0" smtClean="0"/>
              <a:t>This class: “</a:t>
            </a:r>
            <a:r>
              <a:rPr lang="en-US" b="1" dirty="0" smtClean="0"/>
              <a:t>least squares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Advanced regression: “</a:t>
            </a:r>
            <a:r>
              <a:rPr lang="en-US" b="1" dirty="0" smtClean="0"/>
              <a:t>maximum likelihood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Calculate 2 things:</a:t>
            </a:r>
          </a:p>
          <a:p>
            <a:r>
              <a:rPr lang="en-US" u="sng" dirty="0" smtClean="0"/>
              <a:t>Intercept</a:t>
            </a:r>
            <a:r>
              <a:rPr lang="en-US" dirty="0" smtClean="0"/>
              <a:t> of line</a:t>
            </a:r>
          </a:p>
          <a:p>
            <a:r>
              <a:rPr lang="en-US" u="sng" dirty="0" smtClean="0"/>
              <a:t>Slope </a:t>
            </a:r>
            <a:r>
              <a:rPr lang="en-US" dirty="0" smtClean="0"/>
              <a:t>of line</a:t>
            </a:r>
          </a:p>
          <a:p>
            <a:pPr marL="0" indent="0">
              <a:buNone/>
            </a:pPr>
            <a:r>
              <a:rPr lang="en-US" dirty="0" smtClean="0"/>
              <a:t>There are equations that provide the exact solution </a:t>
            </a:r>
          </a:p>
          <a:p>
            <a:pPr marL="0" indent="0">
              <a:buNone/>
            </a:pPr>
            <a:r>
              <a:rPr lang="en-US" b="1" dirty="0" smtClean="0"/>
              <a:t>We did by hand w/ruler just for illustration </a:t>
            </a:r>
          </a:p>
          <a:p>
            <a:endParaRPr lang="en-US" u="sng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1127557" y="1843172"/>
            <a:ext cx="933064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29078" y="2528230"/>
            <a:ext cx="933064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7024" y="2921049"/>
            <a:ext cx="1059375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0788" y="3606107"/>
            <a:ext cx="2630598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7024" y="4390455"/>
            <a:ext cx="1160261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6138" y="4783274"/>
            <a:ext cx="1160261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3816580" y="-6742"/>
            <a:ext cx="7518170" cy="679468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902190" y="1"/>
            <a:ext cx="28981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3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324100" y="0"/>
            <a:ext cx="7639050" cy="69039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20100" y="2286000"/>
            <a:ext cx="4229100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Note</a:t>
            </a:r>
            <a:r>
              <a:rPr lang="en-US" sz="3200" dirty="0" smtClean="0"/>
              <a:t>:</a:t>
            </a:r>
          </a:p>
          <a:p>
            <a:r>
              <a:rPr lang="en-US" sz="3200" dirty="0" smtClean="0"/>
              <a:t>Line w/ slope = 1</a:t>
            </a:r>
          </a:p>
          <a:p>
            <a:r>
              <a:rPr lang="en-US" sz="3200" dirty="0" smtClean="0"/>
              <a:t>Aka “1:1” line</a:t>
            </a:r>
          </a:p>
          <a:p>
            <a:r>
              <a:rPr lang="en-US" sz="3200" dirty="0" smtClean="0"/>
              <a:t>Just for reference/comparison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6423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73119" y="1024340"/>
            <a:ext cx="3590544" cy="82391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1)</a:t>
            </a:r>
            <a:r>
              <a:rPr lang="en-US" sz="3200" u="sng" dirty="0" smtClean="0">
                <a:solidFill>
                  <a:srgbClr val="00B050"/>
                </a:solidFill>
              </a:rPr>
              <a:t>Model fitting</a:t>
            </a:r>
            <a:endParaRPr lang="en-US" sz="3200" u="sng" dirty="0">
              <a:solidFill>
                <a:srgbClr val="00B05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73119" y="1848251"/>
            <a:ext cx="3590544" cy="47972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What line fits the data best?</a:t>
            </a:r>
          </a:p>
          <a:p>
            <a:r>
              <a:rPr lang="en-US" dirty="0" smtClean="0"/>
              <a:t>This class: “</a:t>
            </a:r>
            <a:r>
              <a:rPr lang="en-US" b="1" dirty="0" smtClean="0"/>
              <a:t>least squares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Advanced regression: “</a:t>
            </a:r>
            <a:r>
              <a:rPr lang="en-US" b="1" dirty="0" smtClean="0"/>
              <a:t>maximum likelihood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Calculate 2 things:</a:t>
            </a:r>
          </a:p>
          <a:p>
            <a:r>
              <a:rPr lang="en-US" u="sng" dirty="0" smtClean="0"/>
              <a:t>Intercept</a:t>
            </a:r>
            <a:r>
              <a:rPr lang="en-US" dirty="0" smtClean="0"/>
              <a:t> of line</a:t>
            </a:r>
          </a:p>
          <a:p>
            <a:r>
              <a:rPr lang="en-US" u="sng" dirty="0" smtClean="0"/>
              <a:t>Slope </a:t>
            </a:r>
            <a:r>
              <a:rPr lang="en-US" dirty="0" smtClean="0"/>
              <a:t>of line</a:t>
            </a:r>
          </a:p>
          <a:p>
            <a:pPr marL="0" indent="0">
              <a:buNone/>
            </a:pPr>
            <a:r>
              <a:rPr lang="en-US" dirty="0" smtClean="0"/>
              <a:t>There are equations that provide the exact solution </a:t>
            </a:r>
          </a:p>
          <a:p>
            <a:pPr marL="0" indent="0">
              <a:buNone/>
            </a:pPr>
            <a:r>
              <a:rPr lang="en-US" b="1" dirty="0" smtClean="0"/>
              <a:t>We did by hand w/ruler just for illustration </a:t>
            </a:r>
          </a:p>
          <a:p>
            <a:endParaRPr lang="en-US" u="sng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1127557" y="1843172"/>
            <a:ext cx="933064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29078" y="2528230"/>
            <a:ext cx="933064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7024" y="2921049"/>
            <a:ext cx="1059375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0788" y="3606107"/>
            <a:ext cx="2630598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7024" y="4390455"/>
            <a:ext cx="1160261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6138" y="4783274"/>
            <a:ext cx="1160261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3816580" y="-6742"/>
            <a:ext cx="7518170" cy="679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0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73119" y="1024340"/>
            <a:ext cx="3590544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1)</a:t>
            </a:r>
            <a:r>
              <a:rPr lang="en-US" sz="3200" u="sng" dirty="0" smtClean="0"/>
              <a:t>Model fitting</a:t>
            </a:r>
            <a:endParaRPr lang="en-US" sz="3200" u="sng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73119" y="1848251"/>
            <a:ext cx="3590544" cy="47972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line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fits the data best?</a:t>
            </a:r>
          </a:p>
          <a:p>
            <a:r>
              <a:rPr lang="en-US" dirty="0" smtClean="0"/>
              <a:t>This class: “</a:t>
            </a:r>
            <a:r>
              <a:rPr lang="en-US" b="1" dirty="0" smtClean="0"/>
              <a:t>least squares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Advanced regression: “</a:t>
            </a:r>
            <a:r>
              <a:rPr lang="en-US" b="1" dirty="0" smtClean="0"/>
              <a:t>maximum likelihood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Calculate 2 things:</a:t>
            </a:r>
          </a:p>
          <a:p>
            <a:r>
              <a:rPr lang="en-US" u="sng" dirty="0" smtClean="0"/>
              <a:t>Intercept</a:t>
            </a:r>
            <a:r>
              <a:rPr lang="en-US" dirty="0" smtClean="0"/>
              <a:t> of line</a:t>
            </a:r>
          </a:p>
          <a:p>
            <a:r>
              <a:rPr lang="en-US" u="sng" dirty="0" smtClean="0"/>
              <a:t>Slope </a:t>
            </a:r>
            <a:r>
              <a:rPr lang="en-US" dirty="0" smtClean="0"/>
              <a:t>of line</a:t>
            </a:r>
          </a:p>
          <a:p>
            <a:pPr marL="0" indent="0">
              <a:buNone/>
            </a:pPr>
            <a:r>
              <a:rPr lang="en-US" dirty="0" smtClean="0"/>
              <a:t>There are equations that provide the exact solution </a:t>
            </a:r>
          </a:p>
          <a:p>
            <a:pPr marL="0" indent="0">
              <a:buNone/>
            </a:pPr>
            <a:r>
              <a:rPr lang="en-US" b="1" dirty="0" smtClean="0"/>
              <a:t>We did by hand w/ruler just for illustration </a:t>
            </a:r>
          </a:p>
          <a:p>
            <a:endParaRPr lang="en-US" u="sng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2029078" y="2528230"/>
            <a:ext cx="933064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7024" y="2921049"/>
            <a:ext cx="1059375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0788" y="3606107"/>
            <a:ext cx="2630598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7024" y="4390455"/>
            <a:ext cx="1160261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6138" y="4783274"/>
            <a:ext cx="1160261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3816580" y="-6742"/>
            <a:ext cx="7518170" cy="679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5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73119" y="1024340"/>
            <a:ext cx="3590544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1)</a:t>
            </a:r>
            <a:r>
              <a:rPr lang="en-US" sz="3200" u="sng" dirty="0" smtClean="0"/>
              <a:t>Model fitting</a:t>
            </a:r>
            <a:endParaRPr lang="en-US" sz="3200" u="sng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73119" y="1848251"/>
            <a:ext cx="3590544" cy="47972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line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fits the data best?</a:t>
            </a:r>
          </a:p>
          <a:p>
            <a:r>
              <a:rPr lang="en-US" dirty="0" smtClean="0"/>
              <a:t>This class: “</a:t>
            </a:r>
            <a:r>
              <a:rPr lang="en-US" b="1" dirty="0" smtClean="0"/>
              <a:t>least squares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Advanced regression: “</a:t>
            </a:r>
            <a:r>
              <a:rPr lang="en-US" b="1" dirty="0" smtClean="0"/>
              <a:t>maximum likelihood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Calculate 2 things:</a:t>
            </a:r>
          </a:p>
          <a:p>
            <a:r>
              <a:rPr lang="en-US" u="sng" dirty="0" smtClean="0"/>
              <a:t>Intercept</a:t>
            </a:r>
            <a:r>
              <a:rPr lang="en-US" dirty="0" smtClean="0"/>
              <a:t> of line</a:t>
            </a:r>
          </a:p>
          <a:p>
            <a:r>
              <a:rPr lang="en-US" u="sng" dirty="0" smtClean="0"/>
              <a:t>Slope </a:t>
            </a:r>
            <a:r>
              <a:rPr lang="en-US" dirty="0" smtClean="0"/>
              <a:t>of line</a:t>
            </a:r>
          </a:p>
          <a:p>
            <a:pPr marL="0" indent="0">
              <a:buNone/>
            </a:pPr>
            <a:r>
              <a:rPr lang="en-US" dirty="0" smtClean="0"/>
              <a:t>There are equations that provide the exact solution </a:t>
            </a:r>
          </a:p>
          <a:p>
            <a:pPr marL="0" indent="0">
              <a:buNone/>
            </a:pPr>
            <a:r>
              <a:rPr lang="en-US" b="1" dirty="0" smtClean="0"/>
              <a:t>We did by hand w/ruler just for illustration </a:t>
            </a:r>
          </a:p>
          <a:p>
            <a:endParaRPr lang="en-US" u="sng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2029078" y="2528230"/>
            <a:ext cx="933064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7024" y="2921049"/>
            <a:ext cx="1059375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0788" y="3606107"/>
            <a:ext cx="2630598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7024" y="4390455"/>
            <a:ext cx="1160261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6138" y="4783274"/>
            <a:ext cx="1160261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3816580" y="-6742"/>
            <a:ext cx="7518170" cy="6794686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5731099" y="914400"/>
            <a:ext cx="3425780" cy="3868874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6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73119" y="1024340"/>
            <a:ext cx="3590544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1)</a:t>
            </a:r>
            <a:r>
              <a:rPr lang="en-US" sz="3200" u="sng" dirty="0" smtClean="0"/>
              <a:t>Model fitting</a:t>
            </a:r>
            <a:endParaRPr lang="en-US" sz="3200" u="sng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73119" y="1848251"/>
            <a:ext cx="3590544" cy="47972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line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fits the data best?</a:t>
            </a:r>
          </a:p>
          <a:p>
            <a:r>
              <a:rPr lang="en-US" dirty="0" smtClean="0"/>
              <a:t>This class: “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least squares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Advanced regression: “</a:t>
            </a:r>
            <a:r>
              <a:rPr lang="en-US" b="1" dirty="0" smtClean="0"/>
              <a:t>maximum likelihood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Calculate 2 things:</a:t>
            </a:r>
          </a:p>
          <a:p>
            <a:r>
              <a:rPr lang="en-US" u="sng" dirty="0" smtClean="0"/>
              <a:t>Intercept</a:t>
            </a:r>
            <a:r>
              <a:rPr lang="en-US" dirty="0" smtClean="0"/>
              <a:t> of line</a:t>
            </a:r>
          </a:p>
          <a:p>
            <a:r>
              <a:rPr lang="en-US" u="sng" dirty="0" smtClean="0"/>
              <a:t>Slope </a:t>
            </a:r>
            <a:r>
              <a:rPr lang="en-US" dirty="0" smtClean="0"/>
              <a:t>of line</a:t>
            </a:r>
          </a:p>
          <a:p>
            <a:pPr marL="0" indent="0">
              <a:buNone/>
            </a:pPr>
            <a:r>
              <a:rPr lang="en-US" dirty="0" smtClean="0"/>
              <a:t>There are equations that provide the exact solution </a:t>
            </a:r>
          </a:p>
          <a:p>
            <a:pPr marL="0" indent="0">
              <a:buNone/>
            </a:pPr>
            <a:r>
              <a:rPr lang="en-US" b="1" dirty="0" smtClean="0"/>
              <a:t>We did by hand w/ruler just for illustration </a:t>
            </a:r>
          </a:p>
          <a:p>
            <a:endParaRPr lang="en-US" u="sng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730788" y="3606107"/>
            <a:ext cx="2630598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7024" y="4390455"/>
            <a:ext cx="1160261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6138" y="4783274"/>
            <a:ext cx="1160261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3816580" y="-6742"/>
            <a:ext cx="7518170" cy="679468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5731099" y="914400"/>
            <a:ext cx="3425780" cy="3868874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Image result for carpentry squ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95" y="2487006"/>
            <a:ext cx="3574549" cy="190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92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73119" y="1024340"/>
            <a:ext cx="3590544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1)</a:t>
            </a:r>
            <a:r>
              <a:rPr lang="en-US" sz="3200" u="sng" dirty="0" smtClean="0"/>
              <a:t>Model fitting</a:t>
            </a:r>
            <a:endParaRPr lang="en-US" sz="3200" u="sng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73119" y="1848251"/>
            <a:ext cx="3590544" cy="47972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line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fits the data best?</a:t>
            </a:r>
          </a:p>
          <a:p>
            <a:r>
              <a:rPr lang="en-US" dirty="0" smtClean="0"/>
              <a:t>This class: “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least squares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Advanced regression: “</a:t>
            </a:r>
            <a:r>
              <a:rPr lang="en-US" b="1" dirty="0" smtClean="0"/>
              <a:t>maximum likelihood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Calculate 2 things:</a:t>
            </a:r>
          </a:p>
          <a:p>
            <a:r>
              <a:rPr lang="en-US" u="sng" dirty="0" smtClean="0"/>
              <a:t>Intercept</a:t>
            </a:r>
            <a:r>
              <a:rPr lang="en-US" dirty="0" smtClean="0"/>
              <a:t> of line</a:t>
            </a:r>
          </a:p>
          <a:p>
            <a:r>
              <a:rPr lang="en-US" u="sng" dirty="0" smtClean="0"/>
              <a:t>Slope </a:t>
            </a:r>
            <a:r>
              <a:rPr lang="en-US" dirty="0" smtClean="0"/>
              <a:t>of line</a:t>
            </a:r>
          </a:p>
          <a:p>
            <a:pPr marL="0" indent="0">
              <a:buNone/>
            </a:pPr>
            <a:r>
              <a:rPr lang="en-US" dirty="0" smtClean="0"/>
              <a:t>There are equations that provide the exact solution </a:t>
            </a:r>
          </a:p>
          <a:p>
            <a:pPr marL="0" indent="0">
              <a:buNone/>
            </a:pPr>
            <a:r>
              <a:rPr lang="en-US" b="1" dirty="0" smtClean="0"/>
              <a:t>We did by hand w/ruler just for illustration </a:t>
            </a:r>
          </a:p>
          <a:p>
            <a:endParaRPr lang="en-US" u="sng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730788" y="3606107"/>
            <a:ext cx="2630598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7024" y="4390455"/>
            <a:ext cx="1160261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6138" y="4783274"/>
            <a:ext cx="1160261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3816580" y="-6742"/>
            <a:ext cx="7518170" cy="6794686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07439" y="2810830"/>
            <a:ext cx="1674254" cy="503038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731099" y="914400"/>
            <a:ext cx="3425780" cy="3868874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Image result for carpentry squ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95" y="2487006"/>
            <a:ext cx="3574549" cy="190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26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73119" y="1024340"/>
            <a:ext cx="3590544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1)</a:t>
            </a:r>
            <a:r>
              <a:rPr lang="en-US" sz="3200" u="sng" dirty="0" smtClean="0"/>
              <a:t>Model fitting</a:t>
            </a:r>
            <a:endParaRPr lang="en-US" sz="3200" u="sng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73119" y="1848251"/>
            <a:ext cx="3590544" cy="47972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line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fits the data best?</a:t>
            </a:r>
          </a:p>
          <a:p>
            <a:r>
              <a:rPr lang="en-US" dirty="0" smtClean="0"/>
              <a:t>This class: “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least squares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Advanced regression: “</a:t>
            </a:r>
            <a:r>
              <a:rPr lang="en-US" b="1" dirty="0" smtClean="0"/>
              <a:t>maximum likelihood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Calculate 2 things:</a:t>
            </a:r>
          </a:p>
          <a:p>
            <a:r>
              <a:rPr lang="en-US" u="sng" dirty="0" smtClean="0"/>
              <a:t>Intercept</a:t>
            </a:r>
            <a:r>
              <a:rPr lang="en-US" dirty="0" smtClean="0"/>
              <a:t> of line</a:t>
            </a:r>
          </a:p>
          <a:p>
            <a:r>
              <a:rPr lang="en-US" u="sng" dirty="0" smtClean="0"/>
              <a:t>Slope </a:t>
            </a:r>
            <a:r>
              <a:rPr lang="en-US" dirty="0" smtClean="0"/>
              <a:t>of line</a:t>
            </a:r>
          </a:p>
          <a:p>
            <a:pPr marL="0" indent="0">
              <a:buNone/>
            </a:pPr>
            <a:r>
              <a:rPr lang="en-US" dirty="0" smtClean="0"/>
              <a:t>There are equations that provide the exact solution </a:t>
            </a:r>
          </a:p>
          <a:p>
            <a:pPr marL="0" indent="0">
              <a:buNone/>
            </a:pPr>
            <a:r>
              <a:rPr lang="en-US" b="1" dirty="0" smtClean="0"/>
              <a:t>We did by hand w/ruler just for illustration </a:t>
            </a:r>
          </a:p>
          <a:p>
            <a:endParaRPr lang="en-US" u="sng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730788" y="3606107"/>
            <a:ext cx="2630598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7024" y="4390455"/>
            <a:ext cx="1160261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6138" y="4783274"/>
            <a:ext cx="1160261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3816580" y="-6742"/>
            <a:ext cx="7518170" cy="6794686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07439" y="2810830"/>
            <a:ext cx="1674254" cy="503038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885647" y="1024340"/>
            <a:ext cx="2884867" cy="3972446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34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6400" y="-50397"/>
            <a:ext cx="10515600" cy="1325563"/>
          </a:xfrm>
        </p:spPr>
        <p:txBody>
          <a:bodyPr/>
          <a:lstStyle/>
          <a:p>
            <a:r>
              <a:rPr lang="en-US" dirty="0" smtClean="0"/>
              <a:t>3 Major steps in regression analysis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73119" y="1024340"/>
            <a:ext cx="3590544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1)</a:t>
            </a:r>
            <a:r>
              <a:rPr lang="en-US" sz="3200" u="sng" dirty="0" smtClean="0"/>
              <a:t>Model fitting</a:t>
            </a:r>
            <a:endParaRPr lang="en-US" sz="3200" u="sng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73119" y="1848251"/>
            <a:ext cx="3590544" cy="47972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What line fits the model best?</a:t>
            </a:r>
          </a:p>
          <a:p>
            <a:r>
              <a:rPr lang="en-US" dirty="0" smtClean="0"/>
              <a:t>This class: “</a:t>
            </a:r>
            <a:r>
              <a:rPr lang="en-US" b="1" dirty="0" smtClean="0"/>
              <a:t>least squares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Advanced regression: “</a:t>
            </a:r>
            <a:r>
              <a:rPr lang="en-US" b="1" dirty="0" smtClean="0"/>
              <a:t>maximum likelihood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Calculate 2 things:</a:t>
            </a:r>
          </a:p>
          <a:p>
            <a:r>
              <a:rPr lang="en-US" u="sng" dirty="0" smtClean="0"/>
              <a:t>Intercept</a:t>
            </a:r>
            <a:r>
              <a:rPr lang="en-US" dirty="0" smtClean="0"/>
              <a:t> of line</a:t>
            </a:r>
          </a:p>
          <a:p>
            <a:r>
              <a:rPr lang="en-US" u="sng" dirty="0" smtClean="0"/>
              <a:t>Slope </a:t>
            </a:r>
            <a:r>
              <a:rPr lang="en-US" dirty="0" smtClean="0"/>
              <a:t>of line</a:t>
            </a:r>
          </a:p>
          <a:p>
            <a:pPr marL="0" indent="0">
              <a:buNone/>
            </a:pPr>
            <a:r>
              <a:rPr lang="en-US" dirty="0" smtClean="0"/>
              <a:t>There are equations that provide the exact solution </a:t>
            </a:r>
          </a:p>
          <a:p>
            <a:pPr marL="0" indent="0">
              <a:buNone/>
            </a:pPr>
            <a:r>
              <a:rPr lang="en-US" b="1" dirty="0" smtClean="0"/>
              <a:t>We did by hand w/ruler just for illustration </a:t>
            </a:r>
          </a:p>
          <a:p>
            <a:endParaRPr lang="en-US" u="sng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3863662" y="1024338"/>
            <a:ext cx="3593205" cy="823912"/>
          </a:xfrm>
        </p:spPr>
        <p:txBody>
          <a:bodyPr>
            <a:normAutofit fontScale="92500"/>
          </a:bodyPr>
          <a:lstStyle/>
          <a:p>
            <a:r>
              <a:rPr lang="en-US" sz="3200" dirty="0" smtClean="0"/>
              <a:t>2)</a:t>
            </a:r>
            <a:r>
              <a:rPr lang="en-US" sz="3200" u="sng" dirty="0" smtClean="0"/>
              <a:t>Significance testing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3863663" y="1848250"/>
            <a:ext cx="3499834" cy="3684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Is the line any different from a </a:t>
            </a:r>
            <a:r>
              <a:rPr lang="en-US" sz="2400" b="1" u="sng" dirty="0" smtClean="0"/>
              <a:t>flat line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The slope of flat line = 0</a:t>
            </a:r>
          </a:p>
          <a:p>
            <a:r>
              <a:rPr lang="en-US" sz="2400" dirty="0" smtClean="0"/>
              <a:t>Slope of 0 = no change in y as x changes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Calcualte</a:t>
            </a:r>
            <a:r>
              <a:rPr lang="en-US" sz="2400" dirty="0" smtClean="0"/>
              <a:t>: Standard errors (SE), confidence intervals</a:t>
            </a:r>
            <a:r>
              <a:rPr lang="en-US" sz="2400" dirty="0"/>
              <a:t> </a:t>
            </a:r>
            <a:r>
              <a:rPr lang="en-US" sz="2400" dirty="0" smtClean="0"/>
              <a:t>(CI) t-statistics, F-statistic, p-values</a:t>
            </a:r>
            <a:endParaRPr lang="en-US" sz="2400" dirty="0"/>
          </a:p>
        </p:txBody>
      </p:sp>
      <p:sp>
        <p:nvSpPr>
          <p:cNvPr id="21" name="Text Placeholder 10"/>
          <p:cNvSpPr txBox="1">
            <a:spLocks/>
          </p:cNvSpPr>
          <p:nvPr/>
        </p:nvSpPr>
        <p:spPr>
          <a:xfrm>
            <a:off x="7609269" y="1024338"/>
            <a:ext cx="349983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3)</a:t>
            </a:r>
            <a:r>
              <a:rPr lang="en-US" sz="3200" u="sng" dirty="0" smtClean="0"/>
              <a:t>Model Checking</a:t>
            </a:r>
            <a:endParaRPr lang="en-US" sz="3200" u="sng" dirty="0"/>
          </a:p>
        </p:txBody>
      </p:sp>
      <p:sp>
        <p:nvSpPr>
          <p:cNvPr id="22" name="Content Placeholder 11"/>
          <p:cNvSpPr txBox="1">
            <a:spLocks/>
          </p:cNvSpPr>
          <p:nvPr/>
        </p:nvSpPr>
        <p:spPr>
          <a:xfrm>
            <a:off x="7609269" y="1848250"/>
            <a:ext cx="3499834" cy="3684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</a:t>
            </a:r>
            <a:r>
              <a:rPr lang="en-US" sz="2400" dirty="0" smtClean="0"/>
              <a:t>ka “residual analysis”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ka“ “model diagnostics”</a:t>
            </a:r>
          </a:p>
          <a:p>
            <a:r>
              <a:rPr lang="en-US" sz="2400" dirty="0" smtClean="0"/>
              <a:t>Do the data meet the assumptions of the model</a:t>
            </a:r>
          </a:p>
          <a:p>
            <a:r>
              <a:rPr lang="en-US" sz="2400" dirty="0" smtClean="0"/>
              <a:t>Random &amp; Independent sampling, Normality, constant variance</a:t>
            </a:r>
          </a:p>
          <a:p>
            <a:r>
              <a:rPr lang="en-US" sz="2400" dirty="0" smtClean="0"/>
              <a:t>Requires plotting the residuals (errors)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740117" y="1365298"/>
            <a:ext cx="2556875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205816" y="1365298"/>
            <a:ext cx="3157681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065288" y="1365298"/>
            <a:ext cx="3157681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65620" y="1843172"/>
            <a:ext cx="3491248" cy="4797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61313" y="1843171"/>
            <a:ext cx="3549947" cy="4797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09269" y="1843171"/>
            <a:ext cx="4445355" cy="4797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902190" y="14991"/>
            <a:ext cx="28981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7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73119" y="1024340"/>
            <a:ext cx="3590544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1)</a:t>
            </a:r>
            <a:r>
              <a:rPr lang="en-US" sz="3200" u="sng" dirty="0" smtClean="0"/>
              <a:t>Model fitting</a:t>
            </a:r>
            <a:endParaRPr lang="en-US" sz="3200" u="sng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73119" y="1848251"/>
            <a:ext cx="3590544" cy="47972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line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fits the data best?</a:t>
            </a:r>
          </a:p>
          <a:p>
            <a:r>
              <a:rPr lang="en-US" dirty="0" smtClean="0"/>
              <a:t>This class: “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least squares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Advanced regression: “</a:t>
            </a:r>
            <a:r>
              <a:rPr lang="en-US" b="1" dirty="0" smtClean="0"/>
              <a:t>maximum likelihood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Calculate 2 things:</a:t>
            </a:r>
          </a:p>
          <a:p>
            <a:r>
              <a:rPr lang="en-US" u="sng" dirty="0" smtClean="0"/>
              <a:t>Intercept</a:t>
            </a:r>
            <a:r>
              <a:rPr lang="en-US" dirty="0" smtClean="0"/>
              <a:t> of line</a:t>
            </a:r>
          </a:p>
          <a:p>
            <a:r>
              <a:rPr lang="en-US" u="sng" dirty="0" smtClean="0"/>
              <a:t>Slope </a:t>
            </a:r>
            <a:r>
              <a:rPr lang="en-US" dirty="0" smtClean="0"/>
              <a:t>of line</a:t>
            </a:r>
          </a:p>
          <a:p>
            <a:pPr marL="0" indent="0">
              <a:buNone/>
            </a:pPr>
            <a:r>
              <a:rPr lang="en-US" dirty="0" smtClean="0"/>
              <a:t>There are equations that provide the exact solution </a:t>
            </a:r>
          </a:p>
          <a:p>
            <a:pPr marL="0" indent="0">
              <a:buNone/>
            </a:pPr>
            <a:r>
              <a:rPr lang="en-US" b="1" dirty="0" smtClean="0"/>
              <a:t>We did by hand w/ruler just for illustration </a:t>
            </a:r>
          </a:p>
          <a:p>
            <a:endParaRPr lang="en-US" u="sng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730788" y="3606107"/>
            <a:ext cx="2630598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7024" y="4390455"/>
            <a:ext cx="1160261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6138" y="4783274"/>
            <a:ext cx="1160261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3816580" y="-6742"/>
            <a:ext cx="7518170" cy="6794686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07439" y="2810830"/>
            <a:ext cx="1674254" cy="503038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409127" y="1545466"/>
            <a:ext cx="3966693" cy="2844989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89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73119" y="1024340"/>
            <a:ext cx="3590544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1)</a:t>
            </a:r>
            <a:r>
              <a:rPr lang="en-US" sz="3200" u="sng" dirty="0" smtClean="0"/>
              <a:t>Model fitting</a:t>
            </a:r>
            <a:endParaRPr lang="en-US" sz="3200" u="sng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73119" y="1848251"/>
            <a:ext cx="3590544" cy="47972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line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fits the data best?</a:t>
            </a:r>
          </a:p>
          <a:p>
            <a:r>
              <a:rPr lang="en-US" dirty="0" smtClean="0"/>
              <a:t>This class: “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least squares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Advanced regression: “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maximum likelihood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Calculate 2 things:</a:t>
            </a:r>
          </a:p>
          <a:p>
            <a:r>
              <a:rPr lang="en-US" u="sng" dirty="0" smtClean="0"/>
              <a:t>Intercept</a:t>
            </a:r>
            <a:r>
              <a:rPr lang="en-US" dirty="0" smtClean="0"/>
              <a:t> of line</a:t>
            </a:r>
          </a:p>
          <a:p>
            <a:r>
              <a:rPr lang="en-US" u="sng" dirty="0" smtClean="0"/>
              <a:t>Slope </a:t>
            </a:r>
            <a:r>
              <a:rPr lang="en-US" dirty="0" smtClean="0"/>
              <a:t>of line</a:t>
            </a:r>
          </a:p>
          <a:p>
            <a:pPr marL="0" indent="0">
              <a:buNone/>
            </a:pPr>
            <a:r>
              <a:rPr lang="en-US" dirty="0" smtClean="0"/>
              <a:t>There are equations that provide the exact solution </a:t>
            </a:r>
          </a:p>
          <a:p>
            <a:pPr marL="0" indent="0">
              <a:buNone/>
            </a:pPr>
            <a:r>
              <a:rPr lang="en-US" b="1" dirty="0" smtClean="0"/>
              <a:t>We did by hand w/ruler just for illustration </a:t>
            </a:r>
          </a:p>
          <a:p>
            <a:endParaRPr lang="en-US" u="sng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617024" y="4390455"/>
            <a:ext cx="1160261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6138" y="4783274"/>
            <a:ext cx="1160261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3816580" y="-6742"/>
            <a:ext cx="7518170" cy="679468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5731099" y="927279"/>
            <a:ext cx="3425780" cy="3868874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07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73119" y="1024340"/>
            <a:ext cx="3590544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1)</a:t>
            </a:r>
            <a:r>
              <a:rPr lang="en-US" sz="3200" u="sng" dirty="0" smtClean="0"/>
              <a:t>Model fitting</a:t>
            </a:r>
            <a:endParaRPr lang="en-US" sz="3200" u="sng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73119" y="1848251"/>
            <a:ext cx="3590544" cy="47972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b="1" u="sng" dirty="0" smtClean="0"/>
              <a:t>line</a:t>
            </a:r>
            <a:r>
              <a:rPr lang="en-US" dirty="0" smtClean="0"/>
              <a:t> fits the data best?</a:t>
            </a:r>
          </a:p>
          <a:p>
            <a:r>
              <a:rPr lang="en-US" dirty="0" smtClean="0"/>
              <a:t>This class: “</a:t>
            </a:r>
            <a:r>
              <a:rPr lang="en-US" b="1" u="sng" dirty="0" smtClean="0"/>
              <a:t>least squares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Advanced regression: “</a:t>
            </a:r>
            <a:r>
              <a:rPr lang="en-US" b="1" u="sng" dirty="0" smtClean="0"/>
              <a:t>maximum likelihood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Calculate 2 things:</a:t>
            </a: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Intercept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of line</a:t>
            </a: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Slope</a:t>
            </a:r>
            <a:r>
              <a:rPr lang="en-US" b="1" u="sng" dirty="0" smtClean="0"/>
              <a:t> </a:t>
            </a:r>
            <a:r>
              <a:rPr lang="en-US" dirty="0" smtClean="0"/>
              <a:t>of line</a:t>
            </a:r>
          </a:p>
          <a:p>
            <a:pPr marL="0" indent="0">
              <a:buNone/>
            </a:pPr>
            <a:r>
              <a:rPr lang="en-US" dirty="0" smtClean="0"/>
              <a:t>There are equations that provide the exact solution 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bg1"/>
                </a:solidFill>
              </a:rPr>
              <a:t>Wedid</a:t>
            </a:r>
            <a:r>
              <a:rPr lang="en-US" b="1" dirty="0" smtClean="0">
                <a:solidFill>
                  <a:schemeClr val="bg1"/>
                </a:solidFill>
              </a:rPr>
              <a:t> by hand w/ruler just for illustration </a:t>
            </a:r>
          </a:p>
          <a:p>
            <a:pPr marL="0" indent="0">
              <a:buNone/>
            </a:pPr>
            <a:endParaRPr lang="en-US" u="sng" dirty="0" smtClean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3816580" y="-6742"/>
            <a:ext cx="7518170" cy="679468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731099" y="914400"/>
            <a:ext cx="3425780" cy="3868874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36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73119" y="1024340"/>
            <a:ext cx="3590544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1)</a:t>
            </a:r>
            <a:r>
              <a:rPr lang="en-US" sz="3200" u="sng" dirty="0" smtClean="0"/>
              <a:t>Model fitting</a:t>
            </a:r>
            <a:endParaRPr lang="en-US" sz="3200" u="sng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73119" y="1848251"/>
            <a:ext cx="3590544" cy="47972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b="1" u="sng" dirty="0" smtClean="0"/>
              <a:t>line</a:t>
            </a:r>
            <a:r>
              <a:rPr lang="en-US" dirty="0" smtClean="0"/>
              <a:t> fits the data best?</a:t>
            </a:r>
          </a:p>
          <a:p>
            <a:r>
              <a:rPr lang="en-US" dirty="0" smtClean="0"/>
              <a:t>This class: “</a:t>
            </a:r>
            <a:r>
              <a:rPr lang="en-US" b="1" u="sng" dirty="0" smtClean="0"/>
              <a:t>least squares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Advanced regression: “</a:t>
            </a:r>
            <a:r>
              <a:rPr lang="en-US" b="1" u="sng" dirty="0" smtClean="0"/>
              <a:t>maximum likelihood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Calculate 2 things:</a:t>
            </a: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Intercept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of line</a:t>
            </a: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Slope</a:t>
            </a:r>
            <a:r>
              <a:rPr lang="en-US" b="1" u="sng" dirty="0" smtClean="0"/>
              <a:t> </a:t>
            </a:r>
            <a:r>
              <a:rPr lang="en-US" dirty="0" smtClean="0"/>
              <a:t>of line</a:t>
            </a:r>
          </a:p>
          <a:p>
            <a:pPr marL="0" indent="0">
              <a:buNone/>
            </a:pPr>
            <a:r>
              <a:rPr lang="en-US" dirty="0" smtClean="0"/>
              <a:t>There are equations that provide the exact solution 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bg1"/>
                </a:solidFill>
              </a:rPr>
              <a:t>Wedid</a:t>
            </a:r>
            <a:r>
              <a:rPr lang="en-US" b="1" dirty="0" smtClean="0">
                <a:solidFill>
                  <a:schemeClr val="bg1"/>
                </a:solidFill>
              </a:rPr>
              <a:t> by hand w/ruler just for illustration </a:t>
            </a:r>
          </a:p>
          <a:p>
            <a:pPr marL="0" indent="0">
              <a:buNone/>
            </a:pPr>
            <a:endParaRPr lang="en-US" u="sng" dirty="0" smtClean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3816580" y="-6742"/>
            <a:ext cx="7518170" cy="679468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112913" y="914400"/>
            <a:ext cx="4043966" cy="456701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2913" y="4338078"/>
            <a:ext cx="978794" cy="1197735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1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73119" y="1024340"/>
            <a:ext cx="3590544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1)</a:t>
            </a:r>
            <a:r>
              <a:rPr lang="en-US" sz="3200" u="sng" dirty="0" smtClean="0"/>
              <a:t>Model fitting</a:t>
            </a:r>
            <a:endParaRPr lang="en-US" sz="3200" u="sng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73119" y="1848251"/>
            <a:ext cx="3590544" cy="47972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b="1" u="sng" dirty="0" smtClean="0"/>
              <a:t>line</a:t>
            </a:r>
            <a:r>
              <a:rPr lang="en-US" dirty="0" smtClean="0"/>
              <a:t> fits the data best?</a:t>
            </a:r>
          </a:p>
          <a:p>
            <a:r>
              <a:rPr lang="en-US" dirty="0" smtClean="0"/>
              <a:t>This class: “</a:t>
            </a:r>
            <a:r>
              <a:rPr lang="en-US" b="1" u="sng" dirty="0" smtClean="0"/>
              <a:t>least squares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Advanced regression: “</a:t>
            </a:r>
            <a:r>
              <a:rPr lang="en-US" b="1" u="sng" dirty="0" smtClean="0"/>
              <a:t>maximum likelihood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Calculate 2 things:</a:t>
            </a: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Intercept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of line</a:t>
            </a: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Slope</a:t>
            </a:r>
            <a:r>
              <a:rPr lang="en-US" b="1" u="sng" dirty="0" smtClean="0"/>
              <a:t> </a:t>
            </a:r>
            <a:r>
              <a:rPr lang="en-US" dirty="0" smtClean="0"/>
              <a:t>of line</a:t>
            </a:r>
          </a:p>
          <a:p>
            <a:pPr marL="0" indent="0">
              <a:buNone/>
            </a:pPr>
            <a:r>
              <a:rPr lang="en-US" dirty="0" smtClean="0"/>
              <a:t>There are equations that provide the exact solution 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bg1"/>
                </a:solidFill>
              </a:rPr>
              <a:t>Wedid</a:t>
            </a:r>
            <a:r>
              <a:rPr lang="en-US" b="1" dirty="0" smtClean="0">
                <a:solidFill>
                  <a:schemeClr val="bg1"/>
                </a:solidFill>
              </a:rPr>
              <a:t> by hand w/ruler just for illustration </a:t>
            </a:r>
          </a:p>
          <a:p>
            <a:pPr marL="0" indent="0">
              <a:buNone/>
            </a:pPr>
            <a:endParaRPr lang="en-US" u="sng" dirty="0" smtClean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3816580" y="-6742"/>
            <a:ext cx="7518170" cy="679468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112913" y="914400"/>
            <a:ext cx="4043966" cy="456701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2913" y="4338078"/>
            <a:ext cx="978794" cy="1197735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 rot="2340156">
            <a:off x="5285755" y="1189922"/>
            <a:ext cx="4015971" cy="4015971"/>
          </a:xfrm>
          <a:prstGeom prst="arc">
            <a:avLst>
              <a:gd name="adj1" fmla="val 16200000"/>
              <a:gd name="adj2" fmla="val 982030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589945" y="4916938"/>
            <a:ext cx="5580040" cy="2000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54723" y="4442842"/>
            <a:ext cx="12892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Slope = 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34589" y="1066964"/>
            <a:ext cx="12892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Slope =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87025" y="274733"/>
            <a:ext cx="12892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Slope &gt;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902190" y="1"/>
            <a:ext cx="28981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8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73119" y="1024340"/>
            <a:ext cx="3590544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1)</a:t>
            </a:r>
            <a:r>
              <a:rPr lang="en-US" sz="3200" u="sng" dirty="0" smtClean="0"/>
              <a:t>Model fitting</a:t>
            </a:r>
            <a:endParaRPr lang="en-US" sz="3200" u="sng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73119" y="1848251"/>
            <a:ext cx="3590544" cy="47972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b="1" u="sng" dirty="0" smtClean="0"/>
              <a:t>line</a:t>
            </a:r>
            <a:r>
              <a:rPr lang="en-US" dirty="0" smtClean="0"/>
              <a:t> fits the data best?</a:t>
            </a:r>
          </a:p>
          <a:p>
            <a:r>
              <a:rPr lang="en-US" dirty="0" smtClean="0"/>
              <a:t>This class: “</a:t>
            </a:r>
            <a:r>
              <a:rPr lang="en-US" b="1" u="sng" dirty="0" smtClean="0"/>
              <a:t>least squares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Advanced regression: “</a:t>
            </a:r>
            <a:r>
              <a:rPr lang="en-US" b="1" u="sng" dirty="0" smtClean="0"/>
              <a:t>maximum likelihood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Calculate 2 things:</a:t>
            </a: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Intercept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of line</a:t>
            </a: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Slope</a:t>
            </a:r>
            <a:r>
              <a:rPr lang="en-US" b="1" u="sng" dirty="0" smtClean="0"/>
              <a:t> </a:t>
            </a:r>
            <a:r>
              <a:rPr lang="en-US" dirty="0" smtClean="0"/>
              <a:t>of line</a:t>
            </a:r>
          </a:p>
          <a:p>
            <a:pPr marL="0" indent="0">
              <a:buNone/>
            </a:pPr>
            <a:r>
              <a:rPr lang="en-US" dirty="0" smtClean="0"/>
              <a:t>There are equations that provide the exact solution 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bg1"/>
                </a:solidFill>
              </a:rPr>
              <a:t>Wedid</a:t>
            </a:r>
            <a:r>
              <a:rPr lang="en-US" b="1" dirty="0" smtClean="0">
                <a:solidFill>
                  <a:schemeClr val="bg1"/>
                </a:solidFill>
              </a:rPr>
              <a:t> by hand w/ruler just for illustration </a:t>
            </a:r>
          </a:p>
          <a:p>
            <a:pPr marL="0" indent="0">
              <a:buNone/>
            </a:pPr>
            <a:endParaRPr lang="en-US" u="sng" dirty="0" smtClean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3816580" y="-6742"/>
            <a:ext cx="7518170" cy="679468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112913" y="914400"/>
            <a:ext cx="4043966" cy="456701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2913" y="4338078"/>
            <a:ext cx="978794" cy="1197735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 rot="2340156">
            <a:off x="5285755" y="1189922"/>
            <a:ext cx="4015971" cy="4015971"/>
          </a:xfrm>
          <a:prstGeom prst="arc">
            <a:avLst>
              <a:gd name="adj1" fmla="val 16200000"/>
              <a:gd name="adj2" fmla="val 982030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589945" y="4916938"/>
            <a:ext cx="5580040" cy="2000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54723" y="4442842"/>
            <a:ext cx="12892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Slope = 0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34589" y="1066964"/>
            <a:ext cx="12892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Slope =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87025" y="274733"/>
            <a:ext cx="12892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Slope &gt; 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41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73119" y="1024340"/>
            <a:ext cx="3590544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1)</a:t>
            </a:r>
            <a:r>
              <a:rPr lang="en-US" sz="3200" u="sng" dirty="0" smtClean="0"/>
              <a:t>Model fitting</a:t>
            </a:r>
            <a:endParaRPr lang="en-US" sz="3200" u="sng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73119" y="1848251"/>
            <a:ext cx="3590544" cy="47972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b="1" u="sng" dirty="0" smtClean="0"/>
              <a:t>line</a:t>
            </a:r>
            <a:r>
              <a:rPr lang="en-US" dirty="0" smtClean="0"/>
              <a:t> fits the data best?</a:t>
            </a:r>
          </a:p>
          <a:p>
            <a:r>
              <a:rPr lang="en-US" dirty="0" smtClean="0"/>
              <a:t>This class: “</a:t>
            </a:r>
            <a:r>
              <a:rPr lang="en-US" b="1" u="sng" dirty="0" smtClean="0"/>
              <a:t>least squares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Advanced regression: “</a:t>
            </a:r>
            <a:r>
              <a:rPr lang="en-US" b="1" u="sng" dirty="0" smtClean="0"/>
              <a:t>maximum likelihood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Calculate 2 things:</a:t>
            </a: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Intercept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of line</a:t>
            </a: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Slope</a:t>
            </a:r>
            <a:r>
              <a:rPr lang="en-US" b="1" u="sng" dirty="0" smtClean="0"/>
              <a:t> </a:t>
            </a:r>
            <a:r>
              <a:rPr lang="en-US" dirty="0" smtClean="0"/>
              <a:t>of line</a:t>
            </a:r>
          </a:p>
          <a:p>
            <a:pPr marL="0" indent="0">
              <a:buNone/>
            </a:pPr>
            <a:r>
              <a:rPr lang="en-US" dirty="0" smtClean="0"/>
              <a:t>There are equations that provide the exact solution 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bg1"/>
                </a:solidFill>
              </a:rPr>
              <a:t>Wedid</a:t>
            </a:r>
            <a:r>
              <a:rPr lang="en-US" b="1" dirty="0" smtClean="0">
                <a:solidFill>
                  <a:schemeClr val="bg1"/>
                </a:solidFill>
              </a:rPr>
              <a:t> by hand w/ruler just for illustration </a:t>
            </a:r>
          </a:p>
          <a:p>
            <a:pPr marL="0" indent="0">
              <a:buNone/>
            </a:pPr>
            <a:endParaRPr lang="en-US" u="sng" dirty="0" smtClean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3816580" y="-6742"/>
            <a:ext cx="7518170" cy="679468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112913" y="914400"/>
            <a:ext cx="4043966" cy="456701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2913" y="4338078"/>
            <a:ext cx="978794" cy="1197735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 rot="2340156">
            <a:off x="5285755" y="1189922"/>
            <a:ext cx="4015971" cy="4015971"/>
          </a:xfrm>
          <a:prstGeom prst="arc">
            <a:avLst>
              <a:gd name="adj1" fmla="val 16200000"/>
              <a:gd name="adj2" fmla="val 982030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589945" y="4916938"/>
            <a:ext cx="5580040" cy="2000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54723" y="4442842"/>
            <a:ext cx="12892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Slope = 0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34589" y="1066964"/>
            <a:ext cx="12892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Slope = 1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87025" y="274733"/>
            <a:ext cx="12892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Slope &gt; 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27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73119" y="1024340"/>
            <a:ext cx="3590544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1)</a:t>
            </a:r>
            <a:r>
              <a:rPr lang="en-US" sz="3200" u="sng" dirty="0" smtClean="0"/>
              <a:t>Model fitting</a:t>
            </a:r>
            <a:endParaRPr lang="en-US" sz="3200" u="sng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73119" y="1848251"/>
            <a:ext cx="3590544" cy="47972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b="1" u="sng" dirty="0" smtClean="0"/>
              <a:t>line</a:t>
            </a:r>
            <a:r>
              <a:rPr lang="en-US" dirty="0" smtClean="0"/>
              <a:t> fits the data best?</a:t>
            </a:r>
          </a:p>
          <a:p>
            <a:r>
              <a:rPr lang="en-US" dirty="0" smtClean="0"/>
              <a:t>This class: “</a:t>
            </a:r>
            <a:r>
              <a:rPr lang="en-US" b="1" u="sng" dirty="0" smtClean="0"/>
              <a:t>least squares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Advanced regression: “</a:t>
            </a:r>
            <a:r>
              <a:rPr lang="en-US" b="1" u="sng" dirty="0" smtClean="0"/>
              <a:t>maximum likelihood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Calculate 2 things:</a:t>
            </a: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Intercept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of line</a:t>
            </a: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Slope</a:t>
            </a:r>
            <a:r>
              <a:rPr lang="en-US" b="1" u="sng" dirty="0" smtClean="0"/>
              <a:t> </a:t>
            </a:r>
            <a:r>
              <a:rPr lang="en-US" dirty="0" smtClean="0"/>
              <a:t>of line</a:t>
            </a:r>
          </a:p>
          <a:p>
            <a:pPr marL="0" indent="0">
              <a:buNone/>
            </a:pPr>
            <a:r>
              <a:rPr lang="en-US" dirty="0" smtClean="0"/>
              <a:t>There are equations that provide the exact solution 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bg1"/>
                </a:solidFill>
              </a:rPr>
              <a:t>Wedid</a:t>
            </a:r>
            <a:r>
              <a:rPr lang="en-US" b="1" dirty="0" smtClean="0">
                <a:solidFill>
                  <a:schemeClr val="bg1"/>
                </a:solidFill>
              </a:rPr>
              <a:t> by hand w/ruler just for illustration </a:t>
            </a:r>
          </a:p>
          <a:p>
            <a:pPr marL="0" indent="0">
              <a:buNone/>
            </a:pPr>
            <a:endParaRPr lang="en-US" u="sng" dirty="0" smtClean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3816580" y="-6742"/>
            <a:ext cx="7518170" cy="679468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112913" y="914400"/>
            <a:ext cx="4043966" cy="456701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2913" y="4338078"/>
            <a:ext cx="978794" cy="1197735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 rot="2340156">
            <a:off x="5285755" y="1189922"/>
            <a:ext cx="4015971" cy="4015971"/>
          </a:xfrm>
          <a:prstGeom prst="arc">
            <a:avLst>
              <a:gd name="adj1" fmla="val 16200000"/>
              <a:gd name="adj2" fmla="val 982030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589945" y="4916938"/>
            <a:ext cx="5580040" cy="2000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54723" y="4442842"/>
            <a:ext cx="12892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Slope = 0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34589" y="1066964"/>
            <a:ext cx="12892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Slope = 1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87025" y="274733"/>
            <a:ext cx="12892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Slope &gt; 1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46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324100" y="0"/>
            <a:ext cx="7639050" cy="6903933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610600" y="1375470"/>
            <a:ext cx="3200400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dirty="0" smtClean="0"/>
              <a:t>There are equations that provide the exact solution </a:t>
            </a: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Could do this by hand using a ruler</a:t>
            </a:r>
          </a:p>
        </p:txBody>
      </p:sp>
    </p:spTree>
    <p:extLst>
      <p:ext uri="{BB962C8B-B14F-4D97-AF65-F5344CB8AC3E}">
        <p14:creationId xmlns:p14="http://schemas.microsoft.com/office/powerpoint/2010/main" val="2455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3241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628900" y="4629150"/>
            <a:ext cx="1162050" cy="0"/>
          </a:xfrm>
          <a:prstGeom prst="straightConnector1">
            <a:avLst/>
          </a:prstGeom>
          <a:ln w="190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19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6400" y="-50397"/>
            <a:ext cx="10515600" cy="1325563"/>
          </a:xfrm>
        </p:spPr>
        <p:txBody>
          <a:bodyPr/>
          <a:lstStyle/>
          <a:p>
            <a:r>
              <a:rPr lang="en-US" dirty="0" smtClean="0"/>
              <a:t>3 Major steps in regression analysis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73119" y="1024340"/>
            <a:ext cx="3590544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1)</a:t>
            </a:r>
            <a:r>
              <a:rPr lang="en-US" sz="3200" u="sng" dirty="0" smtClean="0"/>
              <a:t>Model fitting</a:t>
            </a:r>
            <a:endParaRPr lang="en-US" sz="3200" u="sng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73119" y="1848251"/>
            <a:ext cx="3590544" cy="47972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What line fits the model best?</a:t>
            </a:r>
          </a:p>
          <a:p>
            <a:r>
              <a:rPr lang="en-US" dirty="0" smtClean="0"/>
              <a:t>This class: “</a:t>
            </a:r>
            <a:r>
              <a:rPr lang="en-US" b="1" dirty="0" smtClean="0"/>
              <a:t>least squares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Advanced regression: “</a:t>
            </a:r>
            <a:r>
              <a:rPr lang="en-US" b="1" dirty="0" smtClean="0"/>
              <a:t>maximum likelihood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Calculate 2 things:</a:t>
            </a:r>
          </a:p>
          <a:p>
            <a:r>
              <a:rPr lang="en-US" u="sng" dirty="0" smtClean="0"/>
              <a:t>Intercept</a:t>
            </a:r>
            <a:r>
              <a:rPr lang="en-US" dirty="0" smtClean="0"/>
              <a:t> of line</a:t>
            </a:r>
          </a:p>
          <a:p>
            <a:r>
              <a:rPr lang="en-US" u="sng" dirty="0" smtClean="0"/>
              <a:t>Slope </a:t>
            </a:r>
            <a:r>
              <a:rPr lang="en-US" dirty="0" smtClean="0"/>
              <a:t>of line</a:t>
            </a:r>
          </a:p>
          <a:p>
            <a:pPr marL="0" indent="0">
              <a:buNone/>
            </a:pPr>
            <a:r>
              <a:rPr lang="en-US" dirty="0" smtClean="0"/>
              <a:t>There are equations that provide the exact solution </a:t>
            </a:r>
          </a:p>
          <a:p>
            <a:pPr marL="0" indent="0">
              <a:buNone/>
            </a:pPr>
            <a:r>
              <a:rPr lang="en-US" b="1" dirty="0" smtClean="0"/>
              <a:t>We did by hand w/ruler just for illustration </a:t>
            </a:r>
          </a:p>
          <a:p>
            <a:endParaRPr lang="en-US" u="sng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3863662" y="1024338"/>
            <a:ext cx="3593205" cy="823912"/>
          </a:xfrm>
        </p:spPr>
        <p:txBody>
          <a:bodyPr>
            <a:normAutofit fontScale="92500"/>
          </a:bodyPr>
          <a:lstStyle/>
          <a:p>
            <a:r>
              <a:rPr lang="en-US" sz="3200" dirty="0" smtClean="0"/>
              <a:t>2)</a:t>
            </a:r>
            <a:r>
              <a:rPr lang="en-US" sz="3200" u="sng" dirty="0" smtClean="0"/>
              <a:t>Significance testing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3863663" y="1848250"/>
            <a:ext cx="3499834" cy="3684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Is the line any different from a </a:t>
            </a:r>
            <a:r>
              <a:rPr lang="en-US" sz="2400" b="1" u="sng" dirty="0" smtClean="0"/>
              <a:t>flat line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The slope of flat line = 0</a:t>
            </a:r>
          </a:p>
          <a:p>
            <a:r>
              <a:rPr lang="en-US" sz="2400" dirty="0" smtClean="0"/>
              <a:t>Slope of 0 = no change in y as x changes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Calcualte</a:t>
            </a:r>
            <a:r>
              <a:rPr lang="en-US" sz="2400" dirty="0" smtClean="0"/>
              <a:t>: Standard errors (SE), confidence intervals</a:t>
            </a:r>
            <a:r>
              <a:rPr lang="en-US" sz="2400" dirty="0"/>
              <a:t> </a:t>
            </a:r>
            <a:r>
              <a:rPr lang="en-US" sz="2400" dirty="0" smtClean="0"/>
              <a:t>(CI) t-statistics, F-statistic, p-values</a:t>
            </a:r>
            <a:endParaRPr lang="en-US" sz="2400" dirty="0"/>
          </a:p>
        </p:txBody>
      </p:sp>
      <p:sp>
        <p:nvSpPr>
          <p:cNvPr id="21" name="Text Placeholder 10"/>
          <p:cNvSpPr txBox="1">
            <a:spLocks/>
          </p:cNvSpPr>
          <p:nvPr/>
        </p:nvSpPr>
        <p:spPr>
          <a:xfrm>
            <a:off x="7609269" y="1024338"/>
            <a:ext cx="349983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3)</a:t>
            </a:r>
            <a:r>
              <a:rPr lang="en-US" sz="3200" u="sng" dirty="0" smtClean="0"/>
              <a:t>Model Checking</a:t>
            </a:r>
            <a:endParaRPr lang="en-US" sz="3200" u="sng" dirty="0"/>
          </a:p>
        </p:txBody>
      </p:sp>
      <p:sp>
        <p:nvSpPr>
          <p:cNvPr id="22" name="Content Placeholder 11"/>
          <p:cNvSpPr txBox="1">
            <a:spLocks/>
          </p:cNvSpPr>
          <p:nvPr/>
        </p:nvSpPr>
        <p:spPr>
          <a:xfrm>
            <a:off x="7609269" y="1848250"/>
            <a:ext cx="3499834" cy="3684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</a:t>
            </a:r>
            <a:r>
              <a:rPr lang="en-US" sz="2400" dirty="0" smtClean="0"/>
              <a:t>ka “residual analysis”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ka“ “model diagnostics”</a:t>
            </a:r>
          </a:p>
          <a:p>
            <a:r>
              <a:rPr lang="en-US" sz="2400" dirty="0" smtClean="0"/>
              <a:t>Do the data meet the assumptions of the model</a:t>
            </a:r>
          </a:p>
          <a:p>
            <a:r>
              <a:rPr lang="en-US" sz="2400" dirty="0" smtClean="0"/>
              <a:t>Random &amp; Independent sampling, Normality, constant variance</a:t>
            </a:r>
          </a:p>
          <a:p>
            <a:r>
              <a:rPr lang="en-US" sz="2400" dirty="0" smtClean="0"/>
              <a:t>Requires plotting the residuals (errors)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4205816" y="1365298"/>
            <a:ext cx="3157681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065288" y="1365298"/>
            <a:ext cx="3157681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61313" y="1843171"/>
            <a:ext cx="3549947" cy="4797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65620" y="1843172"/>
            <a:ext cx="3491248" cy="4797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09269" y="1843171"/>
            <a:ext cx="4445355" cy="4797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0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628900" y="4629150"/>
            <a:ext cx="1162050" cy="0"/>
          </a:xfrm>
          <a:prstGeom prst="straightConnector1">
            <a:avLst/>
          </a:prstGeom>
          <a:ln w="190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1757571"/>
            <a:ext cx="4248150" cy="212365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“</a:t>
            </a:r>
            <a:r>
              <a:rPr lang="en-US" sz="4400" b="1" u="sng" dirty="0" smtClean="0">
                <a:solidFill>
                  <a:schemeClr val="accent2">
                    <a:lumMod val="75000"/>
                  </a:schemeClr>
                </a:solidFill>
              </a:rPr>
              <a:t>Intercept</a:t>
            </a:r>
            <a:r>
              <a:rPr lang="en-US" sz="4400" dirty="0" smtClean="0"/>
              <a:t>”</a:t>
            </a:r>
          </a:p>
          <a:p>
            <a:r>
              <a:rPr lang="en-US" sz="4400" dirty="0" smtClean="0"/>
              <a:t>“y-intercept”</a:t>
            </a:r>
          </a:p>
          <a:p>
            <a:r>
              <a:rPr lang="en-US" sz="4400" dirty="0" smtClean="0"/>
              <a:t>“b” in y = mx + b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1902190" y="14991"/>
            <a:ext cx="28981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6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628900" y="4629150"/>
            <a:ext cx="1162050" cy="0"/>
          </a:xfrm>
          <a:prstGeom prst="straightConnector1">
            <a:avLst/>
          </a:prstGeom>
          <a:ln w="190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1757571"/>
            <a:ext cx="4248150" cy="212365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“</a:t>
            </a:r>
            <a:r>
              <a:rPr lang="en-US" sz="4400" b="1" u="sng" dirty="0" smtClean="0">
                <a:solidFill>
                  <a:schemeClr val="accent2">
                    <a:lumMod val="75000"/>
                  </a:schemeClr>
                </a:solidFill>
              </a:rPr>
              <a:t>Intercept</a:t>
            </a:r>
            <a:r>
              <a:rPr lang="en-US" sz="4400" dirty="0" smtClean="0"/>
              <a:t>”</a:t>
            </a:r>
          </a:p>
          <a:p>
            <a:r>
              <a:rPr lang="en-US" sz="4400" dirty="0" smtClean="0"/>
              <a:t>“y-intercept”</a:t>
            </a:r>
          </a:p>
          <a:p>
            <a:r>
              <a:rPr lang="en-US" sz="4400" dirty="0" smtClean="0"/>
              <a:t>“b” in y = mx + b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539771" y="4182874"/>
            <a:ext cx="100540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b="1" dirty="0" smtClean="0">
                <a:solidFill>
                  <a:schemeClr val="accent2">
                    <a:lumMod val="75000"/>
                  </a:schemeClr>
                </a:solidFill>
              </a:rPr>
              <a:t>= 3</a:t>
            </a:r>
            <a:endParaRPr lang="en-US" sz="5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23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10050" y="4457700"/>
            <a:ext cx="36195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64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10050" y="4457700"/>
            <a:ext cx="36195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581900" y="1352550"/>
            <a:ext cx="0" cy="3276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3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10050" y="4457700"/>
            <a:ext cx="36195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581900" y="1352550"/>
            <a:ext cx="0" cy="3276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829550" y="1352550"/>
            <a:ext cx="742950" cy="3105150"/>
          </a:xfrm>
          <a:prstGeom prst="rightBrace">
            <a:avLst>
              <a:gd name="adj1" fmla="val 9038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1600" y="1900446"/>
            <a:ext cx="4248150" cy="144655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“Rise”</a:t>
            </a:r>
          </a:p>
          <a:p>
            <a:r>
              <a:rPr lang="en-US" sz="4400" dirty="0" smtClean="0"/>
              <a:t>= 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  <a:t>16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17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16568"/>
          <a:stretch/>
        </p:blipFill>
        <p:spPr>
          <a:xfrm>
            <a:off x="2628900" y="0"/>
            <a:ext cx="7639050" cy="614322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10050" y="4457700"/>
            <a:ext cx="36195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581900" y="1352550"/>
            <a:ext cx="0" cy="3276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829550" y="1352550"/>
            <a:ext cx="742950" cy="3105150"/>
          </a:xfrm>
          <a:prstGeom prst="rightBrace">
            <a:avLst>
              <a:gd name="adj1" fmla="val 9038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1600" y="1900446"/>
            <a:ext cx="4248150" cy="144655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“Rise”</a:t>
            </a:r>
          </a:p>
          <a:p>
            <a:r>
              <a:rPr lang="en-US" sz="4400" dirty="0" smtClean="0"/>
              <a:t>= 16</a:t>
            </a:r>
            <a:endParaRPr lang="en-US" sz="4400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5591176" y="3362325"/>
            <a:ext cx="742950" cy="3105150"/>
          </a:xfrm>
          <a:prstGeom prst="rightBrace">
            <a:avLst>
              <a:gd name="adj1" fmla="val 9038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4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10050" y="4457700"/>
            <a:ext cx="36195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581900" y="1352550"/>
            <a:ext cx="0" cy="3276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829550" y="1352550"/>
            <a:ext cx="742950" cy="3105150"/>
          </a:xfrm>
          <a:prstGeom prst="rightBrace">
            <a:avLst>
              <a:gd name="adj1" fmla="val 9038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1600" y="1900446"/>
            <a:ext cx="4248150" cy="144655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“Rise”</a:t>
            </a:r>
          </a:p>
          <a:p>
            <a:r>
              <a:rPr lang="en-US" sz="4400" dirty="0" smtClean="0"/>
              <a:t>= 16</a:t>
            </a:r>
            <a:endParaRPr lang="en-US" sz="4400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5591176" y="3362325"/>
            <a:ext cx="742950" cy="3105150"/>
          </a:xfrm>
          <a:prstGeom prst="rightBrace">
            <a:avLst>
              <a:gd name="adj1" fmla="val 9038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33800" y="5371879"/>
            <a:ext cx="4248150" cy="144655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“Run”</a:t>
            </a:r>
          </a:p>
          <a:p>
            <a:pPr algn="ctr"/>
            <a:r>
              <a:rPr lang="en-US" sz="4400" dirty="0" smtClean="0"/>
              <a:t>= 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  <a:t>14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63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10050" y="4457700"/>
            <a:ext cx="36195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581900" y="1352550"/>
            <a:ext cx="0" cy="3276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829550" y="1352550"/>
            <a:ext cx="742950" cy="3105150"/>
          </a:xfrm>
          <a:prstGeom prst="rightBrace">
            <a:avLst>
              <a:gd name="adj1" fmla="val 9038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1600" y="1900446"/>
            <a:ext cx="4248150" cy="160043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“</a:t>
            </a:r>
            <a:r>
              <a:rPr lang="en-US" sz="4400" b="1" dirty="0" smtClean="0">
                <a:solidFill>
                  <a:srgbClr val="7030A0"/>
                </a:solidFill>
              </a:rPr>
              <a:t>Rise</a:t>
            </a:r>
            <a:r>
              <a:rPr lang="en-US" sz="4400" dirty="0" smtClean="0"/>
              <a:t>”</a:t>
            </a:r>
          </a:p>
          <a:p>
            <a:r>
              <a:rPr lang="en-US" sz="4400" dirty="0" smtClean="0"/>
              <a:t>= </a:t>
            </a:r>
            <a:r>
              <a:rPr lang="en-US" sz="5400" dirty="0" smtClean="0">
                <a:solidFill>
                  <a:srgbClr val="7030A0"/>
                </a:solidFill>
              </a:rPr>
              <a:t>16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 rot="5400000">
            <a:off x="5591176" y="3362325"/>
            <a:ext cx="742950" cy="3105150"/>
          </a:xfrm>
          <a:prstGeom prst="rightBrace">
            <a:avLst>
              <a:gd name="adj1" fmla="val 9038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33800" y="5294935"/>
            <a:ext cx="4248150" cy="160043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“</a:t>
            </a:r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Run</a:t>
            </a:r>
            <a:r>
              <a:rPr lang="en-US" sz="4400" dirty="0" smtClean="0"/>
              <a:t>”</a:t>
            </a:r>
          </a:p>
          <a:p>
            <a:pPr algn="ctr"/>
            <a:r>
              <a:rPr lang="en-US" sz="4400" dirty="0" smtClean="0"/>
              <a:t>= </a:t>
            </a:r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14</a:t>
            </a: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783050"/>
            <a:ext cx="4248150" cy="212365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Slope = </a:t>
            </a:r>
            <a:r>
              <a:rPr lang="en-US" sz="4400" b="1" dirty="0" smtClean="0">
                <a:solidFill>
                  <a:srgbClr val="7030A0"/>
                </a:solidFill>
              </a:rPr>
              <a:t>Rise</a:t>
            </a:r>
            <a:r>
              <a:rPr lang="en-US" sz="4400" dirty="0" smtClean="0"/>
              <a:t>/</a:t>
            </a:r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Run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       = </a:t>
            </a:r>
            <a:r>
              <a:rPr lang="en-US" sz="4400" b="1" dirty="0" smtClean="0">
                <a:solidFill>
                  <a:srgbClr val="7030A0"/>
                </a:solidFill>
              </a:rPr>
              <a:t>16</a:t>
            </a:r>
            <a:r>
              <a:rPr lang="en-US" sz="4400" dirty="0" smtClean="0"/>
              <a:t>/</a:t>
            </a:r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14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       </a:t>
            </a:r>
            <a:r>
              <a:rPr lang="en-US" sz="4400" b="1" dirty="0" smtClean="0"/>
              <a:t>=  1.14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18823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10050" y="4457700"/>
            <a:ext cx="36195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581900" y="1352550"/>
            <a:ext cx="0" cy="3276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829550" y="1352550"/>
            <a:ext cx="742950" cy="3105150"/>
          </a:xfrm>
          <a:prstGeom prst="rightBrace">
            <a:avLst>
              <a:gd name="adj1" fmla="val 9038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1600" y="1900446"/>
            <a:ext cx="4248150" cy="160043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“</a:t>
            </a:r>
            <a:r>
              <a:rPr lang="en-US" sz="4400" b="1" dirty="0" smtClean="0">
                <a:solidFill>
                  <a:srgbClr val="7030A0"/>
                </a:solidFill>
              </a:rPr>
              <a:t>Rise</a:t>
            </a:r>
            <a:r>
              <a:rPr lang="en-US" sz="4400" dirty="0" smtClean="0"/>
              <a:t>”</a:t>
            </a:r>
          </a:p>
          <a:p>
            <a:r>
              <a:rPr lang="en-US" sz="4400" dirty="0" smtClean="0"/>
              <a:t>= </a:t>
            </a:r>
            <a:r>
              <a:rPr lang="en-US" sz="5400" dirty="0" smtClean="0">
                <a:solidFill>
                  <a:srgbClr val="7030A0"/>
                </a:solidFill>
              </a:rPr>
              <a:t>16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 rot="5400000">
            <a:off x="5591176" y="3362325"/>
            <a:ext cx="742950" cy="3105150"/>
          </a:xfrm>
          <a:prstGeom prst="rightBrace">
            <a:avLst>
              <a:gd name="adj1" fmla="val 9038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33800" y="5294935"/>
            <a:ext cx="4248150" cy="160043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“</a:t>
            </a:r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Run</a:t>
            </a:r>
            <a:r>
              <a:rPr lang="en-US" sz="4400" dirty="0" smtClean="0"/>
              <a:t>”</a:t>
            </a:r>
          </a:p>
          <a:p>
            <a:pPr algn="ctr"/>
            <a:r>
              <a:rPr lang="en-US" sz="4400" dirty="0" smtClean="0"/>
              <a:t>= </a:t>
            </a:r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14</a:t>
            </a: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009650"/>
            <a:ext cx="4248150" cy="304698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endParaRPr lang="en-US" sz="4800" b="1" dirty="0" smtClean="0"/>
          </a:p>
          <a:p>
            <a:r>
              <a:rPr lang="en-US" sz="4800" b="1" dirty="0" smtClean="0"/>
              <a:t>y = m*x      +   b</a:t>
            </a:r>
          </a:p>
          <a:p>
            <a:endParaRPr lang="en-US" sz="4800" b="1" dirty="0" smtClean="0"/>
          </a:p>
          <a:p>
            <a:endParaRPr lang="en-US" sz="4800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09900" y="4457700"/>
            <a:ext cx="1162050" cy="0"/>
          </a:xfrm>
          <a:prstGeom prst="straightConnector1">
            <a:avLst/>
          </a:prstGeom>
          <a:ln w="190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902190" y="1"/>
            <a:ext cx="28981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6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10050" y="4457700"/>
            <a:ext cx="36195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581900" y="1352550"/>
            <a:ext cx="0" cy="3276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829550" y="1352550"/>
            <a:ext cx="742950" cy="3105150"/>
          </a:xfrm>
          <a:prstGeom prst="rightBrace">
            <a:avLst>
              <a:gd name="adj1" fmla="val 9038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1600" y="1900446"/>
            <a:ext cx="4248150" cy="160043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“</a:t>
            </a:r>
            <a:r>
              <a:rPr lang="en-US" sz="4400" b="1" dirty="0" smtClean="0">
                <a:solidFill>
                  <a:srgbClr val="7030A0"/>
                </a:solidFill>
              </a:rPr>
              <a:t>Rise</a:t>
            </a:r>
            <a:r>
              <a:rPr lang="en-US" sz="4400" dirty="0" smtClean="0"/>
              <a:t>”</a:t>
            </a:r>
          </a:p>
          <a:p>
            <a:r>
              <a:rPr lang="en-US" sz="4400" dirty="0" smtClean="0"/>
              <a:t>= </a:t>
            </a:r>
            <a:r>
              <a:rPr lang="en-US" sz="5400" dirty="0" smtClean="0">
                <a:solidFill>
                  <a:srgbClr val="7030A0"/>
                </a:solidFill>
              </a:rPr>
              <a:t>16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 rot="5400000">
            <a:off x="5591176" y="3362325"/>
            <a:ext cx="742950" cy="3105150"/>
          </a:xfrm>
          <a:prstGeom prst="rightBrace">
            <a:avLst>
              <a:gd name="adj1" fmla="val 9038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33800" y="5294935"/>
            <a:ext cx="4248150" cy="160043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“</a:t>
            </a:r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Run</a:t>
            </a:r>
            <a:r>
              <a:rPr lang="en-US" sz="4400" dirty="0" smtClean="0"/>
              <a:t>”</a:t>
            </a:r>
          </a:p>
          <a:p>
            <a:pPr algn="ctr"/>
            <a:r>
              <a:rPr lang="en-US" sz="4400" dirty="0" smtClean="0"/>
              <a:t>= </a:t>
            </a:r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14</a:t>
            </a: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009650"/>
            <a:ext cx="4248150" cy="304698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endParaRPr lang="en-US" sz="4800" b="1" dirty="0" smtClean="0"/>
          </a:p>
          <a:p>
            <a:r>
              <a:rPr lang="en-US" sz="4800" b="1" dirty="0" smtClean="0"/>
              <a:t>y = m*x      +   b</a:t>
            </a:r>
          </a:p>
          <a:p>
            <a:r>
              <a:rPr lang="en-US" sz="4800" b="1" dirty="0" smtClean="0"/>
              <a:t>y = 1.14*x  +   3</a:t>
            </a:r>
          </a:p>
          <a:p>
            <a:endParaRPr lang="en-US" sz="4800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09900" y="4457700"/>
            <a:ext cx="1162050" cy="0"/>
          </a:xfrm>
          <a:prstGeom prst="straightConnector1">
            <a:avLst/>
          </a:prstGeom>
          <a:ln w="190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05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6400" y="-50397"/>
            <a:ext cx="10515600" cy="1325563"/>
          </a:xfrm>
        </p:spPr>
        <p:txBody>
          <a:bodyPr/>
          <a:lstStyle/>
          <a:p>
            <a:r>
              <a:rPr lang="en-US" dirty="0" smtClean="0"/>
              <a:t>3 Major steps in regression analysis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73119" y="1024340"/>
            <a:ext cx="3590544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1)</a:t>
            </a:r>
            <a:r>
              <a:rPr lang="en-US" sz="3200" u="sng" dirty="0" smtClean="0"/>
              <a:t>Model fitting</a:t>
            </a:r>
            <a:endParaRPr lang="en-US" sz="3200" u="sng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73119" y="1848251"/>
            <a:ext cx="3590544" cy="47972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What line fits the model best?</a:t>
            </a:r>
          </a:p>
          <a:p>
            <a:r>
              <a:rPr lang="en-US" dirty="0" smtClean="0"/>
              <a:t>This class: “</a:t>
            </a:r>
            <a:r>
              <a:rPr lang="en-US" b="1" dirty="0" smtClean="0"/>
              <a:t>least squares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Advanced regression: “</a:t>
            </a:r>
            <a:r>
              <a:rPr lang="en-US" b="1" dirty="0" smtClean="0"/>
              <a:t>maximum likelihood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Calculate 2 things:</a:t>
            </a:r>
          </a:p>
          <a:p>
            <a:r>
              <a:rPr lang="en-US" u="sng" dirty="0" smtClean="0"/>
              <a:t>Intercept</a:t>
            </a:r>
            <a:r>
              <a:rPr lang="en-US" dirty="0" smtClean="0"/>
              <a:t> of line</a:t>
            </a:r>
          </a:p>
          <a:p>
            <a:r>
              <a:rPr lang="en-US" u="sng" dirty="0" smtClean="0"/>
              <a:t>Slope </a:t>
            </a:r>
            <a:r>
              <a:rPr lang="en-US" dirty="0" smtClean="0"/>
              <a:t>of line</a:t>
            </a:r>
          </a:p>
          <a:p>
            <a:pPr marL="0" indent="0">
              <a:buNone/>
            </a:pPr>
            <a:r>
              <a:rPr lang="en-US" dirty="0" smtClean="0"/>
              <a:t>There are equations that provide the exact solution </a:t>
            </a:r>
          </a:p>
          <a:p>
            <a:pPr marL="0" indent="0">
              <a:buNone/>
            </a:pPr>
            <a:r>
              <a:rPr lang="en-US" b="1" dirty="0" smtClean="0"/>
              <a:t>We did by hand w/ruler just for illustration </a:t>
            </a:r>
          </a:p>
          <a:p>
            <a:endParaRPr lang="en-US" u="sng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3863662" y="1024338"/>
            <a:ext cx="3593205" cy="823912"/>
          </a:xfrm>
        </p:spPr>
        <p:txBody>
          <a:bodyPr>
            <a:normAutofit fontScale="92500"/>
          </a:bodyPr>
          <a:lstStyle/>
          <a:p>
            <a:r>
              <a:rPr lang="en-US" sz="3200" dirty="0" smtClean="0"/>
              <a:t>2)</a:t>
            </a:r>
            <a:r>
              <a:rPr lang="en-US" sz="3200" u="sng" dirty="0" smtClean="0"/>
              <a:t>Significance testing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3863663" y="1848250"/>
            <a:ext cx="3499834" cy="3684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Is the line any different from a </a:t>
            </a:r>
            <a:r>
              <a:rPr lang="en-US" sz="2400" b="1" u="sng" dirty="0" smtClean="0"/>
              <a:t>flat line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The slope of flat line = 0</a:t>
            </a:r>
          </a:p>
          <a:p>
            <a:r>
              <a:rPr lang="en-US" sz="2400" dirty="0" smtClean="0"/>
              <a:t>Slope of 0 = no change in y as x changes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Calcualte</a:t>
            </a:r>
            <a:r>
              <a:rPr lang="en-US" sz="2400" dirty="0" smtClean="0"/>
              <a:t>: Standard errors (SE), confidence intervals</a:t>
            </a:r>
            <a:r>
              <a:rPr lang="en-US" sz="2400" dirty="0"/>
              <a:t> </a:t>
            </a:r>
            <a:r>
              <a:rPr lang="en-US" sz="2400" dirty="0" smtClean="0"/>
              <a:t>(CI) t-statistics, F-statistic, p-values</a:t>
            </a:r>
            <a:endParaRPr lang="en-US" sz="2400" dirty="0"/>
          </a:p>
        </p:txBody>
      </p:sp>
      <p:sp>
        <p:nvSpPr>
          <p:cNvPr id="21" name="Text Placeholder 10"/>
          <p:cNvSpPr txBox="1">
            <a:spLocks/>
          </p:cNvSpPr>
          <p:nvPr/>
        </p:nvSpPr>
        <p:spPr>
          <a:xfrm>
            <a:off x="7609269" y="1024338"/>
            <a:ext cx="349983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3)</a:t>
            </a:r>
            <a:r>
              <a:rPr lang="en-US" sz="3200" u="sng" dirty="0" smtClean="0"/>
              <a:t>Model Checking</a:t>
            </a:r>
            <a:endParaRPr lang="en-US" sz="3200" u="sng" dirty="0"/>
          </a:p>
        </p:txBody>
      </p:sp>
      <p:sp>
        <p:nvSpPr>
          <p:cNvPr id="22" name="Content Placeholder 11"/>
          <p:cNvSpPr txBox="1">
            <a:spLocks/>
          </p:cNvSpPr>
          <p:nvPr/>
        </p:nvSpPr>
        <p:spPr>
          <a:xfrm>
            <a:off x="7609269" y="1848250"/>
            <a:ext cx="3499834" cy="3684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</a:t>
            </a:r>
            <a:r>
              <a:rPr lang="en-US" sz="2400" dirty="0" smtClean="0"/>
              <a:t>ka “residual analysis”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ka“ “model diagnostics”</a:t>
            </a:r>
          </a:p>
          <a:p>
            <a:r>
              <a:rPr lang="en-US" sz="2400" dirty="0" smtClean="0"/>
              <a:t>Do the data meet the assumptions of the model</a:t>
            </a:r>
          </a:p>
          <a:p>
            <a:r>
              <a:rPr lang="en-US" sz="2400" dirty="0" smtClean="0"/>
              <a:t>Random &amp; Independent sampling, Normality, constant variance</a:t>
            </a:r>
          </a:p>
          <a:p>
            <a:r>
              <a:rPr lang="en-US" sz="2400" dirty="0" smtClean="0"/>
              <a:t>Requires plotting the residuals (errors)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8065288" y="1365298"/>
            <a:ext cx="3157681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61313" y="1843171"/>
            <a:ext cx="3549947" cy="4797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65620" y="1843172"/>
            <a:ext cx="3491248" cy="4797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09269" y="1843171"/>
            <a:ext cx="4445355" cy="4797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5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-1123950"/>
            <a:ext cx="4248150" cy="1043362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endParaRPr lang="en-US" sz="4800" b="1" dirty="0" smtClean="0"/>
          </a:p>
          <a:p>
            <a:endParaRPr lang="en-US" sz="4800" b="1" dirty="0" smtClean="0"/>
          </a:p>
          <a:p>
            <a:r>
              <a:rPr lang="en-US" sz="4800" b="1" dirty="0" smtClean="0"/>
              <a:t>Proposed </a:t>
            </a:r>
          </a:p>
          <a:p>
            <a:r>
              <a:rPr lang="en-US" sz="4800" b="1" dirty="0" smtClean="0"/>
              <a:t>“best fit” line</a:t>
            </a:r>
          </a:p>
          <a:p>
            <a:r>
              <a:rPr lang="en-US" sz="4800" b="1" dirty="0" smtClean="0"/>
              <a:t>y = 1.14*x +   3</a:t>
            </a:r>
          </a:p>
          <a:p>
            <a:endParaRPr lang="en-US" sz="4800" b="1" dirty="0" smtClean="0"/>
          </a:p>
          <a:p>
            <a:endParaRPr lang="en-US" sz="4800" b="1" dirty="0"/>
          </a:p>
          <a:p>
            <a:endParaRPr lang="en-US" sz="4800" b="1" dirty="0"/>
          </a:p>
          <a:p>
            <a:r>
              <a:rPr lang="en-US" sz="4800" b="1" dirty="0" smtClean="0"/>
              <a:t>Equation that defines the line through data </a:t>
            </a:r>
          </a:p>
          <a:p>
            <a:endParaRPr lang="en-US" sz="4800" b="1" dirty="0" smtClean="0"/>
          </a:p>
          <a:p>
            <a:endParaRPr lang="en-US" sz="4800" b="1" dirty="0" smtClean="0"/>
          </a:p>
          <a:p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4966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-1123950"/>
            <a:ext cx="4248150" cy="1043362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endParaRPr lang="en-US" sz="4800" b="1" dirty="0" smtClean="0"/>
          </a:p>
          <a:p>
            <a:endParaRPr lang="en-US" sz="4800" b="1" dirty="0" smtClean="0"/>
          </a:p>
          <a:p>
            <a:r>
              <a:rPr lang="en-US" sz="4800" b="1" dirty="0" smtClean="0"/>
              <a:t>Proposed </a:t>
            </a:r>
          </a:p>
          <a:p>
            <a:r>
              <a:rPr lang="en-US" sz="4800" b="1" dirty="0" smtClean="0"/>
              <a:t>“best fit” line</a:t>
            </a:r>
          </a:p>
          <a:p>
            <a:r>
              <a:rPr lang="en-US" sz="4800" b="1" dirty="0" smtClean="0"/>
              <a:t>y = 1.14*x +   3</a:t>
            </a:r>
          </a:p>
          <a:p>
            <a:endParaRPr lang="en-US" sz="4800" b="1" dirty="0" smtClean="0"/>
          </a:p>
          <a:p>
            <a:endParaRPr lang="en-US" sz="4800" b="1" dirty="0"/>
          </a:p>
          <a:p>
            <a:endParaRPr lang="en-US" sz="4800" b="1" dirty="0"/>
          </a:p>
          <a:p>
            <a:r>
              <a:rPr lang="en-US" sz="4800" b="1" dirty="0" smtClean="0"/>
              <a:t>Equation that defines the line through data </a:t>
            </a:r>
          </a:p>
          <a:p>
            <a:endParaRPr lang="en-US" sz="4800" b="1" dirty="0" smtClean="0"/>
          </a:p>
          <a:p>
            <a:endParaRPr lang="en-US" sz="4800" b="1" dirty="0" smtClean="0"/>
          </a:p>
          <a:p>
            <a:endParaRPr lang="en-US" sz="48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485900" y="2533650"/>
            <a:ext cx="38100" cy="1162050"/>
          </a:xfrm>
          <a:prstGeom prst="straightConnector1">
            <a:avLst/>
          </a:prstGeom>
          <a:ln w="190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600450" y="2533650"/>
            <a:ext cx="38100" cy="1162050"/>
          </a:xfrm>
          <a:prstGeom prst="straightConnector1">
            <a:avLst/>
          </a:prstGeom>
          <a:ln w="190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-1123950"/>
            <a:ext cx="4248150" cy="803296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endParaRPr lang="en-US" sz="4800" b="1" dirty="0" smtClean="0"/>
          </a:p>
          <a:p>
            <a:endParaRPr lang="en-US" sz="4800" b="1" dirty="0" smtClean="0"/>
          </a:p>
          <a:p>
            <a:r>
              <a:rPr lang="en-US" sz="4800" b="1" dirty="0" smtClean="0"/>
              <a:t>Proposed </a:t>
            </a:r>
          </a:p>
          <a:p>
            <a:r>
              <a:rPr lang="en-US" sz="4800" b="1" dirty="0" smtClean="0"/>
              <a:t>“best fit” line</a:t>
            </a:r>
          </a:p>
          <a:p>
            <a:r>
              <a:rPr lang="en-US" sz="4800" b="1" dirty="0" smtClean="0"/>
              <a:t>y = 1.14*x +   3</a:t>
            </a:r>
          </a:p>
          <a:p>
            <a:endParaRPr lang="en-US" sz="4800" b="1" dirty="0" smtClean="0"/>
          </a:p>
          <a:p>
            <a:endParaRPr lang="en-US" sz="4800" b="1" dirty="0" smtClean="0"/>
          </a:p>
          <a:p>
            <a:r>
              <a:rPr lang="en-US" sz="4200" b="1" dirty="0"/>
              <a:t> </a:t>
            </a:r>
            <a:r>
              <a:rPr lang="en-US" sz="4200" b="1" dirty="0" smtClean="0"/>
              <a:t>   slope   intercept</a:t>
            </a:r>
          </a:p>
          <a:p>
            <a:r>
              <a:rPr lang="en-US" sz="4200" b="1" dirty="0"/>
              <a:t> </a:t>
            </a:r>
            <a:r>
              <a:rPr lang="en-US" sz="4200" b="1" dirty="0" smtClean="0"/>
              <a:t>  </a:t>
            </a:r>
            <a:r>
              <a:rPr lang="en-US" sz="3200" b="1" dirty="0" smtClean="0"/>
              <a:t>(“beta”)</a:t>
            </a:r>
          </a:p>
          <a:p>
            <a:endParaRPr lang="en-US" sz="4800" b="1" dirty="0" smtClean="0"/>
          </a:p>
          <a:p>
            <a:endParaRPr lang="en-US" sz="48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485900" y="2533650"/>
            <a:ext cx="38100" cy="1162050"/>
          </a:xfrm>
          <a:prstGeom prst="straightConnector1">
            <a:avLst/>
          </a:prstGeom>
          <a:ln w="190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600450" y="2533650"/>
            <a:ext cx="38100" cy="1162050"/>
          </a:xfrm>
          <a:prstGeom prst="straightConnector1">
            <a:avLst/>
          </a:prstGeom>
          <a:ln w="190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24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451144"/>
            <a:ext cx="4248150" cy="452431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How do we determine if our line is actually a good “fit” for the data?</a:t>
            </a:r>
          </a:p>
        </p:txBody>
      </p:sp>
      <p:sp>
        <p:nvSpPr>
          <p:cNvPr id="5" name="Rectangle 4"/>
          <p:cNvSpPr/>
          <p:nvPr/>
        </p:nvSpPr>
        <p:spPr>
          <a:xfrm>
            <a:off x="11902190" y="1"/>
            <a:ext cx="28981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2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451144"/>
            <a:ext cx="4248150" cy="6001643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How do we determine if our line is actually a good “fit” for the data?</a:t>
            </a:r>
          </a:p>
          <a:p>
            <a:r>
              <a:rPr lang="en-US" sz="4800" b="1" dirty="0" smtClean="0"/>
              <a:t>Calculate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sz="4800" b="1" u="sng" dirty="0" smtClean="0">
                <a:solidFill>
                  <a:schemeClr val="accent2">
                    <a:lumMod val="75000"/>
                  </a:schemeClr>
                </a:solidFill>
              </a:rPr>
              <a:t>residuals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26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16" y="0"/>
            <a:ext cx="12285660" cy="6465194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5022761" y="4430332"/>
            <a:ext cx="90152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552423" y="6102439"/>
            <a:ext cx="90152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1902190" y="1"/>
            <a:ext cx="28981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113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16" y="0"/>
            <a:ext cx="12285660" cy="6465194"/>
          </a:xfrm>
          <a:prstGeom prst="rect">
            <a:avLst/>
          </a:prstGeom>
        </p:spPr>
      </p:pic>
      <p:pic>
        <p:nvPicPr>
          <p:cNvPr id="1026" name="Picture 2" descr="Grünsp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173" y="230523"/>
            <a:ext cx="4554828" cy="374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224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831" y="769441"/>
            <a:ext cx="8099784" cy="606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97736" y="0"/>
            <a:ext cx="3092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Crop residue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020861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451144"/>
            <a:ext cx="4248150" cy="6001643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How do we determine if our line is actually a good “fit” for the data?</a:t>
            </a:r>
          </a:p>
          <a:p>
            <a:r>
              <a:rPr lang="en-US" sz="4800" b="1" dirty="0" smtClean="0"/>
              <a:t>Calculate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sz="4800" b="1" u="sng" dirty="0" smtClean="0">
                <a:solidFill>
                  <a:schemeClr val="accent2">
                    <a:lumMod val="75000"/>
                  </a:schemeClr>
                </a:solidFill>
              </a:rPr>
              <a:t>residuals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11902190" y="1"/>
            <a:ext cx="28981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6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451144"/>
            <a:ext cx="4248150" cy="6001643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How do we determine if our line is actually a good “fit” for the data?</a:t>
            </a:r>
          </a:p>
          <a:p>
            <a:r>
              <a:rPr lang="en-US" sz="4800" b="1" dirty="0" smtClean="0"/>
              <a:t>Calculate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“residuals”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00600" y="3933825"/>
            <a:ext cx="0" cy="41910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14975" y="3324225"/>
            <a:ext cx="0" cy="7905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19850" y="2457450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24700" y="1819275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86575" y="1819275"/>
            <a:ext cx="0" cy="2000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72375" y="1009651"/>
            <a:ext cx="0" cy="3619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76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6400" y="-50397"/>
            <a:ext cx="10515600" cy="1325563"/>
          </a:xfrm>
        </p:spPr>
        <p:txBody>
          <a:bodyPr/>
          <a:lstStyle/>
          <a:p>
            <a:r>
              <a:rPr lang="en-US" dirty="0" smtClean="0"/>
              <a:t>3 Major steps in regression analysis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73119" y="1024340"/>
            <a:ext cx="3590544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1)</a:t>
            </a:r>
            <a:r>
              <a:rPr lang="en-US" sz="3200" u="sng" dirty="0" smtClean="0"/>
              <a:t>Model fitting</a:t>
            </a:r>
            <a:endParaRPr lang="en-US" sz="3200" u="sng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73119" y="1848251"/>
            <a:ext cx="3590544" cy="47972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What line fits the model best?</a:t>
            </a:r>
          </a:p>
          <a:p>
            <a:r>
              <a:rPr lang="en-US" dirty="0" smtClean="0"/>
              <a:t>This class: “</a:t>
            </a:r>
            <a:r>
              <a:rPr lang="en-US" b="1" dirty="0" smtClean="0"/>
              <a:t>least squares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Advanced regression: “</a:t>
            </a:r>
            <a:r>
              <a:rPr lang="en-US" b="1" dirty="0" smtClean="0"/>
              <a:t>maximum likelihood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Calculate 2 things:</a:t>
            </a:r>
          </a:p>
          <a:p>
            <a:r>
              <a:rPr lang="en-US" u="sng" dirty="0" smtClean="0"/>
              <a:t>Intercept</a:t>
            </a:r>
            <a:r>
              <a:rPr lang="en-US" dirty="0" smtClean="0"/>
              <a:t> of line</a:t>
            </a:r>
          </a:p>
          <a:p>
            <a:r>
              <a:rPr lang="en-US" u="sng" dirty="0" smtClean="0"/>
              <a:t>Slope </a:t>
            </a:r>
            <a:r>
              <a:rPr lang="en-US" dirty="0" smtClean="0"/>
              <a:t>of line</a:t>
            </a:r>
          </a:p>
          <a:p>
            <a:pPr marL="0" indent="0">
              <a:buNone/>
            </a:pPr>
            <a:r>
              <a:rPr lang="en-US" dirty="0" smtClean="0"/>
              <a:t>There are equations that provide the exact solution </a:t>
            </a:r>
          </a:p>
          <a:p>
            <a:pPr marL="0" indent="0">
              <a:buNone/>
            </a:pPr>
            <a:r>
              <a:rPr lang="en-US" b="1" dirty="0" smtClean="0"/>
              <a:t>We did by hand w/ruler just for illustration </a:t>
            </a:r>
          </a:p>
          <a:p>
            <a:endParaRPr lang="en-US" u="sng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3863662" y="1024338"/>
            <a:ext cx="3593205" cy="823912"/>
          </a:xfrm>
        </p:spPr>
        <p:txBody>
          <a:bodyPr>
            <a:normAutofit fontScale="92500"/>
          </a:bodyPr>
          <a:lstStyle/>
          <a:p>
            <a:r>
              <a:rPr lang="en-US" sz="3200" dirty="0" smtClean="0"/>
              <a:t>2)</a:t>
            </a:r>
            <a:r>
              <a:rPr lang="en-US" sz="3200" u="sng" dirty="0" smtClean="0"/>
              <a:t>Significance testing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3863663" y="1848250"/>
            <a:ext cx="3499834" cy="3684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Is the line any different from a </a:t>
            </a:r>
            <a:r>
              <a:rPr lang="en-US" sz="2400" b="1" u="sng" dirty="0" smtClean="0"/>
              <a:t>flat line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The slope of flat line = 0</a:t>
            </a:r>
          </a:p>
          <a:p>
            <a:r>
              <a:rPr lang="en-US" sz="2400" dirty="0" smtClean="0"/>
              <a:t>Slope of 0 = no change in y as x changes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Calcualte</a:t>
            </a:r>
            <a:r>
              <a:rPr lang="en-US" sz="2400" dirty="0" smtClean="0"/>
              <a:t>: Standard errors (SE), confidence intervals</a:t>
            </a:r>
            <a:r>
              <a:rPr lang="en-US" sz="2400" dirty="0"/>
              <a:t> </a:t>
            </a:r>
            <a:r>
              <a:rPr lang="en-US" sz="2400" dirty="0" smtClean="0"/>
              <a:t>(CI) t-statistics, F-statistic, p-values</a:t>
            </a:r>
            <a:endParaRPr lang="en-US" sz="2400" dirty="0"/>
          </a:p>
        </p:txBody>
      </p:sp>
      <p:sp>
        <p:nvSpPr>
          <p:cNvPr id="21" name="Text Placeholder 10"/>
          <p:cNvSpPr txBox="1">
            <a:spLocks/>
          </p:cNvSpPr>
          <p:nvPr/>
        </p:nvSpPr>
        <p:spPr>
          <a:xfrm>
            <a:off x="7609269" y="1024338"/>
            <a:ext cx="349983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3)</a:t>
            </a:r>
            <a:r>
              <a:rPr lang="en-US" sz="3200" u="sng" dirty="0" smtClean="0"/>
              <a:t>Model Checking</a:t>
            </a:r>
            <a:endParaRPr lang="en-US" sz="3200" u="sng" dirty="0"/>
          </a:p>
        </p:txBody>
      </p:sp>
      <p:sp>
        <p:nvSpPr>
          <p:cNvPr id="22" name="Content Placeholder 11"/>
          <p:cNvSpPr txBox="1">
            <a:spLocks/>
          </p:cNvSpPr>
          <p:nvPr/>
        </p:nvSpPr>
        <p:spPr>
          <a:xfrm>
            <a:off x="7609269" y="1848250"/>
            <a:ext cx="3499834" cy="3684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</a:t>
            </a:r>
            <a:r>
              <a:rPr lang="en-US" sz="2400" dirty="0" smtClean="0"/>
              <a:t>ka “residual analysis”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ka“ “model diagnostics”</a:t>
            </a:r>
          </a:p>
          <a:p>
            <a:r>
              <a:rPr lang="en-US" sz="2400" dirty="0" smtClean="0"/>
              <a:t>Do the data meet the assumptions of the model</a:t>
            </a:r>
          </a:p>
          <a:p>
            <a:r>
              <a:rPr lang="en-US" sz="2400" dirty="0" smtClean="0"/>
              <a:t>Random &amp; Independent sampling, Normality, constant variance</a:t>
            </a:r>
          </a:p>
          <a:p>
            <a:r>
              <a:rPr lang="en-US" sz="2400" dirty="0" smtClean="0"/>
              <a:t>Requires plotting the residuals (errors)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161313" y="1843171"/>
            <a:ext cx="3549947" cy="4797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65620" y="1843172"/>
            <a:ext cx="3491248" cy="4797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09269" y="1843171"/>
            <a:ext cx="4445355" cy="4797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7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00325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451144"/>
            <a:ext cx="4248150" cy="6001643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How do we determine if our line is actually a good “fit” for the data?</a:t>
            </a:r>
          </a:p>
          <a:p>
            <a:r>
              <a:rPr lang="en-US" sz="4800" b="1" dirty="0" smtClean="0"/>
              <a:t>Calculate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“residuals”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00600" y="3933825"/>
            <a:ext cx="0" cy="41910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14975" y="3324225"/>
            <a:ext cx="0" cy="7905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19850" y="2457450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24700" y="1819275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86575" y="1819275"/>
            <a:ext cx="0" cy="2000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72375" y="1009651"/>
            <a:ext cx="0" cy="3619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5705341" y="3324225"/>
            <a:ext cx="334851" cy="790575"/>
          </a:xfrm>
          <a:prstGeom prst="rightBrace">
            <a:avLst>
              <a:gd name="adj1" fmla="val 59024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39910" y="2607190"/>
            <a:ext cx="3890090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Distance  along </a:t>
            </a:r>
          </a:p>
          <a:p>
            <a:r>
              <a:rPr lang="en-US" sz="3200" dirty="0" smtClean="0"/>
              <a:t>y-axis from </a:t>
            </a:r>
          </a:p>
          <a:p>
            <a:r>
              <a:rPr lang="en-US" sz="3200" dirty="0" smtClean="0"/>
              <a:t>regression line to data point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61382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00325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451144"/>
            <a:ext cx="4248150" cy="6001643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How do we determine if our line is actually a good “fit” for the data?</a:t>
            </a:r>
          </a:p>
          <a:p>
            <a:r>
              <a:rPr lang="en-US" sz="4800" b="1" dirty="0" smtClean="0"/>
              <a:t>Calculate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“residuals”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00600" y="3933825"/>
            <a:ext cx="0" cy="41910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14975" y="3324225"/>
            <a:ext cx="0" cy="7905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19850" y="2457450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24700" y="1819275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86575" y="1819275"/>
            <a:ext cx="0" cy="2000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72375" y="1009651"/>
            <a:ext cx="0" cy="3619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5705341" y="3324225"/>
            <a:ext cx="334851" cy="790575"/>
          </a:xfrm>
          <a:prstGeom prst="rightBrace">
            <a:avLst>
              <a:gd name="adj1" fmla="val 59024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39910" y="2607190"/>
            <a:ext cx="3890090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Distance  along </a:t>
            </a:r>
          </a:p>
          <a:p>
            <a:r>
              <a:rPr lang="en-US" sz="3200" dirty="0" smtClean="0"/>
              <a:t>y-axis from </a:t>
            </a:r>
          </a:p>
          <a:p>
            <a:r>
              <a:rPr lang="en-US" sz="3200" dirty="0" smtClean="0"/>
              <a:t>regression line to data point</a:t>
            </a:r>
            <a:endParaRPr lang="en-US" sz="3200" dirty="0"/>
          </a:p>
        </p:txBody>
      </p:sp>
      <p:sp>
        <p:nvSpPr>
          <p:cNvPr id="14" name="Right Brace 13"/>
          <p:cNvSpPr/>
          <p:nvPr/>
        </p:nvSpPr>
        <p:spPr>
          <a:xfrm>
            <a:off x="4430265" y="3291357"/>
            <a:ext cx="334851" cy="790575"/>
          </a:xfrm>
          <a:prstGeom prst="rightBrace">
            <a:avLst>
              <a:gd name="adj1" fmla="val 59024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069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00325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451144"/>
            <a:ext cx="4248150" cy="6001643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How do we determine if our line is actually a good “fit” for the data?</a:t>
            </a:r>
          </a:p>
          <a:p>
            <a:r>
              <a:rPr lang="en-US" sz="4800" b="1" dirty="0" smtClean="0"/>
              <a:t>Calculate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“residuals”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00600" y="3933825"/>
            <a:ext cx="0" cy="41910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14975" y="3324225"/>
            <a:ext cx="0" cy="7905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19850" y="2457450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24700" y="1819275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86575" y="1819275"/>
            <a:ext cx="0" cy="2000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72375" y="1009651"/>
            <a:ext cx="0" cy="3619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5705341" y="3324225"/>
            <a:ext cx="334851" cy="790575"/>
          </a:xfrm>
          <a:prstGeom prst="rightBrace">
            <a:avLst>
              <a:gd name="adj1" fmla="val 59024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39910" y="2607190"/>
            <a:ext cx="3890090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Distance  along </a:t>
            </a:r>
          </a:p>
          <a:p>
            <a:r>
              <a:rPr lang="en-US" sz="3200" dirty="0" smtClean="0"/>
              <a:t>y-axis from </a:t>
            </a:r>
          </a:p>
          <a:p>
            <a:r>
              <a:rPr lang="en-US" sz="3200" dirty="0" smtClean="0"/>
              <a:t>regression line to data point</a:t>
            </a:r>
            <a:endParaRPr lang="en-US" sz="3200" dirty="0"/>
          </a:p>
        </p:txBody>
      </p:sp>
      <p:sp>
        <p:nvSpPr>
          <p:cNvPr id="14" name="Right Brace 13"/>
          <p:cNvSpPr/>
          <p:nvPr/>
        </p:nvSpPr>
        <p:spPr>
          <a:xfrm>
            <a:off x="4430265" y="3291357"/>
            <a:ext cx="334851" cy="790575"/>
          </a:xfrm>
          <a:prstGeom prst="rightBrace">
            <a:avLst>
              <a:gd name="adj1" fmla="val 59024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29049" y="4350480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-4.2</a:t>
            </a:r>
            <a:endParaRPr lang="en-US" sz="26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0006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371269"/>
            <a:ext cx="4248150" cy="6001643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How do we determine if our line is actually a good “fit” for the data?</a:t>
            </a:r>
          </a:p>
          <a:p>
            <a:r>
              <a:rPr lang="en-US" sz="4800" b="1" dirty="0" smtClean="0"/>
              <a:t>Calculate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“residuals”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00600" y="3933825"/>
            <a:ext cx="0" cy="41910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14975" y="3324225"/>
            <a:ext cx="0" cy="7905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19850" y="2457450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24700" y="1819275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86575" y="1819275"/>
            <a:ext cx="0" cy="2000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72375" y="1009651"/>
            <a:ext cx="0" cy="3619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429049" y="4350480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-4.2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80249" y="4683348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-2.3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9349" y="3324225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-2.8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33850" y="2875970"/>
            <a:ext cx="1186543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-0.1 </a:t>
            </a:r>
            <a:endParaRPr lang="en-US" sz="2600" dirty="0"/>
          </a:p>
        </p:txBody>
      </p:sp>
      <p:sp>
        <p:nvSpPr>
          <p:cNvPr id="9" name="Rectangle 8"/>
          <p:cNvSpPr/>
          <p:nvPr/>
        </p:nvSpPr>
        <p:spPr>
          <a:xfrm>
            <a:off x="7215516" y="2512591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-3.2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9036" y="1312544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+1.0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15516" y="270985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+2.0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902190" y="1"/>
            <a:ext cx="28981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86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371269"/>
            <a:ext cx="4248150" cy="6001643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How do we determine if our line is actually a good “fit” for the data?</a:t>
            </a:r>
          </a:p>
          <a:p>
            <a:r>
              <a:rPr lang="en-US" sz="4800" b="1" dirty="0" smtClean="0"/>
              <a:t>Calculate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“residuals”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00600" y="3933825"/>
            <a:ext cx="0" cy="41910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14975" y="3324225"/>
            <a:ext cx="0" cy="7905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19850" y="2457450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24700" y="1819275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86575" y="1819275"/>
            <a:ext cx="0" cy="2000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72375" y="1009651"/>
            <a:ext cx="0" cy="3619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429049" y="4350480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-4.2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80249" y="4683348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-2.3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9349" y="3324225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-2.8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33850" y="2875970"/>
            <a:ext cx="1186543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-0.1 </a:t>
            </a:r>
            <a:endParaRPr lang="en-US" sz="2600" dirty="0"/>
          </a:p>
        </p:txBody>
      </p:sp>
      <p:sp>
        <p:nvSpPr>
          <p:cNvPr id="9" name="Rectangle 8"/>
          <p:cNvSpPr/>
          <p:nvPr/>
        </p:nvSpPr>
        <p:spPr>
          <a:xfrm>
            <a:off x="7215516" y="2512591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-3.2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9036" y="1312544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+1.0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15516" y="270985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+2.0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46223" y="330785"/>
            <a:ext cx="4248150" cy="5262979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Add up all the</a:t>
            </a:r>
          </a:p>
          <a:p>
            <a:r>
              <a:rPr lang="en-US" sz="4800" b="1" dirty="0" smtClean="0"/>
              <a:t>Residuals</a:t>
            </a:r>
          </a:p>
          <a:p>
            <a:r>
              <a:rPr lang="en-US" sz="4800" b="1" dirty="0" smtClean="0"/>
              <a:t>The line w/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The smallest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Residuals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Has the best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fit</a:t>
            </a:r>
          </a:p>
        </p:txBody>
      </p:sp>
    </p:spTree>
    <p:extLst>
      <p:ext uri="{BB962C8B-B14F-4D97-AF65-F5344CB8AC3E}">
        <p14:creationId xmlns:p14="http://schemas.microsoft.com/office/powerpoint/2010/main" val="319070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800600" y="3933825"/>
            <a:ext cx="0" cy="41910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14975" y="3324225"/>
            <a:ext cx="0" cy="7905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19850" y="2457450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24700" y="1819275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86575" y="1819275"/>
            <a:ext cx="0" cy="2000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72375" y="1009651"/>
            <a:ext cx="0" cy="3619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429049" y="4350480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-4.2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80249" y="4683348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-2.3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9349" y="3324225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-2.8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33850" y="2875970"/>
            <a:ext cx="1186543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-0.1 </a:t>
            </a:r>
            <a:endParaRPr lang="en-US" sz="2600" dirty="0"/>
          </a:p>
        </p:txBody>
      </p:sp>
      <p:sp>
        <p:nvSpPr>
          <p:cNvPr id="9" name="Rectangle 8"/>
          <p:cNvSpPr/>
          <p:nvPr/>
        </p:nvSpPr>
        <p:spPr>
          <a:xfrm>
            <a:off x="7215516" y="2512591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-3.2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9036" y="1312544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+1.0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15516" y="270985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+2.0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46223" y="330785"/>
            <a:ext cx="4248150" cy="5262979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Add up all the</a:t>
            </a:r>
          </a:p>
          <a:p>
            <a:r>
              <a:rPr lang="en-US" sz="4800" b="1" dirty="0" smtClean="0"/>
              <a:t>Residuals</a:t>
            </a:r>
          </a:p>
          <a:p>
            <a:r>
              <a:rPr lang="en-US" sz="4800" b="1" dirty="0" smtClean="0"/>
              <a:t>The line w/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The smallest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Residuals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Has the best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fit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451144"/>
            <a:ext cx="4248150" cy="156966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Problem:</a:t>
            </a:r>
          </a:p>
          <a:p>
            <a:endParaRPr lang="en-US" sz="48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2814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800600" y="3933825"/>
            <a:ext cx="0" cy="41910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14975" y="3324225"/>
            <a:ext cx="0" cy="7905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19850" y="2457450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24700" y="1819275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86575" y="1819275"/>
            <a:ext cx="0" cy="2000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72375" y="1009651"/>
            <a:ext cx="0" cy="3619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429049" y="4350480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-4.2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80249" y="4683348"/>
            <a:ext cx="986167" cy="49244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-2.3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9349" y="3324225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-2.8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33850" y="2875970"/>
            <a:ext cx="1186543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-0.1 </a:t>
            </a:r>
            <a:endParaRPr lang="en-US" sz="2600" dirty="0"/>
          </a:p>
        </p:txBody>
      </p:sp>
      <p:sp>
        <p:nvSpPr>
          <p:cNvPr id="9" name="Rectangle 8"/>
          <p:cNvSpPr/>
          <p:nvPr/>
        </p:nvSpPr>
        <p:spPr>
          <a:xfrm>
            <a:off x="7215516" y="2512591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-3.2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9036" y="1312544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+1.0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15516" y="270985"/>
            <a:ext cx="986167" cy="49244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+2.0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46223" y="330785"/>
            <a:ext cx="4248150" cy="5262979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Add up all the</a:t>
            </a:r>
          </a:p>
          <a:p>
            <a:r>
              <a:rPr lang="en-US" sz="4800" b="1" dirty="0" smtClean="0"/>
              <a:t>Residuals</a:t>
            </a:r>
          </a:p>
          <a:p>
            <a:r>
              <a:rPr lang="en-US" sz="4800" b="1" dirty="0" smtClean="0"/>
              <a:t>The line w/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The smallest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Residuals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Has the best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fit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451144"/>
            <a:ext cx="4248150" cy="452431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Problem:</a:t>
            </a:r>
          </a:p>
          <a:p>
            <a:r>
              <a:rPr lang="en-US" sz="4800" b="1" dirty="0" smtClean="0"/>
              <a:t>-2.3 + 2.0 </a:t>
            </a:r>
          </a:p>
          <a:p>
            <a:r>
              <a:rPr lang="en-US" sz="4800" b="1" dirty="0" smtClean="0"/>
              <a:t>= 0.03</a:t>
            </a:r>
          </a:p>
          <a:p>
            <a:endParaRPr lang="en-US" sz="4800" b="1" dirty="0"/>
          </a:p>
          <a:p>
            <a:endParaRPr lang="en-US" sz="4800" b="1" dirty="0" smtClean="0"/>
          </a:p>
          <a:p>
            <a:endParaRPr lang="en-US" sz="48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21469" y="1124261"/>
            <a:ext cx="192625" cy="5733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073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800600" y="3933825"/>
            <a:ext cx="0" cy="41910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14975" y="3324225"/>
            <a:ext cx="0" cy="7905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19850" y="2457450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24700" y="1819275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86575" y="1819275"/>
            <a:ext cx="0" cy="2000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72375" y="1009651"/>
            <a:ext cx="0" cy="3619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429049" y="4350480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-4.2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80249" y="4683348"/>
            <a:ext cx="986167" cy="49244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-2.3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9349" y="3324225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-2.8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33850" y="2875970"/>
            <a:ext cx="1186543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-0.1 </a:t>
            </a:r>
            <a:endParaRPr lang="en-US" sz="2600" dirty="0"/>
          </a:p>
        </p:txBody>
      </p:sp>
      <p:sp>
        <p:nvSpPr>
          <p:cNvPr id="9" name="Rectangle 8"/>
          <p:cNvSpPr/>
          <p:nvPr/>
        </p:nvSpPr>
        <p:spPr>
          <a:xfrm>
            <a:off x="7215516" y="2512591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-3.2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9036" y="1312544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+1.0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15516" y="270985"/>
            <a:ext cx="986167" cy="49244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+2.0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46223" y="330785"/>
            <a:ext cx="4248150" cy="5262979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Add up all the</a:t>
            </a:r>
          </a:p>
          <a:p>
            <a:r>
              <a:rPr lang="en-US" sz="4800" b="1" dirty="0" smtClean="0"/>
              <a:t>Residuals</a:t>
            </a:r>
          </a:p>
          <a:p>
            <a:r>
              <a:rPr lang="en-US" sz="4800" b="1" dirty="0" smtClean="0"/>
              <a:t>The line w/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The smallest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Residuals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Has the best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fit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451144"/>
            <a:ext cx="4248150" cy="747897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Problem:</a:t>
            </a:r>
          </a:p>
          <a:p>
            <a:r>
              <a:rPr lang="en-US" sz="4800" b="1" dirty="0" smtClean="0"/>
              <a:t>-2.3 + 2.0 </a:t>
            </a:r>
          </a:p>
          <a:p>
            <a:r>
              <a:rPr lang="en-US" sz="4800" b="1" dirty="0" smtClean="0"/>
              <a:t>= 0.03</a:t>
            </a:r>
          </a:p>
          <a:p>
            <a:endParaRPr lang="en-US" sz="4800" b="1" dirty="0"/>
          </a:p>
          <a:p>
            <a:r>
              <a:rPr lang="en-US" sz="3200" b="1" dirty="0" smtClean="0"/>
              <a:t>Positive &amp; negative </a:t>
            </a:r>
            <a:r>
              <a:rPr lang="en-US" sz="3200" b="1" dirty="0"/>
              <a:t>residuals cancel each other out…</a:t>
            </a:r>
          </a:p>
          <a:p>
            <a:endParaRPr lang="en-US" sz="4800" b="1" dirty="0" smtClean="0"/>
          </a:p>
          <a:p>
            <a:endParaRPr lang="en-US" sz="4800" b="1" dirty="0"/>
          </a:p>
          <a:p>
            <a:endParaRPr lang="en-US" sz="4800" b="1" dirty="0" smtClean="0"/>
          </a:p>
          <a:p>
            <a:endParaRPr lang="en-US" sz="48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3661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4682791" y="2261937"/>
            <a:ext cx="2969293" cy="1269726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43875" y="404978"/>
            <a:ext cx="4248150" cy="3785652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How about this line?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Is this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A good fit  Or a poor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Fit?</a:t>
            </a:r>
          </a:p>
        </p:txBody>
      </p:sp>
      <p:sp>
        <p:nvSpPr>
          <p:cNvPr id="7" name="Rectangle 6"/>
          <p:cNvSpPr/>
          <p:nvPr/>
        </p:nvSpPr>
        <p:spPr>
          <a:xfrm>
            <a:off x="11902190" y="1259173"/>
            <a:ext cx="179882" cy="5598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47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4682791" y="2261937"/>
            <a:ext cx="2969293" cy="1269726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636042" y="986589"/>
            <a:ext cx="0" cy="12753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10376" y="3531663"/>
            <a:ext cx="0" cy="98028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43875" y="404978"/>
            <a:ext cx="4248150" cy="3785652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How about this line?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Is this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A good fit  Or a poor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Fit?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4866" y="3451966"/>
            <a:ext cx="0" cy="98028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229819" y="3156900"/>
            <a:ext cx="0" cy="12753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3937" y="3379075"/>
            <a:ext cx="643908" cy="830997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33968" y="3526608"/>
            <a:ext cx="643908" cy="830997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=</a:t>
            </a:r>
            <a:endParaRPr lang="en-US" sz="48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077876" y="3757251"/>
            <a:ext cx="0" cy="36970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6400" y="-50397"/>
            <a:ext cx="10515600" cy="1325563"/>
          </a:xfrm>
        </p:spPr>
        <p:txBody>
          <a:bodyPr/>
          <a:lstStyle/>
          <a:p>
            <a:r>
              <a:rPr lang="en-US" dirty="0" smtClean="0"/>
              <a:t>3 Major steps in regression analysis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73119" y="1024340"/>
            <a:ext cx="3590544" cy="82391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1)</a:t>
            </a:r>
            <a:r>
              <a:rPr lang="en-US" sz="3200" u="sng" dirty="0" smtClean="0">
                <a:solidFill>
                  <a:srgbClr val="00B050"/>
                </a:solidFill>
              </a:rPr>
              <a:t>Model fitting</a:t>
            </a:r>
            <a:endParaRPr lang="en-US" sz="3200" u="sng" dirty="0">
              <a:solidFill>
                <a:srgbClr val="00B05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73119" y="1848251"/>
            <a:ext cx="3590544" cy="47972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What line fits the model best?</a:t>
            </a:r>
          </a:p>
          <a:p>
            <a:r>
              <a:rPr lang="en-US" dirty="0" smtClean="0"/>
              <a:t>This class: “</a:t>
            </a:r>
            <a:r>
              <a:rPr lang="en-US" b="1" dirty="0" smtClean="0"/>
              <a:t>least squares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Advanced regression: “</a:t>
            </a:r>
            <a:r>
              <a:rPr lang="en-US" b="1" dirty="0" smtClean="0"/>
              <a:t>maximum likelihood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Calculate 2 things:</a:t>
            </a:r>
          </a:p>
          <a:p>
            <a:r>
              <a:rPr lang="en-US" u="sng" dirty="0" smtClean="0"/>
              <a:t>Intercept</a:t>
            </a:r>
            <a:r>
              <a:rPr lang="en-US" dirty="0" smtClean="0"/>
              <a:t> of line</a:t>
            </a:r>
          </a:p>
          <a:p>
            <a:r>
              <a:rPr lang="en-US" u="sng" dirty="0" smtClean="0"/>
              <a:t>Slope </a:t>
            </a:r>
            <a:r>
              <a:rPr lang="en-US" dirty="0" smtClean="0"/>
              <a:t>of line</a:t>
            </a:r>
          </a:p>
          <a:p>
            <a:pPr marL="0" indent="0">
              <a:buNone/>
            </a:pPr>
            <a:r>
              <a:rPr lang="en-US" dirty="0" smtClean="0"/>
              <a:t>There are equations that provide the exact solution </a:t>
            </a:r>
          </a:p>
          <a:p>
            <a:pPr marL="0" indent="0">
              <a:buNone/>
            </a:pPr>
            <a:r>
              <a:rPr lang="en-US" b="1" dirty="0" smtClean="0"/>
              <a:t>We did by hand w/ruler just for illustration </a:t>
            </a:r>
          </a:p>
          <a:p>
            <a:endParaRPr lang="en-US" u="sng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3863662" y="1024338"/>
            <a:ext cx="3593205" cy="823912"/>
          </a:xfrm>
        </p:spPr>
        <p:txBody>
          <a:bodyPr>
            <a:normAutofit fontScale="92500"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2)</a:t>
            </a:r>
            <a:r>
              <a:rPr lang="en-US" sz="3200" u="sng" dirty="0" smtClean="0">
                <a:solidFill>
                  <a:srgbClr val="00B050"/>
                </a:solidFill>
              </a:rPr>
              <a:t>Significance testing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3863663" y="1848250"/>
            <a:ext cx="3499834" cy="3684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Is the line any different from a </a:t>
            </a:r>
            <a:r>
              <a:rPr lang="en-US" sz="2400" b="1" u="sng" dirty="0" smtClean="0"/>
              <a:t>flat line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The slope of flat line = 0</a:t>
            </a:r>
          </a:p>
          <a:p>
            <a:r>
              <a:rPr lang="en-US" sz="2400" dirty="0" smtClean="0"/>
              <a:t>Slope of 0 = no change in y as x changes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Calcualte</a:t>
            </a:r>
            <a:r>
              <a:rPr lang="en-US" sz="2400" dirty="0" smtClean="0"/>
              <a:t>: Standard errors (SE), confidence intervals</a:t>
            </a:r>
            <a:r>
              <a:rPr lang="en-US" sz="2400" dirty="0"/>
              <a:t> </a:t>
            </a:r>
            <a:r>
              <a:rPr lang="en-US" sz="2400" dirty="0" smtClean="0"/>
              <a:t>(CI) t-statistics, F-statistic, p-values</a:t>
            </a:r>
            <a:endParaRPr lang="en-US" sz="2400" dirty="0"/>
          </a:p>
        </p:txBody>
      </p:sp>
      <p:sp>
        <p:nvSpPr>
          <p:cNvPr id="21" name="Text Placeholder 10"/>
          <p:cNvSpPr txBox="1">
            <a:spLocks/>
          </p:cNvSpPr>
          <p:nvPr/>
        </p:nvSpPr>
        <p:spPr>
          <a:xfrm>
            <a:off x="7609269" y="1024338"/>
            <a:ext cx="349983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3)</a:t>
            </a:r>
            <a:r>
              <a:rPr lang="en-US" sz="3200" u="sng" dirty="0" smtClean="0"/>
              <a:t>Model Checking</a:t>
            </a:r>
            <a:endParaRPr lang="en-US" sz="3200" u="sng" dirty="0"/>
          </a:p>
        </p:txBody>
      </p:sp>
      <p:sp>
        <p:nvSpPr>
          <p:cNvPr id="22" name="Content Placeholder 11"/>
          <p:cNvSpPr txBox="1">
            <a:spLocks/>
          </p:cNvSpPr>
          <p:nvPr/>
        </p:nvSpPr>
        <p:spPr>
          <a:xfrm>
            <a:off x="7609269" y="1848250"/>
            <a:ext cx="3499834" cy="3684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</a:t>
            </a:r>
            <a:r>
              <a:rPr lang="en-US" sz="2400" dirty="0" smtClean="0"/>
              <a:t>ka “residual analysis”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ka“ “model diagnostics”</a:t>
            </a:r>
          </a:p>
          <a:p>
            <a:r>
              <a:rPr lang="en-US" sz="2400" dirty="0" smtClean="0"/>
              <a:t>Do the data meet the assumptions of the model</a:t>
            </a:r>
          </a:p>
          <a:p>
            <a:r>
              <a:rPr lang="en-US" sz="2400" dirty="0" smtClean="0"/>
              <a:t>Random &amp; Independent sampling, Normality, constant variance</a:t>
            </a:r>
          </a:p>
          <a:p>
            <a:r>
              <a:rPr lang="en-US" sz="2400" dirty="0" smtClean="0"/>
              <a:t>Requires plotting the residuals (errors)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161313" y="1843171"/>
            <a:ext cx="3549947" cy="4797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65620" y="1843172"/>
            <a:ext cx="3491248" cy="4797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09269" y="1843171"/>
            <a:ext cx="4445355" cy="4797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04734" y="2383436"/>
            <a:ext cx="30579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-Last week</a:t>
            </a:r>
          </a:p>
          <a:p>
            <a:r>
              <a:rPr lang="en-US" sz="3200" dirty="0" smtClean="0"/>
              <a:t>-Review today</a:t>
            </a:r>
          </a:p>
          <a:p>
            <a:r>
              <a:rPr lang="en-US" sz="3200" dirty="0" smtClean="0"/>
              <a:t>-Discuss         </a:t>
            </a:r>
            <a:r>
              <a:rPr lang="en-US" sz="3200" b="1" dirty="0" smtClean="0"/>
              <a:t>least squares </a:t>
            </a:r>
            <a:r>
              <a:rPr lang="en-US" sz="3200" dirty="0" smtClean="0"/>
              <a:t>in detail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4182247" y="2254812"/>
            <a:ext cx="30579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-Have done in R to get p-values</a:t>
            </a:r>
          </a:p>
          <a:p>
            <a:r>
              <a:rPr lang="en-US" sz="3200" dirty="0" smtClean="0"/>
              <a:t>-Use </a:t>
            </a:r>
            <a:r>
              <a:rPr lang="en-US" sz="3200" dirty="0" err="1" smtClean="0"/>
              <a:t>anova</a:t>
            </a:r>
            <a:r>
              <a:rPr lang="en-US" sz="3200" dirty="0" smtClean="0"/>
              <a:t>() &amp; summary()</a:t>
            </a:r>
          </a:p>
          <a:p>
            <a:r>
              <a:rPr lang="en-US" sz="3200" dirty="0" smtClean="0"/>
              <a:t>-In detail </a:t>
            </a:r>
            <a:r>
              <a:rPr lang="en-US" sz="3200" b="1" dirty="0" smtClean="0"/>
              <a:t>Friday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40395" y="2077428"/>
            <a:ext cx="35120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-In Detail Monday</a:t>
            </a:r>
          </a:p>
          <a:p>
            <a:r>
              <a:rPr lang="en-US" sz="3200" dirty="0" smtClean="0"/>
              <a:t>-Lab Tuesday</a:t>
            </a:r>
          </a:p>
        </p:txBody>
      </p:sp>
    </p:spTree>
    <p:extLst>
      <p:ext uri="{BB962C8B-B14F-4D97-AF65-F5344CB8AC3E}">
        <p14:creationId xmlns:p14="http://schemas.microsoft.com/office/powerpoint/2010/main" val="63767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800600" y="3933825"/>
            <a:ext cx="0" cy="41910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14975" y="3324225"/>
            <a:ext cx="0" cy="7905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19850" y="2457450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24700" y="1819275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86575" y="1819275"/>
            <a:ext cx="0" cy="2000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72375" y="1009651"/>
            <a:ext cx="0" cy="3619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429049" y="4350480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-4.2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80249" y="4683348"/>
            <a:ext cx="986167" cy="49244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-2.3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9349" y="3324225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-2.8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33850" y="2875970"/>
            <a:ext cx="1186543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-0.1 </a:t>
            </a:r>
            <a:endParaRPr lang="en-US" sz="2600" dirty="0"/>
          </a:p>
        </p:txBody>
      </p:sp>
      <p:sp>
        <p:nvSpPr>
          <p:cNvPr id="9" name="Rectangle 8"/>
          <p:cNvSpPr/>
          <p:nvPr/>
        </p:nvSpPr>
        <p:spPr>
          <a:xfrm>
            <a:off x="7215516" y="2512591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-3.2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9036" y="1312544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+1.0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15516" y="270985"/>
            <a:ext cx="986167" cy="49244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+2.0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136818"/>
            <a:ext cx="3651801" cy="830997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Solution: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902190" y="1"/>
            <a:ext cx="28981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061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800600" y="3933825"/>
            <a:ext cx="0" cy="41910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14975" y="3324225"/>
            <a:ext cx="0" cy="7905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19850" y="2457450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24700" y="1819275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86575" y="1819275"/>
            <a:ext cx="0" cy="2000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72375" y="1009651"/>
            <a:ext cx="0" cy="3619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429049" y="4350480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-4.2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80249" y="4683348"/>
            <a:ext cx="986167" cy="49244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-2.3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9349" y="3324225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-2.8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33850" y="2875970"/>
            <a:ext cx="1186543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-0.1 </a:t>
            </a:r>
            <a:endParaRPr lang="en-US" sz="2600" dirty="0"/>
          </a:p>
        </p:txBody>
      </p:sp>
      <p:sp>
        <p:nvSpPr>
          <p:cNvPr id="9" name="Rectangle 8"/>
          <p:cNvSpPr/>
          <p:nvPr/>
        </p:nvSpPr>
        <p:spPr>
          <a:xfrm>
            <a:off x="7215516" y="2512591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-3.2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9036" y="1312544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+1.0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15516" y="270985"/>
            <a:ext cx="986167" cy="49244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+2.0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136818"/>
            <a:ext cx="3651801" cy="6001643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Solution: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Remove the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Negative sign but keep the overall size by</a:t>
            </a:r>
          </a:p>
          <a:p>
            <a:r>
              <a:rPr lang="en-US" sz="4800" b="1" u="sng" dirty="0" smtClean="0">
                <a:solidFill>
                  <a:schemeClr val="accent2">
                    <a:lumMod val="75000"/>
                  </a:schemeClr>
                </a:solidFill>
              </a:rPr>
              <a:t>Squaring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 each residual</a:t>
            </a:r>
          </a:p>
        </p:txBody>
      </p:sp>
    </p:spTree>
    <p:extLst>
      <p:ext uri="{BB962C8B-B14F-4D97-AF65-F5344CB8AC3E}">
        <p14:creationId xmlns:p14="http://schemas.microsoft.com/office/powerpoint/2010/main" val="36179908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800600" y="3933825"/>
            <a:ext cx="0" cy="41910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14975" y="3324225"/>
            <a:ext cx="0" cy="7905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19850" y="2457450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24700" y="1819275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86575" y="1819275"/>
            <a:ext cx="0" cy="2000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72375" y="1009651"/>
            <a:ext cx="0" cy="3619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90731" y="4242418"/>
            <a:ext cx="1292158" cy="4924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-4.2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29663" y="4726765"/>
            <a:ext cx="1292158" cy="4924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-2.3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endParaRPr lang="en-US" sz="2600" baseline="30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58011" y="3324225"/>
            <a:ext cx="1292158" cy="4924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-2.8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94836" y="3000375"/>
            <a:ext cx="1188137" cy="4924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-0.1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2600" dirty="0"/>
          </a:p>
        </p:txBody>
      </p:sp>
      <p:sp>
        <p:nvSpPr>
          <p:cNvPr id="9" name="Rectangle 8"/>
          <p:cNvSpPr/>
          <p:nvPr/>
        </p:nvSpPr>
        <p:spPr>
          <a:xfrm>
            <a:off x="6694426" y="2617386"/>
            <a:ext cx="1292158" cy="4924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-3.2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11846" y="1139912"/>
            <a:ext cx="1292158" cy="4924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+1.0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30143" y="455652"/>
            <a:ext cx="1234367" cy="4924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+2.0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136818"/>
            <a:ext cx="3651801" cy="6001643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Solution: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Remove the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Negative sign but keep the overall size by</a:t>
            </a:r>
          </a:p>
          <a:p>
            <a:r>
              <a:rPr lang="en-US" sz="4800" b="1" u="sng" dirty="0" smtClean="0">
                <a:solidFill>
                  <a:schemeClr val="accent2">
                    <a:lumMod val="75000"/>
                  </a:schemeClr>
                </a:solidFill>
              </a:rPr>
              <a:t>Squaring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 each residual</a:t>
            </a:r>
          </a:p>
        </p:txBody>
      </p:sp>
      <p:pic>
        <p:nvPicPr>
          <p:cNvPr id="21" name="Picture 2" descr="Image result for carpentry squ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451" y="2502127"/>
            <a:ext cx="3574549" cy="190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2727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800600" y="3933825"/>
            <a:ext cx="0" cy="41910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14975" y="3324225"/>
            <a:ext cx="0" cy="7905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19850" y="2457450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24700" y="1819275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86575" y="1819275"/>
            <a:ext cx="0" cy="2000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72375" y="1009651"/>
            <a:ext cx="0" cy="3619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410200" y="4414624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-4.2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=17.6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21152" y="4819582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-2.3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=5.3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9349" y="3324225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-2.8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=7.8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12835" y="2291456"/>
            <a:ext cx="1241087" cy="8925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-0.1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600" u="sng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=0.01 </a:t>
            </a:r>
            <a:endParaRPr lang="en-US" sz="2600" u="sng" dirty="0"/>
          </a:p>
        </p:txBody>
      </p:sp>
      <p:sp>
        <p:nvSpPr>
          <p:cNvPr id="9" name="Rectangle 8"/>
          <p:cNvSpPr/>
          <p:nvPr/>
        </p:nvSpPr>
        <p:spPr>
          <a:xfrm>
            <a:off x="7283015" y="2502127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-3.2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=10.24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37846" y="1116924"/>
            <a:ext cx="986167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=1.0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72375" y="58549"/>
            <a:ext cx="986167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2.0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=4.0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136818"/>
            <a:ext cx="4248150" cy="6001643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Solution: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Remove the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Negative sign but keep the overall size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by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Squaring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each residual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902190" y="1"/>
            <a:ext cx="28981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Image result for carpentry squ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451" y="2502127"/>
            <a:ext cx="3574549" cy="190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10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0" y="136818"/>
            <a:ext cx="4248150" cy="6001643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Solution: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Remove the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Negative sign but keep the overall size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by</a:t>
            </a:r>
          </a:p>
          <a:p>
            <a:r>
              <a:rPr lang="en-US" sz="4800" b="1" u="sng" dirty="0" smtClean="0">
                <a:solidFill>
                  <a:schemeClr val="accent2">
                    <a:lumMod val="75000"/>
                  </a:schemeClr>
                </a:solidFill>
              </a:rPr>
              <a:t>Squaring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each residual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938072" y="4931764"/>
            <a:ext cx="3282846" cy="4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80289" y="1394085"/>
            <a:ext cx="3252865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300" dirty="0" smtClean="0"/>
              <a:t>Regression</a:t>
            </a:r>
          </a:p>
          <a:p>
            <a:pPr algn="ctr"/>
            <a:r>
              <a:rPr lang="en-US" sz="5300" dirty="0" smtClean="0"/>
              <a:t>Aka </a:t>
            </a:r>
          </a:p>
          <a:p>
            <a:pPr algn="ctr"/>
            <a:r>
              <a:rPr lang="en-US" sz="5300" dirty="0" smtClean="0"/>
              <a:t>“least </a:t>
            </a:r>
            <a:r>
              <a:rPr lang="en-US" sz="5300" u="sng" dirty="0" smtClean="0">
                <a:solidFill>
                  <a:schemeClr val="accent2">
                    <a:lumMod val="75000"/>
                  </a:schemeClr>
                </a:solidFill>
              </a:rPr>
              <a:t>squares</a:t>
            </a:r>
            <a:r>
              <a:rPr lang="en-US" sz="5300" dirty="0" smtClean="0"/>
              <a:t>” regression</a:t>
            </a:r>
            <a:endParaRPr lang="en-US" sz="5300" dirty="0"/>
          </a:p>
        </p:txBody>
      </p:sp>
      <p:pic>
        <p:nvPicPr>
          <p:cNvPr id="21" name="Picture 2" descr="Image result for carpentry squ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740" y="1866588"/>
            <a:ext cx="3574549" cy="190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76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800600" y="3933825"/>
            <a:ext cx="0" cy="41910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14975" y="3324225"/>
            <a:ext cx="0" cy="7905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19850" y="2457450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24700" y="1819275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86575" y="1819275"/>
            <a:ext cx="0" cy="2000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72375" y="1009651"/>
            <a:ext cx="0" cy="3619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136818"/>
            <a:ext cx="4248150" cy="6247864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Key steps for getting “least squares:</a:t>
            </a:r>
          </a:p>
          <a:p>
            <a:endParaRPr lang="en-US" sz="48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4800" b="1" baseline="30000" dirty="0" smtClean="0">
                <a:solidFill>
                  <a:schemeClr val="accent2">
                    <a:lumMod val="75000"/>
                  </a:schemeClr>
                </a:solidFill>
              </a:rPr>
              <a:t>st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Square residuals</a:t>
            </a:r>
          </a:p>
          <a:p>
            <a:endParaRPr lang="en-US" sz="48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4800" b="1" baseline="30000" dirty="0" smtClean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add them up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291" y="2661535"/>
            <a:ext cx="3335511" cy="132538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0291" y="5373096"/>
            <a:ext cx="3335511" cy="132538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10200" y="4414624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-4.2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=17.6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21152" y="4819582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-2.3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=5.3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29349" y="3324225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-2.8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=7.8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12835" y="2291456"/>
            <a:ext cx="1241087" cy="8925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-0.1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600" u="sng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=0.01 </a:t>
            </a:r>
            <a:endParaRPr lang="en-US" sz="2600" u="sng" dirty="0"/>
          </a:p>
        </p:txBody>
      </p:sp>
      <p:sp>
        <p:nvSpPr>
          <p:cNvPr id="24" name="Rectangle 23"/>
          <p:cNvSpPr/>
          <p:nvPr/>
        </p:nvSpPr>
        <p:spPr>
          <a:xfrm>
            <a:off x="7283015" y="2502127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-3.2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=10.24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37846" y="1116924"/>
            <a:ext cx="986167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=1.0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72375" y="58549"/>
            <a:ext cx="986167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2.0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=4.0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902190" y="1"/>
            <a:ext cx="28981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" descr="Image result for carpentry squ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451" y="2502127"/>
            <a:ext cx="3574549" cy="190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7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800600" y="3933825"/>
            <a:ext cx="0" cy="41910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14975" y="3324225"/>
            <a:ext cx="0" cy="7905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19850" y="2457450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24700" y="1819275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86575" y="1819275"/>
            <a:ext cx="0" cy="2000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72375" y="1009651"/>
            <a:ext cx="0" cy="3619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136818"/>
            <a:ext cx="4248150" cy="6247864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Key steps for getting “least squares:</a:t>
            </a:r>
          </a:p>
          <a:p>
            <a:endParaRPr lang="en-US" sz="48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4800" b="1" baseline="30000" dirty="0" smtClean="0">
                <a:solidFill>
                  <a:schemeClr val="accent2">
                    <a:lumMod val="75000"/>
                  </a:schemeClr>
                </a:solidFill>
              </a:rPr>
              <a:t>st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Square residuals</a:t>
            </a:r>
          </a:p>
          <a:p>
            <a:endParaRPr lang="en-US" sz="48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4800" b="1" baseline="30000" dirty="0" smtClean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add them up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291" y="5373096"/>
            <a:ext cx="3335511" cy="132538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10200" y="4414624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-4.2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=17.6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21152" y="4819582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-2.3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=5.3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29349" y="3324225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-2.8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=7.8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12835" y="2291456"/>
            <a:ext cx="1241087" cy="8925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-0.1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600" u="sng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=0.01 </a:t>
            </a:r>
            <a:endParaRPr lang="en-US" sz="2600" u="sng" dirty="0"/>
          </a:p>
        </p:txBody>
      </p:sp>
      <p:sp>
        <p:nvSpPr>
          <p:cNvPr id="24" name="Rectangle 23"/>
          <p:cNvSpPr/>
          <p:nvPr/>
        </p:nvSpPr>
        <p:spPr>
          <a:xfrm>
            <a:off x="7283015" y="2502127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-3.2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=10.24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37846" y="1116924"/>
            <a:ext cx="986167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=1.0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72375" y="58549"/>
            <a:ext cx="986167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2.0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=4.0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7" name="Picture 2" descr="Image result for carpentry squ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451" y="2502127"/>
            <a:ext cx="3574549" cy="190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12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800600" y="3933825"/>
            <a:ext cx="0" cy="41910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14975" y="3324225"/>
            <a:ext cx="0" cy="7905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19850" y="2457450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24700" y="1819275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86575" y="1819275"/>
            <a:ext cx="0" cy="2000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72375" y="1009651"/>
            <a:ext cx="0" cy="3619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136818"/>
            <a:ext cx="4248150" cy="6247864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Key steps for getting “least squares:</a:t>
            </a:r>
          </a:p>
          <a:p>
            <a:endParaRPr lang="en-US" sz="48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4800" b="1" baseline="30000" dirty="0" smtClean="0">
                <a:solidFill>
                  <a:schemeClr val="accent2">
                    <a:lumMod val="75000"/>
                  </a:schemeClr>
                </a:solidFill>
              </a:rPr>
              <a:t>st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Square residuals</a:t>
            </a:r>
          </a:p>
          <a:p>
            <a:endParaRPr lang="en-US" sz="48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4800" b="1" baseline="30000" dirty="0" smtClean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add them up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10200" y="4414624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-4.2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=17.6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21152" y="4819582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-2.3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=5.3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29349" y="3324225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-2.8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=7.8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12835" y="2291456"/>
            <a:ext cx="1241087" cy="8925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-0.1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600" u="sng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=0.01 </a:t>
            </a:r>
            <a:endParaRPr lang="en-US" sz="2600" u="sng" dirty="0"/>
          </a:p>
        </p:txBody>
      </p:sp>
      <p:sp>
        <p:nvSpPr>
          <p:cNvPr id="24" name="Rectangle 23"/>
          <p:cNvSpPr/>
          <p:nvPr/>
        </p:nvSpPr>
        <p:spPr>
          <a:xfrm>
            <a:off x="7283015" y="2502127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-3.2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=10.24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37846" y="1116924"/>
            <a:ext cx="986167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=1.0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72375" y="58549"/>
            <a:ext cx="986167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2.0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=4.0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67950" y="479685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191625" y="232024"/>
            <a:ext cx="2747103" cy="59400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 smtClean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2.0</a:t>
            </a:r>
            <a:r>
              <a:rPr lang="en-US" sz="3200" baseline="30000" dirty="0" smtClean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 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= 4.0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1.0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 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= 1.0</a:t>
            </a:r>
          </a:p>
          <a:p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0.1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= 0.01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3.2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</a:t>
            </a:r>
            <a:r>
              <a:rPr lang="en-US" sz="32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 10.24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2.8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=  7.8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4.2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</a:t>
            </a:r>
            <a:r>
              <a:rPr lang="en-US" sz="32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 17.6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2.3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=   5.3</a:t>
            </a:r>
            <a:endParaRPr lang="en-US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2600" u="sng" dirty="0" smtClean="0"/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506074" y="136818"/>
            <a:ext cx="1151572" cy="4216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1902190" y="1"/>
            <a:ext cx="28981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4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800600" y="3933825"/>
            <a:ext cx="0" cy="41910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14975" y="3324225"/>
            <a:ext cx="0" cy="7905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19850" y="2457450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24700" y="1819275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86575" y="1819275"/>
            <a:ext cx="0" cy="2000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72375" y="1009651"/>
            <a:ext cx="0" cy="3619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136818"/>
            <a:ext cx="4248150" cy="6247864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Key steps for getting “least squares:</a:t>
            </a:r>
          </a:p>
          <a:p>
            <a:endParaRPr lang="en-US" sz="48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4800" b="1" baseline="30000" dirty="0" smtClean="0">
                <a:solidFill>
                  <a:schemeClr val="accent2">
                    <a:lumMod val="75000"/>
                  </a:schemeClr>
                </a:solidFill>
              </a:rPr>
              <a:t>st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Square residuals</a:t>
            </a:r>
          </a:p>
          <a:p>
            <a:endParaRPr lang="en-US" sz="48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4800" b="1" baseline="30000" dirty="0" smtClean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add them up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10200" y="4414624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-4.2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=17.6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21152" y="4819582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-2.3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=5.3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29349" y="3324225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-2.8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=7.8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12835" y="2291456"/>
            <a:ext cx="1241087" cy="8925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-0.1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600" u="sng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=0.01 </a:t>
            </a:r>
            <a:endParaRPr lang="en-US" sz="2600" u="sng" dirty="0"/>
          </a:p>
        </p:txBody>
      </p:sp>
      <p:sp>
        <p:nvSpPr>
          <p:cNvPr id="24" name="Rectangle 23"/>
          <p:cNvSpPr/>
          <p:nvPr/>
        </p:nvSpPr>
        <p:spPr>
          <a:xfrm>
            <a:off x="7283015" y="2502127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-3.2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=10.24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37846" y="1116924"/>
            <a:ext cx="986167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=1.0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72375" y="58549"/>
            <a:ext cx="986167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2.0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=4.0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67950" y="479685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191625" y="232024"/>
            <a:ext cx="2747103" cy="59400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 smtClean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2.0</a:t>
            </a:r>
            <a:r>
              <a:rPr lang="en-US" sz="3200" baseline="30000" dirty="0" smtClean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 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= 4.0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1.0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 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= 1.0</a:t>
            </a:r>
          </a:p>
          <a:p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0.1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= 0.01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3.2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</a:t>
            </a:r>
            <a:r>
              <a:rPr lang="en-US" sz="32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 10.24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2.8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=  7.8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4.2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</a:t>
            </a:r>
            <a:r>
              <a:rPr lang="en-US" sz="32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 17.6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2.3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=   5.3</a:t>
            </a:r>
            <a:endParaRPr lang="en-US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2600" u="sng" dirty="0" smtClean="0"/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8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800600" y="3933825"/>
            <a:ext cx="0" cy="41910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14975" y="3324225"/>
            <a:ext cx="0" cy="7905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19850" y="2457450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24700" y="1819275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86575" y="1819275"/>
            <a:ext cx="0" cy="2000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72375" y="1009651"/>
            <a:ext cx="0" cy="3619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136818"/>
            <a:ext cx="4248150" cy="6247864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Key steps for getting “least squares:</a:t>
            </a:r>
          </a:p>
          <a:p>
            <a:endParaRPr lang="en-US" sz="48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4800" b="1" baseline="30000" dirty="0" smtClean="0">
                <a:solidFill>
                  <a:schemeClr val="accent2">
                    <a:lumMod val="75000"/>
                  </a:schemeClr>
                </a:solidFill>
              </a:rPr>
              <a:t>st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Square residuals</a:t>
            </a:r>
          </a:p>
          <a:p>
            <a:endParaRPr lang="en-US" sz="48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4800" b="1" baseline="30000" dirty="0" smtClean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add them up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10200" y="4414624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-4.2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=17.6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21152" y="4819582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-2.3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=5.3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29349" y="3324225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-2.8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=7.8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12835" y="2291456"/>
            <a:ext cx="1241087" cy="8925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-0.1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600" u="sng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=0.01 </a:t>
            </a:r>
            <a:endParaRPr lang="en-US" sz="2600" u="sng" dirty="0"/>
          </a:p>
        </p:txBody>
      </p:sp>
      <p:sp>
        <p:nvSpPr>
          <p:cNvPr id="24" name="Rectangle 23"/>
          <p:cNvSpPr/>
          <p:nvPr/>
        </p:nvSpPr>
        <p:spPr>
          <a:xfrm>
            <a:off x="7283015" y="2502127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-3.2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=10.24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37846" y="1116924"/>
            <a:ext cx="986167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=1.0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72375" y="58549"/>
            <a:ext cx="986167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2.0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=4.0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67950" y="479685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191625" y="232024"/>
            <a:ext cx="2747103" cy="64325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 smtClean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2.0</a:t>
            </a:r>
            <a:r>
              <a:rPr lang="en-US" sz="3200" baseline="30000" dirty="0" smtClean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 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= 4.0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1.0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 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= 1.0</a:t>
            </a:r>
          </a:p>
          <a:p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0.1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= 0.01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3.2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</a:t>
            </a:r>
            <a:r>
              <a:rPr lang="en-US" sz="32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 10.24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2.8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=  7.8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4.2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</a:t>
            </a:r>
            <a:r>
              <a:rPr lang="en-US" sz="32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 17.6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u="sng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u="sng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2.3</a:t>
            </a:r>
            <a:r>
              <a:rPr lang="en-US" sz="3200" u="sng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3200" u="sng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u="sng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=   5.3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Sum =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45.95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2600" u="sng" dirty="0" smtClean="0"/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7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igure 41.: The effects of acid rain on soil and pla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0"/>
            <a:ext cx="1098050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0"/>
            <a:ext cx="7211518" cy="1325563"/>
          </a:xfrm>
        </p:spPr>
        <p:txBody>
          <a:bodyPr/>
          <a:lstStyle/>
          <a:p>
            <a:r>
              <a:rPr lang="en-US" b="1" dirty="0" smtClean="0"/>
              <a:t>Example: Impacts of Aluminum </a:t>
            </a:r>
            <a:br>
              <a:rPr lang="en-US" b="1" dirty="0" smtClean="0"/>
            </a:br>
            <a:r>
              <a:rPr lang="en-US" b="1" dirty="0" smtClean="0"/>
              <a:t>of plant growth 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953469" y="134911"/>
            <a:ext cx="1813810" cy="1439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448374" y="496302"/>
            <a:ext cx="2240924" cy="64828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140419" y="5280663"/>
            <a:ext cx="3232773" cy="1396362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098623" y="5280663"/>
            <a:ext cx="2173574" cy="550511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522010"/>
            <a:ext cx="12471817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tankonyvtar.hu/</a:t>
            </a:r>
            <a:r>
              <a:rPr lang="en-US" sz="1600" dirty="0" err="1" smtClean="0"/>
              <a:t>en</a:t>
            </a:r>
            <a:r>
              <a:rPr lang="en-US" sz="1600" dirty="0" smtClean="0"/>
              <a:t>/</a:t>
            </a:r>
            <a:r>
              <a:rPr lang="en-US" sz="1600" dirty="0" err="1" smtClean="0"/>
              <a:t>tartalom</a:t>
            </a:r>
            <a:r>
              <a:rPr lang="en-US" sz="1600" dirty="0" smtClean="0"/>
              <a:t>/tamop425/0032_vizkeszletgazdalkodas_es_vizminoseg/ch07s04.html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1902190" y="1"/>
            <a:ext cx="28981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858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800600" y="3933825"/>
            <a:ext cx="0" cy="41910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14975" y="3324225"/>
            <a:ext cx="0" cy="7905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19850" y="2457450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24700" y="1819275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86575" y="1819275"/>
            <a:ext cx="0" cy="2000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72375" y="1009651"/>
            <a:ext cx="0" cy="3619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136818"/>
            <a:ext cx="4248150" cy="6247864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Key steps for getting “least squares:</a:t>
            </a:r>
          </a:p>
          <a:p>
            <a:endParaRPr lang="en-US" sz="48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4800" b="1" baseline="30000" dirty="0" smtClean="0">
                <a:solidFill>
                  <a:schemeClr val="accent2">
                    <a:lumMod val="75000"/>
                  </a:schemeClr>
                </a:solidFill>
              </a:rPr>
              <a:t>st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Square residuals</a:t>
            </a:r>
          </a:p>
          <a:p>
            <a:endParaRPr lang="en-US" sz="48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4800" b="1" baseline="30000" dirty="0" smtClean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add them up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10200" y="4414624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-4.2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=17.6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21152" y="4819582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-2.3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=5.3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29349" y="3324225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-2.8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=7.8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12835" y="2291456"/>
            <a:ext cx="1241087" cy="8925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-0.1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600" u="sng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=0.01 </a:t>
            </a:r>
            <a:endParaRPr lang="en-US" sz="2600" u="sng" dirty="0"/>
          </a:p>
        </p:txBody>
      </p:sp>
      <p:sp>
        <p:nvSpPr>
          <p:cNvPr id="24" name="Rectangle 23"/>
          <p:cNvSpPr/>
          <p:nvPr/>
        </p:nvSpPr>
        <p:spPr>
          <a:xfrm>
            <a:off x="7283015" y="2502127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-3.2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=10.24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37846" y="1116924"/>
            <a:ext cx="986167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=1.0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72375" y="58549"/>
            <a:ext cx="986167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2.0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=4.0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67950" y="479685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191625" y="232024"/>
            <a:ext cx="2747103" cy="64325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 smtClean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2.0</a:t>
            </a:r>
            <a:r>
              <a:rPr lang="en-US" sz="3200" baseline="30000" dirty="0" smtClean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 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= 4.0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1.0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 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= 1.0</a:t>
            </a:r>
          </a:p>
          <a:p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0.1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= 0.01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3.2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</a:t>
            </a:r>
            <a:r>
              <a:rPr lang="en-US" sz="32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 10.24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2.8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=  7.8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4.2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</a:t>
            </a:r>
            <a:r>
              <a:rPr lang="en-US" sz="32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 17.6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u="sng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u="sng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2.3</a:t>
            </a:r>
            <a:r>
              <a:rPr lang="en-US" sz="3200" u="sng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3200" u="sng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u="sng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=   5.3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Sum =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45.95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2600" u="sng" dirty="0" smtClean="0"/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67951" y="228197"/>
            <a:ext cx="1414802" cy="343571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5583" y="4352925"/>
            <a:ext cx="1946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“squares”</a:t>
            </a:r>
            <a:endParaRPr lang="en-US" sz="3200" dirty="0"/>
          </a:p>
        </p:txBody>
      </p:sp>
      <p:sp>
        <p:nvSpPr>
          <p:cNvPr id="9" name="Freeform 8"/>
          <p:cNvSpPr/>
          <p:nvPr/>
        </p:nvSpPr>
        <p:spPr>
          <a:xfrm>
            <a:off x="11613199" y="2631095"/>
            <a:ext cx="527273" cy="2188487"/>
          </a:xfrm>
          <a:custGeom>
            <a:avLst/>
            <a:gdLst>
              <a:gd name="connsiteX0" fmla="*/ 164892 w 527273"/>
              <a:gd name="connsiteY0" fmla="*/ 0 h 2428407"/>
              <a:gd name="connsiteX1" fmla="*/ 524656 w 527273"/>
              <a:gd name="connsiteY1" fmla="*/ 1454046 h 2428407"/>
              <a:gd name="connsiteX2" fmla="*/ 0 w 527273"/>
              <a:gd name="connsiteY2" fmla="*/ 2428407 h 242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7273" h="2428407">
                <a:moveTo>
                  <a:pt x="164892" y="0"/>
                </a:moveTo>
                <a:cubicBezTo>
                  <a:pt x="358515" y="524656"/>
                  <a:pt x="552138" y="1049312"/>
                  <a:pt x="524656" y="1454046"/>
                </a:cubicBezTo>
                <a:cubicBezTo>
                  <a:pt x="497174" y="1858780"/>
                  <a:pt x="0" y="2428407"/>
                  <a:pt x="0" y="2428407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flipH="1">
            <a:off x="9387921" y="3993083"/>
            <a:ext cx="831989" cy="1314093"/>
          </a:xfrm>
          <a:custGeom>
            <a:avLst/>
            <a:gdLst>
              <a:gd name="connsiteX0" fmla="*/ 164892 w 527273"/>
              <a:gd name="connsiteY0" fmla="*/ 0 h 2428407"/>
              <a:gd name="connsiteX1" fmla="*/ 524656 w 527273"/>
              <a:gd name="connsiteY1" fmla="*/ 1454046 h 2428407"/>
              <a:gd name="connsiteX2" fmla="*/ 0 w 527273"/>
              <a:gd name="connsiteY2" fmla="*/ 2428407 h 242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7273" h="2428407">
                <a:moveTo>
                  <a:pt x="164892" y="0"/>
                </a:moveTo>
                <a:cubicBezTo>
                  <a:pt x="358515" y="524656"/>
                  <a:pt x="552138" y="1049312"/>
                  <a:pt x="524656" y="1454046"/>
                </a:cubicBezTo>
                <a:cubicBezTo>
                  <a:pt x="497174" y="1858780"/>
                  <a:pt x="0" y="2428407"/>
                  <a:pt x="0" y="2428407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130191" y="4885801"/>
            <a:ext cx="1946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“sum of squares”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90950" y="5636351"/>
            <a:ext cx="6433525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Best fitting line has lowest </a:t>
            </a:r>
          </a:p>
          <a:p>
            <a:pPr algn="ctr"/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sum of squares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or “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least squares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967027" y="6117092"/>
            <a:ext cx="2844572" cy="642498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83015" y="6144677"/>
            <a:ext cx="2844572" cy="642498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127587" y="4324063"/>
            <a:ext cx="1486725" cy="642498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312377" y="5002824"/>
            <a:ext cx="1486725" cy="1114267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2192000" y="0"/>
            <a:ext cx="11619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800600" y="3933825"/>
            <a:ext cx="0" cy="41910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14975" y="3324225"/>
            <a:ext cx="0" cy="7905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19850" y="2457450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24700" y="1819275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86575" y="1819275"/>
            <a:ext cx="0" cy="2000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72375" y="1009651"/>
            <a:ext cx="0" cy="3619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136818"/>
            <a:ext cx="4248150" cy="6247864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Key steps for getting “least squares:</a:t>
            </a:r>
          </a:p>
          <a:p>
            <a:endParaRPr lang="en-US" sz="48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4800" b="1" baseline="30000" dirty="0" smtClean="0">
                <a:solidFill>
                  <a:schemeClr val="accent2">
                    <a:lumMod val="75000"/>
                  </a:schemeClr>
                </a:solidFill>
              </a:rPr>
              <a:t>st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Square residuals</a:t>
            </a:r>
          </a:p>
          <a:p>
            <a:endParaRPr lang="en-US" sz="48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4800" b="1" baseline="30000" dirty="0" smtClean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add them up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10200" y="4414624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-4.2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=17.6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21152" y="4819582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-2.3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=5.3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29349" y="3324225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-2.8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=7.8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12835" y="2291456"/>
            <a:ext cx="1241087" cy="8925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-0.1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600" u="sng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=0.01 </a:t>
            </a:r>
            <a:endParaRPr lang="en-US" sz="2600" u="sng" dirty="0"/>
          </a:p>
        </p:txBody>
      </p:sp>
      <p:sp>
        <p:nvSpPr>
          <p:cNvPr id="24" name="Rectangle 23"/>
          <p:cNvSpPr/>
          <p:nvPr/>
        </p:nvSpPr>
        <p:spPr>
          <a:xfrm>
            <a:off x="7283015" y="2502127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-3.2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=10.24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37846" y="1116924"/>
            <a:ext cx="986167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=1.0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72375" y="58549"/>
            <a:ext cx="986167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2.0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=4.0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67950" y="479685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191625" y="232024"/>
            <a:ext cx="2747103" cy="64325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 smtClean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2.0</a:t>
            </a:r>
            <a:r>
              <a:rPr lang="en-US" sz="3200" baseline="30000" dirty="0" smtClean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 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= 4.0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1.0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 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= 1.0</a:t>
            </a:r>
          </a:p>
          <a:p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0.1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= 0.01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3.2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</a:t>
            </a:r>
            <a:r>
              <a:rPr lang="en-US" sz="32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 10.24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2.8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=  7.8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4.2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</a:t>
            </a:r>
            <a:r>
              <a:rPr lang="en-US" sz="32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 17.6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u="sng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u="sng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2.3</a:t>
            </a:r>
            <a:r>
              <a:rPr lang="en-US" sz="3200" u="sng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3200" u="sng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u="sng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=   5.3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Sum =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45.95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2600" u="sng" dirty="0" smtClean="0"/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67951" y="228197"/>
            <a:ext cx="1414802" cy="343571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5583" y="4352925"/>
            <a:ext cx="1946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“squares”</a:t>
            </a:r>
            <a:endParaRPr lang="en-US" sz="3200" dirty="0"/>
          </a:p>
        </p:txBody>
      </p:sp>
      <p:sp>
        <p:nvSpPr>
          <p:cNvPr id="9" name="Freeform 8"/>
          <p:cNvSpPr/>
          <p:nvPr/>
        </p:nvSpPr>
        <p:spPr>
          <a:xfrm>
            <a:off x="11613199" y="2631095"/>
            <a:ext cx="527273" cy="2188487"/>
          </a:xfrm>
          <a:custGeom>
            <a:avLst/>
            <a:gdLst>
              <a:gd name="connsiteX0" fmla="*/ 164892 w 527273"/>
              <a:gd name="connsiteY0" fmla="*/ 0 h 2428407"/>
              <a:gd name="connsiteX1" fmla="*/ 524656 w 527273"/>
              <a:gd name="connsiteY1" fmla="*/ 1454046 h 2428407"/>
              <a:gd name="connsiteX2" fmla="*/ 0 w 527273"/>
              <a:gd name="connsiteY2" fmla="*/ 2428407 h 242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7273" h="2428407">
                <a:moveTo>
                  <a:pt x="164892" y="0"/>
                </a:moveTo>
                <a:cubicBezTo>
                  <a:pt x="358515" y="524656"/>
                  <a:pt x="552138" y="1049312"/>
                  <a:pt x="524656" y="1454046"/>
                </a:cubicBezTo>
                <a:cubicBezTo>
                  <a:pt x="497174" y="1858780"/>
                  <a:pt x="0" y="2428407"/>
                  <a:pt x="0" y="2428407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flipH="1">
            <a:off x="9387921" y="3993083"/>
            <a:ext cx="831989" cy="1314093"/>
          </a:xfrm>
          <a:custGeom>
            <a:avLst/>
            <a:gdLst>
              <a:gd name="connsiteX0" fmla="*/ 164892 w 527273"/>
              <a:gd name="connsiteY0" fmla="*/ 0 h 2428407"/>
              <a:gd name="connsiteX1" fmla="*/ 524656 w 527273"/>
              <a:gd name="connsiteY1" fmla="*/ 1454046 h 2428407"/>
              <a:gd name="connsiteX2" fmla="*/ 0 w 527273"/>
              <a:gd name="connsiteY2" fmla="*/ 2428407 h 242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7273" h="2428407">
                <a:moveTo>
                  <a:pt x="164892" y="0"/>
                </a:moveTo>
                <a:cubicBezTo>
                  <a:pt x="358515" y="524656"/>
                  <a:pt x="552138" y="1049312"/>
                  <a:pt x="524656" y="1454046"/>
                </a:cubicBezTo>
                <a:cubicBezTo>
                  <a:pt x="497174" y="1858780"/>
                  <a:pt x="0" y="2428407"/>
                  <a:pt x="0" y="2428407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130191" y="4885801"/>
            <a:ext cx="1946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“sum of squares”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90950" y="5636351"/>
            <a:ext cx="6433525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Best fitting line has lowest </a:t>
            </a:r>
          </a:p>
          <a:p>
            <a:pPr algn="ctr"/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sum of squares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or “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least squares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967027" y="6117092"/>
            <a:ext cx="2844572" cy="642498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83015" y="6144677"/>
            <a:ext cx="2844572" cy="642498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312377" y="5002824"/>
            <a:ext cx="1486725" cy="1114267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0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800600" y="3933825"/>
            <a:ext cx="0" cy="41910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14975" y="3324225"/>
            <a:ext cx="0" cy="7905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19850" y="2457450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24700" y="1819275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86575" y="1819275"/>
            <a:ext cx="0" cy="2000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72375" y="1009651"/>
            <a:ext cx="0" cy="3619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136818"/>
            <a:ext cx="4248150" cy="6247864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Key steps for getting “least squares:</a:t>
            </a:r>
          </a:p>
          <a:p>
            <a:endParaRPr lang="en-US" sz="48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4800" b="1" baseline="30000" dirty="0" smtClean="0">
                <a:solidFill>
                  <a:schemeClr val="accent2">
                    <a:lumMod val="75000"/>
                  </a:schemeClr>
                </a:solidFill>
              </a:rPr>
              <a:t>st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Square residuals</a:t>
            </a:r>
          </a:p>
          <a:p>
            <a:endParaRPr lang="en-US" sz="48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4800" b="1" baseline="30000" dirty="0" smtClean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add them up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10200" y="4414624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-4.2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=17.6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21152" y="4819582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-2.3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=5.3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29349" y="3324225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-2.8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=7.8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12835" y="2291456"/>
            <a:ext cx="1241087" cy="8925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-0.1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600" u="sng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=0.01 </a:t>
            </a:r>
            <a:endParaRPr lang="en-US" sz="2600" u="sng" dirty="0"/>
          </a:p>
        </p:txBody>
      </p:sp>
      <p:sp>
        <p:nvSpPr>
          <p:cNvPr id="24" name="Rectangle 23"/>
          <p:cNvSpPr/>
          <p:nvPr/>
        </p:nvSpPr>
        <p:spPr>
          <a:xfrm>
            <a:off x="7283015" y="2502127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-3.2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=10.24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37846" y="1116924"/>
            <a:ext cx="986167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=1.0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72375" y="58549"/>
            <a:ext cx="986167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2.0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=4.0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67950" y="479685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191625" y="232024"/>
            <a:ext cx="2747103" cy="64325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 smtClean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2.0</a:t>
            </a:r>
            <a:r>
              <a:rPr lang="en-US" sz="3200" baseline="30000" dirty="0" smtClean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 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= 4.0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1.0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 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= 1.0</a:t>
            </a:r>
          </a:p>
          <a:p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0.1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= 0.01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3.2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</a:t>
            </a:r>
            <a:r>
              <a:rPr lang="en-US" sz="32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 10.24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2.8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=  7.8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4.2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</a:t>
            </a:r>
            <a:r>
              <a:rPr lang="en-US" sz="32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 17.6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u="sng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u="sng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2.3</a:t>
            </a:r>
            <a:r>
              <a:rPr lang="en-US" sz="3200" u="sng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3200" u="sng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u="sng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=   5.3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Sum =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45.95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2600" u="sng" dirty="0" smtClean="0"/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67951" y="228197"/>
            <a:ext cx="1414802" cy="343571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5583" y="4352925"/>
            <a:ext cx="1946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“squares”</a:t>
            </a:r>
            <a:endParaRPr lang="en-US" sz="3200" dirty="0"/>
          </a:p>
        </p:txBody>
      </p:sp>
      <p:sp>
        <p:nvSpPr>
          <p:cNvPr id="9" name="Freeform 8"/>
          <p:cNvSpPr/>
          <p:nvPr/>
        </p:nvSpPr>
        <p:spPr>
          <a:xfrm>
            <a:off x="11613199" y="2631095"/>
            <a:ext cx="527273" cy="2188487"/>
          </a:xfrm>
          <a:custGeom>
            <a:avLst/>
            <a:gdLst>
              <a:gd name="connsiteX0" fmla="*/ 164892 w 527273"/>
              <a:gd name="connsiteY0" fmla="*/ 0 h 2428407"/>
              <a:gd name="connsiteX1" fmla="*/ 524656 w 527273"/>
              <a:gd name="connsiteY1" fmla="*/ 1454046 h 2428407"/>
              <a:gd name="connsiteX2" fmla="*/ 0 w 527273"/>
              <a:gd name="connsiteY2" fmla="*/ 2428407 h 242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7273" h="2428407">
                <a:moveTo>
                  <a:pt x="164892" y="0"/>
                </a:moveTo>
                <a:cubicBezTo>
                  <a:pt x="358515" y="524656"/>
                  <a:pt x="552138" y="1049312"/>
                  <a:pt x="524656" y="1454046"/>
                </a:cubicBezTo>
                <a:cubicBezTo>
                  <a:pt x="497174" y="1858780"/>
                  <a:pt x="0" y="2428407"/>
                  <a:pt x="0" y="2428407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flipH="1">
            <a:off x="9387921" y="3993083"/>
            <a:ext cx="831989" cy="1314093"/>
          </a:xfrm>
          <a:custGeom>
            <a:avLst/>
            <a:gdLst>
              <a:gd name="connsiteX0" fmla="*/ 164892 w 527273"/>
              <a:gd name="connsiteY0" fmla="*/ 0 h 2428407"/>
              <a:gd name="connsiteX1" fmla="*/ 524656 w 527273"/>
              <a:gd name="connsiteY1" fmla="*/ 1454046 h 2428407"/>
              <a:gd name="connsiteX2" fmla="*/ 0 w 527273"/>
              <a:gd name="connsiteY2" fmla="*/ 2428407 h 242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7273" h="2428407">
                <a:moveTo>
                  <a:pt x="164892" y="0"/>
                </a:moveTo>
                <a:cubicBezTo>
                  <a:pt x="358515" y="524656"/>
                  <a:pt x="552138" y="1049312"/>
                  <a:pt x="524656" y="1454046"/>
                </a:cubicBezTo>
                <a:cubicBezTo>
                  <a:pt x="497174" y="1858780"/>
                  <a:pt x="0" y="2428407"/>
                  <a:pt x="0" y="2428407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130191" y="4885801"/>
            <a:ext cx="1946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sum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 of squares”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90950" y="5636351"/>
            <a:ext cx="6433525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Best fitting line has lowest </a:t>
            </a:r>
          </a:p>
          <a:p>
            <a:pPr algn="ctr"/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sum of squares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or “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least squares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967027" y="6117092"/>
            <a:ext cx="2844572" cy="642498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83015" y="6144677"/>
            <a:ext cx="2844572" cy="642498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4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800600" y="3933825"/>
            <a:ext cx="0" cy="41910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14975" y="3324225"/>
            <a:ext cx="0" cy="7905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19850" y="2457450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24700" y="1819275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86575" y="1819275"/>
            <a:ext cx="0" cy="2000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72375" y="1009651"/>
            <a:ext cx="0" cy="3619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136818"/>
            <a:ext cx="4248150" cy="6247864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Key steps for getting “least squares:</a:t>
            </a:r>
          </a:p>
          <a:p>
            <a:endParaRPr lang="en-US" sz="48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4800" b="1" baseline="30000" dirty="0" smtClean="0">
                <a:solidFill>
                  <a:schemeClr val="accent2">
                    <a:lumMod val="75000"/>
                  </a:schemeClr>
                </a:solidFill>
              </a:rPr>
              <a:t>st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Square residuals</a:t>
            </a:r>
          </a:p>
          <a:p>
            <a:endParaRPr lang="en-US" sz="48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4800" b="1" baseline="30000" dirty="0" smtClean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add them up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10200" y="4414624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-4.2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=17.6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21152" y="4819582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-2.3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=5.3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29349" y="3324225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-2.8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=7.8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12835" y="2291456"/>
            <a:ext cx="1241087" cy="8925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-0.1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600" u="sng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=0.01 </a:t>
            </a:r>
            <a:endParaRPr lang="en-US" sz="2600" u="sng" dirty="0"/>
          </a:p>
        </p:txBody>
      </p:sp>
      <p:sp>
        <p:nvSpPr>
          <p:cNvPr id="24" name="Rectangle 23"/>
          <p:cNvSpPr/>
          <p:nvPr/>
        </p:nvSpPr>
        <p:spPr>
          <a:xfrm>
            <a:off x="7283015" y="2502127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-3.2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=10.24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37846" y="1116924"/>
            <a:ext cx="986167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=1.0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72375" y="58549"/>
            <a:ext cx="986167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2.0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=4.0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67950" y="479685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191625" y="232024"/>
            <a:ext cx="2747103" cy="64325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 smtClean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2.0</a:t>
            </a:r>
            <a:r>
              <a:rPr lang="en-US" sz="3200" baseline="30000" dirty="0" smtClean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 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= 4.0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1.0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 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= 1.0</a:t>
            </a:r>
          </a:p>
          <a:p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0.1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= 0.01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3.2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</a:t>
            </a:r>
            <a:r>
              <a:rPr lang="en-US" sz="32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 10.24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2.8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=  7.8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4.2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</a:t>
            </a:r>
            <a:r>
              <a:rPr lang="en-US" sz="32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 17.6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u="sng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u="sng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2.3</a:t>
            </a:r>
            <a:r>
              <a:rPr lang="en-US" sz="3200" u="sng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3200" u="sng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u="sng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=   5.3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Sum =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45.95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2600" u="sng" dirty="0" smtClean="0"/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67951" y="228197"/>
            <a:ext cx="1414802" cy="343571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5583" y="4352925"/>
            <a:ext cx="1946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“squares”</a:t>
            </a:r>
            <a:endParaRPr lang="en-US" sz="3200" dirty="0"/>
          </a:p>
        </p:txBody>
      </p:sp>
      <p:sp>
        <p:nvSpPr>
          <p:cNvPr id="9" name="Freeform 8"/>
          <p:cNvSpPr/>
          <p:nvPr/>
        </p:nvSpPr>
        <p:spPr>
          <a:xfrm>
            <a:off x="11613199" y="2631095"/>
            <a:ext cx="527273" cy="2188487"/>
          </a:xfrm>
          <a:custGeom>
            <a:avLst/>
            <a:gdLst>
              <a:gd name="connsiteX0" fmla="*/ 164892 w 527273"/>
              <a:gd name="connsiteY0" fmla="*/ 0 h 2428407"/>
              <a:gd name="connsiteX1" fmla="*/ 524656 w 527273"/>
              <a:gd name="connsiteY1" fmla="*/ 1454046 h 2428407"/>
              <a:gd name="connsiteX2" fmla="*/ 0 w 527273"/>
              <a:gd name="connsiteY2" fmla="*/ 2428407 h 242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7273" h="2428407">
                <a:moveTo>
                  <a:pt x="164892" y="0"/>
                </a:moveTo>
                <a:cubicBezTo>
                  <a:pt x="358515" y="524656"/>
                  <a:pt x="552138" y="1049312"/>
                  <a:pt x="524656" y="1454046"/>
                </a:cubicBezTo>
                <a:cubicBezTo>
                  <a:pt x="497174" y="1858780"/>
                  <a:pt x="0" y="2428407"/>
                  <a:pt x="0" y="2428407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flipH="1">
            <a:off x="9387921" y="3993083"/>
            <a:ext cx="831989" cy="1314093"/>
          </a:xfrm>
          <a:custGeom>
            <a:avLst/>
            <a:gdLst>
              <a:gd name="connsiteX0" fmla="*/ 164892 w 527273"/>
              <a:gd name="connsiteY0" fmla="*/ 0 h 2428407"/>
              <a:gd name="connsiteX1" fmla="*/ 524656 w 527273"/>
              <a:gd name="connsiteY1" fmla="*/ 1454046 h 2428407"/>
              <a:gd name="connsiteX2" fmla="*/ 0 w 527273"/>
              <a:gd name="connsiteY2" fmla="*/ 2428407 h 242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7273" h="2428407">
                <a:moveTo>
                  <a:pt x="164892" y="0"/>
                </a:moveTo>
                <a:cubicBezTo>
                  <a:pt x="358515" y="524656"/>
                  <a:pt x="552138" y="1049312"/>
                  <a:pt x="524656" y="1454046"/>
                </a:cubicBezTo>
                <a:cubicBezTo>
                  <a:pt x="497174" y="1858780"/>
                  <a:pt x="0" y="2428407"/>
                  <a:pt x="0" y="2428407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130191" y="4885801"/>
            <a:ext cx="1946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sum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 of squares”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90950" y="5636351"/>
            <a:ext cx="6433525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Best fitting line has lowest </a:t>
            </a:r>
          </a:p>
          <a:p>
            <a:pPr algn="ctr"/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sum of squares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or “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least squares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283015" y="6144677"/>
            <a:ext cx="2844572" cy="642498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800600" y="3933825"/>
            <a:ext cx="0" cy="41910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14975" y="3324225"/>
            <a:ext cx="0" cy="7905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19850" y="2457450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24700" y="1819275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86575" y="1819275"/>
            <a:ext cx="0" cy="2000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72375" y="1009651"/>
            <a:ext cx="0" cy="3619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136818"/>
            <a:ext cx="4248150" cy="6247864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Key steps for getting “least squares:</a:t>
            </a:r>
          </a:p>
          <a:p>
            <a:endParaRPr lang="en-US" sz="48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4800" b="1" baseline="30000" dirty="0" smtClean="0">
                <a:solidFill>
                  <a:schemeClr val="accent2">
                    <a:lumMod val="75000"/>
                  </a:schemeClr>
                </a:solidFill>
              </a:rPr>
              <a:t>st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Square residuals</a:t>
            </a:r>
          </a:p>
          <a:p>
            <a:endParaRPr lang="en-US" sz="48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4800" b="1" baseline="30000" dirty="0" smtClean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add them up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10200" y="4414624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-4.2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=17.6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21152" y="4819582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-2.3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=5.3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29349" y="3324225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-2.8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=7.8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12835" y="2291456"/>
            <a:ext cx="1241087" cy="8925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-0.1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600" u="sng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=0.01 </a:t>
            </a:r>
            <a:endParaRPr lang="en-US" sz="2600" u="sng" dirty="0"/>
          </a:p>
        </p:txBody>
      </p:sp>
      <p:sp>
        <p:nvSpPr>
          <p:cNvPr id="24" name="Rectangle 23"/>
          <p:cNvSpPr/>
          <p:nvPr/>
        </p:nvSpPr>
        <p:spPr>
          <a:xfrm>
            <a:off x="7283015" y="2502127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-3.2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=10.24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37846" y="1116924"/>
            <a:ext cx="986167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=1.0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72375" y="58549"/>
            <a:ext cx="986167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2.0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=4.0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67950" y="479685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191625" y="232024"/>
            <a:ext cx="2747103" cy="64325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 smtClean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2.0</a:t>
            </a:r>
            <a:r>
              <a:rPr lang="en-US" sz="3200" baseline="30000" dirty="0" smtClean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 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= 4.0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1.0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 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= 1.0</a:t>
            </a:r>
          </a:p>
          <a:p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0.1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= 0.01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3.2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</a:t>
            </a:r>
            <a:r>
              <a:rPr lang="en-US" sz="32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 10.24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2.8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=  7.8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4.2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</a:t>
            </a:r>
            <a:r>
              <a:rPr lang="en-US" sz="32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 17.6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u="sng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u="sng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2.3</a:t>
            </a:r>
            <a:r>
              <a:rPr lang="en-US" sz="3200" u="sng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3200" u="sng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u="sng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=   5.3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Sum =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45.95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2600" u="sng" dirty="0" smtClean="0"/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67951" y="228197"/>
            <a:ext cx="1414802" cy="343571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5583" y="4352925"/>
            <a:ext cx="1946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“squares”</a:t>
            </a:r>
            <a:endParaRPr lang="en-US" sz="3200" dirty="0"/>
          </a:p>
        </p:txBody>
      </p:sp>
      <p:sp>
        <p:nvSpPr>
          <p:cNvPr id="9" name="Freeform 8"/>
          <p:cNvSpPr/>
          <p:nvPr/>
        </p:nvSpPr>
        <p:spPr>
          <a:xfrm>
            <a:off x="11613199" y="2631095"/>
            <a:ext cx="527273" cy="2188487"/>
          </a:xfrm>
          <a:custGeom>
            <a:avLst/>
            <a:gdLst>
              <a:gd name="connsiteX0" fmla="*/ 164892 w 527273"/>
              <a:gd name="connsiteY0" fmla="*/ 0 h 2428407"/>
              <a:gd name="connsiteX1" fmla="*/ 524656 w 527273"/>
              <a:gd name="connsiteY1" fmla="*/ 1454046 h 2428407"/>
              <a:gd name="connsiteX2" fmla="*/ 0 w 527273"/>
              <a:gd name="connsiteY2" fmla="*/ 2428407 h 242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7273" h="2428407">
                <a:moveTo>
                  <a:pt x="164892" y="0"/>
                </a:moveTo>
                <a:cubicBezTo>
                  <a:pt x="358515" y="524656"/>
                  <a:pt x="552138" y="1049312"/>
                  <a:pt x="524656" y="1454046"/>
                </a:cubicBezTo>
                <a:cubicBezTo>
                  <a:pt x="497174" y="1858780"/>
                  <a:pt x="0" y="2428407"/>
                  <a:pt x="0" y="2428407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flipH="1">
            <a:off x="9387921" y="3993083"/>
            <a:ext cx="831989" cy="1314093"/>
          </a:xfrm>
          <a:custGeom>
            <a:avLst/>
            <a:gdLst>
              <a:gd name="connsiteX0" fmla="*/ 164892 w 527273"/>
              <a:gd name="connsiteY0" fmla="*/ 0 h 2428407"/>
              <a:gd name="connsiteX1" fmla="*/ 524656 w 527273"/>
              <a:gd name="connsiteY1" fmla="*/ 1454046 h 2428407"/>
              <a:gd name="connsiteX2" fmla="*/ 0 w 527273"/>
              <a:gd name="connsiteY2" fmla="*/ 2428407 h 242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7273" h="2428407">
                <a:moveTo>
                  <a:pt x="164892" y="0"/>
                </a:moveTo>
                <a:cubicBezTo>
                  <a:pt x="358515" y="524656"/>
                  <a:pt x="552138" y="1049312"/>
                  <a:pt x="524656" y="1454046"/>
                </a:cubicBezTo>
                <a:cubicBezTo>
                  <a:pt x="497174" y="1858780"/>
                  <a:pt x="0" y="2428407"/>
                  <a:pt x="0" y="2428407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130191" y="4885801"/>
            <a:ext cx="1946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sum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 of squares”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90950" y="5636351"/>
            <a:ext cx="6433525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Best fitting line has </a:t>
            </a:r>
            <a:r>
              <a:rPr lang="en-US" sz="3200" b="1" i="1" dirty="0" smtClean="0">
                <a:solidFill>
                  <a:schemeClr val="accent2">
                    <a:lumMod val="75000"/>
                  </a:schemeClr>
                </a:solidFill>
              </a:rPr>
              <a:t>lowest </a:t>
            </a:r>
          </a:p>
          <a:p>
            <a:pPr algn="ctr"/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sum of squares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or “</a:t>
            </a:r>
            <a:r>
              <a:rPr lang="en-US" sz="3200" b="1" i="1" u="sng" dirty="0" smtClean="0">
                <a:solidFill>
                  <a:schemeClr val="accent2">
                    <a:lumMod val="75000"/>
                  </a:schemeClr>
                </a:solidFill>
              </a:rPr>
              <a:t>least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 squares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93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19577"/>
            <a:ext cx="12192000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Best fitting line has </a:t>
            </a:r>
          </a:p>
          <a:p>
            <a:pPr algn="ctr"/>
            <a:r>
              <a:rPr lang="en-US" sz="4800" b="1" i="1" dirty="0" smtClean="0">
                <a:solidFill>
                  <a:schemeClr val="accent2">
                    <a:lumMod val="75000"/>
                  </a:schemeClr>
                </a:solidFill>
              </a:rPr>
              <a:t>lowest </a:t>
            </a:r>
            <a:r>
              <a:rPr lang="en-US" sz="4800" b="1" u="sng" dirty="0" smtClean="0">
                <a:solidFill>
                  <a:schemeClr val="accent2">
                    <a:lumMod val="75000"/>
                  </a:schemeClr>
                </a:solidFill>
              </a:rPr>
              <a:t>sum of squares  </a:t>
            </a:r>
          </a:p>
          <a:p>
            <a:pPr algn="ctr"/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or </a:t>
            </a:r>
            <a:r>
              <a:rPr lang="en-US" sz="4800" b="1" i="1" dirty="0" smtClean="0">
                <a:solidFill>
                  <a:schemeClr val="accent2">
                    <a:lumMod val="75000"/>
                  </a:schemeClr>
                </a:solidFill>
              </a:rPr>
              <a:t>Lowest</a:t>
            </a:r>
            <a:r>
              <a:rPr lang="en-US" sz="4800" b="1" u="sng" dirty="0" smtClean="0">
                <a:solidFill>
                  <a:schemeClr val="accent2">
                    <a:lumMod val="75000"/>
                  </a:schemeClr>
                </a:solidFill>
              </a:rPr>
              <a:t> sum of squared residuals</a:t>
            </a:r>
          </a:p>
          <a:p>
            <a:pPr algn="ctr"/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or “</a:t>
            </a:r>
            <a:r>
              <a:rPr lang="en-US" sz="4800" b="1" i="1" u="sng" dirty="0">
                <a:solidFill>
                  <a:schemeClr val="accent2">
                    <a:lumMod val="75000"/>
                  </a:schemeClr>
                </a:solidFill>
              </a:rPr>
              <a:t>least</a:t>
            </a:r>
            <a:r>
              <a:rPr lang="en-US" sz="4800" b="1" u="sng" dirty="0">
                <a:solidFill>
                  <a:schemeClr val="accent2">
                    <a:lumMod val="75000"/>
                  </a:schemeClr>
                </a:solidFill>
              </a:rPr>
              <a:t> squares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  <a:endParaRPr lang="en-US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2142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86100" y="-45933"/>
            <a:ext cx="7639050" cy="6903933"/>
            <a:chOff x="2324100" y="0"/>
            <a:chExt cx="7639050" cy="690393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5785" t="19086" r="9642" b="8600"/>
            <a:stretch/>
          </p:blipFill>
          <p:spPr>
            <a:xfrm>
              <a:off x="2324100" y="0"/>
              <a:ext cx="7639050" cy="6903933"/>
            </a:xfrm>
            <a:prstGeom prst="rect">
              <a:avLst/>
            </a:prstGeom>
          </p:spPr>
        </p:pic>
        <p:cxnSp>
          <p:nvCxnSpPr>
            <p:cNvPr id="3" name="Straight Connector 2"/>
            <p:cNvCxnSpPr/>
            <p:nvPr/>
          </p:nvCxnSpPr>
          <p:spPr>
            <a:xfrm flipV="1">
              <a:off x="3790950" y="1009650"/>
              <a:ext cx="4191000" cy="3905250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0" y="0"/>
            <a:ext cx="32004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The best fitting line (therefore the best model)</a:t>
            </a: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Will have the smallest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sum of squared residuals</a:t>
            </a: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Poorer-fitting lines will have</a:t>
            </a: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Larger residuals &amp; therefore larger </a:t>
            </a: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sum of squares</a:t>
            </a:r>
          </a:p>
        </p:txBody>
      </p:sp>
      <p:sp>
        <p:nvSpPr>
          <p:cNvPr id="7" name="Rectangle 6"/>
          <p:cNvSpPr/>
          <p:nvPr/>
        </p:nvSpPr>
        <p:spPr>
          <a:xfrm>
            <a:off x="834025" y="161522"/>
            <a:ext cx="1871075" cy="3682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8013" y="1063367"/>
            <a:ext cx="1735638" cy="3533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924" y="2560533"/>
            <a:ext cx="1451976" cy="331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8037" y="5006428"/>
            <a:ext cx="2740094" cy="4460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782" y="5961042"/>
            <a:ext cx="2740094" cy="861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902190" y="14991"/>
            <a:ext cx="28981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4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86100" y="-45933"/>
            <a:ext cx="7639050" cy="6903933"/>
            <a:chOff x="2324100" y="0"/>
            <a:chExt cx="7639050" cy="690393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5785" t="19086" r="9642" b="8600"/>
            <a:stretch/>
          </p:blipFill>
          <p:spPr>
            <a:xfrm>
              <a:off x="2324100" y="0"/>
              <a:ext cx="7639050" cy="6903933"/>
            </a:xfrm>
            <a:prstGeom prst="rect">
              <a:avLst/>
            </a:prstGeom>
          </p:spPr>
        </p:pic>
        <p:cxnSp>
          <p:nvCxnSpPr>
            <p:cNvPr id="3" name="Straight Connector 2"/>
            <p:cNvCxnSpPr/>
            <p:nvPr/>
          </p:nvCxnSpPr>
          <p:spPr>
            <a:xfrm flipV="1">
              <a:off x="3790950" y="1009650"/>
              <a:ext cx="4191000" cy="3905250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0" y="0"/>
            <a:ext cx="32004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b="1" dirty="0" smtClean="0"/>
              <a:t>best fitting </a:t>
            </a:r>
            <a:r>
              <a:rPr lang="en-US" sz="3200" dirty="0" smtClean="0"/>
              <a:t>line (therefore the </a:t>
            </a:r>
            <a:r>
              <a:rPr lang="en-US" sz="3200" b="1" dirty="0" smtClean="0"/>
              <a:t>best model</a:t>
            </a:r>
            <a:r>
              <a:rPr lang="en-US" sz="3200" dirty="0" smtClean="0"/>
              <a:t>)</a:t>
            </a: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Will have the smallest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sum of squared residuals</a:t>
            </a: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Poorer-fitting lines will have</a:t>
            </a: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Larger residuals &amp; therefore larger </a:t>
            </a: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sum of squares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3924" y="2560533"/>
            <a:ext cx="1451976" cy="331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8037" y="5006428"/>
            <a:ext cx="2740094" cy="4460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782" y="5961042"/>
            <a:ext cx="2740094" cy="861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3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86100" y="-45933"/>
            <a:ext cx="7639050" cy="6903933"/>
            <a:chOff x="2324100" y="0"/>
            <a:chExt cx="7639050" cy="690393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5785" t="19086" r="9642" b="8600"/>
            <a:stretch/>
          </p:blipFill>
          <p:spPr>
            <a:xfrm>
              <a:off x="2324100" y="0"/>
              <a:ext cx="7639050" cy="6903933"/>
            </a:xfrm>
            <a:prstGeom prst="rect">
              <a:avLst/>
            </a:prstGeom>
          </p:spPr>
        </p:pic>
        <p:cxnSp>
          <p:nvCxnSpPr>
            <p:cNvPr id="3" name="Straight Connector 2"/>
            <p:cNvCxnSpPr/>
            <p:nvPr/>
          </p:nvCxnSpPr>
          <p:spPr>
            <a:xfrm flipV="1">
              <a:off x="3790950" y="1009650"/>
              <a:ext cx="4191000" cy="3905250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0" y="0"/>
            <a:ext cx="32004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b="1" dirty="0" smtClean="0"/>
              <a:t>best fitting </a:t>
            </a:r>
            <a:r>
              <a:rPr lang="en-US" sz="3200" dirty="0" smtClean="0"/>
              <a:t>line (therefore the </a:t>
            </a:r>
            <a:r>
              <a:rPr lang="en-US" sz="3200" b="1" dirty="0" smtClean="0"/>
              <a:t>best model</a:t>
            </a:r>
            <a:r>
              <a:rPr lang="en-US" sz="3200" dirty="0" smtClean="0"/>
              <a:t>)</a:t>
            </a: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Will have the 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smallest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sum of squared residuals</a:t>
            </a: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Poorer-fitting lines will have</a:t>
            </a: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Larger residuals &amp; therefore larger </a:t>
            </a: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sum of squares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8037" y="5006428"/>
            <a:ext cx="2740094" cy="4460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782" y="5961042"/>
            <a:ext cx="2740094" cy="861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4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3086100" y="-45933"/>
            <a:ext cx="7639050" cy="69039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32004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b="1" dirty="0" smtClean="0"/>
              <a:t>best fitting </a:t>
            </a:r>
            <a:r>
              <a:rPr lang="en-US" sz="3200" dirty="0" smtClean="0"/>
              <a:t>line (therefore the </a:t>
            </a:r>
            <a:r>
              <a:rPr lang="en-US" sz="3200" b="1" dirty="0" smtClean="0"/>
              <a:t>best model</a:t>
            </a:r>
            <a:r>
              <a:rPr lang="en-US" sz="3200" dirty="0" smtClean="0"/>
              <a:t>)</a:t>
            </a: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Will have the 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smallest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sum of squared residuals</a:t>
            </a: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Poorer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-fitting lines will have</a:t>
            </a: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Larger residuals &amp; therefore larger </a:t>
            </a: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sum of squares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8037" y="5006428"/>
            <a:ext cx="2740094" cy="4460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782" y="5961042"/>
            <a:ext cx="2740094" cy="861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86100" y="-45933"/>
            <a:ext cx="7639050" cy="6903933"/>
            <a:chOff x="2324100" y="0"/>
            <a:chExt cx="7639050" cy="690393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5785" t="19086" r="9642" b="8600"/>
            <a:stretch/>
          </p:blipFill>
          <p:spPr>
            <a:xfrm>
              <a:off x="2324100" y="0"/>
              <a:ext cx="7639050" cy="6903933"/>
            </a:xfrm>
            <a:prstGeom prst="rect">
              <a:avLst/>
            </a:prstGeom>
          </p:spPr>
        </p:pic>
        <p:cxnSp>
          <p:nvCxnSpPr>
            <p:cNvPr id="12" name="Straight Connector 11"/>
            <p:cNvCxnSpPr/>
            <p:nvPr/>
          </p:nvCxnSpPr>
          <p:spPr>
            <a:xfrm flipV="1">
              <a:off x="4011586" y="2086768"/>
              <a:ext cx="4264077" cy="1751013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/>
          <p:nvPr/>
        </p:nvCxnSpPr>
        <p:spPr>
          <a:xfrm>
            <a:off x="5250617" y="3640307"/>
            <a:ext cx="0" cy="72183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022080" y="965653"/>
            <a:ext cx="0" cy="1491797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902190" y="1"/>
            <a:ext cx="28981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13421" y="554636"/>
            <a:ext cx="11224140" cy="6293888"/>
            <a:chOff x="113421" y="554636"/>
            <a:chExt cx="11224140" cy="6293888"/>
          </a:xfrm>
        </p:grpSpPr>
        <p:pic>
          <p:nvPicPr>
            <p:cNvPr id="6148" name="Picture 4" descr="Image result for sugar maple seedling po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445" y="3089473"/>
              <a:ext cx="2107940" cy="2679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sugar maple seedling po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5624" y="2078382"/>
              <a:ext cx="3093653" cy="3932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sugar maple seedling po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559" y="918062"/>
              <a:ext cx="4137002" cy="5258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1858780" y="6176963"/>
              <a:ext cx="872427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341495" y="6263749"/>
              <a:ext cx="15090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Time</a:t>
              </a:r>
              <a:endParaRPr lang="en-US" sz="32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846288" y="554636"/>
              <a:ext cx="12492" cy="556045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13421" y="2962737"/>
              <a:ext cx="15090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Height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919846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3086100" y="-45933"/>
            <a:ext cx="7639050" cy="69039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32004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b="1" dirty="0" smtClean="0"/>
              <a:t>best fitting </a:t>
            </a:r>
            <a:r>
              <a:rPr lang="en-US" sz="3200" dirty="0" smtClean="0"/>
              <a:t>line (therefore the </a:t>
            </a:r>
            <a:r>
              <a:rPr lang="en-US" sz="3200" b="1" dirty="0" smtClean="0"/>
              <a:t>best model</a:t>
            </a:r>
            <a:r>
              <a:rPr lang="en-US" sz="3200" dirty="0" smtClean="0"/>
              <a:t>)</a:t>
            </a: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Will have the 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smallest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sum of squared residuals</a:t>
            </a: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Poorer-fitting lines will have</a:t>
            </a:r>
          </a:p>
          <a:p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Larger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 residuals &amp; therefore larger </a:t>
            </a: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sum of squares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782" y="5961042"/>
            <a:ext cx="2740094" cy="861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86100" y="-45933"/>
            <a:ext cx="7639050" cy="6903933"/>
            <a:chOff x="2324100" y="0"/>
            <a:chExt cx="7639050" cy="690393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5785" t="19086" r="9642" b="8600"/>
            <a:stretch/>
          </p:blipFill>
          <p:spPr>
            <a:xfrm>
              <a:off x="2324100" y="0"/>
              <a:ext cx="7639050" cy="6903933"/>
            </a:xfrm>
            <a:prstGeom prst="rect">
              <a:avLst/>
            </a:prstGeom>
          </p:spPr>
        </p:pic>
        <p:cxnSp>
          <p:nvCxnSpPr>
            <p:cNvPr id="12" name="Straight Connector 11"/>
            <p:cNvCxnSpPr/>
            <p:nvPr/>
          </p:nvCxnSpPr>
          <p:spPr>
            <a:xfrm flipV="1">
              <a:off x="4011586" y="2086768"/>
              <a:ext cx="4264077" cy="1751013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/>
          <p:nvPr/>
        </p:nvCxnSpPr>
        <p:spPr>
          <a:xfrm>
            <a:off x="5250617" y="3640307"/>
            <a:ext cx="0" cy="72183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022080" y="965653"/>
            <a:ext cx="0" cy="1491797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98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3086100" y="-45933"/>
            <a:ext cx="7639050" cy="69039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32004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b="1" dirty="0" smtClean="0"/>
              <a:t>best fitting </a:t>
            </a:r>
            <a:r>
              <a:rPr lang="en-US" sz="3200" dirty="0" smtClean="0"/>
              <a:t>line (therefore the </a:t>
            </a:r>
            <a:r>
              <a:rPr lang="en-US" sz="3200" b="1" dirty="0" smtClean="0"/>
              <a:t>best model</a:t>
            </a:r>
            <a:r>
              <a:rPr lang="en-US" sz="3200" dirty="0" smtClean="0"/>
              <a:t>)</a:t>
            </a: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Will have the 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smallest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sum of squared residuals</a:t>
            </a: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Poorer-fitting lines will have</a:t>
            </a:r>
          </a:p>
          <a:p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Larger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 residuals &amp; therefore 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larger </a:t>
            </a: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sum of squares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086100" y="-45933"/>
            <a:ext cx="7639050" cy="6903933"/>
            <a:chOff x="2324100" y="0"/>
            <a:chExt cx="7639050" cy="690393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5785" t="19086" r="9642" b="8600"/>
            <a:stretch/>
          </p:blipFill>
          <p:spPr>
            <a:xfrm>
              <a:off x="2324100" y="0"/>
              <a:ext cx="7639050" cy="6903933"/>
            </a:xfrm>
            <a:prstGeom prst="rect">
              <a:avLst/>
            </a:prstGeom>
          </p:spPr>
        </p:pic>
        <p:cxnSp>
          <p:nvCxnSpPr>
            <p:cNvPr id="12" name="Straight Connector 11"/>
            <p:cNvCxnSpPr/>
            <p:nvPr/>
          </p:nvCxnSpPr>
          <p:spPr>
            <a:xfrm flipV="1">
              <a:off x="4011586" y="2086768"/>
              <a:ext cx="4264077" cy="1751013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/>
          <p:nvPr/>
        </p:nvCxnSpPr>
        <p:spPr>
          <a:xfrm>
            <a:off x="5250617" y="3640307"/>
            <a:ext cx="0" cy="72183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022080" y="965653"/>
            <a:ext cx="0" cy="1491797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08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299831" y="1875581"/>
            <a:ext cx="7425978" cy="3956906"/>
            <a:chOff x="599957" y="554636"/>
            <a:chExt cx="13097854" cy="6979146"/>
          </a:xfrm>
        </p:grpSpPr>
        <p:pic>
          <p:nvPicPr>
            <p:cNvPr id="6148" name="Picture 4" descr="Image result for sugar maple seedling po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444" y="4147212"/>
              <a:ext cx="1275852" cy="1621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sugar maple seedling p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5624" y="2827117"/>
              <a:ext cx="2504647" cy="3183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sugar maple seedling p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561" y="1032492"/>
              <a:ext cx="4046984" cy="5144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1858780" y="6176963"/>
              <a:ext cx="872427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269060" y="6584869"/>
              <a:ext cx="4428751" cy="948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Time</a:t>
              </a:r>
              <a:endParaRPr lang="en-US" sz="32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846288" y="554636"/>
              <a:ext cx="12492" cy="556045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6200000">
              <a:off x="-471371" y="2615018"/>
              <a:ext cx="3091569" cy="948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Height</a:t>
              </a:r>
              <a:endParaRPr lang="en-US" sz="3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37620" y="794731"/>
            <a:ext cx="9780505" cy="4300930"/>
            <a:chOff x="-6667689" y="-1351755"/>
            <a:chExt cx="17250745" cy="7585933"/>
          </a:xfrm>
        </p:grpSpPr>
        <p:pic>
          <p:nvPicPr>
            <p:cNvPr id="13" name="Picture 4" descr="Image result for sugar maple seedling p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9732" y="3406906"/>
              <a:ext cx="2048545" cy="2604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Image result for sugar maple seedling p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3049" y="2242496"/>
              <a:ext cx="3140122" cy="3991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1858780" y="6176963"/>
              <a:ext cx="872427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-6667689" y="-1351755"/>
              <a:ext cx="4428752" cy="1899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Control</a:t>
              </a:r>
            </a:p>
            <a:p>
              <a:pPr algn="ctr"/>
              <a:r>
                <a:rPr lang="en-US" sz="3200" dirty="0" smtClean="0"/>
                <a:t>(No AL)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1846288" y="554636"/>
              <a:ext cx="12492" cy="556045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7525312" y="788216"/>
            <a:ext cx="2510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Aluminum addition</a:t>
            </a:r>
          </a:p>
        </p:txBody>
      </p:sp>
      <p:pic>
        <p:nvPicPr>
          <p:cNvPr id="22" name="Picture 4" descr="Image result for sugar maple seedling p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229" y="3912433"/>
            <a:ext cx="723359" cy="91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1902190" y="1"/>
            <a:ext cx="28981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09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3281</Words>
  <Application>Microsoft Office PowerPoint</Application>
  <PresentationFormat>Widescreen</PresentationFormat>
  <Paragraphs>891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8" baseType="lpstr">
      <vt:lpstr>Arial</vt:lpstr>
      <vt:lpstr>Calibri</vt:lpstr>
      <vt:lpstr>Calibri Light</vt:lpstr>
      <vt:lpstr>Courier New</vt:lpstr>
      <vt:lpstr>Lucida Console</vt:lpstr>
      <vt:lpstr>Times New Roman</vt:lpstr>
      <vt:lpstr>Office Theme</vt:lpstr>
      <vt:lpstr>Regression Lecture 2:  Model fitting with Least Squares  </vt:lpstr>
      <vt:lpstr>3 Major steps in regression analysis</vt:lpstr>
      <vt:lpstr>3 Major steps in regression analysis</vt:lpstr>
      <vt:lpstr>3 Major steps in regression analysis</vt:lpstr>
      <vt:lpstr>3 Major steps in regression analysis</vt:lpstr>
      <vt:lpstr>3 Major steps in regression analysis</vt:lpstr>
      <vt:lpstr>Example: Impacts of Aluminum  of plant growth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lisanjie2</dc:creator>
  <cp:lastModifiedBy>lisanjie2</cp:lastModifiedBy>
  <cp:revision>35</cp:revision>
  <dcterms:created xsi:type="dcterms:W3CDTF">2016-11-18T13:28:51Z</dcterms:created>
  <dcterms:modified xsi:type="dcterms:W3CDTF">2017-11-29T15:50:37Z</dcterms:modified>
</cp:coreProperties>
</file>