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257" r:id="rId3"/>
    <p:sldId id="258" r:id="rId4"/>
    <p:sldId id="327" r:id="rId5"/>
    <p:sldId id="259" r:id="rId6"/>
    <p:sldId id="260" r:id="rId7"/>
    <p:sldId id="261" r:id="rId8"/>
    <p:sldId id="328" r:id="rId9"/>
    <p:sldId id="329" r:id="rId10"/>
    <p:sldId id="262" r:id="rId11"/>
    <p:sldId id="330" r:id="rId12"/>
    <p:sldId id="263" r:id="rId13"/>
    <p:sldId id="331" r:id="rId14"/>
    <p:sldId id="332" r:id="rId15"/>
    <p:sldId id="264" r:id="rId16"/>
    <p:sldId id="265" r:id="rId17"/>
    <p:sldId id="266" r:id="rId18"/>
    <p:sldId id="333" r:id="rId19"/>
    <p:sldId id="335" r:id="rId20"/>
    <p:sldId id="336" r:id="rId21"/>
    <p:sldId id="267" r:id="rId22"/>
    <p:sldId id="269" r:id="rId23"/>
    <p:sldId id="270" r:id="rId24"/>
    <p:sldId id="334" r:id="rId25"/>
    <p:sldId id="271" r:id="rId26"/>
    <p:sldId id="272" r:id="rId27"/>
    <p:sldId id="273" r:id="rId28"/>
    <p:sldId id="367" r:id="rId29"/>
    <p:sldId id="274" r:id="rId30"/>
    <p:sldId id="275" r:id="rId31"/>
    <p:sldId id="337" r:id="rId32"/>
    <p:sldId id="276" r:id="rId33"/>
    <p:sldId id="277" r:id="rId34"/>
    <p:sldId id="338" r:id="rId35"/>
    <p:sldId id="339" r:id="rId36"/>
    <p:sldId id="340" r:id="rId37"/>
    <p:sldId id="278" r:id="rId38"/>
    <p:sldId id="279" r:id="rId39"/>
    <p:sldId id="280" r:id="rId40"/>
    <p:sldId id="281" r:id="rId41"/>
    <p:sldId id="341" r:id="rId42"/>
    <p:sldId id="282" r:id="rId43"/>
    <p:sldId id="342" r:id="rId44"/>
    <p:sldId id="343" r:id="rId45"/>
    <p:sldId id="283" r:id="rId46"/>
    <p:sldId id="284" r:id="rId47"/>
    <p:sldId id="285" r:id="rId48"/>
    <p:sldId id="344" r:id="rId49"/>
    <p:sldId id="286" r:id="rId50"/>
    <p:sldId id="287" r:id="rId51"/>
    <p:sldId id="288" r:id="rId52"/>
    <p:sldId id="289" r:id="rId53"/>
    <p:sldId id="291" r:id="rId54"/>
    <p:sldId id="292" r:id="rId55"/>
    <p:sldId id="293" r:id="rId56"/>
    <p:sldId id="294" r:id="rId57"/>
    <p:sldId id="295" r:id="rId58"/>
    <p:sldId id="296" r:id="rId59"/>
    <p:sldId id="297" r:id="rId60"/>
    <p:sldId id="298" r:id="rId61"/>
    <p:sldId id="299" r:id="rId62"/>
    <p:sldId id="300" r:id="rId63"/>
    <p:sldId id="345" r:id="rId64"/>
    <p:sldId id="302" r:id="rId65"/>
    <p:sldId id="301" r:id="rId66"/>
    <p:sldId id="346" r:id="rId67"/>
    <p:sldId id="347" r:id="rId68"/>
    <p:sldId id="303" r:id="rId69"/>
    <p:sldId id="348" r:id="rId70"/>
    <p:sldId id="349" r:id="rId71"/>
    <p:sldId id="350" r:id="rId72"/>
    <p:sldId id="351" r:id="rId73"/>
    <p:sldId id="352" r:id="rId74"/>
    <p:sldId id="304" r:id="rId75"/>
    <p:sldId id="353" r:id="rId76"/>
    <p:sldId id="305" r:id="rId77"/>
    <p:sldId id="354" r:id="rId78"/>
    <p:sldId id="306" r:id="rId79"/>
    <p:sldId id="307" r:id="rId80"/>
    <p:sldId id="308" r:id="rId81"/>
    <p:sldId id="355" r:id="rId82"/>
    <p:sldId id="309" r:id="rId83"/>
    <p:sldId id="310" r:id="rId84"/>
    <p:sldId id="312" r:id="rId85"/>
    <p:sldId id="313" r:id="rId86"/>
    <p:sldId id="356" r:id="rId87"/>
    <p:sldId id="357" r:id="rId88"/>
    <p:sldId id="358" r:id="rId89"/>
    <p:sldId id="359" r:id="rId90"/>
    <p:sldId id="360" r:id="rId91"/>
    <p:sldId id="361" r:id="rId92"/>
    <p:sldId id="314" r:id="rId93"/>
    <p:sldId id="315" r:id="rId94"/>
    <p:sldId id="362" r:id="rId95"/>
    <p:sldId id="363" r:id="rId96"/>
    <p:sldId id="364" r:id="rId97"/>
    <p:sldId id="316" r:id="rId98"/>
    <p:sldId id="317" r:id="rId99"/>
    <p:sldId id="318" r:id="rId100"/>
    <p:sldId id="319" r:id="rId101"/>
    <p:sldId id="320" r:id="rId102"/>
    <p:sldId id="321" r:id="rId103"/>
    <p:sldId id="322" r:id="rId104"/>
    <p:sldId id="325" r:id="rId105"/>
    <p:sldId id="323" r:id="rId106"/>
    <p:sldId id="324" r:id="rId107"/>
    <p:sldId id="365" r:id="rId108"/>
    <p:sldId id="366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4A96-E573-49CF-AAB8-6BB43FB955F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86C6-B439-46E7-B362-B69652B0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8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4A96-E573-49CF-AAB8-6BB43FB955F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86C6-B439-46E7-B362-B69652B0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7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4A96-E573-49CF-AAB8-6BB43FB955F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86C6-B439-46E7-B362-B69652B0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2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4A96-E573-49CF-AAB8-6BB43FB955F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86C6-B439-46E7-B362-B69652B0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1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4A96-E573-49CF-AAB8-6BB43FB955F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86C6-B439-46E7-B362-B69652B0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9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4A96-E573-49CF-AAB8-6BB43FB955F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86C6-B439-46E7-B362-B69652B0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2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4A96-E573-49CF-AAB8-6BB43FB955F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86C6-B439-46E7-B362-B69652B0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2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4A96-E573-49CF-AAB8-6BB43FB955F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86C6-B439-46E7-B362-B69652B0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4A96-E573-49CF-AAB8-6BB43FB955F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86C6-B439-46E7-B362-B69652B0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0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4A96-E573-49CF-AAB8-6BB43FB955F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86C6-B439-46E7-B362-B69652B0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8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4A96-E573-49CF-AAB8-6BB43FB955F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86C6-B439-46E7-B362-B69652B0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2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84A96-E573-49CF-AAB8-6BB43FB955F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E86C6-B439-46E7-B362-B69652B0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1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25: </a:t>
            </a:r>
            <a:br>
              <a:rPr lang="en-US" dirty="0"/>
            </a:br>
            <a:r>
              <a:rPr lang="en-US" dirty="0"/>
              <a:t>Regression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2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6400" y="-50397"/>
            <a:ext cx="10515600" cy="1325563"/>
          </a:xfrm>
        </p:spPr>
        <p:txBody>
          <a:bodyPr/>
          <a:lstStyle/>
          <a:p>
            <a:r>
              <a:rPr lang="en-US" dirty="0"/>
              <a:t>What is the null hypothesis (</a:t>
            </a:r>
            <a:r>
              <a:rPr lang="en-US" b="1" dirty="0"/>
              <a:t>Ho</a:t>
            </a:r>
            <a:r>
              <a:rPr lang="en-US" dirty="0"/>
              <a:t>)?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0" y="934205"/>
            <a:ext cx="3593205" cy="823912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2)</a:t>
            </a:r>
            <a:r>
              <a:rPr lang="en-US" sz="3200" u="sng" dirty="0"/>
              <a:t>Significance testing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1" y="1758117"/>
            <a:ext cx="3499834" cy="3684588"/>
          </a:xfrm>
        </p:spPr>
        <p:txBody>
          <a:bodyPr>
            <a:normAutofit/>
          </a:bodyPr>
          <a:lstStyle/>
          <a:p>
            <a:r>
              <a:rPr lang="en-US" sz="2400" dirty="0"/>
              <a:t>Is the line any different from a </a:t>
            </a:r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</a:rPr>
              <a:t>flat line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  <a:p>
            <a:r>
              <a:rPr lang="en-US" sz="2400" dirty="0"/>
              <a:t>The slope of flat line =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  <a:p>
            <a:r>
              <a:rPr lang="en-US" sz="2400" dirty="0"/>
              <a:t>Slope of 0 = no change in y as x changes</a:t>
            </a:r>
          </a:p>
          <a:p>
            <a:r>
              <a:rPr lang="en-US" sz="2400" dirty="0"/>
              <a:t> Calculate: Standard errors (SE), confidence intervals (CI) t-statistics, F-statistic, p-values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4535142" y="1084666"/>
            <a:ext cx="6228107" cy="56287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020286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567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27" y="800682"/>
            <a:ext cx="11186809" cy="54864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2253803" y="1983346"/>
            <a:ext cx="515155" cy="185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62141" y="1983346"/>
            <a:ext cx="193184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3336" y="44354"/>
            <a:ext cx="6516709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“95% Confidence band”</a:t>
            </a:r>
          </a:p>
          <a:p>
            <a:r>
              <a:rPr lang="en-US" sz="2800" dirty="0"/>
              <a:t>Plausible region where line representing true relationship should be</a:t>
            </a:r>
          </a:p>
          <a:p>
            <a:r>
              <a:rPr lang="en-US" sz="3200" dirty="0"/>
              <a:t>Based on SE of slope AND intercept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7641" y="44594"/>
            <a:ext cx="4287478" cy="6379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7641" y="648202"/>
            <a:ext cx="5904370" cy="7907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7641" y="1477438"/>
            <a:ext cx="5904370" cy="7907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47974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4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27" y="800682"/>
            <a:ext cx="11186809" cy="54864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2253803" y="1983346"/>
            <a:ext cx="515155" cy="185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62141" y="1983346"/>
            <a:ext cx="193184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3336" y="44354"/>
            <a:ext cx="6516709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“95%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Confidence band</a:t>
            </a:r>
            <a:r>
              <a:rPr lang="en-US" sz="3200" dirty="0"/>
              <a:t>”</a:t>
            </a:r>
          </a:p>
          <a:p>
            <a:r>
              <a:rPr lang="en-US" sz="2800" dirty="0"/>
              <a:t>Plausible region where line representing true relationship should be</a:t>
            </a:r>
          </a:p>
          <a:p>
            <a:r>
              <a:rPr lang="en-US" sz="3200" dirty="0"/>
              <a:t>Based on SE of slope AND intercept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7641" y="648202"/>
            <a:ext cx="5904370" cy="7907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7641" y="1477438"/>
            <a:ext cx="5904370" cy="7907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27" y="800682"/>
            <a:ext cx="11186809" cy="54864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2253803" y="1983346"/>
            <a:ext cx="515155" cy="185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62141" y="1983346"/>
            <a:ext cx="193184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3336" y="44354"/>
            <a:ext cx="6516709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“95% Confidence band”</a:t>
            </a:r>
          </a:p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Plausible region </a:t>
            </a:r>
            <a:r>
              <a:rPr lang="en-US" sz="2800" dirty="0"/>
              <a:t>where line representing true relationship should be</a:t>
            </a:r>
          </a:p>
          <a:p>
            <a:r>
              <a:rPr lang="en-US" sz="3200" dirty="0"/>
              <a:t>Based on SE of slope AND intercept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7641" y="1477438"/>
            <a:ext cx="5904370" cy="7907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2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27" y="800682"/>
            <a:ext cx="11186809" cy="54864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2253803" y="1983346"/>
            <a:ext cx="515155" cy="185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62141" y="1983346"/>
            <a:ext cx="193184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3336" y="44354"/>
            <a:ext cx="6516709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“95% Confidence band”</a:t>
            </a:r>
          </a:p>
          <a:p>
            <a:r>
              <a:rPr lang="en-US" sz="2800" b="1" u="sng" dirty="0"/>
              <a:t>Plausible region </a:t>
            </a:r>
            <a:r>
              <a:rPr lang="en-US" sz="2800" dirty="0"/>
              <a:t>where line representing true relationship should be</a:t>
            </a:r>
          </a:p>
          <a:p>
            <a:r>
              <a:rPr lang="en-US" sz="3200" dirty="0"/>
              <a:t>Based on </a:t>
            </a:r>
            <a:r>
              <a:rPr lang="en-US" sz="3200" b="1" dirty="0"/>
              <a:t>SE</a:t>
            </a:r>
            <a:r>
              <a:rPr lang="en-US" sz="3200" dirty="0"/>
              <a:t> of slope AND intercept</a:t>
            </a:r>
          </a:p>
        </p:txBody>
      </p:sp>
    </p:spTree>
    <p:extLst>
      <p:ext uri="{BB962C8B-B14F-4D97-AF65-F5344CB8AC3E}">
        <p14:creationId xmlns:p14="http://schemas.microsoft.com/office/powerpoint/2010/main" val="331747995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5039"/>
          <a:stretch/>
        </p:blipFill>
        <p:spPr>
          <a:xfrm>
            <a:off x="1568862" y="622853"/>
            <a:ext cx="10623138" cy="5486400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999018" y="3260036"/>
            <a:ext cx="569844" cy="19348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633044"/>
            <a:ext cx="3856383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True intercept could be between 5 and -5</a:t>
            </a:r>
          </a:p>
        </p:txBody>
      </p:sp>
      <p:sp>
        <p:nvSpPr>
          <p:cNvPr id="5" name="Rectangle 4"/>
          <p:cNvSpPr/>
          <p:nvPr/>
        </p:nvSpPr>
        <p:spPr>
          <a:xfrm>
            <a:off x="12047974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8189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27" y="800682"/>
            <a:ext cx="11186809" cy="54864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457739" y="800682"/>
            <a:ext cx="8521148" cy="501702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3336" y="44354"/>
            <a:ext cx="6516709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True regression line could plausibly be anywhere within this band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889829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27" y="800682"/>
            <a:ext cx="11186809" cy="54864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747227" y="1616765"/>
            <a:ext cx="11444774" cy="2703444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3336" y="44354"/>
            <a:ext cx="6516709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True regression line could plausibly be anywhere within this band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6727385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27" y="800682"/>
            <a:ext cx="11186809" cy="54864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643945" y="2807594"/>
            <a:ext cx="11548055" cy="78561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3336" y="44354"/>
            <a:ext cx="6516709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True regression line could plausibly be anywhere within this band</a:t>
            </a:r>
          </a:p>
          <a:p>
            <a:r>
              <a:rPr lang="en-US" sz="3200" dirty="0"/>
              <a:t>…and can’t rule out that the true line is outside of it!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581808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27" y="800682"/>
            <a:ext cx="11186809" cy="54864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777285" y="643944"/>
            <a:ext cx="7340957" cy="49326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3336" y="44354"/>
            <a:ext cx="6516709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True regression line could plausibly be anywhere within this band</a:t>
            </a:r>
          </a:p>
          <a:p>
            <a:r>
              <a:rPr lang="en-US" sz="3200" dirty="0"/>
              <a:t>…and can’t rule out that the true line is outside of it!</a:t>
            </a:r>
          </a:p>
          <a:p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2047974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34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956623" y="1212688"/>
            <a:ext cx="8342981" cy="5468549"/>
            <a:chOff x="599957" y="554636"/>
            <a:chExt cx="10647588" cy="6979144"/>
          </a:xfrm>
        </p:grpSpPr>
        <p:pic>
          <p:nvPicPr>
            <p:cNvPr id="6148" name="Picture 4" descr="Image result for sugar maple seedling po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444" y="4147212"/>
              <a:ext cx="1275852" cy="1621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sugar maple seedling p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5624" y="2827117"/>
              <a:ext cx="2504647" cy="3183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sugar maple seedling p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561" y="1032492"/>
              <a:ext cx="4046984" cy="5144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1858780" y="6176963"/>
              <a:ext cx="872427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173433" y="6584867"/>
              <a:ext cx="4428751" cy="948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Time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846288" y="554636"/>
              <a:ext cx="12492" cy="556045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6200000">
              <a:off x="-471371" y="2615018"/>
              <a:ext cx="3091569" cy="948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Height</a:t>
              </a: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V="1">
            <a:off x="3549941" y="1587114"/>
            <a:ext cx="5164144" cy="245515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76024" y="379847"/>
            <a:ext cx="55422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Growth of sugar maple seedlings over time</a:t>
            </a:r>
          </a:p>
        </p:txBody>
      </p:sp>
    </p:spTree>
    <p:extLst>
      <p:ext uri="{BB962C8B-B14F-4D97-AF65-F5344CB8AC3E}">
        <p14:creationId xmlns:p14="http://schemas.microsoft.com/office/powerpoint/2010/main" val="159461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324100" y="0"/>
            <a:ext cx="7639050" cy="69039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1238250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What is the null hypothesis (Ho)?</a:t>
            </a:r>
          </a:p>
        </p:txBody>
      </p:sp>
    </p:spTree>
    <p:extLst>
      <p:ext uri="{BB962C8B-B14F-4D97-AF65-F5344CB8AC3E}">
        <p14:creationId xmlns:p14="http://schemas.microsoft.com/office/powerpoint/2010/main" val="3375322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324100" y="0"/>
            <a:ext cx="7639050" cy="69039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1238250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What is the null hypothesis (Ho)?</a:t>
            </a:r>
          </a:p>
        </p:txBody>
      </p:sp>
      <p:pic>
        <p:nvPicPr>
          <p:cNvPr id="5" name="Picture 4" descr="Image result for sugar maple seedling p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641" y="4279772"/>
            <a:ext cx="568697" cy="72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sugar maple seedling p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438" y="3348506"/>
            <a:ext cx="1230373" cy="156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sugar maple seedling po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r="14407"/>
          <a:stretch/>
        </p:blipFill>
        <p:spPr bwMode="auto">
          <a:xfrm>
            <a:off x="7006911" y="2370139"/>
            <a:ext cx="1571223" cy="254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762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0"/>
            <a:ext cx="7962636" cy="66534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123825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What is the null hypothesis (Ho) when doing regression??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928240"/>
            <a:ext cx="47625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-The null hypothesis is represented by a </a:t>
            </a:r>
            <a:r>
              <a:rPr lang="en-US" sz="3200" u="sng" dirty="0"/>
              <a:t>flat line</a:t>
            </a:r>
            <a:r>
              <a:rPr lang="en-US" sz="3200" dirty="0"/>
              <a:t>.</a:t>
            </a:r>
          </a:p>
          <a:p>
            <a:r>
              <a:rPr lang="en-US" sz="3200" dirty="0"/>
              <a:t>-The </a:t>
            </a:r>
            <a:r>
              <a:rPr lang="en-US" sz="3200" u="sng" dirty="0"/>
              <a:t>slope</a:t>
            </a:r>
            <a:r>
              <a:rPr lang="en-US" sz="3200" dirty="0"/>
              <a:t> of a flat line = 0.</a:t>
            </a:r>
          </a:p>
          <a:p>
            <a:r>
              <a:rPr lang="en-US" sz="3200" dirty="0"/>
              <a:t>-Note: it does </a:t>
            </a:r>
            <a:r>
              <a:rPr lang="en-US" sz="3200" u="sng" dirty="0"/>
              <a:t>NOT</a:t>
            </a:r>
            <a:r>
              <a:rPr lang="en-US" sz="3200" dirty="0"/>
              <a:t> matter what the </a:t>
            </a:r>
            <a:r>
              <a:rPr lang="en-US" sz="3200" u="sng" dirty="0"/>
              <a:t>intercept</a:t>
            </a:r>
            <a:r>
              <a:rPr lang="en-US" sz="3200" dirty="0"/>
              <a:t> is! </a:t>
            </a:r>
          </a:p>
          <a:p>
            <a:r>
              <a:rPr lang="en-US" sz="3200" dirty="0"/>
              <a:t>-The null hypothesis </a:t>
            </a:r>
            <a:r>
              <a:rPr lang="en-US" sz="3200" u="sng" dirty="0"/>
              <a:t>doesn’t care </a:t>
            </a:r>
            <a:r>
              <a:rPr lang="en-US" sz="3200" dirty="0"/>
              <a:t>what the intercept is.</a:t>
            </a:r>
          </a:p>
          <a:p>
            <a:r>
              <a:rPr lang="en-US" sz="3200" dirty="0"/>
              <a:t>-For </a:t>
            </a:r>
            <a:r>
              <a:rPr lang="en-US" sz="3200" u="sng" dirty="0"/>
              <a:t>hypothesis testing</a:t>
            </a:r>
            <a:r>
              <a:rPr lang="en-US" sz="3200" dirty="0"/>
              <a:t>, </a:t>
            </a:r>
          </a:p>
          <a:p>
            <a:r>
              <a:rPr lang="en-US" sz="3200" u="sng" dirty="0"/>
              <a:t>we ignore the intercept</a:t>
            </a:r>
          </a:p>
          <a:p>
            <a:r>
              <a:rPr lang="en-US" sz="3200" dirty="0"/>
              <a:t>-For </a:t>
            </a:r>
            <a:r>
              <a:rPr lang="en-US" sz="3200" u="sng" dirty="0"/>
              <a:t>prediction</a:t>
            </a:r>
            <a:r>
              <a:rPr lang="en-US" sz="3200" dirty="0"/>
              <a:t>, we </a:t>
            </a:r>
            <a:r>
              <a:rPr lang="en-US" sz="3200" u="sng" dirty="0"/>
              <a:t>do</a:t>
            </a:r>
            <a:r>
              <a:rPr lang="en-US" sz="3200" dirty="0"/>
              <a:t> look at the intercept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2995205" y="1466073"/>
            <a:ext cx="1443445" cy="4389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37805" y="1905001"/>
            <a:ext cx="1576795" cy="419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23511" y="1962663"/>
            <a:ext cx="638990" cy="3614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14600" y="2496064"/>
            <a:ext cx="685800" cy="3856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04974" y="3037485"/>
            <a:ext cx="1495425" cy="4353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099" y="4007542"/>
            <a:ext cx="2114551" cy="4501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80654" y="4931185"/>
            <a:ext cx="2948396" cy="4722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2" y="5435729"/>
            <a:ext cx="4123513" cy="5253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95743" y="5951444"/>
            <a:ext cx="1718857" cy="4610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310343" y="5951444"/>
            <a:ext cx="518707" cy="4610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015989" y="154546"/>
            <a:ext cx="176011" cy="670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8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0"/>
            <a:ext cx="7962636" cy="66534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123825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What is the </a:t>
            </a:r>
            <a:r>
              <a:rPr lang="en-US" sz="4000" b="1" u="sng" dirty="0">
                <a:solidFill>
                  <a:schemeClr val="accent2">
                    <a:lumMod val="75000"/>
                  </a:schemeClr>
                </a:solidFill>
              </a:rPr>
              <a:t>null hypothesis </a:t>
            </a:r>
            <a:r>
              <a:rPr lang="en-US" sz="4000" dirty="0"/>
              <a:t>(Ho) when doing regression??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52886" y="3009900"/>
            <a:ext cx="5429250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928240"/>
            <a:ext cx="47625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-The null hypothesis is represented by a </a:t>
            </a:r>
            <a:r>
              <a:rPr lang="en-US" sz="3200" u="sng" dirty="0"/>
              <a:t>flat line</a:t>
            </a:r>
            <a:r>
              <a:rPr lang="en-US" sz="3200" dirty="0"/>
              <a:t>.</a:t>
            </a:r>
          </a:p>
          <a:p>
            <a:r>
              <a:rPr lang="en-US" sz="3200" dirty="0"/>
              <a:t>-The </a:t>
            </a:r>
            <a:r>
              <a:rPr lang="en-US" sz="3200" u="sng" dirty="0"/>
              <a:t>slope</a:t>
            </a:r>
            <a:r>
              <a:rPr lang="en-US" sz="3200" dirty="0"/>
              <a:t> of a flat line = 0.</a:t>
            </a:r>
          </a:p>
          <a:p>
            <a:r>
              <a:rPr lang="en-US" sz="3200" dirty="0"/>
              <a:t>-Note: it does </a:t>
            </a:r>
            <a:r>
              <a:rPr lang="en-US" sz="3200" u="sng" dirty="0"/>
              <a:t>NOT</a:t>
            </a:r>
            <a:r>
              <a:rPr lang="en-US" sz="3200" dirty="0"/>
              <a:t> matter what the </a:t>
            </a:r>
            <a:r>
              <a:rPr lang="en-US" sz="3200" u="sng" dirty="0"/>
              <a:t>intercept</a:t>
            </a:r>
            <a:r>
              <a:rPr lang="en-US" sz="3200" dirty="0"/>
              <a:t> is! </a:t>
            </a:r>
          </a:p>
          <a:p>
            <a:r>
              <a:rPr lang="en-US" sz="3200" dirty="0"/>
              <a:t>-The null hypothesis </a:t>
            </a:r>
            <a:r>
              <a:rPr lang="en-US" sz="3200" u="sng" dirty="0"/>
              <a:t>doesn’t care </a:t>
            </a:r>
            <a:r>
              <a:rPr lang="en-US" sz="3200" dirty="0"/>
              <a:t>what the intercept is.</a:t>
            </a:r>
          </a:p>
          <a:p>
            <a:r>
              <a:rPr lang="en-US" sz="3200" dirty="0"/>
              <a:t>-For </a:t>
            </a:r>
            <a:r>
              <a:rPr lang="en-US" sz="3200" u="sng" dirty="0"/>
              <a:t>hypothesis testing</a:t>
            </a:r>
            <a:r>
              <a:rPr lang="en-US" sz="3200" dirty="0"/>
              <a:t>, </a:t>
            </a:r>
          </a:p>
          <a:p>
            <a:r>
              <a:rPr lang="en-US" sz="3200" u="sng" dirty="0"/>
              <a:t>we ignore the intercept</a:t>
            </a:r>
          </a:p>
          <a:p>
            <a:r>
              <a:rPr lang="en-US" sz="3200" dirty="0"/>
              <a:t>-For </a:t>
            </a:r>
            <a:r>
              <a:rPr lang="en-US" sz="3200" u="sng" dirty="0"/>
              <a:t>prediction</a:t>
            </a:r>
            <a:r>
              <a:rPr lang="en-US" sz="3200" dirty="0"/>
              <a:t>, we </a:t>
            </a:r>
            <a:r>
              <a:rPr lang="en-US" sz="3200" u="sng" dirty="0"/>
              <a:t>do</a:t>
            </a:r>
            <a:r>
              <a:rPr lang="en-US" sz="3200" dirty="0"/>
              <a:t> look at the intercept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2995205" y="1466073"/>
            <a:ext cx="1443445" cy="4389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37805" y="1905001"/>
            <a:ext cx="1576795" cy="419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23511" y="1962663"/>
            <a:ext cx="638990" cy="3614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19968" y="3194277"/>
            <a:ext cx="3162168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y = 0*x + 12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62062" y="3371850"/>
            <a:ext cx="1896488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14600" y="2496064"/>
            <a:ext cx="685800" cy="3856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04974" y="3037485"/>
            <a:ext cx="1495425" cy="4353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099" y="4007542"/>
            <a:ext cx="2114551" cy="4501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80654" y="4931185"/>
            <a:ext cx="2948396" cy="4722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2" y="5435729"/>
            <a:ext cx="4123513" cy="5253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95743" y="5951444"/>
            <a:ext cx="1718857" cy="4610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310343" y="5951444"/>
            <a:ext cx="518707" cy="4610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" y="2496064"/>
            <a:ext cx="4662155" cy="4361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4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0"/>
            <a:ext cx="7962636" cy="66534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123825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What is the null hypothesis (Ho) when doing regression??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52886" y="3009900"/>
            <a:ext cx="5429250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928240"/>
            <a:ext cx="47625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-The null hypothesis is represented by a </a:t>
            </a:r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</a:rPr>
              <a:t>flat line</a:t>
            </a:r>
            <a:r>
              <a:rPr lang="en-US" sz="3200" dirty="0"/>
              <a:t>.</a:t>
            </a:r>
          </a:p>
          <a:p>
            <a:r>
              <a:rPr lang="en-US" sz="3200" dirty="0"/>
              <a:t>-The </a:t>
            </a:r>
            <a:r>
              <a:rPr lang="en-US" sz="3200" u="sng" dirty="0"/>
              <a:t>slope</a:t>
            </a:r>
            <a:r>
              <a:rPr lang="en-US" sz="3200" dirty="0"/>
              <a:t> of a flat line = 0.</a:t>
            </a:r>
          </a:p>
          <a:p>
            <a:r>
              <a:rPr lang="en-US" sz="3200" dirty="0"/>
              <a:t>-Note: it does </a:t>
            </a:r>
            <a:r>
              <a:rPr lang="en-US" sz="3200" u="sng" dirty="0"/>
              <a:t>NOT</a:t>
            </a:r>
            <a:r>
              <a:rPr lang="en-US" sz="3200" dirty="0"/>
              <a:t> matter what the </a:t>
            </a:r>
            <a:r>
              <a:rPr lang="en-US" sz="3200" u="sng" dirty="0"/>
              <a:t>intercept</a:t>
            </a:r>
            <a:r>
              <a:rPr lang="en-US" sz="3200" dirty="0"/>
              <a:t> is! </a:t>
            </a:r>
          </a:p>
          <a:p>
            <a:r>
              <a:rPr lang="en-US" sz="3200" dirty="0"/>
              <a:t>-The null hypothesis </a:t>
            </a:r>
            <a:r>
              <a:rPr lang="en-US" sz="3200" u="sng" dirty="0"/>
              <a:t>doesn’t care </a:t>
            </a:r>
            <a:r>
              <a:rPr lang="en-US" sz="3200" dirty="0"/>
              <a:t>what the intercept is.</a:t>
            </a:r>
          </a:p>
          <a:p>
            <a:r>
              <a:rPr lang="en-US" sz="3200" dirty="0"/>
              <a:t>-For </a:t>
            </a:r>
            <a:r>
              <a:rPr lang="en-US" sz="3200" u="sng" dirty="0"/>
              <a:t>hypothesis testing</a:t>
            </a:r>
            <a:r>
              <a:rPr lang="en-US" sz="3200" dirty="0"/>
              <a:t>, </a:t>
            </a:r>
          </a:p>
          <a:p>
            <a:r>
              <a:rPr lang="en-US" sz="3200" u="sng" dirty="0"/>
              <a:t>we ignore the intercept</a:t>
            </a:r>
          </a:p>
          <a:p>
            <a:r>
              <a:rPr lang="en-US" sz="3200" dirty="0"/>
              <a:t>-For </a:t>
            </a:r>
            <a:r>
              <a:rPr lang="en-US" sz="3200" u="sng" dirty="0"/>
              <a:t>prediction</a:t>
            </a:r>
            <a:r>
              <a:rPr lang="en-US" sz="3200" dirty="0"/>
              <a:t>, we </a:t>
            </a:r>
            <a:r>
              <a:rPr lang="en-US" sz="3200" u="sng" dirty="0"/>
              <a:t>do</a:t>
            </a:r>
            <a:r>
              <a:rPr lang="en-US" sz="3200" dirty="0"/>
              <a:t> look at the intercept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2" name="Rectangle 11"/>
          <p:cNvSpPr/>
          <p:nvPr/>
        </p:nvSpPr>
        <p:spPr>
          <a:xfrm>
            <a:off x="916576" y="1962663"/>
            <a:ext cx="1576795" cy="419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23511" y="1962663"/>
            <a:ext cx="638990" cy="3614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19968" y="3194277"/>
            <a:ext cx="3162168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y = 0*x + 12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62062" y="3371850"/>
            <a:ext cx="1896488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14600" y="2496064"/>
            <a:ext cx="685800" cy="3856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04974" y="3037485"/>
            <a:ext cx="1495425" cy="4353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099" y="4007542"/>
            <a:ext cx="2114551" cy="4501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80654" y="4931185"/>
            <a:ext cx="2948396" cy="4722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2" y="5435729"/>
            <a:ext cx="4123513" cy="5253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95743" y="5951444"/>
            <a:ext cx="1718857" cy="4610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310343" y="5951444"/>
            <a:ext cx="518707" cy="4610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-3" y="2496064"/>
            <a:ext cx="4662155" cy="4361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0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0"/>
            <a:ext cx="7962636" cy="66534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123825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What is the null hypothesis (Ho) when doing regression??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52886" y="3009900"/>
            <a:ext cx="5429250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928240"/>
            <a:ext cx="47625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-The null hypothesis is represented by a </a:t>
            </a:r>
            <a:r>
              <a:rPr lang="en-US" sz="3200" u="sng" dirty="0">
                <a:solidFill>
                  <a:schemeClr val="accent2">
                    <a:lumMod val="75000"/>
                  </a:schemeClr>
                </a:solidFill>
              </a:rPr>
              <a:t>flat line</a:t>
            </a:r>
            <a:r>
              <a:rPr lang="en-US" sz="3200" dirty="0"/>
              <a:t>.</a:t>
            </a:r>
          </a:p>
          <a:p>
            <a:r>
              <a:rPr lang="en-US" sz="3200" dirty="0"/>
              <a:t>-The </a:t>
            </a:r>
            <a:r>
              <a:rPr lang="en-US" sz="3200" u="sng" dirty="0">
                <a:solidFill>
                  <a:schemeClr val="accent2">
                    <a:lumMod val="75000"/>
                  </a:schemeClr>
                </a:solidFill>
              </a:rPr>
              <a:t>slope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/>
              <a:t>of a flat line = 0.</a:t>
            </a:r>
          </a:p>
          <a:p>
            <a:r>
              <a:rPr lang="en-US" sz="3200" dirty="0"/>
              <a:t>-Note: it does </a:t>
            </a:r>
            <a:r>
              <a:rPr lang="en-US" sz="3200" u="sng" dirty="0"/>
              <a:t>NOT</a:t>
            </a:r>
            <a:r>
              <a:rPr lang="en-US" sz="3200" dirty="0"/>
              <a:t> matter what the </a:t>
            </a:r>
            <a:r>
              <a:rPr lang="en-US" sz="3200" u="sng" dirty="0"/>
              <a:t>intercept</a:t>
            </a:r>
            <a:r>
              <a:rPr lang="en-US" sz="3200" dirty="0"/>
              <a:t> is! </a:t>
            </a:r>
          </a:p>
          <a:p>
            <a:r>
              <a:rPr lang="en-US" sz="3200" dirty="0"/>
              <a:t>-The null hypothesis </a:t>
            </a:r>
            <a:r>
              <a:rPr lang="en-US" sz="3200" u="sng" dirty="0"/>
              <a:t>doesn’t care </a:t>
            </a:r>
            <a:r>
              <a:rPr lang="en-US" sz="3200" dirty="0"/>
              <a:t>what the intercept is.</a:t>
            </a:r>
          </a:p>
          <a:p>
            <a:r>
              <a:rPr lang="en-US" sz="3200" dirty="0"/>
              <a:t>-For </a:t>
            </a:r>
            <a:r>
              <a:rPr lang="en-US" sz="3200" u="sng" dirty="0"/>
              <a:t>hypothesis testing</a:t>
            </a:r>
            <a:r>
              <a:rPr lang="en-US" sz="3200" dirty="0"/>
              <a:t>, </a:t>
            </a:r>
          </a:p>
          <a:p>
            <a:r>
              <a:rPr lang="en-US" sz="3200" u="sng" dirty="0"/>
              <a:t>we ignore the intercept</a:t>
            </a:r>
          </a:p>
          <a:p>
            <a:r>
              <a:rPr lang="en-US" sz="3200" dirty="0"/>
              <a:t>-For </a:t>
            </a:r>
            <a:r>
              <a:rPr lang="en-US" sz="3200" u="sng" dirty="0"/>
              <a:t>prediction</a:t>
            </a:r>
            <a:r>
              <a:rPr lang="en-US" sz="3200" dirty="0"/>
              <a:t>, we </a:t>
            </a:r>
            <a:r>
              <a:rPr lang="en-US" sz="3200" u="sng" dirty="0"/>
              <a:t>do</a:t>
            </a:r>
            <a:r>
              <a:rPr lang="en-US" sz="3200" dirty="0"/>
              <a:t> look at the intercept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3" name="Rectangle 12"/>
          <p:cNvSpPr/>
          <p:nvPr/>
        </p:nvSpPr>
        <p:spPr>
          <a:xfrm>
            <a:off x="4123511" y="1962663"/>
            <a:ext cx="638990" cy="3614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19968" y="3194277"/>
            <a:ext cx="3162168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y = 0*x + 12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62062" y="3371850"/>
            <a:ext cx="1896488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14600" y="2496064"/>
            <a:ext cx="685800" cy="3856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04974" y="3037485"/>
            <a:ext cx="1495425" cy="4353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099" y="4007542"/>
            <a:ext cx="2114551" cy="4501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80654" y="4931185"/>
            <a:ext cx="2948396" cy="4722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2" y="5435729"/>
            <a:ext cx="4123513" cy="5253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95743" y="5951444"/>
            <a:ext cx="1718857" cy="4610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310343" y="5951444"/>
            <a:ext cx="518707" cy="4610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-3" y="2496064"/>
            <a:ext cx="4662155" cy="4361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7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0"/>
            <a:ext cx="7962636" cy="66534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123825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What is the null hypothesis (Ho) when doing regression??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52886" y="3009900"/>
            <a:ext cx="5429250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928240"/>
            <a:ext cx="47625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-The null hypothesis is represented by a </a:t>
            </a:r>
            <a:r>
              <a:rPr lang="en-US" sz="3200" u="sng" dirty="0">
                <a:solidFill>
                  <a:schemeClr val="accent2">
                    <a:lumMod val="75000"/>
                  </a:schemeClr>
                </a:solidFill>
              </a:rPr>
              <a:t>flat line</a:t>
            </a:r>
            <a:r>
              <a:rPr lang="en-US" sz="3200" dirty="0"/>
              <a:t>.</a:t>
            </a:r>
          </a:p>
          <a:p>
            <a:r>
              <a:rPr lang="en-US" sz="3200" dirty="0"/>
              <a:t>-The </a:t>
            </a:r>
            <a:r>
              <a:rPr lang="en-US" sz="3200" u="sng" dirty="0">
                <a:solidFill>
                  <a:schemeClr val="accent2">
                    <a:lumMod val="75000"/>
                  </a:schemeClr>
                </a:solidFill>
              </a:rPr>
              <a:t>slope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/>
              <a:t>of a flat line =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sz="3200" dirty="0"/>
              <a:t>.</a:t>
            </a:r>
          </a:p>
          <a:p>
            <a:r>
              <a:rPr lang="en-US" sz="3200" dirty="0"/>
              <a:t>-Note: it does </a:t>
            </a:r>
            <a:r>
              <a:rPr lang="en-US" sz="3200" u="sng" dirty="0"/>
              <a:t>NOT</a:t>
            </a:r>
            <a:r>
              <a:rPr lang="en-US" sz="3200" dirty="0"/>
              <a:t> matter what the </a:t>
            </a:r>
            <a:r>
              <a:rPr lang="en-US" sz="3200" u="sng" dirty="0"/>
              <a:t>intercept</a:t>
            </a:r>
            <a:r>
              <a:rPr lang="en-US" sz="3200" dirty="0"/>
              <a:t> is! </a:t>
            </a:r>
          </a:p>
          <a:p>
            <a:r>
              <a:rPr lang="en-US" sz="3200" dirty="0"/>
              <a:t>-The null hypothesis </a:t>
            </a:r>
            <a:r>
              <a:rPr lang="en-US" sz="3200" u="sng" dirty="0"/>
              <a:t>doesn’t care </a:t>
            </a:r>
            <a:r>
              <a:rPr lang="en-US" sz="3200" dirty="0"/>
              <a:t>what the intercept is.</a:t>
            </a:r>
          </a:p>
          <a:p>
            <a:r>
              <a:rPr lang="en-US" sz="3200" dirty="0"/>
              <a:t>-For </a:t>
            </a:r>
            <a:r>
              <a:rPr lang="en-US" sz="3200" u="sng" dirty="0"/>
              <a:t>hypothesis testing</a:t>
            </a:r>
            <a:r>
              <a:rPr lang="en-US" sz="3200" dirty="0"/>
              <a:t>, </a:t>
            </a:r>
          </a:p>
          <a:p>
            <a:r>
              <a:rPr lang="en-US" sz="3200" u="sng" dirty="0"/>
              <a:t>we ignore the intercept</a:t>
            </a:r>
          </a:p>
          <a:p>
            <a:r>
              <a:rPr lang="en-US" sz="3200" dirty="0"/>
              <a:t>-For </a:t>
            </a:r>
            <a:r>
              <a:rPr lang="en-US" sz="3200" u="sng" dirty="0"/>
              <a:t>prediction</a:t>
            </a:r>
            <a:r>
              <a:rPr lang="en-US" sz="3200" dirty="0"/>
              <a:t>, we </a:t>
            </a:r>
            <a:r>
              <a:rPr lang="en-US" sz="3200" u="sng" dirty="0"/>
              <a:t>do</a:t>
            </a:r>
            <a:r>
              <a:rPr lang="en-US" sz="3200" dirty="0"/>
              <a:t> look at the intercept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8419968" y="3194277"/>
            <a:ext cx="3162168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y = 0*x + 12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62062" y="3371850"/>
            <a:ext cx="1896488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14600" y="2496064"/>
            <a:ext cx="685800" cy="3856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04974" y="3037485"/>
            <a:ext cx="1495425" cy="4353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099" y="4007542"/>
            <a:ext cx="2114551" cy="4501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80654" y="4931185"/>
            <a:ext cx="2948396" cy="4722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2" y="5435729"/>
            <a:ext cx="4123513" cy="5253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95743" y="5951444"/>
            <a:ext cx="1718857" cy="4610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310343" y="5951444"/>
            <a:ext cx="518707" cy="4610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-3" y="2496064"/>
            <a:ext cx="4662155" cy="4361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0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0"/>
            <a:ext cx="7962636" cy="66534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123825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What is the null hypothesis (Ho) when doing regression??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52886" y="3009900"/>
            <a:ext cx="5429250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928240"/>
            <a:ext cx="47625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-The null hypothesis is represented by a </a:t>
            </a:r>
            <a:r>
              <a:rPr lang="en-US" sz="3200" u="sng" dirty="0">
                <a:solidFill>
                  <a:schemeClr val="accent2">
                    <a:lumMod val="75000"/>
                  </a:schemeClr>
                </a:solidFill>
              </a:rPr>
              <a:t>flat line</a:t>
            </a:r>
            <a:r>
              <a:rPr lang="en-US" sz="3200" dirty="0"/>
              <a:t>.</a:t>
            </a:r>
          </a:p>
          <a:p>
            <a:r>
              <a:rPr lang="en-US" sz="3200" dirty="0"/>
              <a:t>-The </a:t>
            </a:r>
            <a:r>
              <a:rPr lang="en-US" sz="3200" u="sng" dirty="0">
                <a:solidFill>
                  <a:schemeClr val="accent2">
                    <a:lumMod val="75000"/>
                  </a:schemeClr>
                </a:solidFill>
              </a:rPr>
              <a:t>slope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/>
              <a:t>of a flat line =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sz="3200" dirty="0"/>
              <a:t>.</a:t>
            </a:r>
          </a:p>
          <a:p>
            <a:r>
              <a:rPr lang="en-US" sz="3200" dirty="0"/>
              <a:t>-Note: it does </a:t>
            </a:r>
            <a:r>
              <a:rPr lang="en-US" sz="3200" u="sng" dirty="0"/>
              <a:t>NOT</a:t>
            </a:r>
            <a:r>
              <a:rPr lang="en-US" sz="3200" dirty="0"/>
              <a:t> matter what the </a:t>
            </a:r>
            <a:r>
              <a:rPr lang="en-US" sz="3200" u="sng" dirty="0"/>
              <a:t>intercept</a:t>
            </a:r>
            <a:r>
              <a:rPr lang="en-US" sz="3200" dirty="0"/>
              <a:t> is! </a:t>
            </a:r>
          </a:p>
          <a:p>
            <a:r>
              <a:rPr lang="en-US" sz="3200" dirty="0"/>
              <a:t>-The null hypothesis </a:t>
            </a:r>
            <a:r>
              <a:rPr lang="en-US" sz="3200" u="sng" dirty="0"/>
              <a:t>doesn’t care </a:t>
            </a:r>
            <a:r>
              <a:rPr lang="en-US" sz="3200" dirty="0"/>
              <a:t>what the intercept is.</a:t>
            </a:r>
          </a:p>
          <a:p>
            <a:r>
              <a:rPr lang="en-US" sz="3200" dirty="0"/>
              <a:t>-For </a:t>
            </a:r>
            <a:r>
              <a:rPr lang="en-US" sz="3200" u="sng" dirty="0"/>
              <a:t>hypothesis testing</a:t>
            </a:r>
            <a:r>
              <a:rPr lang="en-US" sz="3200" dirty="0"/>
              <a:t>, </a:t>
            </a:r>
          </a:p>
          <a:p>
            <a:r>
              <a:rPr lang="en-US" sz="3200" u="sng" dirty="0"/>
              <a:t>we ignore the intercept</a:t>
            </a:r>
          </a:p>
          <a:p>
            <a:r>
              <a:rPr lang="en-US" sz="3200" dirty="0"/>
              <a:t>-For </a:t>
            </a:r>
            <a:r>
              <a:rPr lang="en-US" sz="3200" u="sng" dirty="0"/>
              <a:t>prediction</a:t>
            </a:r>
            <a:r>
              <a:rPr lang="en-US" sz="3200" dirty="0"/>
              <a:t>, we </a:t>
            </a:r>
            <a:r>
              <a:rPr lang="en-US" sz="3200" u="sng" dirty="0"/>
              <a:t>do</a:t>
            </a:r>
            <a:r>
              <a:rPr lang="en-US" sz="3200" dirty="0"/>
              <a:t> look at the intercept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8419968" y="3194277"/>
            <a:ext cx="3162168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y = 0*x + 12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62062" y="3371850"/>
            <a:ext cx="1896488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14600" y="2496064"/>
            <a:ext cx="685800" cy="3856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04974" y="3037485"/>
            <a:ext cx="1495425" cy="4353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099" y="4007542"/>
            <a:ext cx="2114551" cy="4501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80654" y="4931185"/>
            <a:ext cx="2948396" cy="4722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2" y="5435729"/>
            <a:ext cx="4123513" cy="5253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95743" y="5951444"/>
            <a:ext cx="1718857" cy="4610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310343" y="5951444"/>
            <a:ext cx="518707" cy="4610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4" descr="Image result for sugar maple seedling p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308" y="3116369"/>
            <a:ext cx="998104" cy="126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result for sugar maple seedling p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551" y="3116369"/>
            <a:ext cx="998104" cy="126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Image result for sugar maple seedling p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794" y="3116369"/>
            <a:ext cx="998104" cy="126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mage result for sugar maple seedling p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044" y="3116369"/>
            <a:ext cx="998104" cy="126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-3" y="2496064"/>
            <a:ext cx="4662155" cy="4361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3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6400" y="-50397"/>
            <a:ext cx="10515600" cy="1325563"/>
          </a:xfrm>
        </p:spPr>
        <p:txBody>
          <a:bodyPr/>
          <a:lstStyle/>
          <a:p>
            <a:r>
              <a:rPr lang="en-US" dirty="0"/>
              <a:t>3 Major steps in regression analysis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73119" y="1024340"/>
            <a:ext cx="3590544" cy="823912"/>
          </a:xfrm>
        </p:spPr>
        <p:txBody>
          <a:bodyPr>
            <a:normAutofit/>
          </a:bodyPr>
          <a:lstStyle/>
          <a:p>
            <a:r>
              <a:rPr lang="en-US" sz="3200" dirty="0"/>
              <a:t>1)</a:t>
            </a:r>
            <a:r>
              <a:rPr lang="en-US" sz="3200" u="sng" dirty="0"/>
              <a:t>Model fitting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73119" y="1848251"/>
            <a:ext cx="3590544" cy="47972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What line fits the data best?</a:t>
            </a:r>
          </a:p>
          <a:p>
            <a:r>
              <a:rPr lang="en-US" dirty="0"/>
              <a:t>This class: </a:t>
            </a:r>
          </a:p>
          <a:p>
            <a:pPr marL="0" indent="0">
              <a:buNone/>
            </a:pPr>
            <a:r>
              <a:rPr lang="en-US" dirty="0"/>
              <a:t>   “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least squares</a:t>
            </a:r>
            <a:r>
              <a:rPr lang="en-US" dirty="0"/>
              <a:t>”</a:t>
            </a:r>
          </a:p>
          <a:p>
            <a:r>
              <a:rPr lang="en-US" dirty="0"/>
              <a:t>Advanced regression: “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maximum likelihood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Calculate 2 things:</a:t>
            </a:r>
          </a:p>
          <a:p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Intercept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of line</a:t>
            </a:r>
          </a:p>
          <a:p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Slope</a:t>
            </a:r>
            <a:r>
              <a:rPr lang="en-US" u="sng" dirty="0"/>
              <a:t> </a:t>
            </a:r>
            <a:r>
              <a:rPr lang="en-US" dirty="0"/>
              <a:t>of line</a:t>
            </a:r>
          </a:p>
          <a:p>
            <a:pPr marL="0" indent="0">
              <a:buNone/>
            </a:pPr>
            <a:r>
              <a:rPr lang="en-US" dirty="0"/>
              <a:t>There are equations that provide the exact solution </a:t>
            </a:r>
          </a:p>
          <a:p>
            <a:pPr marL="0" indent="0">
              <a:buNone/>
            </a:pPr>
            <a:r>
              <a:rPr lang="en-US" b="1" dirty="0"/>
              <a:t>Can also do with a ruler</a:t>
            </a:r>
          </a:p>
          <a:p>
            <a:endParaRPr lang="en-US" u="sn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3863662" y="1024338"/>
            <a:ext cx="3593205" cy="823912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2)</a:t>
            </a:r>
            <a:r>
              <a:rPr lang="en-US" sz="3200" u="sng" dirty="0"/>
              <a:t>Significance testing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3863663" y="1848250"/>
            <a:ext cx="3499834" cy="3684588"/>
          </a:xfrm>
        </p:spPr>
        <p:txBody>
          <a:bodyPr>
            <a:normAutofit/>
          </a:bodyPr>
          <a:lstStyle/>
          <a:p>
            <a:r>
              <a:rPr lang="en-US" sz="2400" dirty="0"/>
              <a:t>Is the line any different from a </a:t>
            </a:r>
            <a:r>
              <a:rPr lang="en-US" sz="2400" b="1" u="sng" dirty="0"/>
              <a:t>flat line</a:t>
            </a:r>
            <a:r>
              <a:rPr lang="en-US" sz="2400" dirty="0"/>
              <a:t>?</a:t>
            </a:r>
          </a:p>
          <a:p>
            <a:r>
              <a:rPr lang="en-US" sz="2400" dirty="0"/>
              <a:t>The slope of flat line = 0</a:t>
            </a:r>
          </a:p>
          <a:p>
            <a:r>
              <a:rPr lang="en-US" sz="2400" dirty="0"/>
              <a:t>Slope of 0 = no change in y as x changes</a:t>
            </a:r>
          </a:p>
          <a:p>
            <a:r>
              <a:rPr lang="en-US" sz="2400" dirty="0"/>
              <a:t> Calculate: Standard errors (SE), confidence intervals (CI) t-statistics, F-statistic, p-values</a:t>
            </a:r>
          </a:p>
        </p:txBody>
      </p:sp>
      <p:sp>
        <p:nvSpPr>
          <p:cNvPr id="21" name="Text Placeholder 10"/>
          <p:cNvSpPr txBox="1">
            <a:spLocks/>
          </p:cNvSpPr>
          <p:nvPr/>
        </p:nvSpPr>
        <p:spPr>
          <a:xfrm>
            <a:off x="7609269" y="1024338"/>
            <a:ext cx="349983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3)</a:t>
            </a:r>
            <a:r>
              <a:rPr lang="en-US" sz="3200" u="sng" dirty="0"/>
              <a:t>Model Checking</a:t>
            </a:r>
          </a:p>
        </p:txBody>
      </p:sp>
      <p:sp>
        <p:nvSpPr>
          <p:cNvPr id="22" name="Content Placeholder 11"/>
          <p:cNvSpPr txBox="1">
            <a:spLocks/>
          </p:cNvSpPr>
          <p:nvPr/>
        </p:nvSpPr>
        <p:spPr>
          <a:xfrm>
            <a:off x="7609269" y="1848250"/>
            <a:ext cx="3499834" cy="3684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aka “residual analysis”</a:t>
            </a:r>
          </a:p>
          <a:p>
            <a:r>
              <a:rPr lang="en-US" sz="2400" dirty="0"/>
              <a:t>aka“ “model diagnostics”</a:t>
            </a:r>
          </a:p>
          <a:p>
            <a:r>
              <a:rPr lang="en-US" sz="2400" dirty="0"/>
              <a:t>Do the data meet the assumptions of the model</a:t>
            </a:r>
          </a:p>
          <a:p>
            <a:r>
              <a:rPr lang="en-US" sz="2400" dirty="0"/>
              <a:t>Random &amp; Independent sampling, Normality, constant variance</a:t>
            </a:r>
          </a:p>
          <a:p>
            <a:r>
              <a:rPr lang="en-US" sz="2400" dirty="0"/>
              <a:t>Requires plotting the residuals (errors)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205816" y="1365298"/>
            <a:ext cx="3157681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38785" y="1848250"/>
            <a:ext cx="4351985" cy="4797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84907" y="2219847"/>
            <a:ext cx="1578841" cy="3519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29139" y="2571751"/>
            <a:ext cx="757244" cy="3962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66668" y="3144835"/>
            <a:ext cx="1419932" cy="3962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52980" y="1291920"/>
            <a:ext cx="4351985" cy="466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020286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7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4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0"/>
            <a:ext cx="7962636" cy="66534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123825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What is the null hypothesis (Ho) when doing regression??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52886" y="3009900"/>
            <a:ext cx="5429250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928240"/>
            <a:ext cx="47625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-The null hypothesis is represented by a </a:t>
            </a:r>
            <a:r>
              <a:rPr lang="en-US" sz="3200" u="sng" dirty="0">
                <a:solidFill>
                  <a:schemeClr val="accent2">
                    <a:lumMod val="75000"/>
                  </a:schemeClr>
                </a:solidFill>
              </a:rPr>
              <a:t>flat line</a:t>
            </a:r>
            <a:r>
              <a:rPr lang="en-US" sz="3200" dirty="0"/>
              <a:t>.</a:t>
            </a:r>
          </a:p>
          <a:p>
            <a:r>
              <a:rPr lang="en-US" sz="3200" dirty="0"/>
              <a:t>-The </a:t>
            </a:r>
            <a:r>
              <a:rPr lang="en-US" sz="3200" u="sng" dirty="0">
                <a:solidFill>
                  <a:schemeClr val="accent2">
                    <a:lumMod val="75000"/>
                  </a:schemeClr>
                </a:solidFill>
              </a:rPr>
              <a:t>slope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/>
              <a:t>of a flat line =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sz="3200" dirty="0"/>
              <a:t>.</a:t>
            </a:r>
          </a:p>
          <a:p>
            <a:r>
              <a:rPr lang="en-US" sz="3200" dirty="0"/>
              <a:t>-Note: it does </a:t>
            </a:r>
            <a:r>
              <a:rPr lang="en-US" sz="3200" u="sng" dirty="0"/>
              <a:t>NOT</a:t>
            </a:r>
            <a:r>
              <a:rPr lang="en-US" sz="3200" dirty="0"/>
              <a:t> matter what the </a:t>
            </a:r>
            <a:r>
              <a:rPr lang="en-US" sz="3200" u="sng" dirty="0"/>
              <a:t>intercept</a:t>
            </a:r>
            <a:r>
              <a:rPr lang="en-US" sz="3200" dirty="0"/>
              <a:t> is! </a:t>
            </a:r>
          </a:p>
          <a:p>
            <a:r>
              <a:rPr lang="en-US" sz="3200" dirty="0"/>
              <a:t>-The null hypothesis </a:t>
            </a:r>
            <a:r>
              <a:rPr lang="en-US" sz="3200" u="sng" dirty="0"/>
              <a:t>doesn’t care </a:t>
            </a:r>
            <a:r>
              <a:rPr lang="en-US" sz="3200" dirty="0"/>
              <a:t>what the intercept is.</a:t>
            </a:r>
          </a:p>
          <a:p>
            <a:r>
              <a:rPr lang="en-US" sz="3200" dirty="0"/>
              <a:t>-For </a:t>
            </a:r>
            <a:r>
              <a:rPr lang="en-US" sz="3200" u="sng" dirty="0"/>
              <a:t>hypothesis testing</a:t>
            </a:r>
            <a:r>
              <a:rPr lang="en-US" sz="3200" dirty="0"/>
              <a:t>, </a:t>
            </a:r>
          </a:p>
          <a:p>
            <a:r>
              <a:rPr lang="en-US" sz="3200" u="sng" dirty="0"/>
              <a:t>we ignore the intercept</a:t>
            </a:r>
          </a:p>
          <a:p>
            <a:r>
              <a:rPr lang="en-US" sz="3200" dirty="0"/>
              <a:t>-For </a:t>
            </a:r>
            <a:r>
              <a:rPr lang="en-US" sz="3200" u="sng" dirty="0"/>
              <a:t>prediction</a:t>
            </a:r>
            <a:r>
              <a:rPr lang="en-US" sz="3200" dirty="0"/>
              <a:t>, we </a:t>
            </a:r>
            <a:r>
              <a:rPr lang="en-US" sz="3200" u="sng" dirty="0"/>
              <a:t>do</a:t>
            </a:r>
            <a:r>
              <a:rPr lang="en-US" sz="3200" dirty="0"/>
              <a:t> look at the intercept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8419968" y="3194277"/>
            <a:ext cx="3162168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y = 0*x + 12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62062" y="3371850"/>
            <a:ext cx="1896488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14600" y="2496064"/>
            <a:ext cx="685800" cy="3856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04974" y="3037485"/>
            <a:ext cx="1495425" cy="4353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099" y="4007542"/>
            <a:ext cx="2114551" cy="4501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80654" y="4931185"/>
            <a:ext cx="2948396" cy="4722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2" y="5435729"/>
            <a:ext cx="4123513" cy="5253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95743" y="5951444"/>
            <a:ext cx="1718857" cy="4610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310343" y="5951444"/>
            <a:ext cx="518707" cy="4610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4" descr="Image result for sugar maple seedling p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308" y="3116369"/>
            <a:ext cx="998104" cy="126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result for sugar maple seedling p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551" y="3116369"/>
            <a:ext cx="998104" cy="126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Image result for sugar maple seedling p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794" y="3116369"/>
            <a:ext cx="998104" cy="126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mage result for sugar maple seedling p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044" y="3116369"/>
            <a:ext cx="998104" cy="126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-3" y="3472824"/>
            <a:ext cx="4662155" cy="3385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1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0"/>
            <a:ext cx="7962636" cy="66534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123825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What is the null hypothesis (Ho) when doing regression??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52886" y="3009900"/>
            <a:ext cx="5429250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928240"/>
            <a:ext cx="47625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-The null hypothesis is represented by a </a:t>
            </a:r>
            <a:r>
              <a:rPr lang="en-US" sz="3200" u="sng" dirty="0"/>
              <a:t>flat line</a:t>
            </a:r>
            <a:r>
              <a:rPr lang="en-US" sz="3200" dirty="0"/>
              <a:t>.</a:t>
            </a:r>
          </a:p>
          <a:p>
            <a:r>
              <a:rPr lang="en-US" sz="3200" dirty="0"/>
              <a:t>-The </a:t>
            </a:r>
            <a:r>
              <a:rPr lang="en-US" sz="3200" u="sng" dirty="0"/>
              <a:t>slope</a:t>
            </a:r>
            <a:r>
              <a:rPr lang="en-US" sz="3200" dirty="0"/>
              <a:t> of a flat line = 0.</a:t>
            </a:r>
          </a:p>
          <a:p>
            <a:r>
              <a:rPr lang="en-US" sz="3200" dirty="0"/>
              <a:t>-Note: it does </a:t>
            </a:r>
            <a:r>
              <a:rPr lang="en-US" sz="3200" u="sng" dirty="0">
                <a:solidFill>
                  <a:schemeClr val="accent2">
                    <a:lumMod val="75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/>
              <a:t>matter what the </a:t>
            </a:r>
            <a:r>
              <a:rPr lang="en-US" sz="3200" u="sng" dirty="0"/>
              <a:t>intercept</a:t>
            </a:r>
            <a:r>
              <a:rPr lang="en-US" sz="3200" dirty="0"/>
              <a:t> is! </a:t>
            </a:r>
          </a:p>
          <a:p>
            <a:r>
              <a:rPr lang="en-US" sz="3200" dirty="0"/>
              <a:t>-The null hypothesis </a:t>
            </a:r>
            <a:r>
              <a:rPr lang="en-US" sz="3200" u="sng" dirty="0"/>
              <a:t>doesn’t care </a:t>
            </a:r>
            <a:r>
              <a:rPr lang="en-US" sz="3200" dirty="0"/>
              <a:t>what the intercept is.</a:t>
            </a:r>
          </a:p>
          <a:p>
            <a:r>
              <a:rPr lang="en-US" sz="3200" dirty="0"/>
              <a:t>-For </a:t>
            </a:r>
            <a:r>
              <a:rPr lang="en-US" sz="3200" u="sng" dirty="0"/>
              <a:t>hypothesis testing</a:t>
            </a:r>
            <a:r>
              <a:rPr lang="en-US" sz="3200" dirty="0"/>
              <a:t>, </a:t>
            </a:r>
          </a:p>
          <a:p>
            <a:r>
              <a:rPr lang="en-US" sz="3200" u="sng" dirty="0"/>
              <a:t>we ignore the intercept</a:t>
            </a:r>
          </a:p>
          <a:p>
            <a:r>
              <a:rPr lang="en-US" sz="3200" dirty="0"/>
              <a:t>-For </a:t>
            </a:r>
            <a:r>
              <a:rPr lang="en-US" sz="3200" u="sng" dirty="0"/>
              <a:t>prediction</a:t>
            </a:r>
            <a:r>
              <a:rPr lang="en-US" sz="3200" dirty="0"/>
              <a:t>, we </a:t>
            </a:r>
            <a:r>
              <a:rPr lang="en-US" sz="3200" u="sng" dirty="0"/>
              <a:t>do</a:t>
            </a:r>
            <a:r>
              <a:rPr lang="en-US" sz="3200" dirty="0"/>
              <a:t> look at the intercept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8419968" y="3194277"/>
            <a:ext cx="3162168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y = 0*x + 12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62062" y="3371850"/>
            <a:ext cx="1896488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04974" y="3037485"/>
            <a:ext cx="1495425" cy="4353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099" y="4007542"/>
            <a:ext cx="2114551" cy="4501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80654" y="4931185"/>
            <a:ext cx="2948396" cy="4722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2" y="5435729"/>
            <a:ext cx="4123513" cy="5253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95743" y="5951444"/>
            <a:ext cx="1718857" cy="4610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310343" y="5951444"/>
            <a:ext cx="518707" cy="4610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6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0"/>
            <a:ext cx="7962636" cy="66534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123825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What is the null hypothesis (Ho) when doing regression??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52886" y="3009900"/>
            <a:ext cx="5429250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928240"/>
            <a:ext cx="47625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-The null hypothesis is represented by a </a:t>
            </a:r>
            <a:r>
              <a:rPr lang="en-US" sz="3200" u="sng" dirty="0"/>
              <a:t>flat line</a:t>
            </a:r>
            <a:r>
              <a:rPr lang="en-US" sz="3200" dirty="0"/>
              <a:t>.</a:t>
            </a:r>
          </a:p>
          <a:p>
            <a:r>
              <a:rPr lang="en-US" sz="3200" dirty="0"/>
              <a:t>-The </a:t>
            </a:r>
            <a:r>
              <a:rPr lang="en-US" sz="3200" u="sng" dirty="0"/>
              <a:t>slope</a:t>
            </a:r>
            <a:r>
              <a:rPr lang="en-US" sz="3200" dirty="0"/>
              <a:t> of a flat line = 0.</a:t>
            </a:r>
          </a:p>
          <a:p>
            <a:r>
              <a:rPr lang="en-US" sz="3200" dirty="0"/>
              <a:t>-Note: it does </a:t>
            </a:r>
            <a:r>
              <a:rPr lang="en-US" sz="3200" u="sng" dirty="0"/>
              <a:t>NOT</a:t>
            </a:r>
            <a:r>
              <a:rPr lang="en-US" sz="3200" dirty="0"/>
              <a:t> matter what the </a:t>
            </a:r>
            <a:r>
              <a:rPr lang="en-US" sz="3200" u="sng" dirty="0">
                <a:solidFill>
                  <a:schemeClr val="accent2">
                    <a:lumMod val="75000"/>
                  </a:schemeClr>
                </a:solidFill>
              </a:rPr>
              <a:t>intercept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/>
              <a:t>is! </a:t>
            </a:r>
          </a:p>
          <a:p>
            <a:r>
              <a:rPr lang="en-US" sz="3200" dirty="0"/>
              <a:t>-The null hypothesis </a:t>
            </a:r>
            <a:r>
              <a:rPr lang="en-US" sz="3200" u="sng" dirty="0"/>
              <a:t>doesn’t care </a:t>
            </a:r>
            <a:r>
              <a:rPr lang="en-US" sz="3200" dirty="0"/>
              <a:t>what the intercept is.</a:t>
            </a:r>
          </a:p>
          <a:p>
            <a:r>
              <a:rPr lang="en-US" sz="3200" dirty="0"/>
              <a:t>-For </a:t>
            </a:r>
            <a:r>
              <a:rPr lang="en-US" sz="3200" u="sng" dirty="0"/>
              <a:t>hypothesis testing</a:t>
            </a:r>
            <a:r>
              <a:rPr lang="en-US" sz="3200" dirty="0"/>
              <a:t>, </a:t>
            </a:r>
          </a:p>
          <a:p>
            <a:r>
              <a:rPr lang="en-US" sz="3200" u="sng" dirty="0"/>
              <a:t>we ignore the intercept</a:t>
            </a:r>
          </a:p>
          <a:p>
            <a:r>
              <a:rPr lang="en-US" sz="3200" dirty="0"/>
              <a:t>-For </a:t>
            </a:r>
            <a:r>
              <a:rPr lang="en-US" sz="3200" u="sng" dirty="0"/>
              <a:t>prediction</a:t>
            </a:r>
            <a:r>
              <a:rPr lang="en-US" sz="3200" dirty="0"/>
              <a:t>, we </a:t>
            </a:r>
            <a:r>
              <a:rPr lang="en-US" sz="3200" u="sng" dirty="0"/>
              <a:t>do</a:t>
            </a:r>
            <a:r>
              <a:rPr lang="en-US" sz="3200" dirty="0"/>
              <a:t> look at the intercept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8419968" y="3194277"/>
            <a:ext cx="3162168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y = 0*x + 12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62062" y="3371850"/>
            <a:ext cx="1896488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099" y="4007542"/>
            <a:ext cx="2114551" cy="4501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80654" y="4931185"/>
            <a:ext cx="2948396" cy="4722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2" y="5435729"/>
            <a:ext cx="4123513" cy="5253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95743" y="5951444"/>
            <a:ext cx="1718857" cy="4610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310343" y="5951444"/>
            <a:ext cx="518707" cy="4610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2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0"/>
            <a:ext cx="7962636" cy="66534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123825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What is the null hypothesis (Ho) when doing regression??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52886" y="3009900"/>
            <a:ext cx="5429250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928240"/>
            <a:ext cx="47625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-The null hypothesis is represented by a </a:t>
            </a:r>
            <a:r>
              <a:rPr lang="en-US" sz="3200" u="sng" dirty="0"/>
              <a:t>flat line</a:t>
            </a:r>
            <a:r>
              <a:rPr lang="en-US" sz="3200" dirty="0"/>
              <a:t>.</a:t>
            </a:r>
          </a:p>
          <a:p>
            <a:r>
              <a:rPr lang="en-US" sz="3200" dirty="0"/>
              <a:t>-The </a:t>
            </a:r>
            <a:r>
              <a:rPr lang="en-US" sz="3200" u="sng" dirty="0"/>
              <a:t>slope</a:t>
            </a:r>
            <a:r>
              <a:rPr lang="en-US" sz="3200" dirty="0"/>
              <a:t> of a flat line = 0.</a:t>
            </a:r>
          </a:p>
          <a:p>
            <a:r>
              <a:rPr lang="en-US" sz="3200" dirty="0"/>
              <a:t>-Note: it does </a:t>
            </a:r>
            <a:r>
              <a:rPr lang="en-US" sz="3200" u="sng" dirty="0"/>
              <a:t>NOT</a:t>
            </a:r>
            <a:r>
              <a:rPr lang="en-US" sz="3200" dirty="0"/>
              <a:t> matter what the </a:t>
            </a:r>
            <a:r>
              <a:rPr lang="en-US" sz="3200" u="sng" dirty="0"/>
              <a:t>intercept</a:t>
            </a:r>
            <a:r>
              <a:rPr lang="en-US" sz="3200" dirty="0"/>
              <a:t> is! </a:t>
            </a:r>
          </a:p>
          <a:p>
            <a:r>
              <a:rPr lang="en-US" sz="3200" dirty="0"/>
              <a:t>-The null hypothesis </a:t>
            </a:r>
            <a:r>
              <a:rPr lang="en-US" sz="3200" u="sng" dirty="0">
                <a:solidFill>
                  <a:schemeClr val="accent2">
                    <a:lumMod val="75000"/>
                  </a:schemeClr>
                </a:solidFill>
              </a:rPr>
              <a:t>doesn’t care </a:t>
            </a:r>
            <a:r>
              <a:rPr lang="en-US" sz="3200" dirty="0"/>
              <a:t>what the intercept is.</a:t>
            </a:r>
          </a:p>
          <a:p>
            <a:r>
              <a:rPr lang="en-US" sz="3200" dirty="0"/>
              <a:t>-For </a:t>
            </a:r>
            <a:r>
              <a:rPr lang="en-US" sz="3200" u="sng" dirty="0"/>
              <a:t>hypothesis testing</a:t>
            </a:r>
            <a:r>
              <a:rPr lang="en-US" sz="3200" dirty="0"/>
              <a:t>, </a:t>
            </a:r>
          </a:p>
          <a:p>
            <a:r>
              <a:rPr lang="en-US" sz="3200" u="sng" dirty="0"/>
              <a:t>we ignore the intercept</a:t>
            </a:r>
          </a:p>
          <a:p>
            <a:r>
              <a:rPr lang="en-US" sz="3200" dirty="0"/>
              <a:t>-For </a:t>
            </a:r>
            <a:r>
              <a:rPr lang="en-US" sz="3200" u="sng" dirty="0"/>
              <a:t>prediction</a:t>
            </a:r>
            <a:r>
              <a:rPr lang="en-US" sz="3200" dirty="0"/>
              <a:t>, we </a:t>
            </a:r>
            <a:r>
              <a:rPr lang="en-US" sz="3200" u="sng" dirty="0"/>
              <a:t>do</a:t>
            </a:r>
            <a:r>
              <a:rPr lang="en-US" sz="3200" dirty="0"/>
              <a:t> look at the intercept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8419968" y="3194277"/>
            <a:ext cx="3162168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y = 0*x + 12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62062" y="3371850"/>
            <a:ext cx="1896488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80654" y="4931185"/>
            <a:ext cx="2948396" cy="4722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2" y="5435729"/>
            <a:ext cx="4123513" cy="5253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95743" y="5951444"/>
            <a:ext cx="1718857" cy="4610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310343" y="5951444"/>
            <a:ext cx="518707" cy="4610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1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0"/>
            <a:ext cx="7962636" cy="66534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123825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What is the null hypothesis (Ho) when doing regression??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52886" y="3009900"/>
            <a:ext cx="5429250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928240"/>
            <a:ext cx="47625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-The null hypothesis is represented by a </a:t>
            </a:r>
            <a:r>
              <a:rPr lang="en-US" sz="3200" u="sng" dirty="0"/>
              <a:t>flat line</a:t>
            </a:r>
            <a:r>
              <a:rPr lang="en-US" sz="3200" dirty="0"/>
              <a:t>.</a:t>
            </a:r>
          </a:p>
          <a:p>
            <a:r>
              <a:rPr lang="en-US" sz="3200" dirty="0"/>
              <a:t>-The </a:t>
            </a:r>
            <a:r>
              <a:rPr lang="en-US" sz="3200" u="sng" dirty="0"/>
              <a:t>slope</a:t>
            </a:r>
            <a:r>
              <a:rPr lang="en-US" sz="3200" dirty="0"/>
              <a:t> of a flat line = 0.</a:t>
            </a:r>
          </a:p>
          <a:p>
            <a:r>
              <a:rPr lang="en-US" sz="3200" dirty="0"/>
              <a:t>-Note: it does </a:t>
            </a:r>
            <a:r>
              <a:rPr lang="en-US" sz="3200" u="sng" dirty="0"/>
              <a:t>NOT</a:t>
            </a:r>
            <a:r>
              <a:rPr lang="en-US" sz="3200" dirty="0"/>
              <a:t> matter what the </a:t>
            </a:r>
            <a:r>
              <a:rPr lang="en-US" sz="3200" u="sng" dirty="0">
                <a:solidFill>
                  <a:schemeClr val="accent2">
                    <a:lumMod val="75000"/>
                  </a:schemeClr>
                </a:solidFill>
              </a:rPr>
              <a:t>intercept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/>
              <a:t>is! </a:t>
            </a:r>
          </a:p>
          <a:p>
            <a:r>
              <a:rPr lang="en-US" sz="3200" dirty="0"/>
              <a:t>-The null hypothesis </a:t>
            </a:r>
            <a:r>
              <a:rPr lang="en-US" sz="3200" u="sng" dirty="0">
                <a:solidFill>
                  <a:schemeClr val="accent2">
                    <a:lumMod val="75000"/>
                  </a:schemeClr>
                </a:solidFill>
              </a:rPr>
              <a:t>doesn’t care </a:t>
            </a:r>
            <a:r>
              <a:rPr lang="en-US" sz="3200" dirty="0"/>
              <a:t>what the intercept is.</a:t>
            </a:r>
          </a:p>
          <a:p>
            <a:r>
              <a:rPr lang="en-US" sz="3200" dirty="0"/>
              <a:t>-For </a:t>
            </a:r>
            <a:r>
              <a:rPr lang="en-US" sz="3200" u="sng" dirty="0"/>
              <a:t>hypothesis testing</a:t>
            </a:r>
            <a:r>
              <a:rPr lang="en-US" sz="3200" dirty="0"/>
              <a:t>, </a:t>
            </a:r>
          </a:p>
          <a:p>
            <a:r>
              <a:rPr lang="en-US" sz="3200" u="sng" dirty="0"/>
              <a:t>we ignore the intercept</a:t>
            </a:r>
          </a:p>
          <a:p>
            <a:r>
              <a:rPr lang="en-US" sz="3200" dirty="0"/>
              <a:t>-For </a:t>
            </a:r>
            <a:r>
              <a:rPr lang="en-US" sz="3200" u="sng" dirty="0"/>
              <a:t>prediction</a:t>
            </a:r>
            <a:r>
              <a:rPr lang="en-US" sz="3200" dirty="0"/>
              <a:t>, we </a:t>
            </a:r>
            <a:r>
              <a:rPr lang="en-US" sz="3200" u="sng" dirty="0"/>
              <a:t>do</a:t>
            </a:r>
            <a:r>
              <a:rPr lang="en-US" sz="3200" dirty="0"/>
              <a:t> look at the intercept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8419968" y="3194277"/>
            <a:ext cx="3162168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y = 0*x + 12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62062" y="3371850"/>
            <a:ext cx="1896488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80654" y="4931185"/>
            <a:ext cx="2948396" cy="4722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2" y="5435729"/>
            <a:ext cx="4123513" cy="5253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95743" y="5951444"/>
            <a:ext cx="1718857" cy="4610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310343" y="5951444"/>
            <a:ext cx="518707" cy="4610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-114838" y="2361614"/>
            <a:ext cx="5258875" cy="1425574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99147" y="699257"/>
            <a:ext cx="5947028" cy="846385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That is, the null hypothesis isn’t really about the intercept, its focus is the slope</a:t>
            </a:r>
          </a:p>
          <a:p>
            <a:endParaRPr lang="en-US" sz="3200" dirty="0"/>
          </a:p>
          <a:p>
            <a:r>
              <a:rPr lang="en-US" sz="3200" dirty="0"/>
              <a:t>Don’t get hung up on what the intercept  is – it doesn’t really matter if its “significant” or not</a:t>
            </a:r>
          </a:p>
          <a:p>
            <a:endParaRPr lang="en-US" sz="3200" dirty="0"/>
          </a:p>
          <a:p>
            <a:r>
              <a:rPr lang="en-US" sz="3200" dirty="0"/>
              <a:t>Frequently the intercept will be “significant” but the slope won’t be.  This really just means that your data aren’t all zeros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12047974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5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0"/>
            <a:ext cx="7962636" cy="66534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123825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What is the null hypothesis (Ho) when doing regression??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52886" y="3009900"/>
            <a:ext cx="5429250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928240"/>
            <a:ext cx="47625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-The null hypothesis is represented by a </a:t>
            </a:r>
            <a:r>
              <a:rPr lang="en-US" sz="3200" u="sng" dirty="0"/>
              <a:t>flat line</a:t>
            </a:r>
            <a:r>
              <a:rPr lang="en-US" sz="3200" dirty="0"/>
              <a:t>.</a:t>
            </a:r>
          </a:p>
          <a:p>
            <a:r>
              <a:rPr lang="en-US" sz="3200" dirty="0"/>
              <a:t>-The </a:t>
            </a:r>
            <a:r>
              <a:rPr lang="en-US" sz="3200" u="sng" dirty="0"/>
              <a:t>slope</a:t>
            </a:r>
            <a:r>
              <a:rPr lang="en-US" sz="3200" dirty="0"/>
              <a:t> of a flat line = 0.</a:t>
            </a:r>
          </a:p>
          <a:p>
            <a:r>
              <a:rPr lang="en-US" sz="3200" dirty="0"/>
              <a:t>-Note: it does </a:t>
            </a:r>
            <a:r>
              <a:rPr lang="en-US" sz="3200" u="sng" dirty="0"/>
              <a:t>NOT</a:t>
            </a:r>
            <a:r>
              <a:rPr lang="en-US" sz="3200" dirty="0"/>
              <a:t> matter what the </a:t>
            </a:r>
            <a:r>
              <a:rPr lang="en-US" sz="3200" u="sng" dirty="0"/>
              <a:t>intercept</a:t>
            </a:r>
            <a:r>
              <a:rPr lang="en-US" sz="3200" dirty="0"/>
              <a:t> is! </a:t>
            </a:r>
          </a:p>
          <a:p>
            <a:r>
              <a:rPr lang="en-US" sz="3200" dirty="0"/>
              <a:t>-The null hypothesis </a:t>
            </a:r>
            <a:r>
              <a:rPr lang="en-US" sz="3200" u="sng" dirty="0"/>
              <a:t>doesn’t care </a:t>
            </a:r>
            <a:r>
              <a:rPr lang="en-US" sz="3200" dirty="0"/>
              <a:t>what the intercept is.</a:t>
            </a:r>
          </a:p>
          <a:p>
            <a:r>
              <a:rPr lang="en-US" sz="3200" dirty="0"/>
              <a:t>-For </a:t>
            </a:r>
            <a:r>
              <a:rPr lang="en-US" sz="3200" u="sng" dirty="0">
                <a:solidFill>
                  <a:schemeClr val="accent2">
                    <a:lumMod val="75000"/>
                  </a:schemeClr>
                </a:solidFill>
              </a:rPr>
              <a:t>hypothesis testing</a:t>
            </a:r>
            <a:r>
              <a:rPr lang="en-US" sz="3200" dirty="0"/>
              <a:t>, </a:t>
            </a:r>
          </a:p>
          <a:p>
            <a:r>
              <a:rPr lang="en-US" sz="3200" u="sng" dirty="0"/>
              <a:t>we ignore the intercept</a:t>
            </a:r>
          </a:p>
          <a:p>
            <a:r>
              <a:rPr lang="en-US" sz="3200" dirty="0"/>
              <a:t>-For </a:t>
            </a:r>
            <a:r>
              <a:rPr lang="en-US" sz="3200" u="sng" dirty="0"/>
              <a:t>prediction</a:t>
            </a:r>
            <a:r>
              <a:rPr lang="en-US" sz="3200" dirty="0"/>
              <a:t>, we </a:t>
            </a:r>
            <a:r>
              <a:rPr lang="en-US" sz="3200" u="sng" dirty="0"/>
              <a:t>do</a:t>
            </a:r>
            <a:r>
              <a:rPr lang="en-US" sz="3200" dirty="0"/>
              <a:t> look at the intercept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8419968" y="3194277"/>
            <a:ext cx="3162168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y = 0*x + 12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62062" y="3371850"/>
            <a:ext cx="1896488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2" y="5435729"/>
            <a:ext cx="4123513" cy="5253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95743" y="5951444"/>
            <a:ext cx="1718857" cy="4610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310343" y="5951444"/>
            <a:ext cx="518707" cy="4610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8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0"/>
            <a:ext cx="7962636" cy="66534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123825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What is the null hypothesis (Ho) when doing regression??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52886" y="3009900"/>
            <a:ext cx="5429250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928240"/>
            <a:ext cx="47625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-The null hypothesis is represented by a </a:t>
            </a:r>
            <a:r>
              <a:rPr lang="en-US" sz="3200" u="sng" dirty="0"/>
              <a:t>flat line</a:t>
            </a:r>
            <a:r>
              <a:rPr lang="en-US" sz="3200" dirty="0"/>
              <a:t>.</a:t>
            </a:r>
          </a:p>
          <a:p>
            <a:r>
              <a:rPr lang="en-US" sz="3200" dirty="0"/>
              <a:t>-The </a:t>
            </a:r>
            <a:r>
              <a:rPr lang="en-US" sz="3200" u="sng" dirty="0"/>
              <a:t>slope</a:t>
            </a:r>
            <a:r>
              <a:rPr lang="en-US" sz="3200" dirty="0"/>
              <a:t> of a flat line = 0.</a:t>
            </a:r>
          </a:p>
          <a:p>
            <a:r>
              <a:rPr lang="en-US" sz="3200" dirty="0"/>
              <a:t>-Note: it does </a:t>
            </a:r>
            <a:r>
              <a:rPr lang="en-US" sz="3200" u="sng" dirty="0"/>
              <a:t>NOT</a:t>
            </a:r>
            <a:r>
              <a:rPr lang="en-US" sz="3200" dirty="0"/>
              <a:t> matter what the </a:t>
            </a:r>
            <a:r>
              <a:rPr lang="en-US" sz="3200" u="sng" dirty="0"/>
              <a:t>intercept</a:t>
            </a:r>
            <a:r>
              <a:rPr lang="en-US" sz="3200" dirty="0"/>
              <a:t> is! </a:t>
            </a:r>
          </a:p>
          <a:p>
            <a:r>
              <a:rPr lang="en-US" sz="3200" dirty="0"/>
              <a:t>-The null hypothesis </a:t>
            </a:r>
            <a:r>
              <a:rPr lang="en-US" sz="3200" u="sng" dirty="0"/>
              <a:t>doesn’t care </a:t>
            </a:r>
            <a:r>
              <a:rPr lang="en-US" sz="3200" dirty="0"/>
              <a:t>what the intercept is.</a:t>
            </a:r>
          </a:p>
          <a:p>
            <a:r>
              <a:rPr lang="en-US" sz="3200" dirty="0"/>
              <a:t>-For </a:t>
            </a:r>
            <a:r>
              <a:rPr lang="en-US" sz="3200" u="sng" dirty="0">
                <a:solidFill>
                  <a:schemeClr val="accent2">
                    <a:lumMod val="75000"/>
                  </a:schemeClr>
                </a:solidFill>
              </a:rPr>
              <a:t>hypothesis testing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, </a:t>
            </a:r>
          </a:p>
          <a:p>
            <a:r>
              <a:rPr lang="en-US" sz="3200" u="sng" dirty="0">
                <a:solidFill>
                  <a:schemeClr val="accent2">
                    <a:lumMod val="75000"/>
                  </a:schemeClr>
                </a:solidFill>
              </a:rPr>
              <a:t>we ignore the intercept</a:t>
            </a:r>
          </a:p>
          <a:p>
            <a:r>
              <a:rPr lang="en-US" sz="3200" dirty="0"/>
              <a:t>-For </a:t>
            </a:r>
            <a:r>
              <a:rPr lang="en-US" sz="3200" u="sng" dirty="0"/>
              <a:t>prediction</a:t>
            </a:r>
            <a:r>
              <a:rPr lang="en-US" sz="3200" dirty="0"/>
              <a:t>, we </a:t>
            </a:r>
            <a:r>
              <a:rPr lang="en-US" sz="3200" u="sng" dirty="0"/>
              <a:t>do</a:t>
            </a:r>
            <a:r>
              <a:rPr lang="en-US" sz="3200" dirty="0"/>
              <a:t> look at the intercept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8419968" y="3194277"/>
            <a:ext cx="3162168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y = 0*x + 12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62062" y="3371850"/>
            <a:ext cx="1896488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95743" y="5951444"/>
            <a:ext cx="1718857" cy="4610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310343" y="5951444"/>
            <a:ext cx="518707" cy="4610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8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0"/>
            <a:ext cx="7962636" cy="66534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123825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What is the null hypothesis (Ho) when doing regression??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52886" y="3009900"/>
            <a:ext cx="5429250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928240"/>
            <a:ext cx="47625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-The null hypothesis is represented by a </a:t>
            </a:r>
            <a:r>
              <a:rPr lang="en-US" sz="3200" u="sng" dirty="0"/>
              <a:t>flat line</a:t>
            </a:r>
            <a:r>
              <a:rPr lang="en-US" sz="3200" dirty="0"/>
              <a:t>.</a:t>
            </a:r>
          </a:p>
          <a:p>
            <a:r>
              <a:rPr lang="en-US" sz="3200" dirty="0"/>
              <a:t>-The </a:t>
            </a:r>
            <a:r>
              <a:rPr lang="en-US" sz="3200" u="sng" dirty="0"/>
              <a:t>slope</a:t>
            </a:r>
            <a:r>
              <a:rPr lang="en-US" sz="3200" dirty="0"/>
              <a:t> of a flat line = 0.</a:t>
            </a:r>
          </a:p>
          <a:p>
            <a:r>
              <a:rPr lang="en-US" sz="3200" dirty="0"/>
              <a:t>-Note: it does </a:t>
            </a:r>
            <a:r>
              <a:rPr lang="en-US" sz="3200" u="sng" dirty="0"/>
              <a:t>NOT</a:t>
            </a:r>
            <a:r>
              <a:rPr lang="en-US" sz="3200" dirty="0"/>
              <a:t> matter what the </a:t>
            </a:r>
            <a:r>
              <a:rPr lang="en-US" sz="3200" u="sng" dirty="0"/>
              <a:t>intercept</a:t>
            </a:r>
            <a:r>
              <a:rPr lang="en-US" sz="3200" dirty="0"/>
              <a:t> is! </a:t>
            </a:r>
          </a:p>
          <a:p>
            <a:r>
              <a:rPr lang="en-US" sz="3200" dirty="0"/>
              <a:t>-The null hypothesis </a:t>
            </a:r>
            <a:r>
              <a:rPr lang="en-US" sz="3200" u="sng" dirty="0"/>
              <a:t>doesn’t care </a:t>
            </a:r>
            <a:r>
              <a:rPr lang="en-US" sz="3200" dirty="0"/>
              <a:t>what the intercept is.</a:t>
            </a:r>
          </a:p>
          <a:p>
            <a:r>
              <a:rPr lang="en-US" sz="3200" dirty="0"/>
              <a:t>-For </a:t>
            </a:r>
            <a:r>
              <a:rPr lang="en-US" sz="3200" u="sng" dirty="0"/>
              <a:t>hypothesis testing</a:t>
            </a:r>
            <a:r>
              <a:rPr lang="en-US" sz="3200" dirty="0"/>
              <a:t>, </a:t>
            </a:r>
          </a:p>
          <a:p>
            <a:r>
              <a:rPr lang="en-US" sz="3200" u="sng" dirty="0"/>
              <a:t>we ignore the intercept</a:t>
            </a:r>
          </a:p>
          <a:p>
            <a:r>
              <a:rPr lang="en-US" sz="3200" dirty="0"/>
              <a:t>-For </a:t>
            </a:r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</a:rPr>
              <a:t>prediction</a:t>
            </a:r>
            <a:r>
              <a:rPr lang="en-US" sz="3200" dirty="0"/>
              <a:t>, we </a:t>
            </a:r>
            <a:r>
              <a:rPr lang="en-US" sz="3200" u="sng" dirty="0"/>
              <a:t>do</a:t>
            </a:r>
            <a:r>
              <a:rPr lang="en-US" sz="3200" dirty="0"/>
              <a:t> look at the intercept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8419968" y="3194277"/>
            <a:ext cx="3162168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y = 0*x + 12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62062" y="3371850"/>
            <a:ext cx="1896488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0"/>
            <a:ext cx="7962636" cy="66534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123825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What is the null hypothesis (Ho) when doing regression??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52886" y="3009900"/>
            <a:ext cx="5429250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928240"/>
            <a:ext cx="47625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-The null hypothesis is represented by a </a:t>
            </a:r>
            <a:r>
              <a:rPr lang="en-US" sz="3200" u="sng" dirty="0"/>
              <a:t>flat line</a:t>
            </a:r>
            <a:r>
              <a:rPr lang="en-US" sz="3200" dirty="0"/>
              <a:t>.</a:t>
            </a:r>
          </a:p>
          <a:p>
            <a:r>
              <a:rPr lang="en-US" sz="3200" dirty="0"/>
              <a:t>-The </a:t>
            </a:r>
            <a:r>
              <a:rPr lang="en-US" sz="3200" u="sng" dirty="0"/>
              <a:t>slope</a:t>
            </a:r>
            <a:r>
              <a:rPr lang="en-US" sz="3200" dirty="0"/>
              <a:t> of a flat line = 0.</a:t>
            </a:r>
          </a:p>
          <a:p>
            <a:r>
              <a:rPr lang="en-US" sz="3200" dirty="0"/>
              <a:t>-Note: it does </a:t>
            </a:r>
            <a:r>
              <a:rPr lang="en-US" sz="3200" u="sng" dirty="0"/>
              <a:t>NOT</a:t>
            </a:r>
            <a:r>
              <a:rPr lang="en-US" sz="3200" dirty="0"/>
              <a:t> matter what the </a:t>
            </a:r>
            <a:r>
              <a:rPr lang="en-US" sz="3200" u="sng" dirty="0"/>
              <a:t>intercept</a:t>
            </a:r>
            <a:r>
              <a:rPr lang="en-US" sz="3200" dirty="0"/>
              <a:t> is! </a:t>
            </a:r>
          </a:p>
          <a:p>
            <a:r>
              <a:rPr lang="en-US" sz="3200" dirty="0"/>
              <a:t>-The null hypothesis </a:t>
            </a:r>
            <a:r>
              <a:rPr lang="en-US" sz="3200" u="sng" dirty="0"/>
              <a:t>doesn’t care </a:t>
            </a:r>
            <a:r>
              <a:rPr lang="en-US" sz="3200" dirty="0"/>
              <a:t>what the intercept is.</a:t>
            </a:r>
          </a:p>
          <a:p>
            <a:r>
              <a:rPr lang="en-US" sz="3200" dirty="0"/>
              <a:t>-For </a:t>
            </a:r>
            <a:r>
              <a:rPr lang="en-US" sz="3200" u="sng" dirty="0"/>
              <a:t>hypothesis testing</a:t>
            </a:r>
            <a:r>
              <a:rPr lang="en-US" sz="3200" dirty="0"/>
              <a:t>, </a:t>
            </a:r>
          </a:p>
          <a:p>
            <a:r>
              <a:rPr lang="en-US" sz="3200" u="sng" dirty="0"/>
              <a:t>we ignore the intercept</a:t>
            </a:r>
          </a:p>
          <a:p>
            <a:r>
              <a:rPr lang="en-US" sz="3200" dirty="0"/>
              <a:t>-For </a:t>
            </a:r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</a:rPr>
              <a:t>prediction</a:t>
            </a:r>
            <a:r>
              <a:rPr lang="en-US" sz="3200" dirty="0"/>
              <a:t>, we </a:t>
            </a:r>
            <a:r>
              <a:rPr lang="en-US" sz="3200" u="sng" dirty="0"/>
              <a:t>do</a:t>
            </a:r>
            <a:r>
              <a:rPr lang="en-US" sz="3200" dirty="0"/>
              <a:t> look at the intercept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8419968" y="3194277"/>
            <a:ext cx="3162168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y = 0*x + 12</a:t>
            </a:r>
          </a:p>
        </p:txBody>
      </p:sp>
    </p:spTree>
    <p:extLst>
      <p:ext uri="{BB962C8B-B14F-4D97-AF65-F5344CB8AC3E}">
        <p14:creationId xmlns:p14="http://schemas.microsoft.com/office/powerpoint/2010/main" val="510289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764" y="533614"/>
            <a:ext cx="9758036" cy="63987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" y="285750"/>
            <a:ext cx="1112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 analysis &amp; hypothesis test of example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3123157" y="879536"/>
            <a:ext cx="6729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plot(</a:t>
            </a:r>
            <a:r>
              <a:rPr lang="en-US" sz="3200" dirty="0" err="1"/>
              <a:t>response.y</a:t>
            </a:r>
            <a:r>
              <a:rPr lang="en-US" sz="3200" dirty="0"/>
              <a:t> ~ </a:t>
            </a:r>
            <a:r>
              <a:rPr lang="en-US" sz="3200" dirty="0" err="1"/>
              <a:t>predictor.x</a:t>
            </a:r>
            <a:r>
              <a:rPr lang="en-US" sz="3200" dirty="0"/>
              <a:t>, data = df)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24755" y="1318223"/>
            <a:ext cx="85413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ggscatter</a:t>
            </a:r>
            <a:r>
              <a:rPr lang="en-US" sz="3200" dirty="0"/>
              <a:t>(y = </a:t>
            </a:r>
            <a:r>
              <a:rPr lang="en-US" sz="3200" dirty="0" err="1"/>
              <a:t>response.y</a:t>
            </a:r>
            <a:r>
              <a:rPr lang="en-US" sz="3200" dirty="0"/>
              <a:t> , x= </a:t>
            </a:r>
            <a:r>
              <a:rPr lang="en-US" sz="3200" dirty="0" err="1"/>
              <a:t>predictor.x</a:t>
            </a:r>
            <a:r>
              <a:rPr lang="en-US" sz="3200" dirty="0"/>
              <a:t>, data = df)</a:t>
            </a:r>
          </a:p>
        </p:txBody>
      </p:sp>
    </p:spTree>
    <p:extLst>
      <p:ext uri="{BB962C8B-B14F-4D97-AF65-F5344CB8AC3E}">
        <p14:creationId xmlns:p14="http://schemas.microsoft.com/office/powerpoint/2010/main" val="250746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6400" y="-50397"/>
            <a:ext cx="10515600" cy="1325563"/>
          </a:xfrm>
        </p:spPr>
        <p:txBody>
          <a:bodyPr/>
          <a:lstStyle/>
          <a:p>
            <a:r>
              <a:rPr lang="en-US" dirty="0"/>
              <a:t>3 Major steps in regression analysis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3863662" y="1024338"/>
            <a:ext cx="3593205" cy="823912"/>
          </a:xfrm>
        </p:spPr>
        <p:txBody>
          <a:bodyPr>
            <a:normAutofit fontScale="92500"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2)</a:t>
            </a:r>
            <a:r>
              <a:rPr lang="en-US" sz="3200" u="sng" dirty="0">
                <a:solidFill>
                  <a:schemeClr val="accent2">
                    <a:lumMod val="75000"/>
                  </a:schemeClr>
                </a:solidFill>
              </a:rPr>
              <a:t>Significance testing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3863663" y="1848250"/>
            <a:ext cx="3499834" cy="3684588"/>
          </a:xfrm>
        </p:spPr>
        <p:txBody>
          <a:bodyPr>
            <a:normAutofit/>
          </a:bodyPr>
          <a:lstStyle/>
          <a:p>
            <a:r>
              <a:rPr lang="en-US" sz="2400" dirty="0"/>
              <a:t>Is the line any different from a </a:t>
            </a:r>
            <a:r>
              <a:rPr lang="en-US" sz="2400" b="1" u="sng" dirty="0"/>
              <a:t>flat line</a:t>
            </a:r>
            <a:r>
              <a:rPr lang="en-US" sz="2400" dirty="0"/>
              <a:t>?</a:t>
            </a:r>
          </a:p>
          <a:p>
            <a:r>
              <a:rPr lang="en-US" sz="2400" dirty="0"/>
              <a:t>The slope of flat line = 0</a:t>
            </a:r>
          </a:p>
          <a:p>
            <a:r>
              <a:rPr lang="en-US" sz="2400" dirty="0"/>
              <a:t>Slope of 0 = no change in y as x changes</a:t>
            </a:r>
          </a:p>
          <a:p>
            <a:r>
              <a:rPr lang="en-US" sz="2400" dirty="0"/>
              <a:t> Calculate: Standard errors (SE), confidence intervals (CI) t-statistics, F-statistic, p-values</a:t>
            </a:r>
          </a:p>
        </p:txBody>
      </p:sp>
      <p:sp>
        <p:nvSpPr>
          <p:cNvPr id="21" name="Text Placeholder 10"/>
          <p:cNvSpPr txBox="1">
            <a:spLocks/>
          </p:cNvSpPr>
          <p:nvPr/>
        </p:nvSpPr>
        <p:spPr>
          <a:xfrm>
            <a:off x="7609269" y="1024338"/>
            <a:ext cx="349983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3)</a:t>
            </a:r>
            <a:r>
              <a:rPr lang="en-US" sz="3200" u="sng" dirty="0"/>
              <a:t>Model Checking</a:t>
            </a:r>
          </a:p>
        </p:txBody>
      </p:sp>
      <p:sp>
        <p:nvSpPr>
          <p:cNvPr id="22" name="Content Placeholder 11"/>
          <p:cNvSpPr txBox="1">
            <a:spLocks/>
          </p:cNvSpPr>
          <p:nvPr/>
        </p:nvSpPr>
        <p:spPr>
          <a:xfrm>
            <a:off x="7609269" y="1848250"/>
            <a:ext cx="3499834" cy="3684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aka “residual analysis”</a:t>
            </a:r>
          </a:p>
          <a:p>
            <a:r>
              <a:rPr lang="en-US" sz="2400" dirty="0"/>
              <a:t>aka“ “model diagnostics”</a:t>
            </a:r>
          </a:p>
          <a:p>
            <a:r>
              <a:rPr lang="en-US" sz="2400" dirty="0"/>
              <a:t>Do the data meet the assumptions of the model</a:t>
            </a:r>
          </a:p>
          <a:p>
            <a:r>
              <a:rPr lang="en-US" sz="2400" dirty="0"/>
              <a:t>Random &amp; Independent sampling, Normality, constant variance</a:t>
            </a:r>
          </a:p>
          <a:p>
            <a:r>
              <a:rPr lang="en-US" sz="2400" dirty="0"/>
              <a:t>Requires plotting the residuals (errors)</a:t>
            </a:r>
          </a:p>
        </p:txBody>
      </p:sp>
      <p:sp>
        <p:nvSpPr>
          <p:cNvPr id="3" name="Rectangle 2"/>
          <p:cNvSpPr/>
          <p:nvPr/>
        </p:nvSpPr>
        <p:spPr>
          <a:xfrm>
            <a:off x="7638785" y="1848250"/>
            <a:ext cx="4351985" cy="4797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84907" y="2219847"/>
            <a:ext cx="1578841" cy="3519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29139" y="2571751"/>
            <a:ext cx="757244" cy="3962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66668" y="3144835"/>
            <a:ext cx="1419932" cy="3962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52980" y="1291920"/>
            <a:ext cx="4351985" cy="466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/>
          <p:cNvSpPr txBox="1">
            <a:spLocks/>
          </p:cNvSpPr>
          <p:nvPr/>
        </p:nvSpPr>
        <p:spPr>
          <a:xfrm>
            <a:off x="273119" y="1024340"/>
            <a:ext cx="359054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1)</a:t>
            </a:r>
            <a:r>
              <a:rPr lang="en-US" sz="3200" u="sng"/>
              <a:t>Model fitting</a:t>
            </a:r>
            <a:endParaRPr lang="en-US" sz="3200" u="sng" dirty="0"/>
          </a:p>
        </p:txBody>
      </p:sp>
      <p:sp>
        <p:nvSpPr>
          <p:cNvPr id="19" name="Content Placeholder 8"/>
          <p:cNvSpPr txBox="1">
            <a:spLocks/>
          </p:cNvSpPr>
          <p:nvPr/>
        </p:nvSpPr>
        <p:spPr>
          <a:xfrm>
            <a:off x="273119" y="1848251"/>
            <a:ext cx="3590544" cy="47972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line fits the data best?</a:t>
            </a:r>
          </a:p>
          <a:p>
            <a:r>
              <a:rPr lang="en-US" dirty="0"/>
              <a:t>This class: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“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least squares</a:t>
            </a:r>
            <a:r>
              <a:rPr lang="en-US" dirty="0"/>
              <a:t>”</a:t>
            </a:r>
          </a:p>
          <a:p>
            <a:r>
              <a:rPr lang="en-US" dirty="0"/>
              <a:t>Advanced regression: “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maximum likelihood</a:t>
            </a:r>
            <a:r>
              <a:rPr lang="en-US" dirty="0"/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Calculate 2 things:</a:t>
            </a:r>
          </a:p>
          <a:p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Intercept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of line</a:t>
            </a:r>
          </a:p>
          <a:p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Slope</a:t>
            </a:r>
            <a:r>
              <a:rPr lang="en-US" u="sng" dirty="0"/>
              <a:t> </a:t>
            </a:r>
            <a:r>
              <a:rPr lang="en-US" dirty="0"/>
              <a:t>of line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There are equations that provide the exact solution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Can also do with a ruler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96424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64" y="670470"/>
            <a:ext cx="8938886" cy="58615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" y="285750"/>
            <a:ext cx="1112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 analysis &amp; hypothesis test of example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5388" y="810350"/>
            <a:ext cx="7768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scatter.smooth</a:t>
            </a:r>
            <a:r>
              <a:rPr lang="en-US" sz="3200" dirty="0"/>
              <a:t>(</a:t>
            </a:r>
            <a:r>
              <a:rPr lang="en-US" sz="3200" dirty="0" err="1"/>
              <a:t>df$predictor.x</a:t>
            </a:r>
            <a:r>
              <a:rPr lang="en-US" sz="3200" dirty="0"/>
              <a:t>, </a:t>
            </a:r>
            <a:r>
              <a:rPr lang="en-US" sz="3200" dirty="0" err="1"/>
              <a:t>df$response.y</a:t>
            </a:r>
            <a:r>
              <a:rPr lang="en-US" sz="32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2194136"/>
            <a:ext cx="3048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“smoother”</a:t>
            </a:r>
          </a:p>
          <a:p>
            <a:r>
              <a:rPr lang="en-US" sz="4400" dirty="0"/>
              <a:t>Helps w/ visualization of trends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2194136"/>
            <a:ext cx="2834014" cy="7205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1793" y="3594519"/>
            <a:ext cx="2834014" cy="7205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23903" y="1287403"/>
            <a:ext cx="4633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ggscatter</a:t>
            </a:r>
            <a:r>
              <a:rPr lang="en-US" sz="3200" dirty="0"/>
              <a:t>(…, add = “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loess</a:t>
            </a:r>
            <a:r>
              <a:rPr lang="en-US" sz="3200" dirty="0"/>
              <a:t>”)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47974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8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64" y="670470"/>
            <a:ext cx="8938886" cy="58615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" y="285750"/>
            <a:ext cx="1112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 analysis &amp; hypothesis test of example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5388" y="810350"/>
            <a:ext cx="7768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scatter.smooth</a:t>
            </a:r>
            <a:r>
              <a:rPr lang="en-US" sz="3200" dirty="0"/>
              <a:t>(</a:t>
            </a:r>
            <a:r>
              <a:rPr lang="en-US" sz="3200" dirty="0" err="1"/>
              <a:t>df$predictor.x</a:t>
            </a:r>
            <a:r>
              <a:rPr lang="en-US" sz="3200" dirty="0"/>
              <a:t>, </a:t>
            </a:r>
            <a:r>
              <a:rPr lang="en-US" sz="3200" dirty="0" err="1"/>
              <a:t>df$response.y</a:t>
            </a:r>
            <a:r>
              <a:rPr lang="en-US" sz="32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2194136"/>
            <a:ext cx="3048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“smoother”</a:t>
            </a:r>
          </a:p>
          <a:p>
            <a:r>
              <a:rPr lang="en-US" sz="4400" dirty="0"/>
              <a:t>Helps w/ visualization of trends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2194136"/>
            <a:ext cx="2834014" cy="7205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1793" y="3594519"/>
            <a:ext cx="2834014" cy="7205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23903" y="1287403"/>
            <a:ext cx="4633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ggscatter</a:t>
            </a:r>
            <a:r>
              <a:rPr lang="en-US" sz="3200" dirty="0"/>
              <a:t>(…, add = “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loess</a:t>
            </a:r>
            <a:r>
              <a:rPr lang="en-US" sz="3200" dirty="0"/>
              <a:t>”)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91129" y="2104390"/>
            <a:ext cx="38765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“</a:t>
            </a:r>
            <a:r>
              <a:rPr lang="en-US" sz="3200" b="1" dirty="0"/>
              <a:t>loess</a:t>
            </a:r>
            <a:r>
              <a:rPr lang="en-US" sz="3200" dirty="0"/>
              <a:t>” is one of many ways of calculating a smoother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009175" y="1809416"/>
            <a:ext cx="1156433" cy="3847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46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64" y="670470"/>
            <a:ext cx="8938886" cy="58615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" y="285750"/>
            <a:ext cx="1112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 analysis &amp; hypothesis test of example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2194136"/>
            <a:ext cx="3048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“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smoother</a:t>
            </a:r>
            <a:r>
              <a:rPr lang="en-US" sz="4400" dirty="0"/>
              <a:t>”</a:t>
            </a:r>
          </a:p>
          <a:p>
            <a:r>
              <a:rPr lang="en-US" sz="4400" dirty="0"/>
              <a:t>Helps w/ visualization of trends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1793" y="3594519"/>
            <a:ext cx="2834014" cy="7205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5388" y="810350"/>
            <a:ext cx="7768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scatter.smooth</a:t>
            </a:r>
            <a:r>
              <a:rPr lang="en-US" sz="3200" dirty="0"/>
              <a:t>(</a:t>
            </a:r>
            <a:r>
              <a:rPr lang="en-US" sz="3200" dirty="0" err="1"/>
              <a:t>df$predictor.x</a:t>
            </a:r>
            <a:r>
              <a:rPr lang="en-US" sz="3200" dirty="0"/>
              <a:t>, </a:t>
            </a:r>
            <a:r>
              <a:rPr lang="en-US" sz="3200" dirty="0" err="1"/>
              <a:t>df$response.y</a:t>
            </a:r>
            <a:r>
              <a:rPr lang="en-US" sz="3200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23903" y="1287403"/>
            <a:ext cx="4633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ggscatter</a:t>
            </a:r>
            <a:r>
              <a:rPr lang="en-US" sz="3200" dirty="0"/>
              <a:t>(…, add = “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loess</a:t>
            </a:r>
            <a:r>
              <a:rPr lang="en-US" sz="3200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42276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64" y="670470"/>
            <a:ext cx="8938886" cy="58615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" y="285750"/>
            <a:ext cx="1112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 analysis &amp; hypothesis test of example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2194136"/>
            <a:ext cx="3048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“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smoother</a:t>
            </a:r>
            <a:r>
              <a:rPr lang="en-US" sz="4400" dirty="0"/>
              <a:t>”</a:t>
            </a:r>
          </a:p>
          <a:p>
            <a:r>
              <a:rPr lang="en-US" sz="4400" dirty="0"/>
              <a:t>Helps w/ 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visualization </a:t>
            </a:r>
            <a:r>
              <a:rPr lang="en-US" sz="4400" dirty="0"/>
              <a:t>of trends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5388" y="810350"/>
            <a:ext cx="7768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scatter.smooth</a:t>
            </a:r>
            <a:r>
              <a:rPr lang="en-US" sz="3200" dirty="0"/>
              <a:t>(</a:t>
            </a:r>
            <a:r>
              <a:rPr lang="en-US" sz="3200" dirty="0" err="1"/>
              <a:t>df$predictor.x</a:t>
            </a:r>
            <a:r>
              <a:rPr lang="en-US" sz="3200" dirty="0"/>
              <a:t>, </a:t>
            </a:r>
            <a:r>
              <a:rPr lang="en-US" sz="3200" dirty="0" err="1"/>
              <a:t>df$response.y</a:t>
            </a:r>
            <a:r>
              <a:rPr lang="en-US" sz="3200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23903" y="1287403"/>
            <a:ext cx="4633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ggscatter</a:t>
            </a:r>
            <a:r>
              <a:rPr lang="en-US" sz="3200" dirty="0"/>
              <a:t>(…, add = “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loess</a:t>
            </a:r>
            <a:r>
              <a:rPr lang="en-US" sz="3200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612923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64" y="670470"/>
            <a:ext cx="8938886" cy="58615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" y="285750"/>
            <a:ext cx="1112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 analysis &amp; hypothesis test of example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2194136"/>
            <a:ext cx="3048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“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smoother</a:t>
            </a:r>
            <a:r>
              <a:rPr lang="en-US" sz="4400" dirty="0"/>
              <a:t>”</a:t>
            </a:r>
          </a:p>
          <a:p>
            <a:r>
              <a:rPr lang="en-US" sz="4400" dirty="0"/>
              <a:t>Helps w/ 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visualization </a:t>
            </a:r>
            <a:r>
              <a:rPr lang="en-US" sz="4400" dirty="0"/>
              <a:t>of trends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5388" y="810350"/>
            <a:ext cx="7768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scatter.smooth</a:t>
            </a:r>
            <a:r>
              <a:rPr lang="en-US" sz="3200" dirty="0"/>
              <a:t>(</a:t>
            </a:r>
            <a:r>
              <a:rPr lang="en-US" sz="3200" dirty="0" err="1"/>
              <a:t>df$predictor.x</a:t>
            </a:r>
            <a:r>
              <a:rPr lang="en-US" sz="3200" dirty="0"/>
              <a:t>, </a:t>
            </a:r>
            <a:r>
              <a:rPr lang="en-US" sz="3200" dirty="0" err="1"/>
              <a:t>df$response.y</a:t>
            </a:r>
            <a:r>
              <a:rPr lang="en-US" sz="3200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23903" y="1287403"/>
            <a:ext cx="4633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ggscatter</a:t>
            </a:r>
            <a:r>
              <a:rPr lang="en-US" sz="3200" dirty="0"/>
              <a:t>(…, add = “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loess</a:t>
            </a:r>
            <a:r>
              <a:rPr lang="en-US" sz="3200" dirty="0"/>
              <a:t>”)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91129" y="2104390"/>
            <a:ext cx="38765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little curve here, but not much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9004" y="3139836"/>
            <a:ext cx="683317" cy="8699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290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64" y="670470"/>
            <a:ext cx="8938886" cy="58615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" y="285750"/>
            <a:ext cx="1112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 analysis &amp; hypothesis test of example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454510"/>
            <a:ext cx="33528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 smoother with </a:t>
            </a:r>
            <a:r>
              <a:rPr lang="en-US" sz="3000" b="1" dirty="0"/>
              <a:t>lots of curve </a:t>
            </a:r>
            <a:r>
              <a:rPr lang="en-US" sz="3000" dirty="0"/>
              <a:t>indicates a 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straight line </a:t>
            </a:r>
            <a:r>
              <a:rPr lang="en-US" sz="3000" dirty="0"/>
              <a:t>might be a </a:t>
            </a:r>
          </a:p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poor approximation  </a:t>
            </a:r>
          </a:p>
          <a:p>
            <a:r>
              <a:rPr lang="en-US" sz="3000" dirty="0"/>
              <a:t>or “model” of the data</a:t>
            </a:r>
          </a:p>
          <a:p>
            <a:endParaRPr lang="en-US" sz="4400" dirty="0"/>
          </a:p>
          <a:p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2745388" y="810350"/>
            <a:ext cx="7768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scatter.smooth</a:t>
            </a:r>
            <a:r>
              <a:rPr lang="en-US" sz="3200" dirty="0"/>
              <a:t>(</a:t>
            </a:r>
            <a:r>
              <a:rPr lang="en-US" sz="3200" dirty="0" err="1"/>
              <a:t>df$predictor.x</a:t>
            </a:r>
            <a:r>
              <a:rPr lang="en-US" sz="3200" dirty="0"/>
              <a:t>, </a:t>
            </a:r>
            <a:r>
              <a:rPr lang="en-US" sz="3200" dirty="0" err="1"/>
              <a:t>df$response.y</a:t>
            </a:r>
            <a:r>
              <a:rPr lang="en-US" sz="3200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23903" y="1287403"/>
            <a:ext cx="4633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ggscatter</a:t>
            </a:r>
            <a:r>
              <a:rPr lang="en-US" sz="3200" dirty="0"/>
              <a:t>(…, add = “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loess</a:t>
            </a:r>
            <a:r>
              <a:rPr lang="en-US" sz="3200" dirty="0"/>
              <a:t>”)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91129" y="2104390"/>
            <a:ext cx="38765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little curve here, but not much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9004" y="3139836"/>
            <a:ext cx="683317" cy="8699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7561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64" y="670470"/>
            <a:ext cx="8938886" cy="58615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" y="285750"/>
            <a:ext cx="1112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 analysis &amp; hypothesis test of example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454510"/>
            <a:ext cx="33528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 smoother with </a:t>
            </a:r>
            <a:r>
              <a:rPr lang="en-US" sz="3000" b="1" dirty="0"/>
              <a:t>lots of curve </a:t>
            </a:r>
            <a:r>
              <a:rPr lang="en-US" sz="3000" dirty="0"/>
              <a:t>indicates a 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straight line </a:t>
            </a:r>
            <a:r>
              <a:rPr lang="en-US" sz="3000" dirty="0"/>
              <a:t>might be a </a:t>
            </a:r>
          </a:p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poor approximation  </a:t>
            </a:r>
          </a:p>
          <a:p>
            <a:r>
              <a:rPr lang="en-US" sz="3000" dirty="0"/>
              <a:t>or “model” of the data</a:t>
            </a:r>
          </a:p>
          <a:p>
            <a:endParaRPr lang="en-US" sz="3000" dirty="0"/>
          </a:p>
          <a:p>
            <a:r>
              <a:rPr lang="en-US" sz="3000" dirty="0"/>
              <a:t>Here, a perfectly straight line isn’t too unrealistic</a:t>
            </a:r>
          </a:p>
          <a:p>
            <a:endParaRPr lang="en-US" sz="4400" dirty="0"/>
          </a:p>
          <a:p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2745388" y="810350"/>
            <a:ext cx="7768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scatter.smooth</a:t>
            </a:r>
            <a:r>
              <a:rPr lang="en-US" sz="3200" dirty="0"/>
              <a:t>(</a:t>
            </a:r>
            <a:r>
              <a:rPr lang="en-US" sz="3200" dirty="0" err="1"/>
              <a:t>df$predictor.x</a:t>
            </a:r>
            <a:r>
              <a:rPr lang="en-US" sz="3200" dirty="0"/>
              <a:t>, </a:t>
            </a:r>
            <a:r>
              <a:rPr lang="en-US" sz="3200" dirty="0" err="1"/>
              <a:t>df$response.y</a:t>
            </a:r>
            <a:r>
              <a:rPr lang="en-US" sz="3200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23903" y="1287403"/>
            <a:ext cx="4633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ggscatter</a:t>
            </a:r>
            <a:r>
              <a:rPr lang="en-US" sz="3200" dirty="0"/>
              <a:t>(…, add = “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loess</a:t>
            </a:r>
            <a:r>
              <a:rPr lang="en-US" sz="3200" dirty="0"/>
              <a:t>”)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91129" y="2104390"/>
            <a:ext cx="38765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little curve here, but not much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9004" y="3139836"/>
            <a:ext cx="683317" cy="8699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4734017" y="2191236"/>
            <a:ext cx="6573634" cy="278856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2378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66800" y="0"/>
            <a:ext cx="1112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 analysis &amp; hypothesis test of example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294" b="5623"/>
          <a:stretch/>
        </p:blipFill>
        <p:spPr>
          <a:xfrm>
            <a:off x="1262128" y="2303129"/>
            <a:ext cx="9565277" cy="45548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43787"/>
            <a:ext cx="7250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Null hypothesis (Ho):</a:t>
            </a:r>
          </a:p>
          <a:p>
            <a:r>
              <a:rPr lang="en-US" sz="2800" dirty="0"/>
              <a:t>There is no relationship between y  and x</a:t>
            </a:r>
          </a:p>
          <a:p>
            <a:r>
              <a:rPr lang="en-US" sz="2800" dirty="0"/>
              <a:t>(slope = 0)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843786"/>
            <a:ext cx="7250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Alt hypothesis (Ha):</a:t>
            </a:r>
          </a:p>
          <a:p>
            <a:r>
              <a:rPr lang="en-US" sz="2800" dirty="0"/>
              <a:t>There is a r between y  and x</a:t>
            </a:r>
          </a:p>
          <a:p>
            <a:r>
              <a:rPr lang="en-US" sz="2800" dirty="0"/>
              <a:t>(slope &gt; 0 or slope &lt; 0)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4496" y="1318373"/>
            <a:ext cx="5915696" cy="5104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29400" y="1318372"/>
            <a:ext cx="4472189" cy="510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4497" y="1828800"/>
            <a:ext cx="1794456" cy="510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29401" y="1828800"/>
            <a:ext cx="3403242" cy="510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47974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0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66800" y="0"/>
            <a:ext cx="1112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 analysis &amp; hypothesis test of example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294" b="5623"/>
          <a:stretch/>
        </p:blipFill>
        <p:spPr>
          <a:xfrm>
            <a:off x="1262128" y="2303129"/>
            <a:ext cx="9565277" cy="45548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43787"/>
            <a:ext cx="7250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Null hypothesis (Ho):</a:t>
            </a:r>
          </a:p>
          <a:p>
            <a:r>
              <a:rPr lang="en-US" sz="2800" dirty="0"/>
              <a:t>There is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no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/>
              <a:t>relationship between y  and x</a:t>
            </a:r>
          </a:p>
          <a:p>
            <a:r>
              <a:rPr lang="en-US" sz="2800" dirty="0"/>
              <a:t>(slope = 0)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843786"/>
            <a:ext cx="7250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Alt hypothesis (Ha):</a:t>
            </a:r>
          </a:p>
          <a:p>
            <a:r>
              <a:rPr lang="en-US" sz="2800" dirty="0"/>
              <a:t>There is a r between y  and x</a:t>
            </a:r>
          </a:p>
          <a:p>
            <a:r>
              <a:rPr lang="en-US" sz="2800" dirty="0"/>
              <a:t>(slope &gt; 0 or slope &lt; 0)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29400" y="1318372"/>
            <a:ext cx="4472189" cy="510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4497" y="1828800"/>
            <a:ext cx="1794456" cy="510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29401" y="1828800"/>
            <a:ext cx="3403242" cy="510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0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66800" y="0"/>
            <a:ext cx="1112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 analysis &amp; hypothesis test of example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294" b="5623"/>
          <a:stretch/>
        </p:blipFill>
        <p:spPr>
          <a:xfrm>
            <a:off x="1262128" y="2303129"/>
            <a:ext cx="9565277" cy="45548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43787"/>
            <a:ext cx="7250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Null hypothesis (Ho):</a:t>
            </a:r>
          </a:p>
          <a:p>
            <a:r>
              <a:rPr lang="en-US" sz="2800" dirty="0"/>
              <a:t>There is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no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relationship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/>
              <a:t>between y  and x</a:t>
            </a:r>
          </a:p>
          <a:p>
            <a:r>
              <a:rPr lang="en-US" sz="2800" dirty="0"/>
              <a:t>(slope = 0)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843786"/>
            <a:ext cx="7250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Alt hypothesis (Ha):</a:t>
            </a:r>
          </a:p>
          <a:p>
            <a:r>
              <a:rPr lang="en-US" sz="2800" dirty="0"/>
              <a:t>There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is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/>
              <a:t>a r between y  and x</a:t>
            </a:r>
          </a:p>
          <a:p>
            <a:r>
              <a:rPr lang="en-US" sz="2800" dirty="0"/>
              <a:t>(slope &gt; 0 or slope &lt; 0)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4497" y="1828800"/>
            <a:ext cx="1794456" cy="510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29401" y="1828800"/>
            <a:ext cx="3403242" cy="510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2275" y="858431"/>
            <a:ext cx="3881909" cy="1425574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12137" y="2358352"/>
            <a:ext cx="3322748" cy="34778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r>
              <a:rPr lang="en-US" sz="4400" i="1" dirty="0">
                <a:solidFill>
                  <a:schemeClr val="accent2">
                    <a:lumMod val="75000"/>
                  </a:schemeClr>
                </a:solidFill>
              </a:rPr>
              <a:t>VERY specific</a:t>
            </a:r>
          </a:p>
          <a:p>
            <a:pPr algn="ctr"/>
            <a:endParaRPr lang="en-US" sz="4400" dirty="0"/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6565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6400" y="-50397"/>
            <a:ext cx="10515600" cy="1325563"/>
          </a:xfrm>
        </p:spPr>
        <p:txBody>
          <a:bodyPr/>
          <a:lstStyle/>
          <a:p>
            <a:r>
              <a:rPr lang="en-US" dirty="0"/>
              <a:t>3 Major steps in regression analysis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3863662" y="1024338"/>
            <a:ext cx="3593205" cy="823912"/>
          </a:xfrm>
        </p:spPr>
        <p:txBody>
          <a:bodyPr>
            <a:normAutofit fontScale="92500"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2)</a:t>
            </a:r>
            <a:r>
              <a:rPr lang="en-US" sz="3200" u="sng" dirty="0">
                <a:solidFill>
                  <a:schemeClr val="accent2">
                    <a:lumMod val="75000"/>
                  </a:schemeClr>
                </a:solidFill>
              </a:rPr>
              <a:t>Significance testing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3863663" y="1848250"/>
            <a:ext cx="3499834" cy="3684588"/>
          </a:xfrm>
        </p:spPr>
        <p:txBody>
          <a:bodyPr>
            <a:normAutofit/>
          </a:bodyPr>
          <a:lstStyle/>
          <a:p>
            <a:r>
              <a:rPr lang="en-US" sz="2400" dirty="0"/>
              <a:t>Is the line any different from a </a:t>
            </a:r>
            <a:r>
              <a:rPr lang="en-US" sz="2400" b="1" u="sng" dirty="0"/>
              <a:t>flat line</a:t>
            </a:r>
            <a:r>
              <a:rPr lang="en-US" sz="2400" dirty="0"/>
              <a:t>?</a:t>
            </a:r>
          </a:p>
          <a:p>
            <a:r>
              <a:rPr lang="en-US" sz="2400" dirty="0"/>
              <a:t>The slope of flat line = 0</a:t>
            </a:r>
          </a:p>
          <a:p>
            <a:r>
              <a:rPr lang="en-US" sz="2400" dirty="0"/>
              <a:t>Slope of 0 = no change in y as x changes</a:t>
            </a:r>
          </a:p>
          <a:p>
            <a:r>
              <a:rPr lang="en-US" sz="2400" dirty="0"/>
              <a:t> Calculate: Standard errors (SE), confidence intervals (CI) t-statistics, F-statistic, p-values</a:t>
            </a:r>
          </a:p>
        </p:txBody>
      </p:sp>
      <p:sp>
        <p:nvSpPr>
          <p:cNvPr id="21" name="Text Placeholder 10"/>
          <p:cNvSpPr txBox="1">
            <a:spLocks/>
          </p:cNvSpPr>
          <p:nvPr/>
        </p:nvSpPr>
        <p:spPr>
          <a:xfrm>
            <a:off x="7609269" y="1024338"/>
            <a:ext cx="349983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3)</a:t>
            </a:r>
            <a:r>
              <a:rPr lang="en-US" sz="3200" u="sng" dirty="0"/>
              <a:t>Model Checking</a:t>
            </a:r>
          </a:p>
        </p:txBody>
      </p:sp>
      <p:sp>
        <p:nvSpPr>
          <p:cNvPr id="22" name="Content Placeholder 11"/>
          <p:cNvSpPr txBox="1">
            <a:spLocks/>
          </p:cNvSpPr>
          <p:nvPr/>
        </p:nvSpPr>
        <p:spPr>
          <a:xfrm>
            <a:off x="7609269" y="1848250"/>
            <a:ext cx="3499834" cy="3684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aka “residual analysis”</a:t>
            </a:r>
          </a:p>
          <a:p>
            <a:r>
              <a:rPr lang="en-US" sz="2400" dirty="0"/>
              <a:t>aka“ “model diagnostics”</a:t>
            </a:r>
          </a:p>
          <a:p>
            <a:r>
              <a:rPr lang="en-US" sz="2400" dirty="0"/>
              <a:t>Do the data meet the assumptions of the model</a:t>
            </a:r>
          </a:p>
          <a:p>
            <a:r>
              <a:rPr lang="en-US" sz="2400" dirty="0"/>
              <a:t>Random &amp; Independent sampling, Normality, constant variance</a:t>
            </a:r>
          </a:p>
          <a:p>
            <a:r>
              <a:rPr lang="en-US" sz="2400" dirty="0"/>
              <a:t>Requires plotting the residuals (errors)</a:t>
            </a:r>
          </a:p>
        </p:txBody>
      </p:sp>
      <p:sp>
        <p:nvSpPr>
          <p:cNvPr id="3" name="Rectangle 2"/>
          <p:cNvSpPr/>
          <p:nvPr/>
        </p:nvSpPr>
        <p:spPr>
          <a:xfrm>
            <a:off x="7638785" y="1848250"/>
            <a:ext cx="4351985" cy="4797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84907" y="2219847"/>
            <a:ext cx="1578841" cy="3519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29139" y="2571751"/>
            <a:ext cx="757244" cy="3962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66668" y="3144835"/>
            <a:ext cx="1419932" cy="3962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52980" y="1291920"/>
            <a:ext cx="4351985" cy="466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/>
          <p:cNvSpPr txBox="1">
            <a:spLocks/>
          </p:cNvSpPr>
          <p:nvPr/>
        </p:nvSpPr>
        <p:spPr>
          <a:xfrm>
            <a:off x="273119" y="1024340"/>
            <a:ext cx="359054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1)</a:t>
            </a:r>
            <a:r>
              <a:rPr lang="en-US" sz="3200" u="sng"/>
              <a:t>Model fitting</a:t>
            </a:r>
            <a:endParaRPr lang="en-US" sz="3200" u="sng" dirty="0"/>
          </a:p>
        </p:txBody>
      </p:sp>
      <p:sp>
        <p:nvSpPr>
          <p:cNvPr id="19" name="Content Placeholder 8"/>
          <p:cNvSpPr txBox="1">
            <a:spLocks/>
          </p:cNvSpPr>
          <p:nvPr/>
        </p:nvSpPr>
        <p:spPr>
          <a:xfrm>
            <a:off x="273119" y="1848251"/>
            <a:ext cx="3590544" cy="47972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line fits the data best?</a:t>
            </a:r>
          </a:p>
          <a:p>
            <a:r>
              <a:rPr lang="en-US" dirty="0"/>
              <a:t>This class: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“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least squares</a:t>
            </a:r>
            <a:r>
              <a:rPr lang="en-US" dirty="0"/>
              <a:t>”</a:t>
            </a:r>
          </a:p>
          <a:p>
            <a:r>
              <a:rPr lang="en-US" dirty="0"/>
              <a:t>Advanced regression: “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maximum likelihood</a:t>
            </a:r>
            <a:r>
              <a:rPr lang="en-US" dirty="0"/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Calculate 2 things:</a:t>
            </a:r>
          </a:p>
          <a:p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Intercept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of line</a:t>
            </a:r>
          </a:p>
          <a:p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Slope</a:t>
            </a:r>
            <a:r>
              <a:rPr lang="en-US" u="sng" dirty="0"/>
              <a:t> </a:t>
            </a:r>
            <a:r>
              <a:rPr lang="en-US" dirty="0"/>
              <a:t>of line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There are equations that provide the exact solution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Can also do with a ruler</a:t>
            </a:r>
          </a:p>
          <a:p>
            <a:endParaRPr lang="en-US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4392232" y="860661"/>
            <a:ext cx="2508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sz="3200" i="1" dirty="0">
                <a:solidFill>
                  <a:schemeClr val="accent2">
                    <a:lumMod val="75000"/>
                  </a:schemeClr>
                </a:solidFill>
              </a:rPr>
              <a:t>Inference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47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66800" y="0"/>
            <a:ext cx="1112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 analysis &amp; hypothesis test of example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294" b="5623"/>
          <a:stretch/>
        </p:blipFill>
        <p:spPr>
          <a:xfrm>
            <a:off x="1262128" y="2303129"/>
            <a:ext cx="9565277" cy="45548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43787"/>
            <a:ext cx="7250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Null hypothesis (Ho):</a:t>
            </a:r>
          </a:p>
          <a:p>
            <a:r>
              <a:rPr lang="en-US" sz="2800" dirty="0"/>
              <a:t>There is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no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relationship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/>
              <a:t>between y  and x</a:t>
            </a:r>
          </a:p>
          <a:p>
            <a:r>
              <a:rPr lang="en-US" sz="2800" dirty="0"/>
              <a:t>(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slope = 0</a:t>
            </a:r>
            <a:r>
              <a:rPr lang="en-US" sz="28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843786"/>
            <a:ext cx="7250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Alt hypothesis (Ha):</a:t>
            </a:r>
          </a:p>
          <a:p>
            <a:r>
              <a:rPr lang="en-US" sz="2800" dirty="0"/>
              <a:t>There </a:t>
            </a:r>
            <a:r>
              <a:rPr lang="en-US" sz="2800" b="1" dirty="0">
                <a:solidFill>
                  <a:srgbClr val="FF0000"/>
                </a:solidFill>
              </a:rPr>
              <a:t>is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a r between y  and x</a:t>
            </a:r>
          </a:p>
          <a:p>
            <a:r>
              <a:rPr lang="en-US" sz="2800" dirty="0"/>
              <a:t>(slope &gt; 0 or slope &lt; 0)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29401" y="1828800"/>
            <a:ext cx="3403242" cy="510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1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66800" y="0"/>
            <a:ext cx="1112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 analysis &amp; hypothesis test of example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294" b="5623"/>
          <a:stretch/>
        </p:blipFill>
        <p:spPr>
          <a:xfrm>
            <a:off x="1262128" y="2303129"/>
            <a:ext cx="9565277" cy="45548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43787"/>
            <a:ext cx="7250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Null hypothesis (Ho):</a:t>
            </a:r>
          </a:p>
          <a:p>
            <a:r>
              <a:rPr lang="en-US" sz="2800" dirty="0"/>
              <a:t>There is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no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relationship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/>
              <a:t>between y  and x</a:t>
            </a:r>
          </a:p>
          <a:p>
            <a:r>
              <a:rPr lang="en-US" sz="2800" dirty="0"/>
              <a:t>(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slope = 0</a:t>
            </a:r>
            <a:r>
              <a:rPr lang="en-US" sz="28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843786"/>
            <a:ext cx="7250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Alt hypothesis (Ha):</a:t>
            </a:r>
          </a:p>
          <a:p>
            <a:r>
              <a:rPr lang="en-US" sz="2800" dirty="0"/>
              <a:t>There </a:t>
            </a:r>
            <a:r>
              <a:rPr lang="en-US" sz="2800" b="1" dirty="0">
                <a:solidFill>
                  <a:srgbClr val="FF0000"/>
                </a:solidFill>
              </a:rPr>
              <a:t>is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a r between y  and x</a:t>
            </a:r>
          </a:p>
          <a:p>
            <a:r>
              <a:rPr lang="en-US" sz="2800" dirty="0"/>
              <a:t>(slope &gt; 0 or slope &lt; 0)</a:t>
            </a:r>
          </a:p>
        </p:txBody>
      </p:sp>
    </p:spTree>
    <p:extLst>
      <p:ext uri="{BB962C8B-B14F-4D97-AF65-F5344CB8AC3E}">
        <p14:creationId xmlns:p14="http://schemas.microsoft.com/office/powerpoint/2010/main" val="73050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66800" y="0"/>
            <a:ext cx="1112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 analysis &amp; hypothesis test of example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294" b="5623"/>
          <a:stretch/>
        </p:blipFill>
        <p:spPr>
          <a:xfrm>
            <a:off x="1262128" y="2303129"/>
            <a:ext cx="9565277" cy="45548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43787"/>
            <a:ext cx="7250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Null hypothesis (Ho):</a:t>
            </a:r>
          </a:p>
          <a:p>
            <a:r>
              <a:rPr lang="en-US" sz="2800" dirty="0"/>
              <a:t>There is </a:t>
            </a:r>
            <a:r>
              <a:rPr lang="en-US" sz="2800" b="1" dirty="0"/>
              <a:t>no relationship </a:t>
            </a:r>
            <a:r>
              <a:rPr lang="en-US" sz="2800" dirty="0"/>
              <a:t>between y  and x</a:t>
            </a:r>
          </a:p>
          <a:p>
            <a:r>
              <a:rPr lang="en-US" sz="2800" dirty="0"/>
              <a:t>(</a:t>
            </a:r>
            <a:r>
              <a:rPr lang="en-US" sz="2800" b="1" dirty="0"/>
              <a:t>slope = 0</a:t>
            </a:r>
            <a:r>
              <a:rPr lang="en-US" sz="28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843786"/>
            <a:ext cx="7250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Alt hypothesis (Ha):</a:t>
            </a:r>
          </a:p>
          <a:p>
            <a:r>
              <a:rPr lang="en-US" sz="2800" dirty="0"/>
              <a:t>There is a r between y  and x</a:t>
            </a:r>
          </a:p>
          <a:p>
            <a:r>
              <a:rPr lang="en-US" sz="2800" dirty="0"/>
              <a:t>(slope &gt; 0 or slope &lt; 0)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047741" y="4262907"/>
            <a:ext cx="3477296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Image result for sugar maple seedling p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741" y="4661834"/>
            <a:ext cx="998104" cy="126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sugar maple seedling p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84" y="4661834"/>
            <a:ext cx="998104" cy="126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sugar maple seedling p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227" y="4661834"/>
            <a:ext cx="998104" cy="126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334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66800" y="0"/>
            <a:ext cx="1112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 analysis &amp; hypothesis test of example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294" b="5623"/>
          <a:stretch/>
        </p:blipFill>
        <p:spPr>
          <a:xfrm>
            <a:off x="1262128" y="2303129"/>
            <a:ext cx="9565277" cy="45548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43787"/>
            <a:ext cx="7250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Null hypothesis (Ho):</a:t>
            </a:r>
          </a:p>
          <a:p>
            <a:r>
              <a:rPr lang="en-US" sz="2800" dirty="0"/>
              <a:t>There is </a:t>
            </a:r>
            <a:r>
              <a:rPr lang="en-US" sz="2800" b="1" dirty="0"/>
              <a:t>no relationship </a:t>
            </a:r>
            <a:r>
              <a:rPr lang="en-US" sz="2800" dirty="0"/>
              <a:t>between y  and x</a:t>
            </a:r>
          </a:p>
          <a:p>
            <a:r>
              <a:rPr lang="en-US" sz="2800" dirty="0"/>
              <a:t>(</a:t>
            </a:r>
            <a:r>
              <a:rPr lang="en-US" sz="2800" b="1" dirty="0"/>
              <a:t>slope = 0</a:t>
            </a:r>
            <a:r>
              <a:rPr lang="en-US" sz="28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843786"/>
            <a:ext cx="7250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Alt hypothesis (Ha):</a:t>
            </a:r>
          </a:p>
          <a:p>
            <a:r>
              <a:rPr lang="en-US" sz="2800" dirty="0"/>
              <a:t>There is a r between y  and x</a:t>
            </a:r>
          </a:p>
          <a:p>
            <a:r>
              <a:rPr lang="en-US" sz="2800" dirty="0"/>
              <a:t>(slope &gt; 0 or slope &lt; 0)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047741" y="4262907"/>
            <a:ext cx="3477296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Image result for sugar maple seedling p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741" y="4661834"/>
            <a:ext cx="998104" cy="126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sugar maple seedling p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84" y="4661834"/>
            <a:ext cx="998104" cy="126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sugar maple seedling p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227" y="4661834"/>
            <a:ext cx="998104" cy="126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V="1">
            <a:off x="7250805" y="2730321"/>
            <a:ext cx="3387144" cy="3011509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Image result for sugar maple seedling p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099" y="4900246"/>
            <a:ext cx="998104" cy="126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sugar maple seedling p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342" y="4262907"/>
            <a:ext cx="998104" cy="19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sugar maple seedling p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415" y="3425780"/>
            <a:ext cx="998104" cy="274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5181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66800" y="0"/>
            <a:ext cx="1112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 analysis &amp; hypothesis test of example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294" b="5623"/>
          <a:stretch/>
        </p:blipFill>
        <p:spPr>
          <a:xfrm>
            <a:off x="1262128" y="2303129"/>
            <a:ext cx="9565277" cy="45548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43787"/>
            <a:ext cx="7250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Null hypothesis (Ho):</a:t>
            </a:r>
          </a:p>
          <a:p>
            <a:r>
              <a:rPr lang="en-US" sz="2800" dirty="0"/>
              <a:t>There is </a:t>
            </a:r>
            <a:r>
              <a:rPr lang="en-US" sz="2800" b="1" dirty="0"/>
              <a:t>no relationship </a:t>
            </a:r>
            <a:r>
              <a:rPr lang="en-US" sz="2800" dirty="0"/>
              <a:t>between y  and x</a:t>
            </a:r>
          </a:p>
          <a:p>
            <a:r>
              <a:rPr lang="en-US" sz="2800" dirty="0"/>
              <a:t>(</a:t>
            </a:r>
            <a:r>
              <a:rPr lang="en-US" sz="2800" b="1" dirty="0"/>
              <a:t>slope = 0</a:t>
            </a:r>
            <a:r>
              <a:rPr lang="en-US" sz="28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843786"/>
            <a:ext cx="7250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Alt hypothesis (Ha):</a:t>
            </a:r>
          </a:p>
          <a:p>
            <a:r>
              <a:rPr lang="en-US" sz="2800" dirty="0"/>
              <a:t>There is a r between y  and x</a:t>
            </a:r>
          </a:p>
          <a:p>
            <a:r>
              <a:rPr lang="en-US" sz="2800" dirty="0"/>
              <a:t>(slope &gt; 0 or slope &lt; 0)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047741" y="4262907"/>
            <a:ext cx="3477296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Image result for sugar maple seedling p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741" y="4661834"/>
            <a:ext cx="998104" cy="126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sugar maple seedling p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84" y="4661834"/>
            <a:ext cx="998104" cy="126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sugar maple seedling p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227" y="4661834"/>
            <a:ext cx="998104" cy="126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sugar maple seedling p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819" y="4831579"/>
            <a:ext cx="998104" cy="126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sugar maple seedling p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393" y="4262907"/>
            <a:ext cx="998104" cy="19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sugar maple seedling p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457" y="3414958"/>
            <a:ext cx="998104" cy="274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7250805" y="2614411"/>
            <a:ext cx="3129567" cy="3316199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819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66800" y="0"/>
            <a:ext cx="1112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Equations: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294" b="5623"/>
          <a:stretch/>
        </p:blipFill>
        <p:spPr>
          <a:xfrm>
            <a:off x="1262128" y="2303129"/>
            <a:ext cx="9565277" cy="45548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43787"/>
            <a:ext cx="7250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Null hypothesis (Ho):</a:t>
            </a:r>
          </a:p>
          <a:p>
            <a:r>
              <a:rPr lang="en-US" sz="2800" dirty="0"/>
              <a:t>There is no relationship between y  and x</a:t>
            </a:r>
          </a:p>
          <a:p>
            <a:r>
              <a:rPr lang="en-US" sz="2800" dirty="0"/>
              <a:t>(slope = 0)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843786"/>
            <a:ext cx="7250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Alt hypothesis (Ha):</a:t>
            </a:r>
          </a:p>
          <a:p>
            <a:r>
              <a:rPr lang="en-US" sz="2800" dirty="0"/>
              <a:t>There is a r between y  and x</a:t>
            </a:r>
          </a:p>
          <a:p>
            <a:r>
              <a:rPr lang="en-US" sz="2800" dirty="0"/>
              <a:t>(slope &gt; 0 or slope &lt; 0)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047741" y="4262907"/>
            <a:ext cx="3477296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250805" y="2730321"/>
            <a:ext cx="3387144" cy="3011509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15542" y="2372166"/>
            <a:ext cx="3219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y = 0*x + 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61030" y="2345600"/>
            <a:ext cx="32197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y = m*x + b</a:t>
            </a:r>
          </a:p>
          <a:p>
            <a:r>
              <a:rPr lang="en-US" sz="4400" dirty="0"/>
              <a:t>m≠0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47741" y="2501672"/>
            <a:ext cx="2575774" cy="510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61349" y="2481174"/>
            <a:ext cx="2575774" cy="510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69146" y="3142367"/>
            <a:ext cx="1134696" cy="510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1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66800" y="0"/>
            <a:ext cx="1112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Equations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294" b="5623"/>
          <a:stretch/>
        </p:blipFill>
        <p:spPr>
          <a:xfrm>
            <a:off x="1262128" y="2303129"/>
            <a:ext cx="9565277" cy="45548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43787"/>
            <a:ext cx="7250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Null hypothesis (Ho):</a:t>
            </a:r>
          </a:p>
          <a:p>
            <a:r>
              <a:rPr lang="en-US" sz="2800" dirty="0"/>
              <a:t>There is no relationship between y  and x</a:t>
            </a:r>
          </a:p>
          <a:p>
            <a:r>
              <a:rPr lang="en-US" sz="2800" dirty="0"/>
              <a:t>(slope = 0)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843786"/>
            <a:ext cx="7250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Alt hypothesis (Ha):</a:t>
            </a:r>
          </a:p>
          <a:p>
            <a:r>
              <a:rPr lang="en-US" sz="2800" dirty="0"/>
              <a:t>There is a r between y  and x</a:t>
            </a:r>
          </a:p>
          <a:p>
            <a:r>
              <a:rPr lang="en-US" sz="2800" dirty="0"/>
              <a:t>(slope &gt; 0 or slope &lt; 0)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047741" y="4262907"/>
            <a:ext cx="3477296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250805" y="2730321"/>
            <a:ext cx="3387144" cy="3011509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15542" y="2372166"/>
            <a:ext cx="3219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y = 0*x + 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61030" y="2345600"/>
            <a:ext cx="32197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y = m*x + b</a:t>
            </a:r>
          </a:p>
          <a:p>
            <a:r>
              <a:rPr lang="en-US" sz="4400" dirty="0"/>
              <a:t>m≠0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61349" y="2481174"/>
            <a:ext cx="2575774" cy="510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69146" y="3142367"/>
            <a:ext cx="1134696" cy="510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9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66800" y="0"/>
            <a:ext cx="1112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Equations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294" b="5623"/>
          <a:stretch/>
        </p:blipFill>
        <p:spPr>
          <a:xfrm>
            <a:off x="1262128" y="2303129"/>
            <a:ext cx="9565277" cy="45548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43787"/>
            <a:ext cx="7250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Null hypothesis (Ho):</a:t>
            </a:r>
          </a:p>
          <a:p>
            <a:r>
              <a:rPr lang="en-US" sz="2800" dirty="0"/>
              <a:t>There is no relationship between y  and x</a:t>
            </a:r>
          </a:p>
          <a:p>
            <a:r>
              <a:rPr lang="en-US" sz="2800" dirty="0"/>
              <a:t>(slope = 0)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843786"/>
            <a:ext cx="7250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Alt hypothesis (Ha):</a:t>
            </a:r>
          </a:p>
          <a:p>
            <a:r>
              <a:rPr lang="en-US" sz="2800" dirty="0"/>
              <a:t>There is a r between y  and x</a:t>
            </a:r>
          </a:p>
          <a:p>
            <a:r>
              <a:rPr lang="en-US" sz="2800" dirty="0"/>
              <a:t>(slope &gt; 0 or slope &lt; 0)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047741" y="4262907"/>
            <a:ext cx="3477296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250805" y="2730321"/>
            <a:ext cx="3387144" cy="3011509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15542" y="2372166"/>
            <a:ext cx="3219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y = 0*x + 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61030" y="2345600"/>
            <a:ext cx="32197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y = m*x + b</a:t>
            </a:r>
          </a:p>
          <a:p>
            <a:r>
              <a:rPr lang="en-US" sz="4400" dirty="0"/>
              <a:t>m≠0</a:t>
            </a:r>
          </a:p>
        </p:txBody>
      </p:sp>
    </p:spTree>
    <p:extLst>
      <p:ext uri="{BB962C8B-B14F-4D97-AF65-F5344CB8AC3E}">
        <p14:creationId xmlns:p14="http://schemas.microsoft.com/office/powerpoint/2010/main" val="23090628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Image result for R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R logo"/>
          <p:cNvSpPr>
            <a:spLocks noChangeAspect="1" noChangeArrowheads="1"/>
          </p:cNvSpPr>
          <p:nvPr/>
        </p:nvSpPr>
        <p:spPr bwMode="auto">
          <a:xfrm>
            <a:off x="4095115" y="2201863"/>
            <a:ext cx="1544930" cy="154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773" y="318977"/>
            <a:ext cx="4827905" cy="376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70490" y="4404575"/>
            <a:ext cx="37348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lm( )</a:t>
            </a:r>
          </a:p>
          <a:p>
            <a:r>
              <a:rPr lang="en-US" sz="4400" dirty="0" err="1"/>
              <a:t>anova</a:t>
            </a:r>
            <a:r>
              <a:rPr lang="en-US" sz="4400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35583896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66800" y="-139251"/>
            <a:ext cx="1112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294" b="5623"/>
          <a:stretch/>
        </p:blipFill>
        <p:spPr>
          <a:xfrm>
            <a:off x="1262128" y="2303129"/>
            <a:ext cx="9565277" cy="45548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405" y="534055"/>
            <a:ext cx="7250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Null hypothesis (Ho):</a:t>
            </a:r>
          </a:p>
          <a:p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m.null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&lt;- lm(y ~ 1, data =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41521" y="534054"/>
            <a:ext cx="7250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Alt hypothesis (Ha):</a:t>
            </a:r>
          </a:p>
          <a:p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m.alt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&lt;- lm(y ~ x, data =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047741" y="4262907"/>
            <a:ext cx="3477296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250805" y="2730321"/>
            <a:ext cx="3387144" cy="3011509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15542" y="2372166"/>
            <a:ext cx="3219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y = 0*x + 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61030" y="2345600"/>
            <a:ext cx="32197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y = m*x + b</a:t>
            </a:r>
          </a:p>
          <a:p>
            <a:r>
              <a:rPr lang="en-US" sz="4400" dirty="0"/>
              <a:t>m≠0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1215" y="1045874"/>
            <a:ext cx="4662153" cy="510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48150" y="1026644"/>
            <a:ext cx="4662153" cy="510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41195" y="1600468"/>
            <a:ext cx="7250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anova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m.null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m.alt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02427" y="1659243"/>
            <a:ext cx="4662153" cy="510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8" descr="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417" y="-12631"/>
            <a:ext cx="873689" cy="68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12047974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0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6400" y="-50397"/>
            <a:ext cx="10515600" cy="1325563"/>
          </a:xfrm>
        </p:spPr>
        <p:txBody>
          <a:bodyPr/>
          <a:lstStyle/>
          <a:p>
            <a:r>
              <a:rPr lang="en-US" dirty="0"/>
              <a:t>3 Major steps in regression analysis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3863662" y="1024338"/>
            <a:ext cx="3593205" cy="823912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2)</a:t>
            </a:r>
            <a:r>
              <a:rPr lang="en-US" sz="3200" u="sng" dirty="0"/>
              <a:t>Significance testing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3863663" y="1848250"/>
            <a:ext cx="3499834" cy="3684588"/>
          </a:xfrm>
        </p:spPr>
        <p:txBody>
          <a:bodyPr>
            <a:normAutofit/>
          </a:bodyPr>
          <a:lstStyle/>
          <a:p>
            <a:r>
              <a:rPr lang="en-US" sz="2400" dirty="0"/>
              <a:t>Is the line any different from a </a:t>
            </a:r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</a:rPr>
              <a:t>flat line</a:t>
            </a:r>
            <a:r>
              <a:rPr lang="en-US" sz="2400" dirty="0"/>
              <a:t>?</a:t>
            </a:r>
          </a:p>
          <a:p>
            <a:r>
              <a:rPr lang="en-US" sz="2400" dirty="0"/>
              <a:t>The slope of flat line = 0</a:t>
            </a:r>
          </a:p>
          <a:p>
            <a:r>
              <a:rPr lang="en-US" sz="2400" dirty="0"/>
              <a:t>Slope of 0 = no change in y as x changes</a:t>
            </a:r>
          </a:p>
          <a:p>
            <a:r>
              <a:rPr lang="en-US" sz="2400" dirty="0"/>
              <a:t> Calculate: Standard errors (SE), confidence intervals (CI) t-statistics, F-statistic, p-values</a:t>
            </a:r>
          </a:p>
        </p:txBody>
      </p:sp>
      <p:sp>
        <p:nvSpPr>
          <p:cNvPr id="21" name="Text Placeholder 10"/>
          <p:cNvSpPr txBox="1">
            <a:spLocks/>
          </p:cNvSpPr>
          <p:nvPr/>
        </p:nvSpPr>
        <p:spPr>
          <a:xfrm>
            <a:off x="7609269" y="1024338"/>
            <a:ext cx="349983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3)</a:t>
            </a:r>
            <a:r>
              <a:rPr lang="en-US" sz="3200" u="sng" dirty="0"/>
              <a:t>Model Checking</a:t>
            </a:r>
          </a:p>
        </p:txBody>
      </p:sp>
      <p:sp>
        <p:nvSpPr>
          <p:cNvPr id="22" name="Content Placeholder 11"/>
          <p:cNvSpPr txBox="1">
            <a:spLocks/>
          </p:cNvSpPr>
          <p:nvPr/>
        </p:nvSpPr>
        <p:spPr>
          <a:xfrm>
            <a:off x="7609269" y="1848250"/>
            <a:ext cx="3499834" cy="3684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aka “residual analysis”</a:t>
            </a:r>
          </a:p>
          <a:p>
            <a:r>
              <a:rPr lang="en-US" sz="2400" dirty="0"/>
              <a:t>aka“ “model diagnostics”</a:t>
            </a:r>
          </a:p>
          <a:p>
            <a:r>
              <a:rPr lang="en-US" sz="2400" dirty="0"/>
              <a:t>Do the data meet the assumptions of the model</a:t>
            </a:r>
          </a:p>
          <a:p>
            <a:r>
              <a:rPr lang="en-US" sz="2400" dirty="0"/>
              <a:t>Random &amp; Independent sampling, Normality, constant variance</a:t>
            </a:r>
          </a:p>
          <a:p>
            <a:r>
              <a:rPr lang="en-US" sz="2400" dirty="0"/>
              <a:t>Requires plotting the residuals (errors)</a:t>
            </a:r>
          </a:p>
        </p:txBody>
      </p:sp>
      <p:sp>
        <p:nvSpPr>
          <p:cNvPr id="3" name="Rectangle 2"/>
          <p:cNvSpPr/>
          <p:nvPr/>
        </p:nvSpPr>
        <p:spPr>
          <a:xfrm>
            <a:off x="7638785" y="1848250"/>
            <a:ext cx="4351985" cy="4797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29139" y="2571751"/>
            <a:ext cx="757244" cy="3962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66668" y="3144835"/>
            <a:ext cx="1419932" cy="3962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52980" y="1291920"/>
            <a:ext cx="4351985" cy="466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/>
          <p:cNvSpPr txBox="1">
            <a:spLocks/>
          </p:cNvSpPr>
          <p:nvPr/>
        </p:nvSpPr>
        <p:spPr>
          <a:xfrm>
            <a:off x="273119" y="1024340"/>
            <a:ext cx="359054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1)</a:t>
            </a:r>
            <a:r>
              <a:rPr lang="en-US" sz="3200" u="sng"/>
              <a:t>Model fitting</a:t>
            </a:r>
            <a:endParaRPr lang="en-US" sz="3200" u="sng" dirty="0"/>
          </a:p>
        </p:txBody>
      </p:sp>
      <p:sp>
        <p:nvSpPr>
          <p:cNvPr id="19" name="Content Placeholder 8"/>
          <p:cNvSpPr txBox="1">
            <a:spLocks/>
          </p:cNvSpPr>
          <p:nvPr/>
        </p:nvSpPr>
        <p:spPr>
          <a:xfrm>
            <a:off x="273119" y="1848251"/>
            <a:ext cx="3590544" cy="47972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What line fits the data best?</a:t>
            </a:r>
          </a:p>
          <a:p>
            <a:r>
              <a:rPr lang="en-US"/>
              <a:t>This class: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  “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least squares</a:t>
            </a:r>
            <a:r>
              <a:rPr lang="en-US"/>
              <a:t>”</a:t>
            </a:r>
          </a:p>
          <a:p>
            <a:r>
              <a:rPr lang="en-US"/>
              <a:t>Advanced regression: “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maximum likelihood</a:t>
            </a:r>
            <a:r>
              <a:rPr lang="en-US"/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Calculate 2 things:</a:t>
            </a:r>
          </a:p>
          <a:p>
            <a:r>
              <a:rPr lang="en-US" u="sng">
                <a:solidFill>
                  <a:schemeClr val="accent2">
                    <a:lumMod val="75000"/>
                  </a:schemeClr>
                </a:solidFill>
              </a:rPr>
              <a:t>Intercept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/>
              <a:t>of line</a:t>
            </a:r>
          </a:p>
          <a:p>
            <a:r>
              <a:rPr lang="en-US" u="sng">
                <a:solidFill>
                  <a:schemeClr val="accent2">
                    <a:lumMod val="75000"/>
                  </a:schemeClr>
                </a:solidFill>
              </a:rPr>
              <a:t>Slope</a:t>
            </a:r>
            <a:r>
              <a:rPr lang="en-US" u="sng"/>
              <a:t> </a:t>
            </a:r>
            <a:r>
              <a:rPr lang="en-US"/>
              <a:t>of line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There are equations that provide the exact solution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Can also do with a ruler</a:t>
            </a:r>
          </a:p>
          <a:p>
            <a:endParaRPr lang="en-US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4392232" y="860661"/>
            <a:ext cx="2508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sz="3200" i="1" dirty="0">
                <a:solidFill>
                  <a:schemeClr val="accent2">
                    <a:lumMod val="75000"/>
                  </a:schemeClr>
                </a:solidFill>
              </a:rPr>
              <a:t>Inference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0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66800" y="-139251"/>
            <a:ext cx="1112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294" b="5623"/>
          <a:stretch/>
        </p:blipFill>
        <p:spPr>
          <a:xfrm>
            <a:off x="1262128" y="2303129"/>
            <a:ext cx="9565277" cy="45548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405" y="534055"/>
            <a:ext cx="7250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Null hypothesis (Ho):</a:t>
            </a:r>
          </a:p>
          <a:p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m.null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&lt;- lm(y ~ 1, data =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41521" y="534054"/>
            <a:ext cx="7250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Alt hypothesis (Ha):</a:t>
            </a:r>
          </a:p>
          <a:p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m.alt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&lt;- lm(y ~ x, data =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047741" y="4262907"/>
            <a:ext cx="3477296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250805" y="2730321"/>
            <a:ext cx="3387144" cy="3011509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15542" y="2372166"/>
            <a:ext cx="3219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y = 0*x + 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61030" y="2345600"/>
            <a:ext cx="32197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y = m*x + b</a:t>
            </a:r>
          </a:p>
          <a:p>
            <a:r>
              <a:rPr lang="en-US" sz="4400" dirty="0"/>
              <a:t>m≠0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48150" y="1026644"/>
            <a:ext cx="4662153" cy="510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41195" y="1600468"/>
            <a:ext cx="7250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anova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m.null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m.alt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02427" y="1659243"/>
            <a:ext cx="4662153" cy="510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417" y="-12631"/>
            <a:ext cx="873689" cy="68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6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66800" y="-139251"/>
            <a:ext cx="1112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294" b="5623"/>
          <a:stretch/>
        </p:blipFill>
        <p:spPr>
          <a:xfrm>
            <a:off x="1262128" y="2303129"/>
            <a:ext cx="9565277" cy="45548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405" y="534055"/>
            <a:ext cx="7250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Null hypothesis (Ho):</a:t>
            </a:r>
          </a:p>
          <a:p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m.null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&lt;- lm(y ~ 1, data =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41521" y="534054"/>
            <a:ext cx="7250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Alt hypothesis (Ha):</a:t>
            </a:r>
          </a:p>
          <a:p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m.alt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&lt;- lm(y ~ x, data =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047741" y="4262907"/>
            <a:ext cx="3477296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250805" y="2730321"/>
            <a:ext cx="3387144" cy="3011509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15542" y="2372166"/>
            <a:ext cx="3219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y = 0*x + 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61030" y="2345600"/>
            <a:ext cx="32197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y = m*x + b</a:t>
            </a:r>
          </a:p>
          <a:p>
            <a:r>
              <a:rPr lang="en-US" sz="4400" dirty="0"/>
              <a:t>m≠0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41195" y="1600468"/>
            <a:ext cx="7250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anova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m.null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m.alt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02427" y="1659243"/>
            <a:ext cx="4662153" cy="510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8" descr="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417" y="-12631"/>
            <a:ext cx="873689" cy="68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7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66800" y="-139251"/>
            <a:ext cx="1112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294" b="5623"/>
          <a:stretch/>
        </p:blipFill>
        <p:spPr>
          <a:xfrm>
            <a:off x="1262128" y="2303129"/>
            <a:ext cx="9565277" cy="45548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405" y="534055"/>
            <a:ext cx="7250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Null hypothesis (Ho):</a:t>
            </a:r>
          </a:p>
          <a:p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m.null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&lt;- lm(y ~ 1, data =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41521" y="534054"/>
            <a:ext cx="7250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Alt hypothesis (Ha):</a:t>
            </a:r>
          </a:p>
          <a:p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m.alt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&lt;- lm(y ~ x, data =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047741" y="4262907"/>
            <a:ext cx="3477296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250805" y="2730321"/>
            <a:ext cx="3387144" cy="3011509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15542" y="2372166"/>
            <a:ext cx="3219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y = 0*x + 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61030" y="2345600"/>
            <a:ext cx="32197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y = m*x + b</a:t>
            </a:r>
          </a:p>
          <a:p>
            <a:r>
              <a:rPr lang="en-US" sz="4400" dirty="0"/>
              <a:t>m≠0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41195" y="1600468"/>
            <a:ext cx="7250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anova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m.null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m.alt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2" name="Picture 8" descr="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417" y="-12631"/>
            <a:ext cx="873689" cy="68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1298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42" r="25648"/>
          <a:stretch/>
        </p:blipFill>
        <p:spPr>
          <a:xfrm>
            <a:off x="115909" y="667511"/>
            <a:ext cx="10556106" cy="411325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7894750" y="1776263"/>
            <a:ext cx="193183" cy="7083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49644" y="206603"/>
            <a:ext cx="3792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Our friend F</a:t>
            </a:r>
          </a:p>
          <a:p>
            <a:r>
              <a:rPr lang="en-US" sz="3200" dirty="0"/>
              <a:t>Test statistic</a:t>
            </a:r>
          </a:p>
          <a:p>
            <a:r>
              <a:rPr lang="en-US" sz="3200" dirty="0"/>
              <a:t>Ratio of 2 variance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7124" y="3897021"/>
            <a:ext cx="1601553" cy="1120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01922" y="4604861"/>
            <a:ext cx="3792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P-value</a:t>
            </a:r>
          </a:p>
          <a:p>
            <a:r>
              <a:rPr lang="en-US" sz="3200" dirty="0"/>
              <a:t>Is slope significant different than 0?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0271180" y="3887029"/>
            <a:ext cx="41062" cy="11205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99172" y="4795897"/>
            <a:ext cx="37928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Stars</a:t>
            </a:r>
          </a:p>
          <a:p>
            <a:r>
              <a:rPr lang="en-US" sz="3200" dirty="0"/>
              <a:t>“.” marginal</a:t>
            </a:r>
          </a:p>
          <a:p>
            <a:r>
              <a:rPr lang="en-US" sz="3200" dirty="0"/>
              <a:t>“*” sig</a:t>
            </a:r>
          </a:p>
          <a:p>
            <a:r>
              <a:rPr lang="en-US" sz="3200" dirty="0"/>
              <a:t>“**” highly sig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149644" y="812711"/>
            <a:ext cx="3522371" cy="8661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49661" y="5234489"/>
            <a:ext cx="3522371" cy="11849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272809" y="5297062"/>
            <a:ext cx="3522371" cy="15609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202" y="64070"/>
            <a:ext cx="4075662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anova</a:t>
            </a:r>
            <a:r>
              <a:rPr lang="en-US" sz="3200" dirty="0">
                <a:solidFill>
                  <a:schemeClr val="bg1"/>
                </a:solidFill>
              </a:rPr>
              <a:t>() output in 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047974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1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42" r="25648"/>
          <a:stretch/>
        </p:blipFill>
        <p:spPr>
          <a:xfrm>
            <a:off x="115909" y="667511"/>
            <a:ext cx="10556106" cy="411325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7894750" y="1776263"/>
            <a:ext cx="193183" cy="7083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49644" y="206603"/>
            <a:ext cx="3792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Our friend F</a:t>
            </a:r>
          </a:p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Test statistic</a:t>
            </a:r>
          </a:p>
          <a:p>
            <a:r>
              <a:rPr lang="en-US" sz="3200" i="1" dirty="0"/>
              <a:t>(Ratio of 2 variances)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7124" y="3897021"/>
            <a:ext cx="1601553" cy="1120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01922" y="4604861"/>
            <a:ext cx="3792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P-value</a:t>
            </a:r>
          </a:p>
          <a:p>
            <a:r>
              <a:rPr lang="en-US" sz="3200" dirty="0"/>
              <a:t>Is slope significant different than 0?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0271180" y="3887029"/>
            <a:ext cx="41062" cy="11205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99172" y="4795897"/>
            <a:ext cx="37928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Stars</a:t>
            </a:r>
          </a:p>
          <a:p>
            <a:r>
              <a:rPr lang="en-US" sz="3200" dirty="0"/>
              <a:t>“.” marginal</a:t>
            </a:r>
          </a:p>
          <a:p>
            <a:r>
              <a:rPr lang="en-US" sz="3200" dirty="0"/>
              <a:t>“*” sig</a:t>
            </a:r>
          </a:p>
          <a:p>
            <a:r>
              <a:rPr lang="en-US" sz="3200" dirty="0"/>
              <a:t>“**” highly sig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49661" y="5234489"/>
            <a:ext cx="3522371" cy="11849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272809" y="5297062"/>
            <a:ext cx="3522371" cy="15609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202" y="64070"/>
            <a:ext cx="4075662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anova</a:t>
            </a:r>
            <a:r>
              <a:rPr lang="en-US" sz="3200" dirty="0">
                <a:solidFill>
                  <a:schemeClr val="bg1"/>
                </a:solidFill>
              </a:rPr>
              <a:t>() output in R</a:t>
            </a:r>
          </a:p>
        </p:txBody>
      </p:sp>
    </p:spTree>
    <p:extLst>
      <p:ext uri="{BB962C8B-B14F-4D97-AF65-F5344CB8AC3E}">
        <p14:creationId xmlns:p14="http://schemas.microsoft.com/office/powerpoint/2010/main" val="250751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42" r="25648"/>
          <a:stretch/>
        </p:blipFill>
        <p:spPr>
          <a:xfrm>
            <a:off x="115909" y="667511"/>
            <a:ext cx="10556106" cy="411325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7894750" y="1776263"/>
            <a:ext cx="193183" cy="7083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49644" y="206603"/>
            <a:ext cx="3792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Our friend F</a:t>
            </a:r>
          </a:p>
          <a:p>
            <a:r>
              <a:rPr lang="en-US" sz="3200" b="1" dirty="0"/>
              <a:t>Test statistic</a:t>
            </a:r>
          </a:p>
          <a:p>
            <a:r>
              <a:rPr lang="en-US" sz="3200" dirty="0"/>
              <a:t>Ratio of 2 variance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7124" y="3897021"/>
            <a:ext cx="1601553" cy="1120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01922" y="4604861"/>
            <a:ext cx="3792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P-value</a:t>
            </a:r>
          </a:p>
          <a:p>
            <a:r>
              <a:rPr lang="en-US" sz="3200" dirty="0"/>
              <a:t>Is </a:t>
            </a:r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</a:rPr>
              <a:t>slope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/>
              <a:t>significantly different than 0.0?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0271180" y="3887029"/>
            <a:ext cx="41062" cy="11205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99172" y="4795897"/>
            <a:ext cx="37928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Stars</a:t>
            </a:r>
          </a:p>
          <a:p>
            <a:r>
              <a:rPr lang="en-US" sz="3200" dirty="0"/>
              <a:t>“.” marginal</a:t>
            </a:r>
          </a:p>
          <a:p>
            <a:r>
              <a:rPr lang="en-US" sz="3200" dirty="0"/>
              <a:t>“*” sig</a:t>
            </a:r>
          </a:p>
          <a:p>
            <a:r>
              <a:rPr lang="en-US" sz="3200" dirty="0"/>
              <a:t>“**” highly sig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272809" y="5297062"/>
            <a:ext cx="3522371" cy="15609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202" y="64070"/>
            <a:ext cx="4075662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anova</a:t>
            </a:r>
            <a:r>
              <a:rPr lang="en-US" sz="3200" dirty="0">
                <a:solidFill>
                  <a:schemeClr val="bg1"/>
                </a:solidFill>
              </a:rPr>
              <a:t>() output in R</a:t>
            </a:r>
          </a:p>
        </p:txBody>
      </p:sp>
    </p:spTree>
    <p:extLst>
      <p:ext uri="{BB962C8B-B14F-4D97-AF65-F5344CB8AC3E}">
        <p14:creationId xmlns:p14="http://schemas.microsoft.com/office/powerpoint/2010/main" val="46851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42" r="25648"/>
          <a:stretch/>
        </p:blipFill>
        <p:spPr>
          <a:xfrm>
            <a:off x="115909" y="667511"/>
            <a:ext cx="10556106" cy="411325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7894750" y="1776263"/>
            <a:ext cx="193183" cy="7083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49644" y="206603"/>
            <a:ext cx="3792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Our friend F</a:t>
            </a:r>
          </a:p>
          <a:p>
            <a:r>
              <a:rPr lang="en-US" sz="3200" b="1" dirty="0"/>
              <a:t>Test statistic</a:t>
            </a:r>
          </a:p>
          <a:p>
            <a:r>
              <a:rPr lang="en-US" sz="3200" dirty="0"/>
              <a:t>Ratio of 2 variance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7124" y="3897021"/>
            <a:ext cx="1601553" cy="1120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01922" y="4604861"/>
            <a:ext cx="3792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P-value</a:t>
            </a:r>
          </a:p>
          <a:p>
            <a:r>
              <a:rPr lang="en-US" sz="3200" dirty="0"/>
              <a:t>Is </a:t>
            </a:r>
            <a:r>
              <a:rPr lang="en-US" sz="3200" b="1" u="sng" dirty="0"/>
              <a:t>slope</a:t>
            </a:r>
            <a:r>
              <a:rPr lang="en-US" sz="3200" dirty="0"/>
              <a:t> significant different than 0.0?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0271180" y="3887029"/>
            <a:ext cx="41062" cy="11205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99172" y="4795897"/>
            <a:ext cx="37928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Stars</a:t>
            </a:r>
          </a:p>
          <a:p>
            <a:r>
              <a:rPr lang="en-US" sz="3200" dirty="0"/>
              <a:t>“</a:t>
            </a:r>
            <a:r>
              <a:rPr lang="en-US" sz="3200" dirty="0">
                <a:solidFill>
                  <a:srgbClr val="FF0000"/>
                </a:solidFill>
              </a:rPr>
              <a:t>.</a:t>
            </a:r>
            <a:r>
              <a:rPr lang="en-US" sz="3200" dirty="0"/>
              <a:t>” marginal</a:t>
            </a:r>
          </a:p>
          <a:p>
            <a:r>
              <a:rPr lang="en-US" sz="3200" dirty="0"/>
              <a:t>“</a:t>
            </a:r>
            <a:r>
              <a:rPr lang="en-US" sz="3200" dirty="0">
                <a:solidFill>
                  <a:srgbClr val="FF0000"/>
                </a:solidFill>
              </a:rPr>
              <a:t>*</a:t>
            </a:r>
            <a:r>
              <a:rPr lang="en-US" sz="3200" dirty="0"/>
              <a:t>” sig</a:t>
            </a:r>
          </a:p>
          <a:p>
            <a:r>
              <a:rPr lang="en-US" sz="3200" dirty="0"/>
              <a:t>“</a:t>
            </a:r>
            <a:r>
              <a:rPr lang="en-US" sz="3200" dirty="0">
                <a:solidFill>
                  <a:srgbClr val="FF0000"/>
                </a:solidFill>
              </a:rPr>
              <a:t>**</a:t>
            </a:r>
            <a:r>
              <a:rPr lang="en-US" sz="3200" dirty="0"/>
              <a:t>” highly sig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202" y="64070"/>
            <a:ext cx="4075662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anova</a:t>
            </a:r>
            <a:r>
              <a:rPr lang="en-US" sz="3200" dirty="0">
                <a:solidFill>
                  <a:schemeClr val="bg1"/>
                </a:solidFill>
              </a:rPr>
              <a:t>() output in R</a:t>
            </a:r>
          </a:p>
        </p:txBody>
      </p:sp>
    </p:spTree>
    <p:extLst>
      <p:ext uri="{BB962C8B-B14F-4D97-AF65-F5344CB8AC3E}">
        <p14:creationId xmlns:p14="http://schemas.microsoft.com/office/powerpoint/2010/main" val="34402420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8865"/>
          <a:stretch/>
        </p:blipFill>
        <p:spPr>
          <a:xfrm>
            <a:off x="3503125" y="1764406"/>
            <a:ext cx="8059812" cy="443185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598821" y="3064042"/>
            <a:ext cx="950355" cy="6416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244676"/>
            <a:ext cx="3160295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Coefficients</a:t>
            </a:r>
          </a:p>
          <a:p>
            <a:r>
              <a:rPr lang="en-US" sz="3200" dirty="0"/>
              <a:t>aka “parameters”</a:t>
            </a:r>
          </a:p>
          <a:p>
            <a:r>
              <a:rPr lang="en-US" sz="3200" dirty="0"/>
              <a:t>The “m” and “b” of “y = mx + b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74232" y="4071064"/>
            <a:ext cx="1197969" cy="1604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7553" y="3589800"/>
            <a:ext cx="20073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y-intercept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484817" y="4523682"/>
            <a:ext cx="1047055" cy="328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81222" y="4487385"/>
            <a:ext cx="112628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slope</a:t>
            </a:r>
          </a:p>
        </p:txBody>
      </p:sp>
      <p:sp>
        <p:nvSpPr>
          <p:cNvPr id="21" name="Right Brace 20"/>
          <p:cNvSpPr/>
          <p:nvPr/>
        </p:nvSpPr>
        <p:spPr>
          <a:xfrm rot="16200000">
            <a:off x="7863310" y="1984848"/>
            <a:ext cx="445758" cy="3655664"/>
          </a:xfrm>
          <a:prstGeom prst="rightBrace">
            <a:avLst>
              <a:gd name="adj1" fmla="val 9314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8086189" y="2193410"/>
            <a:ext cx="865306" cy="13075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31705" y="151824"/>
            <a:ext cx="296035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SE, t, and p:</a:t>
            </a:r>
          </a:p>
          <a:p>
            <a:r>
              <a:rPr lang="en-US" sz="3200" dirty="0"/>
              <a:t>Is the intercept and/or slope different from zero?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073998" y="5942600"/>
            <a:ext cx="503925" cy="3430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81883" y="6214207"/>
            <a:ext cx="17921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 statistic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598821" y="5667531"/>
            <a:ext cx="951252" cy="50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88789" y="5357825"/>
            <a:ext cx="64709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R</a:t>
            </a:r>
            <a:r>
              <a:rPr lang="en-US" sz="3200" baseline="30000" dirty="0"/>
              <a:t>2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0451965" y="5373520"/>
            <a:ext cx="711854" cy="613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210382" y="5065437"/>
            <a:ext cx="70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202" y="64070"/>
            <a:ext cx="6698206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Regression summary() output in 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0757" y="1814060"/>
            <a:ext cx="3199747" cy="14900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22208" y="3585054"/>
            <a:ext cx="1974716" cy="589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81222" y="4523682"/>
            <a:ext cx="1211264" cy="589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88789" y="5396985"/>
            <a:ext cx="701590" cy="589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309565" y="6208977"/>
            <a:ext cx="1850729" cy="589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031704" y="733925"/>
            <a:ext cx="2960359" cy="19724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1266635" y="5102224"/>
            <a:ext cx="558923" cy="589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/>
          <a:srcRect t="12067" r="64181" b="79917"/>
          <a:stretch/>
        </p:blipFill>
        <p:spPr>
          <a:xfrm>
            <a:off x="3412305" y="737648"/>
            <a:ext cx="6008333" cy="9113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71856" y="829526"/>
            <a:ext cx="244698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(</a:t>
            </a:r>
            <a:r>
              <a:rPr lang="en-US" sz="3200" dirty="0" err="1">
                <a:solidFill>
                  <a:schemeClr val="accent1"/>
                </a:solidFill>
              </a:rPr>
              <a:t>model.alt</a:t>
            </a:r>
            <a:r>
              <a:rPr lang="en-US" sz="3200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2047974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3" grpId="0" animBg="1"/>
      <p:bldP spid="24" grpId="0" animBg="1"/>
      <p:bldP spid="27" grpId="0" animBg="1"/>
      <p:bldP spid="29" grpId="0" animBg="1"/>
      <p:bldP spid="31" grpId="0" animBg="1"/>
      <p:bldP spid="3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8865"/>
          <a:stretch/>
        </p:blipFill>
        <p:spPr>
          <a:xfrm>
            <a:off x="3503125" y="1764406"/>
            <a:ext cx="8059812" cy="443185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598821" y="3064042"/>
            <a:ext cx="950355" cy="6416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244676"/>
            <a:ext cx="3160295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</a:rPr>
              <a:t>Coefficients</a:t>
            </a:r>
          </a:p>
          <a:p>
            <a:r>
              <a:rPr lang="en-US" sz="3200" dirty="0"/>
              <a:t>aka “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parameters</a:t>
            </a:r>
            <a:r>
              <a:rPr lang="en-US" sz="3200" dirty="0"/>
              <a:t>”</a:t>
            </a:r>
          </a:p>
          <a:p>
            <a:r>
              <a:rPr lang="en-US" sz="3200" dirty="0"/>
              <a:t>The “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sz="3200" dirty="0"/>
              <a:t>” and “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3200" dirty="0"/>
              <a:t>” of “y =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sz="3200" dirty="0"/>
              <a:t>x +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74232" y="4071064"/>
            <a:ext cx="1197969" cy="1604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7553" y="3589800"/>
            <a:ext cx="20073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y-intercept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484817" y="4523682"/>
            <a:ext cx="1047055" cy="328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81222" y="4487385"/>
            <a:ext cx="112628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slope</a:t>
            </a:r>
          </a:p>
        </p:txBody>
      </p:sp>
      <p:sp>
        <p:nvSpPr>
          <p:cNvPr id="21" name="Right Brace 20"/>
          <p:cNvSpPr/>
          <p:nvPr/>
        </p:nvSpPr>
        <p:spPr>
          <a:xfrm rot="16200000">
            <a:off x="7863310" y="1984848"/>
            <a:ext cx="445758" cy="3655664"/>
          </a:xfrm>
          <a:prstGeom prst="rightBrace">
            <a:avLst>
              <a:gd name="adj1" fmla="val 9314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8086189" y="2193410"/>
            <a:ext cx="865306" cy="13075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31705" y="151824"/>
            <a:ext cx="296035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SE, t, and p:</a:t>
            </a:r>
          </a:p>
          <a:p>
            <a:r>
              <a:rPr lang="en-US" sz="3200" dirty="0"/>
              <a:t>Is the intercept and/or slope different from zero?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073998" y="5942600"/>
            <a:ext cx="503925" cy="3430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81883" y="6214207"/>
            <a:ext cx="17921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 statistic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598821" y="5667531"/>
            <a:ext cx="951252" cy="50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88789" y="5357825"/>
            <a:ext cx="64709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R</a:t>
            </a:r>
            <a:r>
              <a:rPr lang="en-US" sz="3200" baseline="30000" dirty="0"/>
              <a:t>2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0451965" y="5373520"/>
            <a:ext cx="711854" cy="613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210382" y="5065437"/>
            <a:ext cx="70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202" y="64070"/>
            <a:ext cx="6698206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Regression summary() output in 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2208" y="3585054"/>
            <a:ext cx="1974716" cy="589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81222" y="4523682"/>
            <a:ext cx="1211264" cy="589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88789" y="5396985"/>
            <a:ext cx="701590" cy="589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309565" y="6208977"/>
            <a:ext cx="1850729" cy="589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031704" y="733925"/>
            <a:ext cx="2960359" cy="19724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1266635" y="5102224"/>
            <a:ext cx="558923" cy="589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/>
          <a:srcRect t="12067" r="64181" b="79917"/>
          <a:stretch/>
        </p:blipFill>
        <p:spPr>
          <a:xfrm>
            <a:off x="3412305" y="737648"/>
            <a:ext cx="6008333" cy="91132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071856" y="829526"/>
            <a:ext cx="244698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(</a:t>
            </a:r>
            <a:r>
              <a:rPr lang="en-US" sz="3200" dirty="0" err="1">
                <a:solidFill>
                  <a:schemeClr val="accent1"/>
                </a:solidFill>
              </a:rPr>
              <a:t>model.alt</a:t>
            </a:r>
            <a:r>
              <a:rPr lang="en-US" sz="3200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566040" y="3603606"/>
            <a:ext cx="1624146" cy="3520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1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7" grpId="0" animBg="1"/>
      <p:bldP spid="29" grpId="0" animBg="1"/>
      <p:bldP spid="31" grpId="0" animBg="1"/>
      <p:bldP spid="32" grpId="0" animBg="1"/>
      <p:bldP spid="3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8865"/>
          <a:stretch/>
        </p:blipFill>
        <p:spPr>
          <a:xfrm>
            <a:off x="3503125" y="1764406"/>
            <a:ext cx="8059812" cy="443185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598821" y="3064042"/>
            <a:ext cx="950355" cy="6416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244676"/>
            <a:ext cx="3160295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Coefficients</a:t>
            </a:r>
          </a:p>
          <a:p>
            <a:r>
              <a:rPr lang="en-US" sz="3200" dirty="0"/>
              <a:t>aka “</a:t>
            </a:r>
            <a:r>
              <a:rPr lang="en-US" sz="3200" b="1" dirty="0"/>
              <a:t>parameters</a:t>
            </a:r>
            <a:r>
              <a:rPr lang="en-US" sz="3200" dirty="0"/>
              <a:t>”</a:t>
            </a:r>
          </a:p>
          <a:p>
            <a:r>
              <a:rPr lang="en-US" sz="3200" dirty="0"/>
              <a:t>The “</a:t>
            </a:r>
            <a:r>
              <a:rPr lang="en-US" sz="3200" b="1" dirty="0"/>
              <a:t>m</a:t>
            </a:r>
            <a:r>
              <a:rPr lang="en-US" sz="3200" dirty="0"/>
              <a:t>” and “</a:t>
            </a:r>
            <a:r>
              <a:rPr lang="en-US" sz="3200" b="1" dirty="0"/>
              <a:t>b</a:t>
            </a:r>
            <a:r>
              <a:rPr lang="en-US" sz="3200" dirty="0"/>
              <a:t>” of “y = mx + b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74232" y="4071064"/>
            <a:ext cx="1197969" cy="1604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7553" y="3589800"/>
            <a:ext cx="20073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-intercept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484817" y="4523682"/>
            <a:ext cx="1047055" cy="328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81222" y="4487385"/>
            <a:ext cx="112628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slope</a:t>
            </a:r>
          </a:p>
        </p:txBody>
      </p:sp>
      <p:sp>
        <p:nvSpPr>
          <p:cNvPr id="21" name="Right Brace 20"/>
          <p:cNvSpPr/>
          <p:nvPr/>
        </p:nvSpPr>
        <p:spPr>
          <a:xfrm rot="16200000">
            <a:off x="7863310" y="1984848"/>
            <a:ext cx="445758" cy="3655664"/>
          </a:xfrm>
          <a:prstGeom prst="rightBrace">
            <a:avLst>
              <a:gd name="adj1" fmla="val 9314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8086189" y="2193410"/>
            <a:ext cx="865306" cy="13075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31705" y="151824"/>
            <a:ext cx="296035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SE, t, and p:</a:t>
            </a:r>
          </a:p>
          <a:p>
            <a:r>
              <a:rPr lang="en-US" sz="3200" dirty="0"/>
              <a:t>Is the intercept and/or slope different from zero?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073998" y="5942600"/>
            <a:ext cx="503925" cy="3430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81883" y="6214207"/>
            <a:ext cx="17921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 statistic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598821" y="5667531"/>
            <a:ext cx="951252" cy="50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88789" y="5357825"/>
            <a:ext cx="64709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R</a:t>
            </a:r>
            <a:r>
              <a:rPr lang="en-US" sz="3200" baseline="30000" dirty="0"/>
              <a:t>2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0451965" y="5373520"/>
            <a:ext cx="711854" cy="613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210382" y="5065437"/>
            <a:ext cx="70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202" y="64070"/>
            <a:ext cx="6698206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Regression summary() output in 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281222" y="4473141"/>
            <a:ext cx="1211264" cy="589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88789" y="5396985"/>
            <a:ext cx="701590" cy="589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309565" y="6208977"/>
            <a:ext cx="1850729" cy="589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031704" y="733925"/>
            <a:ext cx="2960359" cy="19724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1266635" y="5102224"/>
            <a:ext cx="558923" cy="589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/>
          <a:srcRect t="12067" r="64181" b="79917"/>
          <a:stretch/>
        </p:blipFill>
        <p:spPr>
          <a:xfrm>
            <a:off x="3412305" y="737648"/>
            <a:ext cx="6008333" cy="91132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071856" y="829526"/>
            <a:ext cx="244698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(</a:t>
            </a:r>
            <a:r>
              <a:rPr lang="en-US" sz="3200" dirty="0" err="1">
                <a:solidFill>
                  <a:schemeClr val="accent1"/>
                </a:solidFill>
              </a:rPr>
              <a:t>model.alt</a:t>
            </a:r>
            <a:r>
              <a:rPr lang="en-US" sz="3200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551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9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6400" y="-50397"/>
            <a:ext cx="10515600" cy="1325563"/>
          </a:xfrm>
        </p:spPr>
        <p:txBody>
          <a:bodyPr/>
          <a:lstStyle/>
          <a:p>
            <a:r>
              <a:rPr lang="en-US" dirty="0"/>
              <a:t>3 Major steps in regression analysis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3863662" y="1024338"/>
            <a:ext cx="3593205" cy="823912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2)</a:t>
            </a:r>
            <a:r>
              <a:rPr lang="en-US" sz="3200" u="sng" dirty="0"/>
              <a:t>Significance testing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3863663" y="1848250"/>
            <a:ext cx="3499834" cy="3684588"/>
          </a:xfrm>
        </p:spPr>
        <p:txBody>
          <a:bodyPr>
            <a:normAutofit/>
          </a:bodyPr>
          <a:lstStyle/>
          <a:p>
            <a:r>
              <a:rPr lang="en-US" sz="2400" dirty="0"/>
              <a:t>Is the line any different from a </a:t>
            </a:r>
            <a:r>
              <a:rPr lang="en-US" sz="2400" b="1" u="sng" dirty="0">
                <a:solidFill>
                  <a:srgbClr val="FF0000"/>
                </a:solidFill>
              </a:rPr>
              <a:t>flat line</a:t>
            </a:r>
            <a:r>
              <a:rPr lang="en-US" sz="2400" dirty="0"/>
              <a:t>?</a:t>
            </a:r>
          </a:p>
          <a:p>
            <a:r>
              <a:rPr lang="en-US" sz="2400" dirty="0"/>
              <a:t>The slope of flat line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= 0</a:t>
            </a:r>
          </a:p>
          <a:p>
            <a:r>
              <a:rPr lang="en-US" sz="2400" dirty="0"/>
              <a:t>Slope of 0 = no change in y as x changes</a:t>
            </a:r>
          </a:p>
          <a:p>
            <a:r>
              <a:rPr lang="en-US" sz="2400" dirty="0"/>
              <a:t> Calculate: Standard errors (SE), confidence intervals (CI) t-statistics, F-statistic, p-values</a:t>
            </a:r>
          </a:p>
        </p:txBody>
      </p:sp>
      <p:sp>
        <p:nvSpPr>
          <p:cNvPr id="21" name="Text Placeholder 10"/>
          <p:cNvSpPr txBox="1">
            <a:spLocks/>
          </p:cNvSpPr>
          <p:nvPr/>
        </p:nvSpPr>
        <p:spPr>
          <a:xfrm>
            <a:off x="7609269" y="1024338"/>
            <a:ext cx="349983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3)</a:t>
            </a:r>
            <a:r>
              <a:rPr lang="en-US" sz="3200" u="sng" dirty="0"/>
              <a:t>Model Checking</a:t>
            </a:r>
          </a:p>
        </p:txBody>
      </p:sp>
      <p:sp>
        <p:nvSpPr>
          <p:cNvPr id="22" name="Content Placeholder 11"/>
          <p:cNvSpPr txBox="1">
            <a:spLocks/>
          </p:cNvSpPr>
          <p:nvPr/>
        </p:nvSpPr>
        <p:spPr>
          <a:xfrm>
            <a:off x="7609269" y="1848250"/>
            <a:ext cx="3499834" cy="3684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aka “residual analysis”</a:t>
            </a:r>
          </a:p>
          <a:p>
            <a:r>
              <a:rPr lang="en-US" sz="2400" dirty="0"/>
              <a:t>aka“ “model diagnostics”</a:t>
            </a:r>
          </a:p>
          <a:p>
            <a:r>
              <a:rPr lang="en-US" sz="2400" dirty="0"/>
              <a:t>Do the data meet the assumptions of the model</a:t>
            </a:r>
          </a:p>
          <a:p>
            <a:r>
              <a:rPr lang="en-US" sz="2400" dirty="0"/>
              <a:t>Random &amp; Independent sampling, Normality, constant variance</a:t>
            </a:r>
          </a:p>
          <a:p>
            <a:r>
              <a:rPr lang="en-US" sz="2400" dirty="0"/>
              <a:t>Requires plotting the residuals (errors)</a:t>
            </a:r>
          </a:p>
        </p:txBody>
      </p:sp>
      <p:sp>
        <p:nvSpPr>
          <p:cNvPr id="3" name="Rectangle 2"/>
          <p:cNvSpPr/>
          <p:nvPr/>
        </p:nvSpPr>
        <p:spPr>
          <a:xfrm>
            <a:off x="7638785" y="1848250"/>
            <a:ext cx="4351985" cy="4797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66668" y="3144835"/>
            <a:ext cx="1419932" cy="3962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52980" y="1291920"/>
            <a:ext cx="4351985" cy="466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9"/>
          <p:cNvSpPr txBox="1">
            <a:spLocks/>
          </p:cNvSpPr>
          <p:nvPr/>
        </p:nvSpPr>
        <p:spPr>
          <a:xfrm>
            <a:off x="273119" y="1024340"/>
            <a:ext cx="359054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1)</a:t>
            </a:r>
            <a:r>
              <a:rPr lang="en-US" sz="3200" u="sng"/>
              <a:t>Model fitting</a:t>
            </a:r>
            <a:endParaRPr lang="en-US" sz="3200" u="sng" dirty="0"/>
          </a:p>
        </p:txBody>
      </p:sp>
      <p:sp>
        <p:nvSpPr>
          <p:cNvPr id="15" name="Content Placeholder 8"/>
          <p:cNvSpPr txBox="1">
            <a:spLocks/>
          </p:cNvSpPr>
          <p:nvPr/>
        </p:nvSpPr>
        <p:spPr>
          <a:xfrm>
            <a:off x="273119" y="1848251"/>
            <a:ext cx="3590544" cy="47972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What line fits the data best?</a:t>
            </a:r>
          </a:p>
          <a:p>
            <a:r>
              <a:rPr lang="en-US"/>
              <a:t>This class: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  “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least squares</a:t>
            </a:r>
            <a:r>
              <a:rPr lang="en-US"/>
              <a:t>”</a:t>
            </a:r>
          </a:p>
          <a:p>
            <a:r>
              <a:rPr lang="en-US"/>
              <a:t>Advanced regression: “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maximum likelihood</a:t>
            </a:r>
            <a:r>
              <a:rPr lang="en-US"/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Calculate 2 things:</a:t>
            </a:r>
          </a:p>
          <a:p>
            <a:r>
              <a:rPr lang="en-US" u="sng">
                <a:solidFill>
                  <a:schemeClr val="accent2">
                    <a:lumMod val="75000"/>
                  </a:schemeClr>
                </a:solidFill>
              </a:rPr>
              <a:t>Intercept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/>
              <a:t>of line</a:t>
            </a:r>
          </a:p>
          <a:p>
            <a:r>
              <a:rPr lang="en-US" u="sng">
                <a:solidFill>
                  <a:schemeClr val="accent2">
                    <a:lumMod val="75000"/>
                  </a:schemeClr>
                </a:solidFill>
              </a:rPr>
              <a:t>Slope</a:t>
            </a:r>
            <a:r>
              <a:rPr lang="en-US" u="sng"/>
              <a:t> </a:t>
            </a:r>
            <a:r>
              <a:rPr lang="en-US"/>
              <a:t>of line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There are equations that provide the exact solution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Can also do with a ruler</a:t>
            </a:r>
          </a:p>
          <a:p>
            <a:endParaRPr lang="en-US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4392232" y="860661"/>
            <a:ext cx="2508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sz="3200" i="1" dirty="0">
                <a:solidFill>
                  <a:schemeClr val="accent2">
                    <a:lumMod val="75000"/>
                  </a:schemeClr>
                </a:solidFill>
              </a:rPr>
              <a:t>Inference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8865"/>
          <a:stretch/>
        </p:blipFill>
        <p:spPr>
          <a:xfrm>
            <a:off x="3503125" y="1764406"/>
            <a:ext cx="8059812" cy="443185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598821" y="3064042"/>
            <a:ext cx="950355" cy="6416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244676"/>
            <a:ext cx="3160295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Coefficients</a:t>
            </a:r>
          </a:p>
          <a:p>
            <a:r>
              <a:rPr lang="en-US" sz="3200" dirty="0"/>
              <a:t>aka “</a:t>
            </a:r>
            <a:r>
              <a:rPr lang="en-US" sz="3200" b="1" dirty="0"/>
              <a:t>parameters</a:t>
            </a:r>
            <a:r>
              <a:rPr lang="en-US" sz="3200" dirty="0"/>
              <a:t>”</a:t>
            </a:r>
          </a:p>
          <a:p>
            <a:r>
              <a:rPr lang="en-US" sz="3200" dirty="0"/>
              <a:t>The “</a:t>
            </a:r>
            <a:r>
              <a:rPr lang="en-US" sz="3200" b="1" dirty="0"/>
              <a:t>m</a:t>
            </a:r>
            <a:r>
              <a:rPr lang="en-US" sz="3200" dirty="0"/>
              <a:t>” and “</a:t>
            </a:r>
            <a:r>
              <a:rPr lang="en-US" sz="3200" b="1" dirty="0"/>
              <a:t>b</a:t>
            </a:r>
            <a:r>
              <a:rPr lang="en-US" sz="3200" dirty="0"/>
              <a:t>” of “y = mx + b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74232" y="4071064"/>
            <a:ext cx="1197969" cy="1604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7553" y="3589800"/>
            <a:ext cx="20073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y-intercept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484817" y="4523682"/>
            <a:ext cx="1047055" cy="328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81222" y="4487385"/>
            <a:ext cx="112628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slope</a:t>
            </a:r>
          </a:p>
        </p:txBody>
      </p:sp>
      <p:sp>
        <p:nvSpPr>
          <p:cNvPr id="21" name="Right Brace 20"/>
          <p:cNvSpPr/>
          <p:nvPr/>
        </p:nvSpPr>
        <p:spPr>
          <a:xfrm rot="16200000">
            <a:off x="7863310" y="1984848"/>
            <a:ext cx="445758" cy="3655664"/>
          </a:xfrm>
          <a:prstGeom prst="rightBrace">
            <a:avLst>
              <a:gd name="adj1" fmla="val 9314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8086189" y="2193410"/>
            <a:ext cx="865306" cy="13075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31705" y="151824"/>
            <a:ext cx="296035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SE, t, and p:</a:t>
            </a:r>
          </a:p>
          <a:p>
            <a:r>
              <a:rPr lang="en-US" sz="3200" dirty="0"/>
              <a:t>Is the intercept and/or slope different from zero?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073998" y="5942600"/>
            <a:ext cx="503925" cy="3430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81883" y="6214207"/>
            <a:ext cx="17921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 statistic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598821" y="5667531"/>
            <a:ext cx="951252" cy="50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88789" y="5357825"/>
            <a:ext cx="64709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R</a:t>
            </a:r>
            <a:r>
              <a:rPr lang="en-US" sz="3200" baseline="30000" dirty="0"/>
              <a:t>2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0451965" y="5373520"/>
            <a:ext cx="711854" cy="613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210382" y="5065437"/>
            <a:ext cx="70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202" y="64070"/>
            <a:ext cx="6698206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Regression summary() output in 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888789" y="5396985"/>
            <a:ext cx="701590" cy="589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309565" y="6208977"/>
            <a:ext cx="1850729" cy="589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031704" y="733925"/>
            <a:ext cx="2960359" cy="19724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1266635" y="5102224"/>
            <a:ext cx="558923" cy="589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/>
          <a:srcRect t="12067" r="64181" b="79917"/>
          <a:stretch/>
        </p:blipFill>
        <p:spPr>
          <a:xfrm>
            <a:off x="3412305" y="737648"/>
            <a:ext cx="6008333" cy="91132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071856" y="829526"/>
            <a:ext cx="244698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(</a:t>
            </a:r>
            <a:r>
              <a:rPr lang="en-US" sz="3200" dirty="0" err="1">
                <a:solidFill>
                  <a:schemeClr val="accent1"/>
                </a:solidFill>
              </a:rPr>
              <a:t>model.alt</a:t>
            </a:r>
            <a:r>
              <a:rPr lang="en-US" sz="3200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448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1" grpId="0" animBg="1"/>
      <p:bldP spid="3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8865"/>
          <a:stretch/>
        </p:blipFill>
        <p:spPr>
          <a:xfrm>
            <a:off x="3503125" y="1764406"/>
            <a:ext cx="8059812" cy="443185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598821" y="3064042"/>
            <a:ext cx="950355" cy="6416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244676"/>
            <a:ext cx="3160295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Coefficients</a:t>
            </a:r>
          </a:p>
          <a:p>
            <a:r>
              <a:rPr lang="en-US" sz="3200" dirty="0"/>
              <a:t>aka “</a:t>
            </a:r>
            <a:r>
              <a:rPr lang="en-US" sz="3200" b="1" dirty="0"/>
              <a:t>parameters</a:t>
            </a:r>
            <a:r>
              <a:rPr lang="en-US" sz="3200" dirty="0"/>
              <a:t>”</a:t>
            </a:r>
          </a:p>
          <a:p>
            <a:r>
              <a:rPr lang="en-US" sz="3200" dirty="0"/>
              <a:t>The “</a:t>
            </a:r>
            <a:r>
              <a:rPr lang="en-US" sz="3200" b="1" dirty="0"/>
              <a:t>m</a:t>
            </a:r>
            <a:r>
              <a:rPr lang="en-US" sz="3200" dirty="0"/>
              <a:t>” and “</a:t>
            </a:r>
            <a:r>
              <a:rPr lang="en-US" sz="3200" b="1" dirty="0"/>
              <a:t>b</a:t>
            </a:r>
            <a:r>
              <a:rPr lang="en-US" sz="3200" dirty="0"/>
              <a:t>” of “y = mx + b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74232" y="4071064"/>
            <a:ext cx="1197969" cy="1604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7553" y="3589800"/>
            <a:ext cx="20073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y-intercept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484817" y="4523682"/>
            <a:ext cx="1047055" cy="328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81222" y="4487385"/>
            <a:ext cx="112628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slope</a:t>
            </a:r>
          </a:p>
        </p:txBody>
      </p:sp>
      <p:sp>
        <p:nvSpPr>
          <p:cNvPr id="21" name="Right Brace 20"/>
          <p:cNvSpPr/>
          <p:nvPr/>
        </p:nvSpPr>
        <p:spPr>
          <a:xfrm rot="16200000">
            <a:off x="7863310" y="1984848"/>
            <a:ext cx="445758" cy="3655664"/>
          </a:xfrm>
          <a:prstGeom prst="rightBrace">
            <a:avLst>
              <a:gd name="adj1" fmla="val 9314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8086189" y="2193410"/>
            <a:ext cx="865306" cy="13075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31705" y="151824"/>
            <a:ext cx="296035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SE, t, and p:</a:t>
            </a:r>
          </a:p>
          <a:p>
            <a:r>
              <a:rPr lang="en-US" sz="3200" dirty="0"/>
              <a:t>Is the intercept and/or slope different from zero?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073998" y="5942600"/>
            <a:ext cx="503925" cy="3430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81883" y="6214207"/>
            <a:ext cx="17921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 statistic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598821" y="5667531"/>
            <a:ext cx="951252" cy="50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88789" y="5357825"/>
            <a:ext cx="64709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sz="3200" b="1" baseline="30000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0451965" y="5373520"/>
            <a:ext cx="711854" cy="613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210382" y="5065437"/>
            <a:ext cx="70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202" y="64070"/>
            <a:ext cx="6698206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Regression summary() output in 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309565" y="6208977"/>
            <a:ext cx="1850729" cy="589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031704" y="733925"/>
            <a:ext cx="2960359" cy="19724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1266635" y="5102224"/>
            <a:ext cx="558923" cy="589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/>
          <a:srcRect t="12067" r="64181" b="79917"/>
          <a:stretch/>
        </p:blipFill>
        <p:spPr>
          <a:xfrm>
            <a:off x="3412305" y="737648"/>
            <a:ext cx="6008333" cy="91132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71856" y="829526"/>
            <a:ext cx="244698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(</a:t>
            </a:r>
            <a:r>
              <a:rPr lang="en-US" sz="3200" dirty="0" err="1">
                <a:solidFill>
                  <a:schemeClr val="accent1"/>
                </a:solidFill>
              </a:rPr>
              <a:t>model.alt</a:t>
            </a:r>
            <a:r>
              <a:rPr lang="en-US" sz="3200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018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8865"/>
          <a:stretch/>
        </p:blipFill>
        <p:spPr>
          <a:xfrm>
            <a:off x="3503125" y="1764406"/>
            <a:ext cx="8059812" cy="443185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598821" y="3064042"/>
            <a:ext cx="950355" cy="6416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244676"/>
            <a:ext cx="3160295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Coefficients</a:t>
            </a:r>
          </a:p>
          <a:p>
            <a:r>
              <a:rPr lang="en-US" sz="3200" dirty="0"/>
              <a:t>aka “</a:t>
            </a:r>
            <a:r>
              <a:rPr lang="en-US" sz="3200" b="1" dirty="0"/>
              <a:t>parameters</a:t>
            </a:r>
            <a:r>
              <a:rPr lang="en-US" sz="3200" dirty="0"/>
              <a:t>”</a:t>
            </a:r>
          </a:p>
          <a:p>
            <a:r>
              <a:rPr lang="en-US" sz="3200" dirty="0"/>
              <a:t>The “</a:t>
            </a:r>
            <a:r>
              <a:rPr lang="en-US" sz="3200" b="1" dirty="0"/>
              <a:t>m</a:t>
            </a:r>
            <a:r>
              <a:rPr lang="en-US" sz="3200" dirty="0"/>
              <a:t>” and “</a:t>
            </a:r>
            <a:r>
              <a:rPr lang="en-US" sz="3200" b="1" dirty="0"/>
              <a:t>b</a:t>
            </a:r>
            <a:r>
              <a:rPr lang="en-US" sz="3200" dirty="0"/>
              <a:t>” of “y = mx + b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74232" y="4071064"/>
            <a:ext cx="1197969" cy="1604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7553" y="3589800"/>
            <a:ext cx="20073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y-intercept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484817" y="4523682"/>
            <a:ext cx="1047055" cy="328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81222" y="4487385"/>
            <a:ext cx="112628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slope</a:t>
            </a:r>
          </a:p>
        </p:txBody>
      </p:sp>
      <p:sp>
        <p:nvSpPr>
          <p:cNvPr id="21" name="Right Brace 20"/>
          <p:cNvSpPr/>
          <p:nvPr/>
        </p:nvSpPr>
        <p:spPr>
          <a:xfrm rot="16200000">
            <a:off x="7863310" y="1984848"/>
            <a:ext cx="445758" cy="3655664"/>
          </a:xfrm>
          <a:prstGeom prst="rightBrace">
            <a:avLst>
              <a:gd name="adj1" fmla="val 9314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8086189" y="2193410"/>
            <a:ext cx="865306" cy="13075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31705" y="151824"/>
            <a:ext cx="296035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SE, t, and p:</a:t>
            </a:r>
          </a:p>
          <a:p>
            <a:r>
              <a:rPr lang="en-US" sz="3200" dirty="0"/>
              <a:t>Is the intercept and/or slope different from zero?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073998" y="5942600"/>
            <a:ext cx="503925" cy="3430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81883" y="6214207"/>
            <a:ext cx="17921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F statistic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598821" y="5667531"/>
            <a:ext cx="951252" cy="50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88789" y="5357825"/>
            <a:ext cx="64709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sz="3200" baseline="30000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0451965" y="5373520"/>
            <a:ext cx="711854" cy="613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210382" y="5065437"/>
            <a:ext cx="70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202" y="64070"/>
            <a:ext cx="6698206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Regression summary() output in 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031704" y="733925"/>
            <a:ext cx="2960359" cy="19724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1266635" y="5102224"/>
            <a:ext cx="558923" cy="589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/>
          <a:srcRect t="12067" r="64181" b="79917"/>
          <a:stretch/>
        </p:blipFill>
        <p:spPr>
          <a:xfrm>
            <a:off x="3412305" y="737648"/>
            <a:ext cx="6008333" cy="91132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71856" y="829526"/>
            <a:ext cx="244698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(</a:t>
            </a:r>
            <a:r>
              <a:rPr lang="en-US" sz="3200" dirty="0" err="1">
                <a:solidFill>
                  <a:schemeClr val="accent1"/>
                </a:solidFill>
              </a:rPr>
              <a:t>model.alt</a:t>
            </a:r>
            <a:r>
              <a:rPr lang="en-US" sz="3200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295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8865"/>
          <a:stretch/>
        </p:blipFill>
        <p:spPr>
          <a:xfrm>
            <a:off x="3503125" y="1764406"/>
            <a:ext cx="8059812" cy="443185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598821" y="3064042"/>
            <a:ext cx="950355" cy="6416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244676"/>
            <a:ext cx="3160295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Coefficients</a:t>
            </a:r>
          </a:p>
          <a:p>
            <a:r>
              <a:rPr lang="en-US" sz="3200" dirty="0"/>
              <a:t>aka “</a:t>
            </a:r>
            <a:r>
              <a:rPr lang="en-US" sz="3200" b="1" dirty="0"/>
              <a:t>parameters</a:t>
            </a:r>
            <a:r>
              <a:rPr lang="en-US" sz="3200" dirty="0"/>
              <a:t>”</a:t>
            </a:r>
          </a:p>
          <a:p>
            <a:r>
              <a:rPr lang="en-US" sz="3200" dirty="0"/>
              <a:t>The “</a:t>
            </a:r>
            <a:r>
              <a:rPr lang="en-US" sz="3200" b="1" dirty="0"/>
              <a:t>m</a:t>
            </a:r>
            <a:r>
              <a:rPr lang="en-US" sz="3200" dirty="0"/>
              <a:t>” and “</a:t>
            </a:r>
            <a:r>
              <a:rPr lang="en-US" sz="3200" b="1" dirty="0"/>
              <a:t>b</a:t>
            </a:r>
            <a:r>
              <a:rPr lang="en-US" sz="3200" dirty="0"/>
              <a:t>” of “y = mx + b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74232" y="4071064"/>
            <a:ext cx="1197969" cy="1604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7553" y="3589800"/>
            <a:ext cx="20073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y-intercept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484817" y="4523682"/>
            <a:ext cx="1047055" cy="328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81222" y="4487385"/>
            <a:ext cx="112628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slope</a:t>
            </a:r>
          </a:p>
        </p:txBody>
      </p:sp>
      <p:sp>
        <p:nvSpPr>
          <p:cNvPr id="21" name="Right Brace 20"/>
          <p:cNvSpPr/>
          <p:nvPr/>
        </p:nvSpPr>
        <p:spPr>
          <a:xfrm rot="16200000">
            <a:off x="7863310" y="1984848"/>
            <a:ext cx="445758" cy="3655664"/>
          </a:xfrm>
          <a:prstGeom prst="rightBrace">
            <a:avLst>
              <a:gd name="adj1" fmla="val 9314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8086189" y="2193410"/>
            <a:ext cx="865306" cy="13075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31705" y="151824"/>
            <a:ext cx="296035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SE, t, and p:</a:t>
            </a:r>
          </a:p>
          <a:p>
            <a:r>
              <a:rPr lang="en-US" sz="3200" dirty="0"/>
              <a:t>Is the intercept and/or slope different from zero?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073998" y="5942600"/>
            <a:ext cx="503925" cy="3430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81883" y="6214207"/>
            <a:ext cx="17921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F statistic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598821" y="5667531"/>
            <a:ext cx="951252" cy="50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88789" y="5357825"/>
            <a:ext cx="64709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sz="3200" baseline="30000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0451965" y="5373520"/>
            <a:ext cx="711854" cy="613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210382" y="5065437"/>
            <a:ext cx="70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202" y="64070"/>
            <a:ext cx="6698206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Regression summary() output in 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031704" y="733925"/>
            <a:ext cx="2960359" cy="19724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1266635" y="5102224"/>
            <a:ext cx="558923" cy="589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/>
          <a:srcRect t="12067" r="64181" b="79917"/>
          <a:stretch/>
        </p:blipFill>
        <p:spPr>
          <a:xfrm>
            <a:off x="3412305" y="737648"/>
            <a:ext cx="6008333" cy="91132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71856" y="829526"/>
            <a:ext cx="244698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(</a:t>
            </a:r>
            <a:r>
              <a:rPr lang="en-US" sz="3200" dirty="0" err="1">
                <a:solidFill>
                  <a:schemeClr val="accent1"/>
                </a:solidFill>
              </a:rPr>
              <a:t>model.alt</a:t>
            </a:r>
            <a:r>
              <a:rPr lang="en-US" sz="3200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70420" y="6214206"/>
            <a:ext cx="339608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(test statistic)</a:t>
            </a:r>
          </a:p>
        </p:txBody>
      </p:sp>
    </p:spTree>
    <p:extLst>
      <p:ext uri="{BB962C8B-B14F-4D97-AF65-F5344CB8AC3E}">
        <p14:creationId xmlns:p14="http://schemas.microsoft.com/office/powerpoint/2010/main" val="409198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8865"/>
          <a:stretch/>
        </p:blipFill>
        <p:spPr>
          <a:xfrm>
            <a:off x="3503125" y="1764406"/>
            <a:ext cx="8059812" cy="443185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598821" y="3064042"/>
            <a:ext cx="950355" cy="6416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244676"/>
            <a:ext cx="3160295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Coefficients</a:t>
            </a:r>
          </a:p>
          <a:p>
            <a:r>
              <a:rPr lang="en-US" sz="3200" dirty="0"/>
              <a:t>aka “</a:t>
            </a:r>
            <a:r>
              <a:rPr lang="en-US" sz="3200" b="1" dirty="0"/>
              <a:t>parameters</a:t>
            </a:r>
            <a:r>
              <a:rPr lang="en-US" sz="3200" dirty="0"/>
              <a:t>”</a:t>
            </a:r>
          </a:p>
          <a:p>
            <a:r>
              <a:rPr lang="en-US" sz="3200" dirty="0"/>
              <a:t>The “</a:t>
            </a:r>
            <a:r>
              <a:rPr lang="en-US" sz="3200" b="1" dirty="0"/>
              <a:t>m</a:t>
            </a:r>
            <a:r>
              <a:rPr lang="en-US" sz="3200" dirty="0"/>
              <a:t>” and “</a:t>
            </a:r>
            <a:r>
              <a:rPr lang="en-US" sz="3200" b="1" dirty="0"/>
              <a:t>b</a:t>
            </a:r>
            <a:r>
              <a:rPr lang="en-US" sz="3200" dirty="0"/>
              <a:t>” of “y = mx + b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74232" y="4071064"/>
            <a:ext cx="1197969" cy="1604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7553" y="3589800"/>
            <a:ext cx="20073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y-intercept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484817" y="4523682"/>
            <a:ext cx="1047055" cy="328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81222" y="4487385"/>
            <a:ext cx="112628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slope</a:t>
            </a:r>
          </a:p>
        </p:txBody>
      </p:sp>
      <p:sp>
        <p:nvSpPr>
          <p:cNvPr id="21" name="Right Brace 20"/>
          <p:cNvSpPr/>
          <p:nvPr/>
        </p:nvSpPr>
        <p:spPr>
          <a:xfrm rot="16200000">
            <a:off x="7863310" y="1984848"/>
            <a:ext cx="445758" cy="3655664"/>
          </a:xfrm>
          <a:prstGeom prst="rightBrace">
            <a:avLst>
              <a:gd name="adj1" fmla="val 9314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8086189" y="2193410"/>
            <a:ext cx="865306" cy="13075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073998" y="5942600"/>
            <a:ext cx="503925" cy="3430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81883" y="6214207"/>
            <a:ext cx="17921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F statistic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598821" y="5667531"/>
            <a:ext cx="951252" cy="50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88789" y="5357825"/>
            <a:ext cx="64709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sz="3200" baseline="30000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0451965" y="5373520"/>
            <a:ext cx="711854" cy="613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210382" y="5065437"/>
            <a:ext cx="70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202" y="64070"/>
            <a:ext cx="6698206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Regression summary() output in R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/>
          <a:srcRect t="12067" r="64181" b="79917"/>
          <a:stretch/>
        </p:blipFill>
        <p:spPr>
          <a:xfrm>
            <a:off x="3412305" y="737648"/>
            <a:ext cx="6008333" cy="91132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031705" y="151824"/>
            <a:ext cx="296035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SE, t, and p:</a:t>
            </a:r>
          </a:p>
          <a:p>
            <a:r>
              <a:rPr lang="en-US" sz="3200" dirty="0"/>
              <a:t>Is the intercept and/or slope different from zero?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71856" y="829526"/>
            <a:ext cx="244698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(</a:t>
            </a:r>
            <a:r>
              <a:rPr lang="en-US" sz="3200" dirty="0" err="1">
                <a:solidFill>
                  <a:schemeClr val="accent1"/>
                </a:solidFill>
              </a:rPr>
              <a:t>model.alt</a:t>
            </a:r>
            <a:r>
              <a:rPr lang="en-US" sz="3200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031704" y="733925"/>
            <a:ext cx="2960359" cy="19724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8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8629"/>
          <a:stretch/>
        </p:blipFill>
        <p:spPr>
          <a:xfrm>
            <a:off x="3503125" y="1751527"/>
            <a:ext cx="8059812" cy="444473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598821" y="3064042"/>
            <a:ext cx="950355" cy="6416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244676"/>
            <a:ext cx="3160295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Coefficients</a:t>
            </a:r>
          </a:p>
          <a:p>
            <a:r>
              <a:rPr lang="en-US" sz="3200" dirty="0"/>
              <a:t>aka “parameters”</a:t>
            </a:r>
          </a:p>
          <a:p>
            <a:r>
              <a:rPr lang="en-US" sz="3200" dirty="0"/>
              <a:t>The “m” and “b” of “y = mx + b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74232" y="4071064"/>
            <a:ext cx="1197969" cy="1604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7553" y="3589800"/>
            <a:ext cx="20073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y-intercept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484817" y="4523682"/>
            <a:ext cx="1047055" cy="328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81222" y="4487385"/>
            <a:ext cx="112628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slope</a:t>
            </a:r>
          </a:p>
        </p:txBody>
      </p:sp>
      <p:sp>
        <p:nvSpPr>
          <p:cNvPr id="21" name="Right Brace 20"/>
          <p:cNvSpPr/>
          <p:nvPr/>
        </p:nvSpPr>
        <p:spPr>
          <a:xfrm rot="16200000">
            <a:off x="7863310" y="1984848"/>
            <a:ext cx="445758" cy="3655664"/>
          </a:xfrm>
          <a:prstGeom prst="rightBrace">
            <a:avLst>
              <a:gd name="adj1" fmla="val 9314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8086189" y="2193410"/>
            <a:ext cx="865306" cy="13075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31705" y="151824"/>
            <a:ext cx="296035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SE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3200" dirty="0"/>
              <a:t>:</a:t>
            </a:r>
          </a:p>
          <a:p>
            <a:r>
              <a:rPr lang="en-US" sz="3200" dirty="0"/>
              <a:t>Is the intercept and/or slope different from zero?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073998" y="5942600"/>
            <a:ext cx="503925" cy="3430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81883" y="6214207"/>
            <a:ext cx="17921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 statistic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598821" y="5667531"/>
            <a:ext cx="951252" cy="50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88789" y="5357825"/>
            <a:ext cx="64709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R</a:t>
            </a:r>
            <a:r>
              <a:rPr lang="en-US" sz="3200" baseline="30000" dirty="0"/>
              <a:t>2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0451965" y="5373520"/>
            <a:ext cx="711854" cy="613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210382" y="5065437"/>
            <a:ext cx="70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202" y="64070"/>
            <a:ext cx="6698206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Regression summary() output in R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t="12067" r="72229" b="79917"/>
          <a:stretch/>
        </p:blipFill>
        <p:spPr>
          <a:xfrm>
            <a:off x="3412305" y="854318"/>
            <a:ext cx="4658269" cy="91132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071856" y="932879"/>
            <a:ext cx="244698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(</a:t>
            </a:r>
            <a:r>
              <a:rPr lang="en-US" sz="3200" dirty="0" err="1">
                <a:solidFill>
                  <a:schemeClr val="accent1"/>
                </a:solidFill>
              </a:rPr>
              <a:t>model.alt</a:t>
            </a:r>
            <a:r>
              <a:rPr lang="en-US" sz="3200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88512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8629"/>
          <a:stretch/>
        </p:blipFill>
        <p:spPr>
          <a:xfrm>
            <a:off x="3503125" y="1751527"/>
            <a:ext cx="8059812" cy="444473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598821" y="3064042"/>
            <a:ext cx="950355" cy="6416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244676"/>
            <a:ext cx="3160295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Coefficients</a:t>
            </a:r>
          </a:p>
          <a:p>
            <a:r>
              <a:rPr lang="en-US" sz="3200" dirty="0"/>
              <a:t>aka “parameters”</a:t>
            </a:r>
          </a:p>
          <a:p>
            <a:r>
              <a:rPr lang="en-US" sz="3200" dirty="0"/>
              <a:t>The “m” and “b” of “y = mx + b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74232" y="4071064"/>
            <a:ext cx="1197969" cy="1604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7553" y="3589800"/>
            <a:ext cx="20073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y-intercept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484817" y="4523682"/>
            <a:ext cx="1047055" cy="328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81222" y="4487385"/>
            <a:ext cx="112628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slope</a:t>
            </a:r>
          </a:p>
        </p:txBody>
      </p:sp>
      <p:sp>
        <p:nvSpPr>
          <p:cNvPr id="21" name="Right Brace 20"/>
          <p:cNvSpPr/>
          <p:nvPr/>
        </p:nvSpPr>
        <p:spPr>
          <a:xfrm rot="16200000">
            <a:off x="7863310" y="1984848"/>
            <a:ext cx="445758" cy="3655664"/>
          </a:xfrm>
          <a:prstGeom prst="rightBrace">
            <a:avLst>
              <a:gd name="adj1" fmla="val 9314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8086189" y="2193410"/>
            <a:ext cx="865306" cy="13075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31705" y="151824"/>
            <a:ext cx="296035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SE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3200" dirty="0"/>
              <a:t>:</a:t>
            </a:r>
          </a:p>
          <a:p>
            <a:r>
              <a:rPr lang="en-US" sz="3200" dirty="0"/>
              <a:t>Is the intercept and/or slope different from zero?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073998" y="5942600"/>
            <a:ext cx="503925" cy="3430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81883" y="6214207"/>
            <a:ext cx="17921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 statistic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598821" y="5667531"/>
            <a:ext cx="951252" cy="50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88789" y="5357825"/>
            <a:ext cx="64709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R</a:t>
            </a:r>
            <a:r>
              <a:rPr lang="en-US" sz="3200" baseline="30000" dirty="0"/>
              <a:t>2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0451965" y="5373520"/>
            <a:ext cx="711854" cy="613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210382" y="5065437"/>
            <a:ext cx="70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202" y="64070"/>
            <a:ext cx="6698206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Regression summary() output in R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t="12067" r="72229" b="79917"/>
          <a:stretch/>
        </p:blipFill>
        <p:spPr>
          <a:xfrm>
            <a:off x="3412305" y="854318"/>
            <a:ext cx="4658269" cy="91132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071856" y="932879"/>
            <a:ext cx="244698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(</a:t>
            </a:r>
            <a:r>
              <a:rPr lang="en-US" sz="3200" dirty="0" err="1">
                <a:solidFill>
                  <a:schemeClr val="accent1"/>
                </a:solidFill>
              </a:rPr>
              <a:t>model.alt</a:t>
            </a:r>
            <a:r>
              <a:rPr lang="en-US" sz="3200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5924282" y="4138278"/>
            <a:ext cx="334075" cy="498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76665" y="4094878"/>
            <a:ext cx="334075" cy="541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311426" y="4138278"/>
            <a:ext cx="396842" cy="498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262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280" r="16590" b="25963"/>
          <a:stretch/>
        </p:blipFill>
        <p:spPr>
          <a:xfrm>
            <a:off x="206132" y="-25758"/>
            <a:ext cx="11844756" cy="23825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32054" y="19565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06025" y="0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78456" y="-76200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0551200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280" r="16590" b="25963"/>
          <a:stretch/>
        </p:blipFill>
        <p:spPr>
          <a:xfrm>
            <a:off x="206132" y="-25758"/>
            <a:ext cx="11844756" cy="2382592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 rot="5400000">
            <a:off x="2406063" y="126360"/>
            <a:ext cx="557587" cy="4572776"/>
          </a:xfrm>
          <a:prstGeom prst="rightBrace">
            <a:avLst>
              <a:gd name="adj1" fmla="val 9314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6132" y="2833311"/>
            <a:ext cx="53447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Coefficients</a:t>
            </a:r>
          </a:p>
          <a:p>
            <a:r>
              <a:rPr lang="en-US" sz="3200" dirty="0"/>
              <a:t>aka “parameters”</a:t>
            </a:r>
          </a:p>
          <a:p>
            <a:r>
              <a:rPr lang="en-US" sz="3200" dirty="0"/>
              <a:t>The “</a:t>
            </a:r>
            <a:r>
              <a:rPr lang="en-US" sz="3200" b="1" dirty="0"/>
              <a:t>m</a:t>
            </a:r>
            <a:r>
              <a:rPr lang="en-US" sz="3200" dirty="0"/>
              <a:t>” and “</a:t>
            </a:r>
            <a:r>
              <a:rPr lang="en-US" sz="3200" b="1" dirty="0"/>
              <a:t>b</a:t>
            </a:r>
            <a:r>
              <a:rPr lang="en-US" sz="3200" dirty="0"/>
              <a:t>” of “y = mx +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132" y="4544740"/>
            <a:ext cx="534473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Equation for this line</a:t>
            </a:r>
          </a:p>
          <a:p>
            <a:r>
              <a:rPr lang="en-US" sz="3200" dirty="0"/>
              <a:t>(aka, the model we have fit)</a:t>
            </a:r>
          </a:p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y = 1.36*x + -0.18</a:t>
            </a:r>
          </a:p>
          <a:p>
            <a:r>
              <a:rPr lang="en-US" sz="3200" i="1" dirty="0"/>
              <a:t>(note that I rounded!)</a:t>
            </a:r>
          </a:p>
        </p:txBody>
      </p:sp>
      <p:sp>
        <p:nvSpPr>
          <p:cNvPr id="5" name="Rectangle 4"/>
          <p:cNvSpPr/>
          <p:nvPr/>
        </p:nvSpPr>
        <p:spPr>
          <a:xfrm>
            <a:off x="1771498" y="5177640"/>
            <a:ext cx="1216401" cy="4761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6132" y="5653825"/>
            <a:ext cx="5344732" cy="6452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8433756" y="-558745"/>
            <a:ext cx="747867" cy="6133267"/>
          </a:xfrm>
          <a:prstGeom prst="rightBrace">
            <a:avLst>
              <a:gd name="adj1" fmla="val 9314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32054" y="2833311"/>
            <a:ext cx="53447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Information related to significance testing of model &amp; parameters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32054" y="2881822"/>
            <a:ext cx="5344732" cy="152114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32054" y="19565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06025" y="0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78456" y="-76200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047974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8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280" r="16590" b="25963"/>
          <a:stretch/>
        </p:blipFill>
        <p:spPr>
          <a:xfrm>
            <a:off x="206132" y="-25758"/>
            <a:ext cx="11844756" cy="2382592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 rot="5400000">
            <a:off x="2406063" y="126360"/>
            <a:ext cx="557587" cy="4572776"/>
          </a:xfrm>
          <a:prstGeom prst="rightBrace">
            <a:avLst>
              <a:gd name="adj1" fmla="val 9314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6132" y="2833311"/>
            <a:ext cx="53447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Coefficients</a:t>
            </a:r>
          </a:p>
          <a:p>
            <a:r>
              <a:rPr lang="en-US" sz="3200" dirty="0"/>
              <a:t>aka “parameters”</a:t>
            </a:r>
          </a:p>
          <a:p>
            <a:r>
              <a:rPr lang="en-US" sz="3200" dirty="0"/>
              <a:t>The “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sz="3200" dirty="0"/>
              <a:t>” and “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3200" dirty="0"/>
              <a:t>” of “y =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sz="3200" dirty="0"/>
              <a:t>x +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132" y="4544740"/>
            <a:ext cx="534473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Equation for this line</a:t>
            </a:r>
          </a:p>
          <a:p>
            <a:r>
              <a:rPr lang="en-US" sz="3200" dirty="0"/>
              <a:t>(aka, the model we have fit)</a:t>
            </a:r>
          </a:p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y = 1.36*x + -0.18</a:t>
            </a:r>
          </a:p>
          <a:p>
            <a:r>
              <a:rPr lang="en-US" sz="3200" i="1" dirty="0"/>
              <a:t>(note that I rounded!)</a:t>
            </a:r>
          </a:p>
        </p:txBody>
      </p:sp>
      <p:sp>
        <p:nvSpPr>
          <p:cNvPr id="5" name="Rectangle 4"/>
          <p:cNvSpPr/>
          <p:nvPr/>
        </p:nvSpPr>
        <p:spPr>
          <a:xfrm>
            <a:off x="1771498" y="5177640"/>
            <a:ext cx="1216401" cy="4761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6132" y="5653825"/>
            <a:ext cx="5344732" cy="6452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8433756" y="-558745"/>
            <a:ext cx="747867" cy="6133267"/>
          </a:xfrm>
          <a:prstGeom prst="rightBrace">
            <a:avLst>
              <a:gd name="adj1" fmla="val 9314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32054" y="2833311"/>
            <a:ext cx="53447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Information related to significance testing of model &amp; parameters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32054" y="2881822"/>
            <a:ext cx="5344732" cy="152114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32054" y="19565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06025" y="0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78456" y="-76200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78498" y="1632838"/>
            <a:ext cx="6832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m = </a:t>
            </a:r>
            <a:endParaRPr lang="en-US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84856" y="1201951"/>
            <a:ext cx="5734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b = </a:t>
            </a:r>
            <a:endParaRPr lang="en-US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36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6400" y="-50397"/>
            <a:ext cx="10515600" cy="1325563"/>
          </a:xfrm>
        </p:spPr>
        <p:txBody>
          <a:bodyPr/>
          <a:lstStyle/>
          <a:p>
            <a:r>
              <a:rPr lang="en-US" dirty="0"/>
              <a:t>3 Major steps in regression analysis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3863662" y="1024338"/>
            <a:ext cx="3593205" cy="823912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2)</a:t>
            </a:r>
            <a:r>
              <a:rPr lang="en-US" sz="3200" u="sng" dirty="0"/>
              <a:t>Significance testing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3863663" y="1848250"/>
            <a:ext cx="3499834" cy="3684588"/>
          </a:xfrm>
        </p:spPr>
        <p:txBody>
          <a:bodyPr>
            <a:normAutofit/>
          </a:bodyPr>
          <a:lstStyle/>
          <a:p>
            <a:r>
              <a:rPr lang="en-US" sz="2400" dirty="0"/>
              <a:t>Is the line any different from a </a:t>
            </a:r>
            <a:r>
              <a:rPr lang="en-US" sz="2400" b="1" u="sng" dirty="0">
                <a:solidFill>
                  <a:srgbClr val="FF0000"/>
                </a:solidFill>
              </a:rPr>
              <a:t>flat line</a:t>
            </a:r>
            <a:r>
              <a:rPr lang="en-US" sz="2400" dirty="0"/>
              <a:t>?</a:t>
            </a:r>
          </a:p>
          <a:p>
            <a:r>
              <a:rPr lang="en-US" sz="2400" dirty="0"/>
              <a:t>The slope of flat line </a:t>
            </a:r>
            <a:r>
              <a:rPr lang="en-US" sz="2400" dirty="0">
                <a:solidFill>
                  <a:srgbClr val="FF0000"/>
                </a:solidFill>
              </a:rPr>
              <a:t>= 0</a:t>
            </a:r>
          </a:p>
          <a:p>
            <a:r>
              <a:rPr lang="en-US" sz="2400" dirty="0"/>
              <a:t>Slope of 0 =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no change </a:t>
            </a:r>
            <a:r>
              <a:rPr lang="en-US" sz="2400" dirty="0"/>
              <a:t>in y as x changes</a:t>
            </a:r>
          </a:p>
          <a:p>
            <a:r>
              <a:rPr lang="en-US" sz="2400" dirty="0"/>
              <a:t> Calculate: </a:t>
            </a:r>
            <a:r>
              <a:rPr lang="en-US" sz="2400" b="1" dirty="0"/>
              <a:t>Standard errors</a:t>
            </a:r>
            <a:r>
              <a:rPr lang="en-US" sz="2400" dirty="0"/>
              <a:t> (SE), </a:t>
            </a:r>
            <a:r>
              <a:rPr lang="en-US" sz="2400" b="1" dirty="0"/>
              <a:t>confidence intervals</a:t>
            </a:r>
            <a:r>
              <a:rPr lang="en-US" sz="2400" dirty="0"/>
              <a:t> (CI) </a:t>
            </a:r>
            <a:r>
              <a:rPr lang="en-US" sz="2400" b="1" dirty="0"/>
              <a:t>t-statistics</a:t>
            </a:r>
            <a:r>
              <a:rPr lang="en-US" sz="2400" dirty="0"/>
              <a:t>, </a:t>
            </a:r>
            <a:r>
              <a:rPr lang="en-US" sz="2400" b="1" dirty="0"/>
              <a:t>F-statistic</a:t>
            </a:r>
            <a:r>
              <a:rPr lang="en-US" sz="2400" dirty="0"/>
              <a:t>, </a:t>
            </a:r>
            <a:r>
              <a:rPr lang="en-US" sz="2400" b="1" dirty="0"/>
              <a:t>p-values</a:t>
            </a:r>
          </a:p>
        </p:txBody>
      </p:sp>
      <p:sp>
        <p:nvSpPr>
          <p:cNvPr id="21" name="Text Placeholder 10"/>
          <p:cNvSpPr txBox="1">
            <a:spLocks/>
          </p:cNvSpPr>
          <p:nvPr/>
        </p:nvSpPr>
        <p:spPr>
          <a:xfrm>
            <a:off x="7609269" y="1024338"/>
            <a:ext cx="349983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3)</a:t>
            </a:r>
            <a:r>
              <a:rPr lang="en-US" sz="3200" u="sng" dirty="0"/>
              <a:t>Model Checking</a:t>
            </a:r>
          </a:p>
        </p:txBody>
      </p:sp>
      <p:sp>
        <p:nvSpPr>
          <p:cNvPr id="22" name="Content Placeholder 11"/>
          <p:cNvSpPr txBox="1">
            <a:spLocks/>
          </p:cNvSpPr>
          <p:nvPr/>
        </p:nvSpPr>
        <p:spPr>
          <a:xfrm>
            <a:off x="7609269" y="1848250"/>
            <a:ext cx="3499834" cy="3684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aka “residual analysis”</a:t>
            </a:r>
          </a:p>
          <a:p>
            <a:r>
              <a:rPr lang="en-US" sz="2400" dirty="0"/>
              <a:t>aka“ “model diagnostics”</a:t>
            </a:r>
          </a:p>
          <a:p>
            <a:r>
              <a:rPr lang="en-US" sz="2400" dirty="0"/>
              <a:t>Do the data meet the assumptions of the model</a:t>
            </a:r>
          </a:p>
          <a:p>
            <a:r>
              <a:rPr lang="en-US" sz="2400" dirty="0"/>
              <a:t>Random &amp; Independent sampling, Normality, constant variance</a:t>
            </a:r>
          </a:p>
          <a:p>
            <a:r>
              <a:rPr lang="en-US" sz="2400" dirty="0"/>
              <a:t>Requires plotting the residuals (errors)</a:t>
            </a:r>
          </a:p>
        </p:txBody>
      </p:sp>
      <p:sp>
        <p:nvSpPr>
          <p:cNvPr id="3" name="Rectangle 2"/>
          <p:cNvSpPr/>
          <p:nvPr/>
        </p:nvSpPr>
        <p:spPr>
          <a:xfrm>
            <a:off x="7638785" y="1848250"/>
            <a:ext cx="4351985" cy="4797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52980" y="1291920"/>
            <a:ext cx="4351985" cy="466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9"/>
          <p:cNvSpPr txBox="1">
            <a:spLocks/>
          </p:cNvSpPr>
          <p:nvPr/>
        </p:nvSpPr>
        <p:spPr>
          <a:xfrm>
            <a:off x="273119" y="1024340"/>
            <a:ext cx="359054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1)</a:t>
            </a:r>
            <a:r>
              <a:rPr lang="en-US" sz="3200" u="sng"/>
              <a:t>Model fitting</a:t>
            </a:r>
            <a:endParaRPr lang="en-US" sz="3200" u="sng" dirty="0"/>
          </a:p>
        </p:txBody>
      </p:sp>
      <p:sp>
        <p:nvSpPr>
          <p:cNvPr id="14" name="Content Placeholder 8"/>
          <p:cNvSpPr txBox="1">
            <a:spLocks/>
          </p:cNvSpPr>
          <p:nvPr/>
        </p:nvSpPr>
        <p:spPr>
          <a:xfrm>
            <a:off x="273119" y="1848251"/>
            <a:ext cx="3590544" cy="47972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What line fits the data best?</a:t>
            </a:r>
          </a:p>
          <a:p>
            <a:r>
              <a:rPr lang="en-US"/>
              <a:t>This class: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  “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least squares</a:t>
            </a:r>
            <a:r>
              <a:rPr lang="en-US"/>
              <a:t>”</a:t>
            </a:r>
          </a:p>
          <a:p>
            <a:r>
              <a:rPr lang="en-US"/>
              <a:t>Advanced regression: “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maximum likelihood</a:t>
            </a:r>
            <a:r>
              <a:rPr lang="en-US"/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Calculate 2 things:</a:t>
            </a:r>
          </a:p>
          <a:p>
            <a:r>
              <a:rPr lang="en-US" u="sng">
                <a:solidFill>
                  <a:schemeClr val="accent2">
                    <a:lumMod val="75000"/>
                  </a:schemeClr>
                </a:solidFill>
              </a:rPr>
              <a:t>Intercept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/>
              <a:t>of line</a:t>
            </a:r>
          </a:p>
          <a:p>
            <a:r>
              <a:rPr lang="en-US" u="sng">
                <a:solidFill>
                  <a:schemeClr val="accent2">
                    <a:lumMod val="75000"/>
                  </a:schemeClr>
                </a:solidFill>
              </a:rPr>
              <a:t>Slope</a:t>
            </a:r>
            <a:r>
              <a:rPr lang="en-US" u="sng"/>
              <a:t> </a:t>
            </a:r>
            <a:r>
              <a:rPr lang="en-US"/>
              <a:t>of line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There are equations that provide the exact solution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Can also do with a ruler</a:t>
            </a:r>
          </a:p>
          <a:p>
            <a:endParaRPr lang="en-US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4392232" y="860661"/>
            <a:ext cx="2508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sz="3200" i="1" dirty="0">
                <a:solidFill>
                  <a:schemeClr val="accent2">
                    <a:lumMod val="75000"/>
                  </a:schemeClr>
                </a:solidFill>
              </a:rPr>
              <a:t>Inference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337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280" r="16590" b="25963"/>
          <a:stretch/>
        </p:blipFill>
        <p:spPr>
          <a:xfrm>
            <a:off x="206132" y="-25758"/>
            <a:ext cx="11844756" cy="2382592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 rot="5400000">
            <a:off x="2406063" y="126360"/>
            <a:ext cx="557587" cy="4572776"/>
          </a:xfrm>
          <a:prstGeom prst="rightBrace">
            <a:avLst>
              <a:gd name="adj1" fmla="val 9314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6132" y="2833311"/>
            <a:ext cx="53447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Coefficients</a:t>
            </a:r>
          </a:p>
          <a:p>
            <a:r>
              <a:rPr lang="en-US" sz="3200" dirty="0"/>
              <a:t>aka “parameters”</a:t>
            </a:r>
          </a:p>
          <a:p>
            <a:r>
              <a:rPr lang="en-US" sz="3200" dirty="0"/>
              <a:t>The “m” and “b” of “y = mx +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132" y="4544740"/>
            <a:ext cx="534473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Equation for this line</a:t>
            </a:r>
          </a:p>
          <a:p>
            <a:r>
              <a:rPr lang="en-US" sz="3200" dirty="0"/>
              <a:t>(aka, the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model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/>
              <a:t>we have fit)</a:t>
            </a:r>
          </a:p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y = 1.36*x + -0.18</a:t>
            </a:r>
          </a:p>
          <a:p>
            <a:r>
              <a:rPr lang="en-US" sz="3200" i="1" dirty="0"/>
              <a:t>(note that I rounded!)</a:t>
            </a:r>
          </a:p>
        </p:txBody>
      </p:sp>
      <p:sp>
        <p:nvSpPr>
          <p:cNvPr id="8" name="Right Brace 7"/>
          <p:cNvSpPr/>
          <p:nvPr/>
        </p:nvSpPr>
        <p:spPr>
          <a:xfrm rot="5400000">
            <a:off x="8433756" y="-558745"/>
            <a:ext cx="747867" cy="6133267"/>
          </a:xfrm>
          <a:prstGeom prst="rightBrace">
            <a:avLst>
              <a:gd name="adj1" fmla="val 9314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32054" y="2833311"/>
            <a:ext cx="5344732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Information related to significance testing of model &amp; parameters</a:t>
            </a:r>
          </a:p>
          <a:p>
            <a:endParaRPr lang="en-US" sz="3200" dirty="0"/>
          </a:p>
          <a:p>
            <a:r>
              <a:rPr lang="en-US" sz="3200" dirty="0"/>
              <a:t>In particular, we are interested in the information about the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SLOPE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32054" y="19565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06025" y="0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78456" y="-76200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78498" y="1632838"/>
            <a:ext cx="6832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m = </a:t>
            </a:r>
            <a:endParaRPr lang="en-US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84856" y="1201951"/>
            <a:ext cx="5734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b = </a:t>
            </a:r>
            <a:endParaRPr lang="en-US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6132" y="5653825"/>
            <a:ext cx="5344732" cy="6452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4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280" r="16590" b="25963"/>
          <a:stretch/>
        </p:blipFill>
        <p:spPr>
          <a:xfrm>
            <a:off x="206132" y="-25758"/>
            <a:ext cx="11844756" cy="2382592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 rot="5400000">
            <a:off x="2406063" y="126360"/>
            <a:ext cx="557587" cy="4572776"/>
          </a:xfrm>
          <a:prstGeom prst="rightBrace">
            <a:avLst>
              <a:gd name="adj1" fmla="val 9314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6132" y="2833311"/>
            <a:ext cx="53447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Coefficients</a:t>
            </a:r>
          </a:p>
          <a:p>
            <a:r>
              <a:rPr lang="en-US" sz="3200" dirty="0"/>
              <a:t>aka “parameters”</a:t>
            </a:r>
          </a:p>
          <a:p>
            <a:r>
              <a:rPr lang="en-US" sz="3200" dirty="0"/>
              <a:t>The “m” and “b” of “y = mx +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132" y="4544740"/>
            <a:ext cx="534473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Equation for this line</a:t>
            </a:r>
          </a:p>
          <a:p>
            <a:r>
              <a:rPr lang="en-US" sz="3200" dirty="0"/>
              <a:t>(aka, the model we have fit)</a:t>
            </a:r>
          </a:p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y = 1.36*x + -0.18</a:t>
            </a:r>
          </a:p>
          <a:p>
            <a:r>
              <a:rPr lang="en-US" sz="3200" i="1" dirty="0"/>
              <a:t>(note that I rounded!)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32054" y="1165537"/>
            <a:ext cx="5344732" cy="44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32054" y="19565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06025" y="0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78456" y="-76200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78498" y="1632838"/>
            <a:ext cx="6832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m = </a:t>
            </a:r>
            <a:endParaRPr lang="en-US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84856" y="1201951"/>
            <a:ext cx="5734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b = </a:t>
            </a:r>
            <a:endParaRPr lang="en-US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13703" y="5668124"/>
            <a:ext cx="1011311" cy="6452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56042" y="5668123"/>
            <a:ext cx="1425806" cy="6452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3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280" r="16590" b="25963"/>
          <a:stretch/>
        </p:blipFill>
        <p:spPr>
          <a:xfrm>
            <a:off x="206132" y="-25758"/>
            <a:ext cx="11844756" cy="2382592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 rot="5400000">
            <a:off x="2406063" y="126360"/>
            <a:ext cx="557587" cy="4572776"/>
          </a:xfrm>
          <a:prstGeom prst="rightBrace">
            <a:avLst>
              <a:gd name="adj1" fmla="val 9314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6132" y="2833311"/>
            <a:ext cx="53447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Coefficients</a:t>
            </a:r>
          </a:p>
          <a:p>
            <a:r>
              <a:rPr lang="en-US" sz="3200" dirty="0"/>
              <a:t>aka “parameters”</a:t>
            </a:r>
          </a:p>
          <a:p>
            <a:r>
              <a:rPr lang="en-US" sz="3200" dirty="0"/>
              <a:t>The “m” and “b” of “y = mx +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132" y="4544740"/>
            <a:ext cx="534473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Equation for this line</a:t>
            </a:r>
          </a:p>
          <a:p>
            <a:r>
              <a:rPr lang="en-US" sz="3200" dirty="0"/>
              <a:t>(aka, the model we have fit)</a:t>
            </a:r>
          </a:p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y = 1.36*x + -0.18</a:t>
            </a:r>
          </a:p>
          <a:p>
            <a:r>
              <a:rPr lang="en-US" sz="3200" i="1" dirty="0"/>
              <a:t>(note that I rounded!)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32054" y="1165537"/>
            <a:ext cx="5344732" cy="44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32054" y="19565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06025" y="0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78456" y="-76200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78498" y="1632838"/>
            <a:ext cx="6832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m = </a:t>
            </a:r>
            <a:endParaRPr lang="en-US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84856" y="1201951"/>
            <a:ext cx="5734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b = </a:t>
            </a:r>
            <a:endParaRPr lang="en-US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56042" y="5668123"/>
            <a:ext cx="1425806" cy="6452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3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280" r="16590" b="25963"/>
          <a:stretch/>
        </p:blipFill>
        <p:spPr>
          <a:xfrm>
            <a:off x="206132" y="-25758"/>
            <a:ext cx="11844756" cy="2382592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 rot="5400000">
            <a:off x="2406063" y="126360"/>
            <a:ext cx="557587" cy="4572776"/>
          </a:xfrm>
          <a:prstGeom prst="rightBrace">
            <a:avLst>
              <a:gd name="adj1" fmla="val 9314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6132" y="2833311"/>
            <a:ext cx="53447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Coefficients</a:t>
            </a:r>
          </a:p>
          <a:p>
            <a:r>
              <a:rPr lang="en-US" sz="3200" dirty="0"/>
              <a:t>aka “parameters”</a:t>
            </a:r>
          </a:p>
          <a:p>
            <a:r>
              <a:rPr lang="en-US" sz="3200" dirty="0"/>
              <a:t>The “m” and “b” of “y = mx +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132" y="4544740"/>
            <a:ext cx="534473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Equation for this line</a:t>
            </a:r>
          </a:p>
          <a:p>
            <a:r>
              <a:rPr lang="en-US" sz="3200" dirty="0"/>
              <a:t>(aka, the model we have fit)</a:t>
            </a:r>
          </a:p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y = 1.36*x + -0.18</a:t>
            </a:r>
          </a:p>
          <a:p>
            <a:r>
              <a:rPr lang="en-US" sz="3200" i="1" dirty="0"/>
              <a:t>(note that I rounded!)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32054" y="1165537"/>
            <a:ext cx="5344732" cy="44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32054" y="19565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06025" y="0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78456" y="-76200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78498" y="1632838"/>
            <a:ext cx="6832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m = </a:t>
            </a:r>
            <a:endParaRPr lang="en-US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84856" y="1201951"/>
            <a:ext cx="5734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b = </a:t>
            </a:r>
            <a:endParaRPr lang="en-US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9665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280" r="16590" b="25963"/>
          <a:stretch/>
        </p:blipFill>
        <p:spPr>
          <a:xfrm>
            <a:off x="206132" y="-25758"/>
            <a:ext cx="11844756" cy="2382592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 rot="5400000">
            <a:off x="2406063" y="126360"/>
            <a:ext cx="557587" cy="4572776"/>
          </a:xfrm>
          <a:prstGeom prst="rightBrace">
            <a:avLst>
              <a:gd name="adj1" fmla="val 9314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6132" y="2833311"/>
            <a:ext cx="53447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Coefficients</a:t>
            </a:r>
          </a:p>
          <a:p>
            <a:r>
              <a:rPr lang="en-US" sz="3200" dirty="0"/>
              <a:t>aka “parameters”</a:t>
            </a:r>
          </a:p>
          <a:p>
            <a:r>
              <a:rPr lang="en-US" sz="3200" dirty="0"/>
              <a:t>The “m” and “b” of “y = mx +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132" y="4544740"/>
            <a:ext cx="534473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Equation for this line</a:t>
            </a:r>
          </a:p>
          <a:p>
            <a:r>
              <a:rPr lang="en-US" sz="3200" dirty="0"/>
              <a:t>(aka, the model we have fit)</a:t>
            </a:r>
          </a:p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y = 1.36*x + -0.18</a:t>
            </a:r>
          </a:p>
          <a:p>
            <a:r>
              <a:rPr lang="en-US" sz="3200" i="1" dirty="0"/>
              <a:t>(note that I rounded!)</a:t>
            </a:r>
          </a:p>
        </p:txBody>
      </p:sp>
      <p:sp>
        <p:nvSpPr>
          <p:cNvPr id="8" name="Right Brace 7"/>
          <p:cNvSpPr/>
          <p:nvPr/>
        </p:nvSpPr>
        <p:spPr>
          <a:xfrm rot="5400000">
            <a:off x="8433756" y="-558745"/>
            <a:ext cx="747867" cy="6133267"/>
          </a:xfrm>
          <a:prstGeom prst="rightBrace">
            <a:avLst>
              <a:gd name="adj1" fmla="val 9314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32054" y="2833311"/>
            <a:ext cx="5344732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Information related to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significance testing </a:t>
            </a:r>
            <a:r>
              <a:rPr lang="en-US" sz="3200" dirty="0"/>
              <a:t>of model &amp; parameters</a:t>
            </a:r>
          </a:p>
          <a:p>
            <a:endParaRPr lang="en-US" sz="3200" dirty="0"/>
          </a:p>
          <a:p>
            <a:r>
              <a:rPr lang="en-US" sz="3200" dirty="0"/>
              <a:t>In particular, we are interested in the information about the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SLOPE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32054" y="1165537"/>
            <a:ext cx="5344732" cy="44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32054" y="19565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06025" y="0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78456" y="-76200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78498" y="1632838"/>
            <a:ext cx="6832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m = </a:t>
            </a:r>
            <a:endParaRPr lang="en-US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84856" y="1201951"/>
            <a:ext cx="5734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b = </a:t>
            </a:r>
            <a:endParaRPr lang="en-US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79964" y="1165537"/>
            <a:ext cx="356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 very interested in intercept</a:t>
            </a:r>
          </a:p>
        </p:txBody>
      </p:sp>
    </p:spTree>
    <p:extLst>
      <p:ext uri="{BB962C8B-B14F-4D97-AF65-F5344CB8AC3E}">
        <p14:creationId xmlns:p14="http://schemas.microsoft.com/office/powerpoint/2010/main" val="21482635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280" r="16590" b="25963"/>
          <a:stretch/>
        </p:blipFill>
        <p:spPr>
          <a:xfrm>
            <a:off x="206132" y="-25758"/>
            <a:ext cx="11844756" cy="2382592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 rot="5400000">
            <a:off x="2406063" y="126360"/>
            <a:ext cx="557587" cy="4572776"/>
          </a:xfrm>
          <a:prstGeom prst="rightBrace">
            <a:avLst>
              <a:gd name="adj1" fmla="val 9314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6132" y="2833311"/>
            <a:ext cx="53447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Coefficients</a:t>
            </a:r>
          </a:p>
          <a:p>
            <a:r>
              <a:rPr lang="en-US" sz="3200" dirty="0"/>
              <a:t>aka “parameters”</a:t>
            </a:r>
          </a:p>
          <a:p>
            <a:r>
              <a:rPr lang="en-US" sz="3200" dirty="0"/>
              <a:t>The “m” and “b” of “y = mx +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132" y="4544740"/>
            <a:ext cx="534473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Equation for this line</a:t>
            </a:r>
          </a:p>
          <a:p>
            <a:r>
              <a:rPr lang="en-US" sz="3200" dirty="0"/>
              <a:t>(aka, the model we have fit)</a:t>
            </a:r>
          </a:p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y = 1.36*x + -0.18</a:t>
            </a:r>
          </a:p>
          <a:p>
            <a:r>
              <a:rPr lang="en-US" sz="3200" i="1" dirty="0"/>
              <a:t>(note that I rounded!)</a:t>
            </a:r>
          </a:p>
        </p:txBody>
      </p:sp>
      <p:sp>
        <p:nvSpPr>
          <p:cNvPr id="8" name="Right Brace 7"/>
          <p:cNvSpPr/>
          <p:nvPr/>
        </p:nvSpPr>
        <p:spPr>
          <a:xfrm rot="5400000">
            <a:off x="8433756" y="-558745"/>
            <a:ext cx="747867" cy="6133267"/>
          </a:xfrm>
          <a:prstGeom prst="rightBrace">
            <a:avLst>
              <a:gd name="adj1" fmla="val 9314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32054" y="2833311"/>
            <a:ext cx="5344732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Information related to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significance testing </a:t>
            </a:r>
            <a:r>
              <a:rPr lang="en-US" sz="3200" dirty="0"/>
              <a:t>of model &amp; parameters</a:t>
            </a:r>
          </a:p>
          <a:p>
            <a:endParaRPr lang="en-US" sz="3200" dirty="0"/>
          </a:p>
          <a:p>
            <a:r>
              <a:rPr lang="en-US" sz="3200" dirty="0"/>
              <a:t>In particular, we are interested in the information about the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SLOPE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32054" y="1165537"/>
            <a:ext cx="5344732" cy="44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32054" y="19565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06025" y="0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78456" y="-76200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78498" y="1632838"/>
            <a:ext cx="6832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m = </a:t>
            </a:r>
            <a:endParaRPr lang="en-US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84856" y="1201951"/>
            <a:ext cx="5734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b = </a:t>
            </a:r>
            <a:endParaRPr lang="en-US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79964" y="1165537"/>
            <a:ext cx="356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 very interested in intercept</a:t>
            </a:r>
          </a:p>
        </p:txBody>
      </p:sp>
      <p:sp>
        <p:nvSpPr>
          <p:cNvPr id="7" name="Oval 6"/>
          <p:cNvSpPr/>
          <p:nvPr/>
        </p:nvSpPr>
        <p:spPr>
          <a:xfrm>
            <a:off x="9337183" y="1429555"/>
            <a:ext cx="2713705" cy="927279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318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9" y="247650"/>
            <a:ext cx="9505641" cy="67819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4850" y="0"/>
            <a:ext cx="9982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3 sets of data</a:t>
            </a:r>
          </a:p>
          <a:p>
            <a:r>
              <a:rPr lang="en-US" sz="4400" dirty="0"/>
              <a:t>Would we reject the null for any of them?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24950" y="4095750"/>
            <a:ext cx="2914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y = 0*x + 0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24950" y="3083893"/>
            <a:ext cx="2914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y = 0*x + 10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29725" y="1931382"/>
            <a:ext cx="2914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y = 0*x + 20</a:t>
            </a:r>
          </a:p>
        </p:txBody>
      </p:sp>
      <p:sp>
        <p:nvSpPr>
          <p:cNvPr id="8" name="Rectangle 7"/>
          <p:cNvSpPr/>
          <p:nvPr/>
        </p:nvSpPr>
        <p:spPr>
          <a:xfrm>
            <a:off x="9974074" y="4242377"/>
            <a:ext cx="1836926" cy="4761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01948" y="3260265"/>
            <a:ext cx="2037651" cy="4761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001948" y="2107754"/>
            <a:ext cx="2037651" cy="4761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047974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2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9" y="247650"/>
            <a:ext cx="9505641" cy="67819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4850" y="0"/>
            <a:ext cx="9982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3 sets of data</a:t>
            </a:r>
          </a:p>
          <a:p>
            <a:r>
              <a:rPr lang="en-US" sz="4400" dirty="0"/>
              <a:t>Would we reject the null for any of them?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24950" y="4095750"/>
            <a:ext cx="2914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y = 0*x + 0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24950" y="3083893"/>
            <a:ext cx="2914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y = 0*x + 10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29725" y="1931382"/>
            <a:ext cx="2914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y = 0*x + 20</a:t>
            </a:r>
          </a:p>
        </p:txBody>
      </p:sp>
      <p:sp>
        <p:nvSpPr>
          <p:cNvPr id="8" name="Rectangle 7"/>
          <p:cNvSpPr/>
          <p:nvPr/>
        </p:nvSpPr>
        <p:spPr>
          <a:xfrm>
            <a:off x="9974074" y="4242377"/>
            <a:ext cx="1836926" cy="4761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01948" y="3260265"/>
            <a:ext cx="2037651" cy="4761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001949" y="2107754"/>
            <a:ext cx="417059" cy="4761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384924" y="2107754"/>
            <a:ext cx="807076" cy="4761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5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9" y="247650"/>
            <a:ext cx="9505641" cy="67819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4850" y="0"/>
            <a:ext cx="9982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3 sets of data</a:t>
            </a:r>
          </a:p>
          <a:p>
            <a:r>
              <a:rPr lang="en-US" sz="4400" dirty="0"/>
              <a:t>Would we reject the null for any of them?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24950" y="4095750"/>
            <a:ext cx="2914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y = 0*x + 0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24950" y="3083893"/>
            <a:ext cx="2914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y = 0*x + 10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29725" y="1931382"/>
            <a:ext cx="2914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y = 0*x + 20</a:t>
            </a:r>
          </a:p>
        </p:txBody>
      </p:sp>
      <p:sp>
        <p:nvSpPr>
          <p:cNvPr id="8" name="Rectangle 7"/>
          <p:cNvSpPr/>
          <p:nvPr/>
        </p:nvSpPr>
        <p:spPr>
          <a:xfrm>
            <a:off x="9974074" y="4242377"/>
            <a:ext cx="1836926" cy="4761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01948" y="3260265"/>
            <a:ext cx="2037651" cy="4761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5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9" y="247650"/>
            <a:ext cx="9505641" cy="67819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4850" y="0"/>
            <a:ext cx="9982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3 sets of data</a:t>
            </a:r>
          </a:p>
          <a:p>
            <a:r>
              <a:rPr lang="en-US" sz="4400" dirty="0"/>
              <a:t>Would we reject the null for any of them?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24950" y="4095750"/>
            <a:ext cx="2914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y = 0*x + 0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24950" y="3083893"/>
            <a:ext cx="2914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y = 0*x + 10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29725" y="1931382"/>
            <a:ext cx="2914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y = 0*x + 20</a:t>
            </a:r>
          </a:p>
        </p:txBody>
      </p:sp>
      <p:sp>
        <p:nvSpPr>
          <p:cNvPr id="8" name="Rectangle 7"/>
          <p:cNvSpPr/>
          <p:nvPr/>
        </p:nvSpPr>
        <p:spPr>
          <a:xfrm>
            <a:off x="9974074" y="4242377"/>
            <a:ext cx="1836926" cy="4761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0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6400" y="-50397"/>
            <a:ext cx="10515600" cy="1325563"/>
          </a:xfrm>
        </p:spPr>
        <p:txBody>
          <a:bodyPr/>
          <a:lstStyle/>
          <a:p>
            <a:r>
              <a:rPr lang="en-US" dirty="0"/>
              <a:t>3 Major steps in regression analysis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3863662" y="1024338"/>
            <a:ext cx="3593205" cy="823912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2)</a:t>
            </a:r>
            <a:r>
              <a:rPr lang="en-US" sz="3200" u="sng" dirty="0"/>
              <a:t>Significance testing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3863663" y="1848250"/>
            <a:ext cx="3499834" cy="3684588"/>
          </a:xfrm>
        </p:spPr>
        <p:txBody>
          <a:bodyPr>
            <a:normAutofit/>
          </a:bodyPr>
          <a:lstStyle/>
          <a:p>
            <a:r>
              <a:rPr lang="en-US" sz="2400" dirty="0"/>
              <a:t>Is the line any different from a </a:t>
            </a:r>
            <a:r>
              <a:rPr lang="en-US" sz="2400" b="1" u="sng" dirty="0">
                <a:solidFill>
                  <a:srgbClr val="FF0000"/>
                </a:solidFill>
              </a:rPr>
              <a:t>flat line</a:t>
            </a:r>
            <a:r>
              <a:rPr lang="en-US" sz="2400" dirty="0"/>
              <a:t>?</a:t>
            </a:r>
          </a:p>
          <a:p>
            <a:r>
              <a:rPr lang="en-US" sz="2400" dirty="0"/>
              <a:t>The slope of flat line </a:t>
            </a:r>
            <a:r>
              <a:rPr lang="en-US" sz="2400" dirty="0">
                <a:solidFill>
                  <a:srgbClr val="FF0000"/>
                </a:solidFill>
              </a:rPr>
              <a:t>= 0</a:t>
            </a:r>
          </a:p>
          <a:p>
            <a:r>
              <a:rPr lang="en-US" sz="2400" dirty="0"/>
              <a:t>Slope of 0 =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no change </a:t>
            </a:r>
            <a:r>
              <a:rPr lang="en-US" sz="2400" dirty="0"/>
              <a:t>in y as x changes</a:t>
            </a:r>
          </a:p>
          <a:p>
            <a:r>
              <a:rPr lang="en-US" sz="2400" dirty="0"/>
              <a:t> Calculate: </a:t>
            </a:r>
            <a:r>
              <a:rPr lang="en-US" sz="2400" b="1" dirty="0"/>
              <a:t>Standard errors</a:t>
            </a:r>
            <a:r>
              <a:rPr lang="en-US" sz="2400" dirty="0"/>
              <a:t> (SE), </a:t>
            </a:r>
            <a:r>
              <a:rPr lang="en-US" sz="2400" b="1" dirty="0"/>
              <a:t>confidence intervals</a:t>
            </a:r>
            <a:r>
              <a:rPr lang="en-US" sz="2400" dirty="0"/>
              <a:t> (CI) </a:t>
            </a:r>
            <a:r>
              <a:rPr lang="en-US" sz="2400" b="1" dirty="0"/>
              <a:t>t-statistics</a:t>
            </a:r>
            <a:r>
              <a:rPr lang="en-US" sz="2400" dirty="0"/>
              <a:t>, </a:t>
            </a:r>
            <a:r>
              <a:rPr lang="en-US" sz="2400" b="1" dirty="0"/>
              <a:t>F-statistic</a:t>
            </a:r>
            <a:r>
              <a:rPr lang="en-US" sz="2400" dirty="0"/>
              <a:t>, </a:t>
            </a:r>
            <a:r>
              <a:rPr lang="en-US" sz="2400" b="1" dirty="0"/>
              <a:t>p-values</a:t>
            </a:r>
          </a:p>
        </p:txBody>
      </p:sp>
      <p:sp>
        <p:nvSpPr>
          <p:cNvPr id="21" name="Text Placeholder 10"/>
          <p:cNvSpPr txBox="1">
            <a:spLocks/>
          </p:cNvSpPr>
          <p:nvPr/>
        </p:nvSpPr>
        <p:spPr>
          <a:xfrm>
            <a:off x="7609269" y="1024338"/>
            <a:ext cx="349983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3)</a:t>
            </a:r>
            <a:r>
              <a:rPr lang="en-US" sz="3200" u="sng" dirty="0">
                <a:solidFill>
                  <a:schemeClr val="accent2">
                    <a:lumMod val="75000"/>
                  </a:schemeClr>
                </a:solidFill>
              </a:rPr>
              <a:t>Model Checking</a:t>
            </a:r>
          </a:p>
        </p:txBody>
      </p:sp>
      <p:sp>
        <p:nvSpPr>
          <p:cNvPr id="22" name="Content Placeholder 11"/>
          <p:cNvSpPr txBox="1">
            <a:spLocks/>
          </p:cNvSpPr>
          <p:nvPr/>
        </p:nvSpPr>
        <p:spPr>
          <a:xfrm>
            <a:off x="7609269" y="1848250"/>
            <a:ext cx="3499834" cy="3684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aka “residual analysis”</a:t>
            </a:r>
          </a:p>
          <a:p>
            <a:r>
              <a:rPr lang="en-US" sz="2400" dirty="0"/>
              <a:t>aka“ “model diagnostics”</a:t>
            </a:r>
          </a:p>
          <a:p>
            <a:r>
              <a:rPr lang="en-US" sz="2400" dirty="0"/>
              <a:t>Do the data meet the assumptions of the model</a:t>
            </a:r>
          </a:p>
          <a:p>
            <a:r>
              <a:rPr lang="en-US" sz="2400" dirty="0"/>
              <a:t>Random &amp; Independent sampling, Normality, constant variance</a:t>
            </a:r>
          </a:p>
          <a:p>
            <a:r>
              <a:rPr lang="en-US" sz="2400" dirty="0"/>
              <a:t>Requires plotting the residuals (errors)</a:t>
            </a:r>
          </a:p>
        </p:txBody>
      </p:sp>
      <p:sp>
        <p:nvSpPr>
          <p:cNvPr id="3" name="Rectangle 2"/>
          <p:cNvSpPr/>
          <p:nvPr/>
        </p:nvSpPr>
        <p:spPr>
          <a:xfrm>
            <a:off x="7638785" y="1848250"/>
            <a:ext cx="4351985" cy="4797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9"/>
          <p:cNvSpPr txBox="1">
            <a:spLocks/>
          </p:cNvSpPr>
          <p:nvPr/>
        </p:nvSpPr>
        <p:spPr>
          <a:xfrm>
            <a:off x="273119" y="1024340"/>
            <a:ext cx="359054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1)</a:t>
            </a:r>
            <a:r>
              <a:rPr lang="en-US" sz="3200" u="sng"/>
              <a:t>Model fitting</a:t>
            </a:r>
            <a:endParaRPr lang="en-US" sz="3200" u="sng" dirty="0"/>
          </a:p>
        </p:txBody>
      </p:sp>
      <p:sp>
        <p:nvSpPr>
          <p:cNvPr id="14" name="Content Placeholder 8"/>
          <p:cNvSpPr txBox="1">
            <a:spLocks/>
          </p:cNvSpPr>
          <p:nvPr/>
        </p:nvSpPr>
        <p:spPr>
          <a:xfrm>
            <a:off x="273119" y="1848251"/>
            <a:ext cx="3590544" cy="47972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What line fits the data best?</a:t>
            </a:r>
          </a:p>
          <a:p>
            <a:r>
              <a:rPr lang="en-US"/>
              <a:t>This class: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  “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least squares</a:t>
            </a:r>
            <a:r>
              <a:rPr lang="en-US"/>
              <a:t>”</a:t>
            </a:r>
          </a:p>
          <a:p>
            <a:r>
              <a:rPr lang="en-US"/>
              <a:t>Advanced regression: “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maximum likelihood</a:t>
            </a:r>
            <a:r>
              <a:rPr lang="en-US"/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Calculate 2 things:</a:t>
            </a:r>
          </a:p>
          <a:p>
            <a:r>
              <a:rPr lang="en-US" u="sng">
                <a:solidFill>
                  <a:schemeClr val="accent2">
                    <a:lumMod val="75000"/>
                  </a:schemeClr>
                </a:solidFill>
              </a:rPr>
              <a:t>Intercept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/>
              <a:t>of line</a:t>
            </a:r>
          </a:p>
          <a:p>
            <a:r>
              <a:rPr lang="en-US" u="sng">
                <a:solidFill>
                  <a:schemeClr val="accent2">
                    <a:lumMod val="75000"/>
                  </a:schemeClr>
                </a:solidFill>
              </a:rPr>
              <a:t>Slope</a:t>
            </a:r>
            <a:r>
              <a:rPr lang="en-US" u="sng"/>
              <a:t> </a:t>
            </a:r>
            <a:r>
              <a:rPr lang="en-US"/>
              <a:t>of line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There are equations that provide the exact solution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Can also do with a ruler</a:t>
            </a:r>
          </a:p>
          <a:p>
            <a:endParaRPr lang="en-US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4392232" y="860661"/>
            <a:ext cx="2508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sz="3200" i="1" dirty="0">
                <a:solidFill>
                  <a:schemeClr val="accent2">
                    <a:lumMod val="75000"/>
                  </a:schemeClr>
                </a:solidFill>
              </a:rPr>
              <a:t>Inference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2555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9" y="247650"/>
            <a:ext cx="9505641" cy="67819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4850" y="0"/>
            <a:ext cx="9982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3 sets of data</a:t>
            </a:r>
          </a:p>
          <a:p>
            <a:r>
              <a:rPr lang="en-US" sz="4400" dirty="0"/>
              <a:t>Would we reject the null for any of them?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24950" y="4095750"/>
            <a:ext cx="2914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y = 0*x + 0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24950" y="3083893"/>
            <a:ext cx="2914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y = 0*x + 10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29725" y="1931382"/>
            <a:ext cx="2914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y = 0*x + 20</a:t>
            </a:r>
          </a:p>
        </p:txBody>
      </p:sp>
    </p:spTree>
    <p:extLst>
      <p:ext uri="{BB962C8B-B14F-4D97-AF65-F5344CB8AC3E}">
        <p14:creationId xmlns:p14="http://schemas.microsoft.com/office/powerpoint/2010/main" val="18925568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9" y="247650"/>
            <a:ext cx="9505641" cy="67819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4850" y="0"/>
            <a:ext cx="9982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3 sets of data</a:t>
            </a:r>
          </a:p>
          <a:p>
            <a:r>
              <a:rPr lang="en-US" sz="4400" dirty="0"/>
              <a:t>Would we reject the null for any of them?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24950" y="4095750"/>
            <a:ext cx="2914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y = 0*x + 0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24950" y="3083893"/>
            <a:ext cx="2914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y = 0*x + 10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29725" y="1931382"/>
            <a:ext cx="2914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y = 0*x + 20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841679" y="2303223"/>
            <a:ext cx="6825803" cy="12879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968322" y="3455734"/>
            <a:ext cx="6825803" cy="12879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968322" y="4487232"/>
            <a:ext cx="6825803" cy="12879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2855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76" y="609600"/>
            <a:ext cx="10644176" cy="6248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4850" y="0"/>
            <a:ext cx="9982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Even if intercept is 0, we reject the null if slope is different from zero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076450" y="2419350"/>
            <a:ext cx="8305800" cy="2400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052148" y="4286249"/>
            <a:ext cx="1881552" cy="1143001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87776" y="219108"/>
            <a:ext cx="496962" cy="4761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94388" y="219108"/>
            <a:ext cx="3106811" cy="4761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89139" y="781116"/>
            <a:ext cx="4326011" cy="6654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47974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0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76" y="609600"/>
            <a:ext cx="10644176" cy="6248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4850" y="0"/>
            <a:ext cx="9982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Even if intercept is </a:t>
            </a:r>
            <a:r>
              <a:rPr lang="en-US" sz="4400" dirty="0">
                <a:solidFill>
                  <a:srgbClr val="FF0000"/>
                </a:solidFill>
              </a:rPr>
              <a:t>0</a:t>
            </a:r>
            <a:r>
              <a:rPr lang="en-US" sz="4400" dirty="0"/>
              <a:t>, we </a:t>
            </a:r>
            <a:r>
              <a:rPr lang="en-US" sz="4400" u="sng" dirty="0"/>
              <a:t>reject</a:t>
            </a:r>
            <a:r>
              <a:rPr lang="en-US" sz="4400" dirty="0"/>
              <a:t> the null if slope is </a:t>
            </a:r>
            <a:r>
              <a:rPr lang="en-US" sz="4400" u="sng" dirty="0"/>
              <a:t>different from zero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076450" y="2419350"/>
            <a:ext cx="8305800" cy="2400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052148" y="4286249"/>
            <a:ext cx="1881552" cy="1143001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338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280" r="16590" b="25963"/>
          <a:stretch/>
        </p:blipFill>
        <p:spPr>
          <a:xfrm>
            <a:off x="38533" y="837905"/>
            <a:ext cx="11844756" cy="23825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37417" y="1655714"/>
            <a:ext cx="7033770" cy="137160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213" y="192821"/>
            <a:ext cx="624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What’s the rest of this stuff for?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6344" y="833772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0315" y="814207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42746" y="738007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142746" y="3151881"/>
            <a:ext cx="0" cy="79411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97418" y="3969690"/>
            <a:ext cx="3394582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/>
              <a:t>p-value for slope: </a:t>
            </a:r>
          </a:p>
          <a:p>
            <a:r>
              <a:rPr lang="en-US" sz="3400" dirty="0"/>
              <a:t>is it sig different from zero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756400" y="3175580"/>
            <a:ext cx="442912" cy="79411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75528" y="3969690"/>
            <a:ext cx="3683357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/>
              <a:t>t-statistics:</a:t>
            </a:r>
          </a:p>
          <a:p>
            <a:r>
              <a:rPr lang="en-US" sz="3400" dirty="0"/>
              <a:t>The test statistics</a:t>
            </a:r>
          </a:p>
          <a:p>
            <a:r>
              <a:rPr lang="en-US" sz="3400" dirty="0"/>
              <a:t>Used to calculate 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72755" y="3051013"/>
            <a:ext cx="1640211" cy="79411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7642" y="3845123"/>
            <a:ext cx="4349775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/>
              <a:t>SE for slope:</a:t>
            </a:r>
          </a:p>
          <a:p>
            <a:r>
              <a:rPr lang="en-US" sz="3400" dirty="0"/>
              <a:t>Tells us about how </a:t>
            </a:r>
            <a:r>
              <a:rPr lang="en-US" sz="3400" u="sng" dirty="0"/>
              <a:t>precise</a:t>
            </a:r>
            <a:r>
              <a:rPr lang="en-US" sz="3400" dirty="0"/>
              <a:t> our estimate of the slope is.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8790" y="4469749"/>
            <a:ext cx="4287478" cy="15605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75528" y="4552774"/>
            <a:ext cx="3683357" cy="10789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802527" y="4576472"/>
            <a:ext cx="3389473" cy="10789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047974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3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280" r="16590" b="25963"/>
          <a:stretch/>
        </p:blipFill>
        <p:spPr>
          <a:xfrm>
            <a:off x="38533" y="837905"/>
            <a:ext cx="11844756" cy="23825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37417" y="1655714"/>
            <a:ext cx="7033770" cy="137160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213" y="192821"/>
            <a:ext cx="624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What’s the rest of this stuff for?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6344" y="833772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0315" y="814207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42746" y="738007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142746" y="3151881"/>
            <a:ext cx="0" cy="79411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97418" y="3969690"/>
            <a:ext cx="3394582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/>
              <a:t>p-value for slope: </a:t>
            </a:r>
          </a:p>
          <a:p>
            <a:r>
              <a:rPr lang="en-US" sz="3400" dirty="0"/>
              <a:t>is it sig different from zero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756400" y="3175580"/>
            <a:ext cx="442912" cy="79411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75528" y="3969690"/>
            <a:ext cx="3683357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/>
              <a:t>t-statistics:</a:t>
            </a:r>
          </a:p>
          <a:p>
            <a:r>
              <a:rPr lang="en-US" sz="3400" dirty="0"/>
              <a:t>The test statistics</a:t>
            </a:r>
          </a:p>
          <a:p>
            <a:r>
              <a:rPr lang="en-US" sz="3400" dirty="0"/>
              <a:t>Used to calculate 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72755" y="3051013"/>
            <a:ext cx="1640211" cy="79411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7642" y="3845123"/>
            <a:ext cx="4349775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/>
              <a:t>SE for slope:</a:t>
            </a:r>
          </a:p>
          <a:p>
            <a:r>
              <a:rPr lang="en-US" sz="3400" dirty="0"/>
              <a:t>Tells us about how </a:t>
            </a:r>
            <a:r>
              <a:rPr lang="en-US" sz="3400" b="1" u="sng" dirty="0">
                <a:solidFill>
                  <a:schemeClr val="accent2">
                    <a:lumMod val="75000"/>
                  </a:schemeClr>
                </a:solidFill>
              </a:rPr>
              <a:t>precise</a:t>
            </a:r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400" dirty="0"/>
              <a:t>our estimate of the slope is.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75528" y="4552774"/>
            <a:ext cx="3683357" cy="10789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802527" y="4576472"/>
            <a:ext cx="3389473" cy="10789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4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280" r="16590" b="25963"/>
          <a:stretch/>
        </p:blipFill>
        <p:spPr>
          <a:xfrm>
            <a:off x="38533" y="837905"/>
            <a:ext cx="11844756" cy="23825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37417" y="1655714"/>
            <a:ext cx="7033770" cy="137160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213" y="192821"/>
            <a:ext cx="624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What’s the rest of this stuff for?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6344" y="833772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0315" y="814207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42746" y="738007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142746" y="3151881"/>
            <a:ext cx="0" cy="79411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97418" y="3969690"/>
            <a:ext cx="3394582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/>
              <a:t>p-value for slope: </a:t>
            </a:r>
          </a:p>
          <a:p>
            <a:r>
              <a:rPr lang="en-US" sz="3400" dirty="0"/>
              <a:t>is it sig different from zero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756400" y="3175580"/>
            <a:ext cx="442912" cy="79411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75528" y="3969690"/>
            <a:ext cx="3683357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/>
              <a:t>t-statistics:</a:t>
            </a:r>
          </a:p>
          <a:p>
            <a:r>
              <a:rPr lang="en-US" sz="3400" dirty="0"/>
              <a:t>The test statistics</a:t>
            </a:r>
          </a:p>
          <a:p>
            <a:r>
              <a:rPr lang="en-US" sz="3400" dirty="0"/>
              <a:t>Used to calculate 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72755" y="3051013"/>
            <a:ext cx="1640211" cy="79411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7642" y="3845123"/>
            <a:ext cx="4349775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/>
              <a:t>SE for slope:</a:t>
            </a:r>
          </a:p>
          <a:p>
            <a:r>
              <a:rPr lang="en-US" sz="3400" dirty="0"/>
              <a:t>Tells us about how </a:t>
            </a:r>
            <a:r>
              <a:rPr lang="en-US" sz="3400" b="1" u="sng" dirty="0">
                <a:solidFill>
                  <a:schemeClr val="accent2">
                    <a:lumMod val="75000"/>
                  </a:schemeClr>
                </a:solidFill>
              </a:rPr>
              <a:t>precise</a:t>
            </a:r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400" dirty="0"/>
              <a:t>our estimate of the slope is.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75528" y="4552774"/>
            <a:ext cx="3683357" cy="10789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802527" y="4576472"/>
            <a:ext cx="3389473" cy="10789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88468" y="3446469"/>
            <a:ext cx="7199140" cy="3077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/>
              <a:t>Small SE for slope</a:t>
            </a:r>
            <a:r>
              <a:rPr lang="en-US" sz="3400" dirty="0"/>
              <a:t>:</a:t>
            </a:r>
          </a:p>
          <a:p>
            <a:r>
              <a:rPr lang="en-US" sz="3200" dirty="0"/>
              <a:t>We can be confident that the value R is telling is likely close to the real value</a:t>
            </a:r>
          </a:p>
          <a:p>
            <a:r>
              <a:rPr lang="en-US" sz="3200" dirty="0"/>
              <a:t>(real value = how nature really works)</a:t>
            </a:r>
          </a:p>
          <a:p>
            <a:r>
              <a:rPr lang="en-US" sz="3200" dirty="0"/>
              <a:t>However – there’s always that chance that our data are not typical of the system!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047974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7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280" r="16590" b="25963"/>
          <a:stretch/>
        </p:blipFill>
        <p:spPr>
          <a:xfrm>
            <a:off x="38533" y="837905"/>
            <a:ext cx="11844756" cy="23825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37417" y="1655714"/>
            <a:ext cx="7033770" cy="137160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213" y="192821"/>
            <a:ext cx="624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What’s the rest of this stuff for?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6344" y="833772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0315" y="814207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42746" y="738007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142746" y="3151881"/>
            <a:ext cx="0" cy="79411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97418" y="3969690"/>
            <a:ext cx="3394582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/>
              <a:t>p-value for slope: </a:t>
            </a:r>
          </a:p>
          <a:p>
            <a:r>
              <a:rPr lang="en-US" sz="3400" dirty="0"/>
              <a:t>is it sig different from zero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756400" y="3175580"/>
            <a:ext cx="442912" cy="79411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75528" y="3969690"/>
            <a:ext cx="3683357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/>
              <a:t>t-statistics:</a:t>
            </a:r>
          </a:p>
          <a:p>
            <a:r>
              <a:rPr lang="en-US" sz="3400" dirty="0"/>
              <a:t>The test statistics</a:t>
            </a:r>
          </a:p>
          <a:p>
            <a:r>
              <a:rPr lang="en-US" sz="3400" dirty="0"/>
              <a:t>Used to calculate 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72755" y="3051013"/>
            <a:ext cx="1640211" cy="79411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7642" y="3845123"/>
            <a:ext cx="4349775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/>
              <a:t>SE for slope:</a:t>
            </a:r>
          </a:p>
          <a:p>
            <a:r>
              <a:rPr lang="en-US" sz="3400" dirty="0"/>
              <a:t>Tells us about how </a:t>
            </a:r>
            <a:r>
              <a:rPr lang="en-US" sz="3400" b="1" u="sng" dirty="0">
                <a:solidFill>
                  <a:schemeClr val="accent2">
                    <a:lumMod val="75000"/>
                  </a:schemeClr>
                </a:solidFill>
              </a:rPr>
              <a:t>precise</a:t>
            </a:r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400" dirty="0"/>
              <a:t>our estimate of the slope is.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75528" y="4552774"/>
            <a:ext cx="3683357" cy="10789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802527" y="4576472"/>
            <a:ext cx="3389473" cy="10789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88468" y="3446469"/>
            <a:ext cx="7199140" cy="38472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/>
              <a:t>1.96*SE = approx. 95% conf. interval</a:t>
            </a:r>
          </a:p>
          <a:p>
            <a:r>
              <a:rPr lang="en-US" sz="3400" b="1" dirty="0"/>
              <a:t>0.21*1.96 = 0.41</a:t>
            </a:r>
          </a:p>
          <a:p>
            <a:endParaRPr lang="en-US" sz="800" b="1" dirty="0"/>
          </a:p>
          <a:p>
            <a:r>
              <a:rPr lang="en-US" sz="3400" b="1" dirty="0"/>
              <a:t>1.36 – 0.41 = 0.95</a:t>
            </a:r>
          </a:p>
          <a:p>
            <a:r>
              <a:rPr lang="en-US" sz="3400" b="1" dirty="0"/>
              <a:t>1.36 + 0.41 = 1.77</a:t>
            </a:r>
          </a:p>
          <a:p>
            <a:r>
              <a:rPr lang="en-US" sz="3400" b="1" dirty="0"/>
              <a:t>Non-technical interpretation:</a:t>
            </a:r>
          </a:p>
          <a:p>
            <a:r>
              <a:rPr lang="en-US" sz="3400" b="1" dirty="0"/>
              <a:t>Plausible range for slope: 0.95 to 1.77</a:t>
            </a:r>
          </a:p>
          <a:p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5081024" y="4037746"/>
            <a:ext cx="6979097" cy="27917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47974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2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280" r="16590" b="25963"/>
          <a:stretch/>
        </p:blipFill>
        <p:spPr>
          <a:xfrm>
            <a:off x="38533" y="837905"/>
            <a:ext cx="11844756" cy="23825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37417" y="1655714"/>
            <a:ext cx="7033770" cy="137160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213" y="192821"/>
            <a:ext cx="624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What’s the rest of this stuff for?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6344" y="833772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0315" y="814207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42746" y="738007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142746" y="3151881"/>
            <a:ext cx="0" cy="79411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97418" y="3969690"/>
            <a:ext cx="3394582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/>
              <a:t>p-value for slope: </a:t>
            </a:r>
          </a:p>
          <a:p>
            <a:r>
              <a:rPr lang="en-US" sz="3400" dirty="0"/>
              <a:t>is it sig different from zero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756400" y="3175580"/>
            <a:ext cx="442912" cy="79411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75528" y="3969690"/>
            <a:ext cx="3683357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/>
              <a:t>t-statistics:</a:t>
            </a:r>
          </a:p>
          <a:p>
            <a:r>
              <a:rPr lang="en-US" sz="3400" dirty="0"/>
              <a:t>The test statistics</a:t>
            </a:r>
          </a:p>
          <a:p>
            <a:r>
              <a:rPr lang="en-US" sz="3400" dirty="0"/>
              <a:t>Used to calculate 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72755" y="3051013"/>
            <a:ext cx="1640211" cy="79411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7642" y="3845123"/>
            <a:ext cx="4349775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/>
              <a:t>SE for slope:</a:t>
            </a:r>
          </a:p>
          <a:p>
            <a:r>
              <a:rPr lang="en-US" sz="3400" dirty="0"/>
              <a:t>Tells us about how </a:t>
            </a:r>
            <a:r>
              <a:rPr lang="en-US" sz="3400" b="1" u="sng" dirty="0">
                <a:solidFill>
                  <a:schemeClr val="accent2">
                    <a:lumMod val="75000"/>
                  </a:schemeClr>
                </a:solidFill>
              </a:rPr>
              <a:t>precise</a:t>
            </a:r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400" dirty="0"/>
              <a:t>our estimate of the slope is.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75528" y="4552774"/>
            <a:ext cx="3683357" cy="10789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802527" y="4576472"/>
            <a:ext cx="3389473" cy="10789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88468" y="3446469"/>
            <a:ext cx="7199140" cy="38472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/>
              <a:t>1.96*SE = approx. 95% conf. interval</a:t>
            </a:r>
          </a:p>
          <a:p>
            <a:r>
              <a:rPr lang="en-US" sz="3400" b="1" dirty="0"/>
              <a:t>0.21*1.96 = 0.41</a:t>
            </a:r>
          </a:p>
          <a:p>
            <a:endParaRPr lang="en-US" sz="800" b="1" dirty="0"/>
          </a:p>
          <a:p>
            <a:r>
              <a:rPr lang="en-US" sz="3400" b="1" dirty="0"/>
              <a:t>1.36 – 0.41 = 0.95</a:t>
            </a:r>
          </a:p>
          <a:p>
            <a:r>
              <a:rPr lang="en-US" sz="3400" b="1" dirty="0"/>
              <a:t>1.36 + 0.41 = 1.77</a:t>
            </a:r>
          </a:p>
          <a:p>
            <a:r>
              <a:rPr lang="en-US" sz="3400" b="1" dirty="0"/>
              <a:t>Non-technical interpretation:</a:t>
            </a:r>
          </a:p>
          <a:p>
            <a:r>
              <a:rPr lang="en-US" sz="3400" b="1" dirty="0"/>
              <a:t>Plausible range for slope: 0.95 to 1.77</a:t>
            </a:r>
          </a:p>
          <a:p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5081024" y="4675030"/>
            <a:ext cx="6979097" cy="2154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9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280" r="16590" b="25963"/>
          <a:stretch/>
        </p:blipFill>
        <p:spPr>
          <a:xfrm>
            <a:off x="38533" y="837905"/>
            <a:ext cx="11844756" cy="23825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37417" y="1655714"/>
            <a:ext cx="7033770" cy="137160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213" y="192821"/>
            <a:ext cx="624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What’s the rest of this stuff for?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6344" y="833772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0315" y="814207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42746" y="738007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142746" y="3151881"/>
            <a:ext cx="0" cy="79411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97418" y="3969690"/>
            <a:ext cx="3394582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/>
              <a:t>p-value for slope: </a:t>
            </a:r>
          </a:p>
          <a:p>
            <a:r>
              <a:rPr lang="en-US" sz="3400" dirty="0"/>
              <a:t>is it sig different from zero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756400" y="3175580"/>
            <a:ext cx="442912" cy="79411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75528" y="3969690"/>
            <a:ext cx="3683357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/>
              <a:t>t-statistics:</a:t>
            </a:r>
          </a:p>
          <a:p>
            <a:r>
              <a:rPr lang="en-US" sz="3400" dirty="0"/>
              <a:t>The test statistics</a:t>
            </a:r>
          </a:p>
          <a:p>
            <a:r>
              <a:rPr lang="en-US" sz="3400" dirty="0"/>
              <a:t>Used to calculate 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72755" y="3051013"/>
            <a:ext cx="1640211" cy="79411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7642" y="3845123"/>
            <a:ext cx="4349775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/>
              <a:t>SE for slope:</a:t>
            </a:r>
          </a:p>
          <a:p>
            <a:r>
              <a:rPr lang="en-US" sz="3400" dirty="0"/>
              <a:t>Tells us about how </a:t>
            </a:r>
            <a:r>
              <a:rPr lang="en-US" sz="3400" b="1" u="sng" dirty="0">
                <a:solidFill>
                  <a:schemeClr val="accent2">
                    <a:lumMod val="75000"/>
                  </a:schemeClr>
                </a:solidFill>
              </a:rPr>
              <a:t>precise</a:t>
            </a:r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400" dirty="0"/>
              <a:t>our estimate of the slope is.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75528" y="4552774"/>
            <a:ext cx="3683357" cy="10789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802527" y="4576472"/>
            <a:ext cx="3389473" cy="10789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88468" y="3446469"/>
            <a:ext cx="7199140" cy="38472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/>
              <a:t>1.96*SE = approx. 95% conf. interval</a:t>
            </a:r>
          </a:p>
          <a:p>
            <a:r>
              <a:rPr lang="en-US" sz="3400" b="1" dirty="0"/>
              <a:t>0.21*1.96 = 0.41</a:t>
            </a:r>
          </a:p>
          <a:p>
            <a:endParaRPr lang="en-US" sz="800" b="1" dirty="0"/>
          </a:p>
          <a:p>
            <a:r>
              <a:rPr lang="en-US" sz="3400" b="1" dirty="0"/>
              <a:t>1.36 – 0.41 = 0.95</a:t>
            </a:r>
          </a:p>
          <a:p>
            <a:r>
              <a:rPr lang="en-US" sz="3400" b="1" dirty="0"/>
              <a:t>1.36 + 0.41 = 1.77</a:t>
            </a:r>
          </a:p>
          <a:p>
            <a:r>
              <a:rPr lang="en-US" sz="3400" b="1" dirty="0"/>
              <a:t>Non-technical interpretation:</a:t>
            </a:r>
          </a:p>
          <a:p>
            <a:r>
              <a:rPr lang="en-US" sz="3400" b="1" dirty="0"/>
              <a:t>Plausible range for slope: 0.95 to 1.77</a:t>
            </a:r>
          </a:p>
          <a:p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5081024" y="5756250"/>
            <a:ext cx="6979097" cy="1073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6400" y="-50397"/>
            <a:ext cx="10515600" cy="1325563"/>
          </a:xfrm>
        </p:spPr>
        <p:txBody>
          <a:bodyPr/>
          <a:lstStyle/>
          <a:p>
            <a:r>
              <a:rPr lang="en-US" dirty="0"/>
              <a:t>3 Major steps in regression analysis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3863662" y="1024338"/>
            <a:ext cx="3593205" cy="823912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2)</a:t>
            </a:r>
            <a:r>
              <a:rPr lang="en-US" sz="3200" u="sng" dirty="0"/>
              <a:t>Significance testing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3863663" y="1848250"/>
            <a:ext cx="3499834" cy="3684588"/>
          </a:xfrm>
        </p:spPr>
        <p:txBody>
          <a:bodyPr>
            <a:normAutofit/>
          </a:bodyPr>
          <a:lstStyle/>
          <a:p>
            <a:r>
              <a:rPr lang="en-US" sz="2400" dirty="0"/>
              <a:t>Is the line any different from a </a:t>
            </a:r>
            <a:r>
              <a:rPr lang="en-US" sz="2400" b="1" u="sng" dirty="0">
                <a:solidFill>
                  <a:srgbClr val="FF0000"/>
                </a:solidFill>
              </a:rPr>
              <a:t>flat line</a:t>
            </a:r>
            <a:r>
              <a:rPr lang="en-US" sz="2400" dirty="0"/>
              <a:t>?</a:t>
            </a:r>
          </a:p>
          <a:p>
            <a:r>
              <a:rPr lang="en-US" sz="2400" dirty="0"/>
              <a:t>The slope of flat line </a:t>
            </a:r>
            <a:r>
              <a:rPr lang="en-US" sz="2400" dirty="0">
                <a:solidFill>
                  <a:srgbClr val="FF0000"/>
                </a:solidFill>
              </a:rPr>
              <a:t>= 0</a:t>
            </a:r>
          </a:p>
          <a:p>
            <a:r>
              <a:rPr lang="en-US" sz="2400" dirty="0"/>
              <a:t>Slope of 0 =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no change </a:t>
            </a:r>
            <a:r>
              <a:rPr lang="en-US" sz="2400" dirty="0"/>
              <a:t>in y as x changes</a:t>
            </a:r>
          </a:p>
          <a:p>
            <a:r>
              <a:rPr lang="en-US" sz="2400" dirty="0"/>
              <a:t> Calculate: </a:t>
            </a:r>
            <a:r>
              <a:rPr lang="en-US" sz="2400" b="1" dirty="0"/>
              <a:t>Standard errors</a:t>
            </a:r>
            <a:r>
              <a:rPr lang="en-US" sz="2400" dirty="0"/>
              <a:t> (SE), </a:t>
            </a:r>
            <a:r>
              <a:rPr lang="en-US" sz="2400" b="1" dirty="0"/>
              <a:t>confidence intervals</a:t>
            </a:r>
            <a:r>
              <a:rPr lang="en-US" sz="2400" dirty="0"/>
              <a:t> (CI) </a:t>
            </a:r>
            <a:r>
              <a:rPr lang="en-US" sz="2400" b="1" dirty="0"/>
              <a:t>t-statistics</a:t>
            </a:r>
            <a:r>
              <a:rPr lang="en-US" sz="2400" dirty="0"/>
              <a:t>, </a:t>
            </a:r>
            <a:r>
              <a:rPr lang="en-US" sz="2400" b="1" dirty="0"/>
              <a:t>F-statistic</a:t>
            </a:r>
            <a:r>
              <a:rPr lang="en-US" sz="2400" dirty="0"/>
              <a:t>, </a:t>
            </a:r>
            <a:r>
              <a:rPr lang="en-US" sz="2400" b="1" dirty="0"/>
              <a:t>p-values</a:t>
            </a:r>
          </a:p>
        </p:txBody>
      </p:sp>
      <p:sp>
        <p:nvSpPr>
          <p:cNvPr id="21" name="Text Placeholder 10"/>
          <p:cNvSpPr txBox="1">
            <a:spLocks/>
          </p:cNvSpPr>
          <p:nvPr/>
        </p:nvSpPr>
        <p:spPr>
          <a:xfrm>
            <a:off x="7609269" y="1024338"/>
            <a:ext cx="349983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3)</a:t>
            </a:r>
            <a:r>
              <a:rPr lang="en-US" sz="3200" u="sng" dirty="0">
                <a:solidFill>
                  <a:schemeClr val="accent2">
                    <a:lumMod val="75000"/>
                  </a:schemeClr>
                </a:solidFill>
              </a:rPr>
              <a:t>Model Checking</a:t>
            </a:r>
          </a:p>
        </p:txBody>
      </p:sp>
      <p:sp>
        <p:nvSpPr>
          <p:cNvPr id="22" name="Content Placeholder 11"/>
          <p:cNvSpPr txBox="1">
            <a:spLocks/>
          </p:cNvSpPr>
          <p:nvPr/>
        </p:nvSpPr>
        <p:spPr>
          <a:xfrm>
            <a:off x="7609269" y="1848250"/>
            <a:ext cx="3499834" cy="3684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aka “residual analysis”</a:t>
            </a:r>
          </a:p>
          <a:p>
            <a:r>
              <a:rPr lang="en-US" sz="2400" dirty="0"/>
              <a:t>aka“ “model diagnostics”</a:t>
            </a:r>
          </a:p>
          <a:p>
            <a:r>
              <a:rPr lang="en-US" sz="2400" dirty="0"/>
              <a:t>Do the data meet the assumptions of the model</a:t>
            </a:r>
          </a:p>
          <a:p>
            <a:r>
              <a:rPr lang="en-US" sz="2400" dirty="0"/>
              <a:t>Random &amp; Independent sampling, Normality, constant variance</a:t>
            </a:r>
          </a:p>
          <a:p>
            <a:r>
              <a:rPr lang="en-US" sz="2400" dirty="0"/>
              <a:t>Requires plotting the residuals (errors)</a:t>
            </a:r>
          </a:p>
        </p:txBody>
      </p:sp>
      <p:sp>
        <p:nvSpPr>
          <p:cNvPr id="3" name="Rectangle 2"/>
          <p:cNvSpPr/>
          <p:nvPr/>
        </p:nvSpPr>
        <p:spPr>
          <a:xfrm>
            <a:off x="7638785" y="1848250"/>
            <a:ext cx="4351985" cy="4797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9"/>
          <p:cNvSpPr txBox="1">
            <a:spLocks/>
          </p:cNvSpPr>
          <p:nvPr/>
        </p:nvSpPr>
        <p:spPr>
          <a:xfrm>
            <a:off x="273119" y="1024340"/>
            <a:ext cx="359054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1)</a:t>
            </a:r>
            <a:r>
              <a:rPr lang="en-US" sz="3200" u="sng"/>
              <a:t>Model fitting</a:t>
            </a:r>
            <a:endParaRPr lang="en-US" sz="3200" u="sng" dirty="0"/>
          </a:p>
        </p:txBody>
      </p:sp>
      <p:sp>
        <p:nvSpPr>
          <p:cNvPr id="14" name="Content Placeholder 8"/>
          <p:cNvSpPr txBox="1">
            <a:spLocks/>
          </p:cNvSpPr>
          <p:nvPr/>
        </p:nvSpPr>
        <p:spPr>
          <a:xfrm>
            <a:off x="273119" y="1848251"/>
            <a:ext cx="3590544" cy="47972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What line fits the data best?</a:t>
            </a:r>
          </a:p>
          <a:p>
            <a:r>
              <a:rPr lang="en-US"/>
              <a:t>This class: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  “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least squares</a:t>
            </a:r>
            <a:r>
              <a:rPr lang="en-US"/>
              <a:t>”</a:t>
            </a:r>
          </a:p>
          <a:p>
            <a:r>
              <a:rPr lang="en-US"/>
              <a:t>Advanced regression: “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maximum likelihood</a:t>
            </a:r>
            <a:r>
              <a:rPr lang="en-US"/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Calculate 2 things:</a:t>
            </a:r>
          </a:p>
          <a:p>
            <a:r>
              <a:rPr lang="en-US" u="sng">
                <a:solidFill>
                  <a:schemeClr val="accent2">
                    <a:lumMod val="75000"/>
                  </a:schemeClr>
                </a:solidFill>
              </a:rPr>
              <a:t>Intercept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/>
              <a:t>of line</a:t>
            </a:r>
          </a:p>
          <a:p>
            <a:r>
              <a:rPr lang="en-US" u="sng">
                <a:solidFill>
                  <a:schemeClr val="accent2">
                    <a:lumMod val="75000"/>
                  </a:schemeClr>
                </a:solidFill>
              </a:rPr>
              <a:t>Slope</a:t>
            </a:r>
            <a:r>
              <a:rPr lang="en-US" u="sng"/>
              <a:t> </a:t>
            </a:r>
            <a:r>
              <a:rPr lang="en-US"/>
              <a:t>of line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There are equations that provide the exact solution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Can also do with a ruler</a:t>
            </a:r>
          </a:p>
          <a:p>
            <a:endParaRPr lang="en-US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4392232" y="860661"/>
            <a:ext cx="2508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sz="3200" i="1" dirty="0">
                <a:solidFill>
                  <a:schemeClr val="accent2">
                    <a:lumMod val="75000"/>
                  </a:schemeClr>
                </a:solidFill>
              </a:rPr>
              <a:t>Inference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endParaRPr lang="en-US" dirty="0"/>
          </a:p>
        </p:txBody>
      </p:sp>
      <p:sp>
        <p:nvSpPr>
          <p:cNvPr id="16" name="Text Placeholder 10"/>
          <p:cNvSpPr txBox="1">
            <a:spLocks/>
          </p:cNvSpPr>
          <p:nvPr/>
        </p:nvSpPr>
        <p:spPr>
          <a:xfrm>
            <a:off x="7884557" y="2293548"/>
            <a:ext cx="349983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“Residual analysis”</a:t>
            </a:r>
            <a:endParaRPr lang="en-US" sz="32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079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280" r="16590" b="25963"/>
          <a:stretch/>
        </p:blipFill>
        <p:spPr>
          <a:xfrm>
            <a:off x="38533" y="837905"/>
            <a:ext cx="11844756" cy="23825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37417" y="1655714"/>
            <a:ext cx="7033770" cy="137160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213" y="192821"/>
            <a:ext cx="624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What’s the rest of this stuff for?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6344" y="833772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0315" y="814207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42746" y="738007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142746" y="3151881"/>
            <a:ext cx="0" cy="79411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97418" y="3969690"/>
            <a:ext cx="3394582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/>
              <a:t>p-value for slope: </a:t>
            </a:r>
          </a:p>
          <a:p>
            <a:r>
              <a:rPr lang="en-US" sz="3400" dirty="0"/>
              <a:t>is it sig different from zero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756400" y="3175580"/>
            <a:ext cx="442912" cy="79411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75528" y="3969690"/>
            <a:ext cx="3683357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/>
              <a:t>t-statistics:</a:t>
            </a:r>
          </a:p>
          <a:p>
            <a:r>
              <a:rPr lang="en-US" sz="3400" dirty="0"/>
              <a:t>The test statistics</a:t>
            </a:r>
          </a:p>
          <a:p>
            <a:r>
              <a:rPr lang="en-US" sz="3400" dirty="0"/>
              <a:t>Used to calculate 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72755" y="3051013"/>
            <a:ext cx="1640211" cy="79411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7642" y="3845123"/>
            <a:ext cx="4349775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/>
              <a:t>SE for slope:</a:t>
            </a:r>
          </a:p>
          <a:p>
            <a:r>
              <a:rPr lang="en-US" sz="3400" dirty="0"/>
              <a:t>Tells us about how </a:t>
            </a:r>
            <a:r>
              <a:rPr lang="en-US" sz="3400" b="1" u="sng" dirty="0">
                <a:solidFill>
                  <a:schemeClr val="accent2">
                    <a:lumMod val="75000"/>
                  </a:schemeClr>
                </a:solidFill>
              </a:rPr>
              <a:t>precise</a:t>
            </a:r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400" dirty="0"/>
              <a:t>our estimate of the slope is.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75528" y="4552774"/>
            <a:ext cx="3683357" cy="10789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802527" y="4576472"/>
            <a:ext cx="3389473" cy="10789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88468" y="3446469"/>
            <a:ext cx="7199140" cy="38472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/>
              <a:t>1.96*SE = approx. 95% conf. interval</a:t>
            </a:r>
          </a:p>
          <a:p>
            <a:r>
              <a:rPr lang="en-US" sz="3400" b="1" dirty="0"/>
              <a:t>0.21*1.96 = 0.41</a:t>
            </a:r>
          </a:p>
          <a:p>
            <a:endParaRPr lang="en-US" sz="800" b="1" dirty="0"/>
          </a:p>
          <a:p>
            <a:r>
              <a:rPr lang="en-US" sz="3400" b="1" dirty="0"/>
              <a:t>1.36 – 0.41 = 0.95</a:t>
            </a:r>
          </a:p>
          <a:p>
            <a:r>
              <a:rPr lang="en-US" sz="3400" b="1" dirty="0"/>
              <a:t>1.36 + 0.41 = 1.77</a:t>
            </a:r>
          </a:p>
          <a:p>
            <a:r>
              <a:rPr lang="en-US" sz="3400" dirty="0"/>
              <a:t>Non-technical interpretation</a:t>
            </a:r>
            <a:r>
              <a:rPr lang="en-US" sz="3400" b="1" dirty="0"/>
              <a:t>:</a:t>
            </a:r>
          </a:p>
          <a:p>
            <a:r>
              <a:rPr lang="en-US" sz="3400" b="1" dirty="0"/>
              <a:t>Plausible range for slope: 0.95 to 1.77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194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280" r="16590" b="25963"/>
          <a:stretch/>
        </p:blipFill>
        <p:spPr>
          <a:xfrm>
            <a:off x="38533" y="837905"/>
            <a:ext cx="11844756" cy="23825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37417" y="1655714"/>
            <a:ext cx="7033770" cy="137160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213" y="192821"/>
            <a:ext cx="624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What’s the rest of this stuff for?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6344" y="833772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0315" y="814207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42746" y="738007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142746" y="3151881"/>
            <a:ext cx="0" cy="79411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97418" y="3969690"/>
            <a:ext cx="3394582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/>
              <a:t>p-value for slope: </a:t>
            </a:r>
          </a:p>
          <a:p>
            <a:r>
              <a:rPr lang="en-US" sz="3400" dirty="0"/>
              <a:t>is it sig different from zero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756400" y="3175580"/>
            <a:ext cx="442912" cy="79411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75528" y="3969690"/>
            <a:ext cx="3683357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chemeClr val="accent2">
                    <a:lumMod val="75000"/>
                  </a:schemeClr>
                </a:solidFill>
              </a:rPr>
              <a:t>t-statistics:</a:t>
            </a:r>
          </a:p>
          <a:p>
            <a:r>
              <a:rPr lang="en-US" sz="3400" dirty="0"/>
              <a:t>The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accent2">
                    <a:lumMod val="75000"/>
                  </a:schemeClr>
                </a:solidFill>
              </a:rPr>
              <a:t>test statistics</a:t>
            </a:r>
          </a:p>
          <a:p>
            <a:r>
              <a:rPr lang="en-US" sz="3400" dirty="0"/>
              <a:t>Used to calculate 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72755" y="3051013"/>
            <a:ext cx="1640211" cy="79411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7642" y="3845123"/>
            <a:ext cx="4349775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/>
              <a:t>SE for slope:</a:t>
            </a:r>
          </a:p>
          <a:p>
            <a:r>
              <a:rPr lang="en-US" sz="3400" dirty="0"/>
              <a:t>Tells us about how </a:t>
            </a:r>
            <a:r>
              <a:rPr lang="en-US" sz="3400" u="sng" dirty="0"/>
              <a:t>precise</a:t>
            </a:r>
            <a:r>
              <a:rPr lang="en-US" sz="3400" dirty="0"/>
              <a:t> our estimate of the slope is.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02527" y="4576472"/>
            <a:ext cx="3389473" cy="10789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98565" y="4552774"/>
            <a:ext cx="3389473" cy="10789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047974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3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280" r="16590" b="25963"/>
          <a:stretch/>
        </p:blipFill>
        <p:spPr>
          <a:xfrm>
            <a:off x="38533" y="837905"/>
            <a:ext cx="11844756" cy="23825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37417" y="1655714"/>
            <a:ext cx="7033770" cy="137160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213" y="192821"/>
            <a:ext cx="624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What’s the rest of this stuff for?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6344" y="833772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0315" y="814207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42746" y="738007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142746" y="3151881"/>
            <a:ext cx="0" cy="79411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97418" y="3969690"/>
            <a:ext cx="3394582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/>
              <a:t>p-value for slope: </a:t>
            </a:r>
          </a:p>
          <a:p>
            <a:r>
              <a:rPr lang="en-US" sz="3400" dirty="0"/>
              <a:t>is it sig different from zero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756400" y="3175580"/>
            <a:ext cx="442912" cy="79411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75528" y="3969690"/>
            <a:ext cx="3683357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chemeClr val="accent2">
                    <a:lumMod val="75000"/>
                  </a:schemeClr>
                </a:solidFill>
              </a:rPr>
              <a:t>t-statistics:</a:t>
            </a:r>
          </a:p>
          <a:p>
            <a:r>
              <a:rPr lang="en-US" sz="3400" dirty="0"/>
              <a:t>The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accent2">
                    <a:lumMod val="75000"/>
                  </a:schemeClr>
                </a:solidFill>
              </a:rPr>
              <a:t>test statistics</a:t>
            </a:r>
          </a:p>
          <a:p>
            <a:r>
              <a:rPr lang="en-US" sz="3400" dirty="0"/>
              <a:t>Used to calculate 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72755" y="3051013"/>
            <a:ext cx="1640211" cy="79411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7642" y="3845123"/>
            <a:ext cx="4349775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/>
              <a:t>SE for slope:</a:t>
            </a:r>
          </a:p>
          <a:p>
            <a:r>
              <a:rPr lang="en-US" sz="3400" dirty="0"/>
              <a:t>Tells us about how </a:t>
            </a:r>
            <a:r>
              <a:rPr lang="en-US" sz="3400" u="sng" dirty="0"/>
              <a:t>precise</a:t>
            </a:r>
            <a:r>
              <a:rPr lang="en-US" sz="3400" dirty="0"/>
              <a:t> our estimate of the slope is.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02527" y="4576472"/>
            <a:ext cx="3389473" cy="10789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7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280" r="16590" b="25963"/>
          <a:stretch/>
        </p:blipFill>
        <p:spPr>
          <a:xfrm>
            <a:off x="38533" y="837905"/>
            <a:ext cx="11844756" cy="23825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37417" y="1655714"/>
            <a:ext cx="7033770" cy="137160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213" y="192821"/>
            <a:ext cx="624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What’s the rest of this stuff for?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6344" y="833772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0315" y="814207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42746" y="738007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142746" y="3151881"/>
            <a:ext cx="0" cy="79411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97418" y="3969690"/>
            <a:ext cx="3394582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/>
              <a:t>p-value for slope: </a:t>
            </a:r>
          </a:p>
          <a:p>
            <a:r>
              <a:rPr lang="en-US" sz="3400" dirty="0"/>
              <a:t>is it sig different from zero?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756400" y="3175580"/>
            <a:ext cx="442912" cy="79411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75528" y="3969690"/>
            <a:ext cx="3683357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/>
              <a:t>t-statistics:</a:t>
            </a:r>
          </a:p>
          <a:p>
            <a:r>
              <a:rPr lang="en-US" sz="3400" dirty="0"/>
              <a:t>The</a:t>
            </a:r>
            <a:r>
              <a:rPr lang="en-US" sz="3400" b="1" dirty="0"/>
              <a:t> test statistics</a:t>
            </a:r>
          </a:p>
          <a:p>
            <a:r>
              <a:rPr lang="en-US" sz="3400" dirty="0"/>
              <a:t>Used to calculate 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72755" y="3051013"/>
            <a:ext cx="1640211" cy="79411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7642" y="3845123"/>
            <a:ext cx="4349775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/>
              <a:t>SE for slope:</a:t>
            </a:r>
          </a:p>
          <a:p>
            <a:r>
              <a:rPr lang="en-US" sz="3400" dirty="0"/>
              <a:t>Tells us about how </a:t>
            </a:r>
            <a:r>
              <a:rPr lang="en-US" sz="3400" u="sng" dirty="0"/>
              <a:t>precise</a:t>
            </a:r>
            <a:r>
              <a:rPr lang="en-US" sz="3400" dirty="0"/>
              <a:t> our estimate of the slope is.</a:t>
            </a:r>
          </a:p>
        </p:txBody>
      </p:sp>
    </p:spTree>
    <p:extLst>
      <p:ext uri="{BB962C8B-B14F-4D97-AF65-F5344CB8AC3E}">
        <p14:creationId xmlns:p14="http://schemas.microsoft.com/office/powerpoint/2010/main" val="311095007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280" r="16590" b="25963"/>
          <a:stretch/>
        </p:blipFill>
        <p:spPr>
          <a:xfrm>
            <a:off x="38533" y="837905"/>
            <a:ext cx="11844756" cy="23825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37417" y="1655714"/>
            <a:ext cx="7033770" cy="137160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213" y="192821"/>
            <a:ext cx="624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What’s the rest of this stuff for?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6344" y="833772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0315" y="814207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42746" y="738007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142746" y="3151881"/>
            <a:ext cx="0" cy="79411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97418" y="3969690"/>
            <a:ext cx="3394582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/>
              <a:t>p-value for slope: </a:t>
            </a:r>
          </a:p>
          <a:p>
            <a:r>
              <a:rPr lang="en-US" sz="3400" dirty="0"/>
              <a:t>is it sig different from zero?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38" y="3280806"/>
            <a:ext cx="7056347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chemeClr val="accent2">
                    <a:lumMod val="75000"/>
                  </a:schemeClr>
                </a:solidFill>
              </a:rPr>
              <a:t>What is the technical interpretation of p = 0.00124?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047974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3336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280" r="16590" b="25963"/>
          <a:stretch/>
        </p:blipFill>
        <p:spPr>
          <a:xfrm>
            <a:off x="38533" y="837905"/>
            <a:ext cx="11844756" cy="23825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37417" y="1655714"/>
            <a:ext cx="7033770" cy="137160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213" y="192821"/>
            <a:ext cx="624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What’s the rest of this stuff for?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6344" y="833772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0315" y="814207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42746" y="738007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142746" y="3151881"/>
            <a:ext cx="0" cy="79411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97418" y="3969690"/>
            <a:ext cx="3394582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/>
              <a:t>p-value for slope: </a:t>
            </a:r>
          </a:p>
          <a:p>
            <a:r>
              <a:rPr lang="en-US" sz="3400" dirty="0"/>
              <a:t>is it sig different from zero?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38" y="3280806"/>
            <a:ext cx="8411707" cy="3231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chemeClr val="accent2">
                    <a:lumMod val="75000"/>
                  </a:schemeClr>
                </a:solidFill>
              </a:rPr>
              <a:t>What is the technical interpretation of </a:t>
            </a:r>
          </a:p>
          <a:p>
            <a:r>
              <a:rPr lang="en-US" sz="3400" b="1" dirty="0">
                <a:solidFill>
                  <a:schemeClr val="accent2">
                    <a:lumMod val="75000"/>
                  </a:schemeClr>
                </a:solidFill>
              </a:rPr>
              <a:t>p = 0.00124?</a:t>
            </a:r>
          </a:p>
          <a:p>
            <a:endParaRPr lang="en-US" sz="3400" b="1" dirty="0"/>
          </a:p>
          <a:p>
            <a:r>
              <a:rPr lang="en-US" sz="3400" b="1" dirty="0"/>
              <a:t>If the </a:t>
            </a:r>
            <a:r>
              <a:rPr lang="en-US" sz="3400" b="1" u="sng" dirty="0"/>
              <a:t>null hypothesis </a:t>
            </a:r>
            <a:r>
              <a:rPr lang="en-US" sz="3400" b="1" dirty="0"/>
              <a:t>was indeed true, </a:t>
            </a:r>
          </a:p>
          <a:p>
            <a:r>
              <a:rPr lang="en-US" sz="3400" b="1" dirty="0"/>
              <a:t>the probability of getting data with a slope steeper than 1.36 is 0.0012</a:t>
            </a:r>
          </a:p>
        </p:txBody>
      </p:sp>
    </p:spTree>
    <p:extLst>
      <p:ext uri="{BB962C8B-B14F-4D97-AF65-F5344CB8AC3E}">
        <p14:creationId xmlns:p14="http://schemas.microsoft.com/office/powerpoint/2010/main" val="36931286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280" r="47942" b="25963"/>
          <a:stretch/>
        </p:blipFill>
        <p:spPr>
          <a:xfrm>
            <a:off x="38533" y="837905"/>
            <a:ext cx="7392577" cy="23825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37417" y="1655714"/>
            <a:ext cx="2590662" cy="137160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213" y="192821"/>
            <a:ext cx="624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What’s the rest of this stuff for?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6344" y="833772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38" y="3280806"/>
            <a:ext cx="7110941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summary() gives you two SEs for the 2 parameters that make up the regression equation </a:t>
            </a: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This can be visualized as a point representing the parameter &amp; </a:t>
            </a:r>
          </a:p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error bars around it</a:t>
            </a:r>
            <a:endParaRPr lang="en-US" sz="3200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8229600" y="1674254"/>
            <a:ext cx="0" cy="34129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229600" y="5100034"/>
            <a:ext cx="28462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229600" y="4739425"/>
            <a:ext cx="284623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40203" y="4447037"/>
            <a:ext cx="598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75809" y="1674254"/>
            <a:ext cx="598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5809" y="5244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1.36 – 0.41 = 0.95</a:t>
            </a:r>
          </a:p>
          <a:p>
            <a:r>
              <a:rPr lang="en-US" b="1" dirty="0"/>
              <a:t>1.36 + 0.41 = 1.77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85468" y="2963537"/>
            <a:ext cx="598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9772919" y="2259029"/>
            <a:ext cx="0" cy="14372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517487" y="2731099"/>
            <a:ext cx="489398" cy="489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1861442" y="0"/>
            <a:ext cx="33055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208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42" y="605071"/>
            <a:ext cx="11186809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6828" y="128788"/>
            <a:ext cx="7572777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Can also use these 2 separate SE / 95%CI to create a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confidence “band” </a:t>
            </a:r>
            <a:r>
              <a:rPr lang="en-US" sz="3200" dirty="0"/>
              <a:t>around the entire regression 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47974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1864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40" y="880195"/>
            <a:ext cx="11186809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6828" y="128788"/>
            <a:ext cx="7572777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Can also use these 2 separate SE / 95%CI to create a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confidence “band” </a:t>
            </a:r>
            <a:r>
              <a:rPr lang="en-US" sz="3200" dirty="0"/>
              <a:t>around the entire regression line</a:t>
            </a:r>
          </a:p>
        </p:txBody>
      </p:sp>
    </p:spTree>
    <p:extLst>
      <p:ext uri="{BB962C8B-B14F-4D97-AF65-F5344CB8AC3E}">
        <p14:creationId xmlns:p14="http://schemas.microsoft.com/office/powerpoint/2010/main" val="407583765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27" y="800682"/>
            <a:ext cx="1118680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4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6224</Words>
  <Application>Microsoft Office PowerPoint</Application>
  <PresentationFormat>Widescreen</PresentationFormat>
  <Paragraphs>1005</Paragraphs>
  <Slides>108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3" baseType="lpstr">
      <vt:lpstr>Arial</vt:lpstr>
      <vt:lpstr>Calibri</vt:lpstr>
      <vt:lpstr>Calibri Light</vt:lpstr>
      <vt:lpstr>Cambria Math</vt:lpstr>
      <vt:lpstr>Office Theme</vt:lpstr>
      <vt:lpstr>Lecture 25:  Regression Inference</vt:lpstr>
      <vt:lpstr>3 Major steps in regression analysis</vt:lpstr>
      <vt:lpstr>3 Major steps in regression analysis</vt:lpstr>
      <vt:lpstr>3 Major steps in regression analysis</vt:lpstr>
      <vt:lpstr>3 Major steps in regression analysis</vt:lpstr>
      <vt:lpstr>3 Major steps in regression analysis</vt:lpstr>
      <vt:lpstr>3 Major steps in regression analysis</vt:lpstr>
      <vt:lpstr>3 Major steps in regression analysis</vt:lpstr>
      <vt:lpstr>3 Major steps in regression analysis</vt:lpstr>
      <vt:lpstr>What is the null hypothesis (Ho)?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lisanjie2</dc:creator>
  <cp:lastModifiedBy>lisanjie</cp:lastModifiedBy>
  <cp:revision>16</cp:revision>
  <dcterms:created xsi:type="dcterms:W3CDTF">2017-11-29T02:03:25Z</dcterms:created>
  <dcterms:modified xsi:type="dcterms:W3CDTF">2017-12-04T00:30:05Z</dcterms:modified>
</cp:coreProperties>
</file>