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257" r:id="rId3"/>
    <p:sldId id="262" r:id="rId4"/>
    <p:sldId id="332" r:id="rId5"/>
    <p:sldId id="334" r:id="rId6"/>
    <p:sldId id="275" r:id="rId7"/>
    <p:sldId id="278" r:id="rId8"/>
    <p:sldId id="286" r:id="rId9"/>
    <p:sldId id="291" r:id="rId10"/>
    <p:sldId id="295" r:id="rId11"/>
    <p:sldId id="303" r:id="rId12"/>
    <p:sldId id="305" r:id="rId13"/>
    <p:sldId id="309" r:id="rId14"/>
    <p:sldId id="312" r:id="rId15"/>
    <p:sldId id="356" r:id="rId16"/>
    <p:sldId id="357" r:id="rId17"/>
    <p:sldId id="361" r:id="rId18"/>
    <p:sldId id="314" r:id="rId19"/>
    <p:sldId id="362" r:id="rId20"/>
    <p:sldId id="363" r:id="rId21"/>
    <p:sldId id="364" r:id="rId22"/>
    <p:sldId id="316" r:id="rId23"/>
    <p:sldId id="319" r:id="rId24"/>
    <p:sldId id="321" r:id="rId25"/>
    <p:sldId id="322" r:id="rId26"/>
    <p:sldId id="325" r:id="rId27"/>
    <p:sldId id="3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8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4A96-E573-49CF-AAB8-6BB43FB955F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E86C6-B439-46E7-B362-B69652B0E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25: </a:t>
            </a:r>
            <a:br>
              <a:rPr lang="en-US" dirty="0" smtClean="0"/>
            </a:br>
            <a:r>
              <a:rPr lang="en-US" dirty="0" smtClean="0"/>
              <a:t>Regression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865"/>
          <a:stretch/>
        </p:blipFill>
        <p:spPr>
          <a:xfrm>
            <a:off x="3503125" y="1764406"/>
            <a:ext cx="8059812" cy="4431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98821" y="3064042"/>
            <a:ext cx="950355" cy="641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44676"/>
            <a:ext cx="31602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Coefficients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ka “parameters”</a:t>
            </a:r>
          </a:p>
          <a:p>
            <a:r>
              <a:rPr lang="en-US" sz="3200" dirty="0" smtClean="0"/>
              <a:t>The “m” and “b” of “y = mx + b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74232" y="4071064"/>
            <a:ext cx="1197969" cy="1604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553" y="3589800"/>
            <a:ext cx="20073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r>
              <a:rPr lang="en-US" sz="3200" dirty="0" smtClean="0"/>
              <a:t>-intercept</a:t>
            </a:r>
            <a:endParaRPr lang="en-US" sz="3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84817" y="4523682"/>
            <a:ext cx="1047055" cy="328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81222" y="4487385"/>
            <a:ext cx="112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slope</a:t>
            </a:r>
            <a:endParaRPr lang="en-US" sz="3200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7863310" y="1984848"/>
            <a:ext cx="445758" cy="3655664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86189" y="2193410"/>
            <a:ext cx="865306" cy="130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31705" y="151824"/>
            <a:ext cx="296035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SE, t, and p:</a:t>
            </a:r>
          </a:p>
          <a:p>
            <a:r>
              <a:rPr lang="en-US" sz="3200" dirty="0" smtClean="0"/>
              <a:t>Is the intercept and/or slope different from zero?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073998" y="5942600"/>
            <a:ext cx="503925" cy="343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81883" y="6214207"/>
            <a:ext cx="17921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 statistic</a:t>
            </a:r>
            <a:endParaRPr lang="en-US" sz="3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8821" y="5667531"/>
            <a:ext cx="951252" cy="50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88789" y="5357825"/>
            <a:ext cx="6470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</a:t>
            </a:r>
            <a:r>
              <a:rPr lang="en-US" sz="3200" baseline="30000" dirty="0" smtClean="0"/>
              <a:t>2</a:t>
            </a:r>
            <a:endParaRPr lang="en-US" sz="3200" baseline="30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451965" y="5373520"/>
            <a:ext cx="711854" cy="61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210382" y="5065437"/>
            <a:ext cx="70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df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63202" y="64070"/>
            <a:ext cx="6698206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Regression summary() output in 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757" y="1814060"/>
            <a:ext cx="3199747" cy="1490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2208" y="3585054"/>
            <a:ext cx="1974716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81222" y="4523682"/>
            <a:ext cx="1211264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88789" y="5396985"/>
            <a:ext cx="701590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09565" y="6208977"/>
            <a:ext cx="1850729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031704" y="733925"/>
            <a:ext cx="2960359" cy="19724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266635" y="5102224"/>
            <a:ext cx="558923" cy="5895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t="12067" r="64181" b="79917"/>
          <a:stretch/>
        </p:blipFill>
        <p:spPr>
          <a:xfrm>
            <a:off x="3412305" y="737648"/>
            <a:ext cx="6008333" cy="9113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71856" y="829526"/>
            <a:ext cx="24469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(</a:t>
            </a:r>
            <a:r>
              <a:rPr lang="en-US" sz="3200" dirty="0" err="1" smtClean="0">
                <a:solidFill>
                  <a:schemeClr val="accent1"/>
                </a:solidFill>
              </a:rPr>
              <a:t>model.alt</a:t>
            </a:r>
            <a:r>
              <a:rPr lang="en-US" sz="3200" dirty="0" smtClean="0">
                <a:solidFill>
                  <a:schemeClr val="accent1"/>
                </a:solidFill>
              </a:rPr>
              <a:t>)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3" grpId="0" animBg="1"/>
      <p:bldP spid="24" grpId="0" animBg="1"/>
      <p:bldP spid="27" grpId="0" animBg="1"/>
      <p:bldP spid="29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206132" y="-25758"/>
            <a:ext cx="11844756" cy="2382592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2406063" y="126360"/>
            <a:ext cx="557587" cy="4572776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6132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Coefficients</a:t>
            </a:r>
          </a:p>
          <a:p>
            <a:r>
              <a:rPr lang="en-US" sz="3200" dirty="0"/>
              <a:t>a</a:t>
            </a:r>
            <a:r>
              <a:rPr lang="en-US" sz="3200" dirty="0" smtClean="0"/>
              <a:t>ka “parameters”</a:t>
            </a:r>
          </a:p>
          <a:p>
            <a:r>
              <a:rPr lang="en-US" sz="3200" dirty="0" smtClean="0"/>
              <a:t>The </a:t>
            </a:r>
            <a:r>
              <a:rPr lang="en-US" sz="3200" dirty="0" smtClean="0"/>
              <a:t>“</a:t>
            </a:r>
            <a:r>
              <a:rPr lang="en-US" sz="3200" b="1" dirty="0" smtClean="0"/>
              <a:t>m</a:t>
            </a:r>
            <a:r>
              <a:rPr lang="en-US" sz="3200" dirty="0" smtClean="0"/>
              <a:t>” </a:t>
            </a:r>
            <a:r>
              <a:rPr lang="en-US" sz="3200" dirty="0" smtClean="0"/>
              <a:t>and “</a:t>
            </a:r>
            <a:r>
              <a:rPr lang="en-US" sz="3200" b="1" dirty="0" smtClean="0"/>
              <a:t>b</a:t>
            </a:r>
            <a:r>
              <a:rPr lang="en-US" sz="3200" dirty="0" smtClean="0"/>
              <a:t>” of “y = mx + b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6132" y="4544740"/>
            <a:ext cx="534473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Equation for this line</a:t>
            </a:r>
          </a:p>
          <a:p>
            <a:r>
              <a:rPr lang="en-US" sz="3200" dirty="0" smtClean="0"/>
              <a:t>(aka, the model we have fit)</a:t>
            </a:r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 = 1.36*x + -0.18</a:t>
            </a:r>
          </a:p>
          <a:p>
            <a:r>
              <a:rPr lang="en-US" sz="3200" i="1" dirty="0" smtClean="0"/>
              <a:t>(note that I rounded!)</a:t>
            </a:r>
            <a:endParaRPr lang="en-US" sz="3200" i="1" dirty="0"/>
          </a:p>
        </p:txBody>
      </p:sp>
      <p:sp>
        <p:nvSpPr>
          <p:cNvPr id="5" name="Rectangle 4"/>
          <p:cNvSpPr/>
          <p:nvPr/>
        </p:nvSpPr>
        <p:spPr>
          <a:xfrm>
            <a:off x="1771498" y="5177640"/>
            <a:ext cx="121640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6132" y="5653825"/>
            <a:ext cx="5344732" cy="64524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8433756" y="-558745"/>
            <a:ext cx="747867" cy="6133267"/>
          </a:xfrm>
          <a:prstGeom prst="rightBrace">
            <a:avLst>
              <a:gd name="adj1" fmla="val 9314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32054" y="2833311"/>
            <a:ext cx="53447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Information related to significance testing of model &amp; parameters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5832054" y="2881822"/>
            <a:ext cx="5344732" cy="15211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32054" y="19565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6025" y="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78456" y="-76200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" y="247650"/>
            <a:ext cx="9505641" cy="67819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" y="0"/>
            <a:ext cx="998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3 sets of data</a:t>
            </a:r>
          </a:p>
          <a:p>
            <a:r>
              <a:rPr lang="en-US" sz="4400" dirty="0" smtClean="0"/>
              <a:t>Would we reject the null for any of them?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124950" y="4095750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y = 0*x + 0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24950" y="3083893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y = 0*x + 10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9725" y="1931382"/>
            <a:ext cx="2914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y = 0*x + 20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4074" y="4242377"/>
            <a:ext cx="1836926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01948" y="3260265"/>
            <a:ext cx="203765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01948" y="2107754"/>
            <a:ext cx="203765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76" y="609600"/>
            <a:ext cx="10644176" cy="624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4850" y="0"/>
            <a:ext cx="998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Even if intercept is 0, we reject the null if slope is different from zero</a:t>
            </a:r>
            <a:endParaRPr lang="en-US" sz="4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76450" y="2419350"/>
            <a:ext cx="8305800" cy="2400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052148" y="4286249"/>
            <a:ext cx="1881552" cy="1143001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87776" y="219108"/>
            <a:ext cx="496962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94388" y="219108"/>
            <a:ext cx="3106811" cy="4761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89139" y="781116"/>
            <a:ext cx="4326011" cy="6654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rest of this stuff for?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p-value for slope: </a:t>
            </a:r>
          </a:p>
          <a:p>
            <a:r>
              <a:rPr lang="en-US" sz="3400" dirty="0" smtClean="0"/>
              <a:t>is it sig different from zero</a:t>
            </a:r>
            <a:endParaRPr lang="en-US" sz="3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t-statistics:</a:t>
            </a:r>
          </a:p>
          <a:p>
            <a:r>
              <a:rPr lang="en-US" sz="3400" dirty="0" smtClean="0"/>
              <a:t>The test statistics</a:t>
            </a:r>
          </a:p>
          <a:p>
            <a:r>
              <a:rPr lang="en-US" sz="3400" dirty="0" smtClean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SE for slope:</a:t>
            </a:r>
          </a:p>
          <a:p>
            <a:r>
              <a:rPr lang="en-US" sz="3400" dirty="0" smtClean="0"/>
              <a:t>Tells us about how </a:t>
            </a:r>
            <a:r>
              <a:rPr lang="en-US" sz="3400" u="sng" dirty="0" smtClean="0"/>
              <a:t>precise</a:t>
            </a:r>
            <a:r>
              <a:rPr lang="en-US" sz="3400" dirty="0" smtClean="0"/>
              <a:t> our estimate of the slope is.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8790" y="4469749"/>
            <a:ext cx="4287478" cy="15605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75528" y="4552774"/>
            <a:ext cx="3683357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rest of this stuff for?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p-value for slope: </a:t>
            </a:r>
          </a:p>
          <a:p>
            <a:r>
              <a:rPr lang="en-US" sz="3400" dirty="0" smtClean="0"/>
              <a:t>is it sig different from zero</a:t>
            </a:r>
            <a:endParaRPr lang="en-US" sz="3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t-statistics:</a:t>
            </a:r>
          </a:p>
          <a:p>
            <a:r>
              <a:rPr lang="en-US" sz="3400" dirty="0" smtClean="0"/>
              <a:t>The test statistics</a:t>
            </a:r>
          </a:p>
          <a:p>
            <a:r>
              <a:rPr lang="en-US" sz="3400" dirty="0" smtClean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SE for slope:</a:t>
            </a:r>
          </a:p>
          <a:p>
            <a:r>
              <a:rPr lang="en-US" sz="3400" dirty="0" smtClean="0"/>
              <a:t>Tells us about how </a:t>
            </a:r>
            <a:r>
              <a:rPr lang="en-US" sz="3400" b="1" u="sng" dirty="0" smtClean="0">
                <a:solidFill>
                  <a:schemeClr val="accent2">
                    <a:lumMod val="75000"/>
                  </a:schemeClr>
                </a:solidFill>
              </a:rPr>
              <a:t>precise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dirty="0" smtClean="0"/>
              <a:t>our estimate of the slope is.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5528" y="4552774"/>
            <a:ext cx="3683357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8468" y="3446469"/>
            <a:ext cx="7199140" cy="307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Small SE for slope</a:t>
            </a:r>
            <a:r>
              <a:rPr lang="en-US" sz="3400" dirty="0" smtClean="0"/>
              <a:t>:</a:t>
            </a:r>
          </a:p>
          <a:p>
            <a:r>
              <a:rPr lang="en-US" sz="3200" dirty="0" smtClean="0"/>
              <a:t>We can be confident that the value R is telling is likely close to the real value</a:t>
            </a:r>
          </a:p>
          <a:p>
            <a:r>
              <a:rPr lang="en-US" sz="3200" dirty="0" smtClean="0"/>
              <a:t>(real value = how nature really works)</a:t>
            </a:r>
            <a:endParaRPr lang="en-US" sz="3200" dirty="0" smtClean="0"/>
          </a:p>
          <a:p>
            <a:r>
              <a:rPr lang="en-US" sz="3200" dirty="0" smtClean="0"/>
              <a:t>However – there’s always that chance that our data are not typical of the system!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rest of this stuff for?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p-value for slope: </a:t>
            </a:r>
          </a:p>
          <a:p>
            <a:r>
              <a:rPr lang="en-US" sz="3400" dirty="0" smtClean="0"/>
              <a:t>is it sig different from zero</a:t>
            </a:r>
            <a:endParaRPr lang="en-US" sz="3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t-statistics:</a:t>
            </a:r>
          </a:p>
          <a:p>
            <a:r>
              <a:rPr lang="en-US" sz="3400" dirty="0" smtClean="0"/>
              <a:t>The test statistics</a:t>
            </a:r>
          </a:p>
          <a:p>
            <a:r>
              <a:rPr lang="en-US" sz="3400" dirty="0" smtClean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SE for slope:</a:t>
            </a:r>
          </a:p>
          <a:p>
            <a:r>
              <a:rPr lang="en-US" sz="3400" dirty="0" smtClean="0"/>
              <a:t>Tells us about how </a:t>
            </a:r>
            <a:r>
              <a:rPr lang="en-US" sz="3400" b="1" u="sng" dirty="0" smtClean="0">
                <a:solidFill>
                  <a:schemeClr val="accent2">
                    <a:lumMod val="75000"/>
                  </a:schemeClr>
                </a:solidFill>
              </a:rPr>
              <a:t>precise</a:t>
            </a:r>
            <a:r>
              <a:rPr lang="en-US" sz="3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dirty="0" smtClean="0"/>
              <a:t>our estimate of the slope is.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5528" y="4552774"/>
            <a:ext cx="3683357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8468" y="3446469"/>
            <a:ext cx="7199140" cy="3847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1.96*SE = approx. 95% conf. interval</a:t>
            </a:r>
            <a:endParaRPr lang="en-US" sz="3400" b="1" dirty="0"/>
          </a:p>
          <a:p>
            <a:r>
              <a:rPr lang="en-US" sz="3400" b="1" dirty="0" smtClean="0"/>
              <a:t>0.21*1.96 = 0.41</a:t>
            </a:r>
          </a:p>
          <a:p>
            <a:endParaRPr lang="en-US" sz="800" b="1" dirty="0"/>
          </a:p>
          <a:p>
            <a:r>
              <a:rPr lang="en-US" sz="3400" b="1" dirty="0" smtClean="0"/>
              <a:t>1.36 – 0.41 = 0.95</a:t>
            </a:r>
          </a:p>
          <a:p>
            <a:r>
              <a:rPr lang="en-US" sz="3400" b="1" dirty="0" smtClean="0"/>
              <a:t>1.36 + 0.41 = 1.77</a:t>
            </a:r>
          </a:p>
          <a:p>
            <a:r>
              <a:rPr lang="en-US" sz="3400" b="1" dirty="0" smtClean="0"/>
              <a:t>Non-technical interpretation:</a:t>
            </a:r>
          </a:p>
          <a:p>
            <a:r>
              <a:rPr lang="en-US" sz="3400" b="1" dirty="0" smtClean="0"/>
              <a:t>Plausible range for slope: 0.95 to 1.77</a:t>
            </a:r>
          </a:p>
          <a:p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5081024" y="4037746"/>
            <a:ext cx="6979097" cy="2791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rest of this stuff for?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p-value for slope: </a:t>
            </a:r>
          </a:p>
          <a:p>
            <a:r>
              <a:rPr lang="en-US" sz="3400" dirty="0" smtClean="0"/>
              <a:t>is it sig different from zero</a:t>
            </a:r>
            <a:endParaRPr lang="en-US" sz="3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</a:rPr>
              <a:t>t-statistics:</a:t>
            </a:r>
          </a:p>
          <a:p>
            <a:r>
              <a:rPr lang="en-US" sz="3400" dirty="0" smtClean="0"/>
              <a:t>The</a:t>
            </a:r>
            <a:r>
              <a:rPr lang="en-US" sz="3400" b="1" dirty="0" smtClean="0"/>
              <a:t> 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</a:rPr>
              <a:t>test statistics</a:t>
            </a:r>
          </a:p>
          <a:p>
            <a:r>
              <a:rPr lang="en-US" sz="3400" dirty="0" smtClean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SE for slope:</a:t>
            </a:r>
          </a:p>
          <a:p>
            <a:r>
              <a:rPr lang="en-US" sz="3400" dirty="0" smtClean="0"/>
              <a:t>Tells us about how </a:t>
            </a:r>
            <a:r>
              <a:rPr lang="en-US" sz="3400" u="sng" dirty="0" smtClean="0"/>
              <a:t>precise</a:t>
            </a:r>
            <a:r>
              <a:rPr lang="en-US" sz="3400" dirty="0" smtClean="0"/>
              <a:t> our estimate of the slope is.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98565" y="4552774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rest of this stuff for?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p-value for slope: </a:t>
            </a:r>
          </a:p>
          <a:p>
            <a:r>
              <a:rPr lang="en-US" sz="3400" dirty="0" smtClean="0"/>
              <a:t>is it sig different from zero</a:t>
            </a:r>
            <a:endParaRPr lang="en-US" sz="3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756400" y="3175580"/>
            <a:ext cx="442912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5528" y="3969690"/>
            <a:ext cx="368335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</a:rPr>
              <a:t>t-statistics:</a:t>
            </a:r>
          </a:p>
          <a:p>
            <a:r>
              <a:rPr lang="en-US" sz="3400" dirty="0" smtClean="0"/>
              <a:t>The</a:t>
            </a:r>
            <a:r>
              <a:rPr lang="en-US" sz="3400" b="1" dirty="0" smtClean="0"/>
              <a:t> 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</a:rPr>
              <a:t>test statistics</a:t>
            </a:r>
          </a:p>
          <a:p>
            <a:r>
              <a:rPr lang="en-US" sz="3400" dirty="0" smtClean="0"/>
              <a:t>Used to calculate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72755" y="3051013"/>
            <a:ext cx="1640211" cy="79411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642" y="3845123"/>
            <a:ext cx="434977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SE for slope:</a:t>
            </a:r>
          </a:p>
          <a:p>
            <a:r>
              <a:rPr lang="en-US" sz="3400" dirty="0" smtClean="0"/>
              <a:t>Tells us about how </a:t>
            </a:r>
            <a:r>
              <a:rPr lang="en-US" sz="3400" u="sng" dirty="0" smtClean="0"/>
              <a:t>precise</a:t>
            </a:r>
            <a:r>
              <a:rPr lang="en-US" sz="3400" dirty="0" smtClean="0"/>
              <a:t> our estimate of the slope is.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02527" y="4576472"/>
            <a:ext cx="3389473" cy="10789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rest of this stuff for?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p-value for slope: </a:t>
            </a:r>
          </a:p>
          <a:p>
            <a:r>
              <a:rPr lang="en-US" sz="3400" dirty="0" smtClean="0"/>
              <a:t>is it sig different from zero?</a:t>
            </a:r>
            <a:endParaRPr lang="en-US" sz="3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7138" y="3280806"/>
            <a:ext cx="7056347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</a:rPr>
              <a:t>What is the technical interpretation of p = 0.00124?</a:t>
            </a:r>
            <a:endParaRPr lang="en-US" sz="3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 smtClean="0"/>
              <a:t>3 Major steps in regression analysis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3119" y="1024340"/>
            <a:ext cx="3590544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1)</a:t>
            </a:r>
            <a:r>
              <a:rPr lang="en-US" sz="3200" u="sng" dirty="0" smtClean="0"/>
              <a:t>Model fitting</a:t>
            </a:r>
            <a:endParaRPr lang="en-US" sz="3200" u="sng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73119" y="1848251"/>
            <a:ext cx="3590544" cy="479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line fits the </a:t>
            </a:r>
            <a:r>
              <a:rPr lang="en-US" dirty="0" smtClean="0"/>
              <a:t>data best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This class: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least squares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Advanced regression: “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maximum likelihood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Calculate 2 things:</a:t>
            </a:r>
          </a:p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line</a:t>
            </a:r>
          </a:p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  <a:r>
              <a:rPr lang="en-US" u="sng" dirty="0" smtClean="0"/>
              <a:t> </a:t>
            </a:r>
            <a:r>
              <a:rPr lang="en-US" dirty="0" smtClean="0"/>
              <a:t>of line</a:t>
            </a:r>
          </a:p>
          <a:p>
            <a:pPr marL="0" indent="0">
              <a:buNone/>
            </a:pPr>
            <a:r>
              <a:rPr lang="en-US" dirty="0" smtClean="0"/>
              <a:t>There are equations that provide the exact solution </a:t>
            </a:r>
          </a:p>
          <a:p>
            <a:pPr marL="0" indent="0">
              <a:buNone/>
            </a:pPr>
            <a:r>
              <a:rPr lang="en-US" b="1" dirty="0" smtClean="0"/>
              <a:t>Can also do with a ruler</a:t>
            </a:r>
            <a:endParaRPr lang="en-US" b="1" dirty="0" smtClean="0"/>
          </a:p>
          <a:p>
            <a:endParaRPr lang="en-US" u="sng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863662" y="1024338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2)</a:t>
            </a:r>
            <a:r>
              <a:rPr lang="en-US" sz="3200" u="sng" dirty="0" smtClean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3863663" y="1848250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line any different from a </a:t>
            </a:r>
            <a:r>
              <a:rPr lang="en-US" sz="2400" b="1" u="sng" dirty="0" smtClean="0"/>
              <a:t>flat line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The slope of flat line = 0</a:t>
            </a:r>
          </a:p>
          <a:p>
            <a:r>
              <a:rPr lang="en-US" sz="2400" dirty="0" smtClean="0"/>
              <a:t>Slope of 0 = no change in y as x changes</a:t>
            </a:r>
          </a:p>
          <a:p>
            <a:r>
              <a:rPr lang="en-US" sz="2400" dirty="0" smtClean="0"/>
              <a:t> Calculate: Standard errors (SE), confidence intervals</a:t>
            </a:r>
            <a:r>
              <a:rPr lang="en-US" sz="2400" dirty="0"/>
              <a:t> </a:t>
            </a:r>
            <a:r>
              <a:rPr lang="en-US" sz="2400" dirty="0" smtClean="0"/>
              <a:t>(CI) t-statistics, F-statistic, p-values</a:t>
            </a:r>
            <a:endParaRPr lang="en-US" sz="2400" dirty="0"/>
          </a:p>
        </p:txBody>
      </p:sp>
      <p:sp>
        <p:nvSpPr>
          <p:cNvPr id="21" name="Text Placeholder 10"/>
          <p:cNvSpPr txBox="1">
            <a:spLocks/>
          </p:cNvSpPr>
          <p:nvPr/>
        </p:nvSpPr>
        <p:spPr>
          <a:xfrm>
            <a:off x="7609269" y="1024338"/>
            <a:ext cx="349983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3)</a:t>
            </a:r>
            <a:r>
              <a:rPr lang="en-US" sz="3200" u="sng" dirty="0" smtClean="0"/>
              <a:t>Model Checking</a:t>
            </a:r>
            <a:endParaRPr lang="en-US" sz="3200" u="sng" dirty="0"/>
          </a:p>
        </p:txBody>
      </p:sp>
      <p:sp>
        <p:nvSpPr>
          <p:cNvPr id="22" name="Content Placeholder 11"/>
          <p:cNvSpPr txBox="1">
            <a:spLocks/>
          </p:cNvSpPr>
          <p:nvPr/>
        </p:nvSpPr>
        <p:spPr>
          <a:xfrm>
            <a:off x="7609269" y="1848250"/>
            <a:ext cx="3499834" cy="3684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ka “residual analysis”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ka“ “model diagnostics”</a:t>
            </a:r>
          </a:p>
          <a:p>
            <a:r>
              <a:rPr lang="en-US" sz="2400" dirty="0" smtClean="0"/>
              <a:t>Do the data meet the assumptions of the model</a:t>
            </a:r>
          </a:p>
          <a:p>
            <a:r>
              <a:rPr lang="en-US" sz="2400" dirty="0" smtClean="0"/>
              <a:t>Random &amp; Independent sampling, Normality, constant variance</a:t>
            </a:r>
          </a:p>
          <a:p>
            <a:r>
              <a:rPr lang="en-US" sz="2400" dirty="0" smtClean="0"/>
              <a:t>Requires plotting the residuals (errors)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4205816" y="1365298"/>
            <a:ext cx="3157681" cy="3928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38785" y="1848250"/>
            <a:ext cx="4351985" cy="4797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84907" y="2219847"/>
            <a:ext cx="1578841" cy="3519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29139" y="2571751"/>
            <a:ext cx="757244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66668" y="3144835"/>
            <a:ext cx="1419932" cy="396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2980" y="1291920"/>
            <a:ext cx="4351985" cy="46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020286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16590" b="25963"/>
          <a:stretch/>
        </p:blipFill>
        <p:spPr>
          <a:xfrm>
            <a:off x="38533" y="837905"/>
            <a:ext cx="11844756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7033770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rest of this stuff for?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0315" y="8142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2746" y="738007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142746" y="3151881"/>
            <a:ext cx="0" cy="7941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7418" y="3969690"/>
            <a:ext cx="3394582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p-value for slope: </a:t>
            </a:r>
          </a:p>
          <a:p>
            <a:r>
              <a:rPr lang="en-US" sz="3400" dirty="0" smtClean="0"/>
              <a:t>is it sig different from zero?</a:t>
            </a:r>
            <a:endParaRPr lang="en-US" sz="3400" dirty="0"/>
          </a:p>
        </p:txBody>
      </p:sp>
      <p:sp>
        <p:nvSpPr>
          <p:cNvPr id="16" name="TextBox 15"/>
          <p:cNvSpPr txBox="1"/>
          <p:nvPr/>
        </p:nvSpPr>
        <p:spPr>
          <a:xfrm>
            <a:off x="217138" y="3280806"/>
            <a:ext cx="8411707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</a:rPr>
              <a:t>What is the technical interpretation of </a:t>
            </a:r>
          </a:p>
          <a:p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</a:rPr>
              <a:t>p = 0.00124?</a:t>
            </a:r>
          </a:p>
          <a:p>
            <a:endParaRPr lang="en-US" sz="3400" b="1" dirty="0"/>
          </a:p>
          <a:p>
            <a:r>
              <a:rPr lang="en-US" sz="3400" b="1" dirty="0" smtClean="0"/>
              <a:t>If the </a:t>
            </a:r>
            <a:r>
              <a:rPr lang="en-US" sz="3400" b="1" u="sng" dirty="0" smtClean="0"/>
              <a:t>null hypothesis </a:t>
            </a:r>
            <a:r>
              <a:rPr lang="en-US" sz="3400" b="1" dirty="0" smtClean="0"/>
              <a:t>was indeed true, </a:t>
            </a:r>
          </a:p>
          <a:p>
            <a:r>
              <a:rPr lang="en-US" sz="3400" b="1" dirty="0" smtClean="0"/>
              <a:t>the probability of getting data with a slope steeper than 1.36 is 0.0012</a:t>
            </a:r>
            <a:endParaRPr lang="en-US" sz="3400" b="1" dirty="0" smtClean="0"/>
          </a:p>
        </p:txBody>
      </p:sp>
    </p:spTree>
    <p:extLst>
      <p:ext uri="{BB962C8B-B14F-4D97-AF65-F5344CB8AC3E}">
        <p14:creationId xmlns:p14="http://schemas.microsoft.com/office/powerpoint/2010/main" val="36931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280" r="47942" b="25963"/>
          <a:stretch/>
        </p:blipFill>
        <p:spPr>
          <a:xfrm>
            <a:off x="38533" y="837905"/>
            <a:ext cx="7392577" cy="23825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417" y="1655714"/>
            <a:ext cx="2590662" cy="1371600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213" y="192821"/>
            <a:ext cx="624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What’s the rest of this stuff for?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96344" y="833772"/>
            <a:ext cx="83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SE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138" y="3280806"/>
            <a:ext cx="711094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ummary() gives you two SEs for the 2 parameters that make up the regression equation 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This can be visualized as a point representing the parameter &amp; 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error bars around it</a:t>
            </a:r>
            <a:endParaRPr lang="en-US" sz="3200" b="1" dirty="0" smtClean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8229600" y="1674254"/>
            <a:ext cx="0" cy="34129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29600" y="5100034"/>
            <a:ext cx="28462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9600" y="4739425"/>
            <a:ext cx="284623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40203" y="4447037"/>
            <a:ext cx="598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7675809" y="1674254"/>
            <a:ext cx="598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7675809" y="5244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1.36 – 0.41 = 0.95</a:t>
            </a:r>
          </a:p>
          <a:p>
            <a:r>
              <a:rPr lang="en-US" b="1" dirty="0"/>
              <a:t>1.36 + 0.41 = 1.77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85468" y="2963537"/>
            <a:ext cx="598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3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9772919" y="2259029"/>
            <a:ext cx="0" cy="14372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517487" y="2731099"/>
            <a:ext cx="489398" cy="489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861442" y="0"/>
            <a:ext cx="33055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2" y="605071"/>
            <a:ext cx="11186809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6828" y="128788"/>
            <a:ext cx="757277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Can also use these 2 separate SE / 95%CI to create a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confidence “band” </a:t>
            </a:r>
            <a:r>
              <a:rPr lang="en-US" sz="3200" dirty="0" smtClean="0"/>
              <a:t>around the entire regression line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253803" y="1983346"/>
            <a:ext cx="515155" cy="18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62141" y="1983346"/>
            <a:ext cx="193184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3336" y="44354"/>
            <a:ext cx="651670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“95% Confidence band”</a:t>
            </a:r>
          </a:p>
          <a:p>
            <a:r>
              <a:rPr lang="en-US" sz="2800" dirty="0" smtClean="0"/>
              <a:t>Plausible region where line representing true relationship should be</a:t>
            </a:r>
          </a:p>
          <a:p>
            <a:r>
              <a:rPr lang="en-US" sz="3200" dirty="0" smtClean="0"/>
              <a:t>Based on SE of slope AND intercept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367641" y="44594"/>
            <a:ext cx="4287478" cy="6379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7641" y="648202"/>
            <a:ext cx="5904370" cy="790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7641" y="1477438"/>
            <a:ext cx="5904370" cy="790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253803" y="1983346"/>
            <a:ext cx="515155" cy="18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62141" y="1983346"/>
            <a:ext cx="193184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3336" y="44354"/>
            <a:ext cx="651670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“95% Confidence band”</a:t>
            </a:r>
          </a:p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</a:rPr>
              <a:t>Plausible region </a:t>
            </a:r>
            <a:r>
              <a:rPr lang="en-US" sz="2800" dirty="0" smtClean="0"/>
              <a:t>where line representing true relationship should be</a:t>
            </a:r>
          </a:p>
          <a:p>
            <a:r>
              <a:rPr lang="en-US" sz="3200" dirty="0" smtClean="0"/>
              <a:t>Based on SE of slope AND intercept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367641" y="1477438"/>
            <a:ext cx="5904370" cy="7907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253803" y="1983346"/>
            <a:ext cx="515155" cy="185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62141" y="1983346"/>
            <a:ext cx="193184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3336" y="44354"/>
            <a:ext cx="651670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“95% Confidence band”</a:t>
            </a:r>
          </a:p>
          <a:p>
            <a:r>
              <a:rPr lang="en-US" sz="2800" b="1" u="sng" dirty="0" smtClean="0"/>
              <a:t>Plausible region </a:t>
            </a:r>
            <a:r>
              <a:rPr lang="en-US" sz="2800" dirty="0" smtClean="0"/>
              <a:t>where line representing true relationship should be</a:t>
            </a:r>
          </a:p>
          <a:p>
            <a:r>
              <a:rPr lang="en-US" sz="3200" dirty="0" smtClean="0"/>
              <a:t>Based on </a:t>
            </a:r>
            <a:r>
              <a:rPr lang="en-US" sz="3200" b="1" dirty="0" smtClean="0"/>
              <a:t>SE</a:t>
            </a:r>
            <a:r>
              <a:rPr lang="en-US" sz="3200" dirty="0" smtClean="0"/>
              <a:t> of slope </a:t>
            </a:r>
            <a:r>
              <a:rPr lang="en-US" sz="3200" dirty="0" smtClean="0"/>
              <a:t>AND </a:t>
            </a:r>
            <a:r>
              <a:rPr lang="en-US" sz="3200" dirty="0" smtClean="0"/>
              <a:t>intercept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74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039"/>
          <a:stretch/>
        </p:blipFill>
        <p:spPr>
          <a:xfrm>
            <a:off x="1568862" y="622853"/>
            <a:ext cx="10623138" cy="5486400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999018" y="3260036"/>
            <a:ext cx="569844" cy="1934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633044"/>
            <a:ext cx="3856383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True intercept could be between 5 and -5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1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7" y="800682"/>
            <a:ext cx="11186809" cy="5486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777285" y="643944"/>
            <a:ext cx="7340957" cy="49326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3336" y="44354"/>
            <a:ext cx="6516709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True regression line could plausibly be anywhere within this band</a:t>
            </a:r>
          </a:p>
          <a:p>
            <a:r>
              <a:rPr lang="en-US" sz="3200" dirty="0" smtClean="0"/>
              <a:t>…and can’t rule out that the true line is outside of it!</a:t>
            </a:r>
          </a:p>
          <a:p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-50397"/>
            <a:ext cx="10515600" cy="1325563"/>
          </a:xfrm>
        </p:spPr>
        <p:txBody>
          <a:bodyPr/>
          <a:lstStyle/>
          <a:p>
            <a:r>
              <a:rPr lang="en-US" dirty="0" smtClean="0"/>
              <a:t>What is the null hypothesis (</a:t>
            </a:r>
            <a:r>
              <a:rPr lang="en-US" b="1" dirty="0" smtClean="0"/>
              <a:t>Ho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0" y="934205"/>
            <a:ext cx="3593205" cy="82391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2)</a:t>
            </a:r>
            <a:r>
              <a:rPr lang="en-US" sz="3200" u="sng" dirty="0" smtClean="0"/>
              <a:t>Significance testing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1" y="1758117"/>
            <a:ext cx="3499834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line any different from a </a:t>
            </a:r>
            <a:r>
              <a:rPr lang="en-US" sz="2400" b="1" u="sng" dirty="0" smtClean="0">
                <a:solidFill>
                  <a:schemeClr val="accent2">
                    <a:lumMod val="75000"/>
                  </a:schemeClr>
                </a:solidFill>
              </a:rPr>
              <a:t>flat line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sz="2400" dirty="0" smtClean="0"/>
              <a:t>The slope of flat line =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r>
              <a:rPr lang="en-US" sz="2400" dirty="0" smtClean="0"/>
              <a:t>Slope of 0 = no change in y as x changes</a:t>
            </a:r>
          </a:p>
          <a:p>
            <a:r>
              <a:rPr lang="en-US" sz="2400" dirty="0" smtClean="0"/>
              <a:t> Calculate: Standard errors (SE), confidence intervals</a:t>
            </a:r>
            <a:r>
              <a:rPr lang="en-US" sz="2400" dirty="0"/>
              <a:t> </a:t>
            </a:r>
            <a:r>
              <a:rPr lang="en-US" sz="2400" dirty="0" smtClean="0"/>
              <a:t>(CI) t-statistics, F-statistic, p-values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5785" t="19086" r="9642" b="8600"/>
          <a:stretch/>
        </p:blipFill>
        <p:spPr>
          <a:xfrm>
            <a:off x="4535142" y="1084666"/>
            <a:ext cx="6228107" cy="56287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20286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is the null hypothesis (Ho) when doing regression??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The null hypothesis is represented by a </a:t>
            </a:r>
            <a:r>
              <a:rPr lang="en-US" sz="3200" u="sng" dirty="0" smtClean="0"/>
              <a:t>flat line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-The </a:t>
            </a:r>
            <a:r>
              <a:rPr lang="en-US" sz="3200" u="sng" dirty="0" smtClean="0"/>
              <a:t>slope</a:t>
            </a:r>
            <a:r>
              <a:rPr lang="en-US" sz="3200" dirty="0" smtClean="0"/>
              <a:t> of a flat line = 0.</a:t>
            </a:r>
          </a:p>
          <a:p>
            <a:r>
              <a:rPr lang="en-US" sz="3200" dirty="0" smtClean="0"/>
              <a:t>-Note: it does </a:t>
            </a:r>
            <a:r>
              <a:rPr lang="en-US" sz="3200" u="sng" dirty="0" smtClean="0"/>
              <a:t>NOT</a:t>
            </a:r>
            <a:r>
              <a:rPr lang="en-US" sz="3200" dirty="0" smtClean="0"/>
              <a:t> matter what the </a:t>
            </a:r>
            <a:r>
              <a:rPr lang="en-US" sz="3200" u="sng" dirty="0" smtClean="0"/>
              <a:t>intercept</a:t>
            </a:r>
            <a:r>
              <a:rPr lang="en-US" sz="3200" dirty="0" smtClean="0"/>
              <a:t> is! </a:t>
            </a:r>
          </a:p>
          <a:p>
            <a:r>
              <a:rPr lang="en-US" sz="3200" dirty="0" smtClean="0"/>
              <a:t>-The null hypothesis </a:t>
            </a:r>
            <a:r>
              <a:rPr lang="en-US" sz="3200" u="sng" dirty="0" smtClean="0"/>
              <a:t>doesn’t care </a:t>
            </a:r>
            <a:r>
              <a:rPr lang="en-US" sz="3200" dirty="0" smtClean="0"/>
              <a:t>what the intercept is.</a:t>
            </a:r>
          </a:p>
          <a:p>
            <a:r>
              <a:rPr lang="en-US" sz="3200" dirty="0" smtClean="0"/>
              <a:t>-For </a:t>
            </a:r>
            <a:r>
              <a:rPr lang="en-US" sz="3200" u="sng" dirty="0" smtClean="0"/>
              <a:t>hypothesis testing</a:t>
            </a:r>
            <a:r>
              <a:rPr lang="en-US" sz="3200" dirty="0" smtClean="0"/>
              <a:t>, </a:t>
            </a:r>
          </a:p>
          <a:p>
            <a:r>
              <a:rPr lang="en-US" sz="3200" u="sng" dirty="0" smtClean="0"/>
              <a:t>we ignore the intercept</a:t>
            </a:r>
          </a:p>
          <a:p>
            <a:r>
              <a:rPr lang="en-US" sz="3200" dirty="0" smtClean="0"/>
              <a:t>-For </a:t>
            </a:r>
            <a:r>
              <a:rPr lang="en-US" sz="3200" u="sng" dirty="0" smtClean="0"/>
              <a:t>prediction</a:t>
            </a:r>
            <a:r>
              <a:rPr lang="en-US" sz="3200" dirty="0" smtClean="0"/>
              <a:t>, we </a:t>
            </a:r>
            <a:r>
              <a:rPr lang="en-US" sz="3200" u="sng" dirty="0" smtClean="0"/>
              <a:t>do</a:t>
            </a:r>
            <a:r>
              <a:rPr lang="en-US" sz="3200" dirty="0" smtClean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2995205" y="1466073"/>
            <a:ext cx="1443445" cy="4389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7805" y="1905001"/>
            <a:ext cx="1576795" cy="419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23511" y="1962663"/>
            <a:ext cx="638990" cy="3614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14600" y="2496064"/>
            <a:ext cx="685800" cy="385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04974" y="3037485"/>
            <a:ext cx="1495425" cy="4353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099" y="4007542"/>
            <a:ext cx="2114551" cy="450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015989" y="154546"/>
            <a:ext cx="176011" cy="6703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0"/>
            <a:ext cx="7962636" cy="66534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123825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What is the null hypothesis (Ho) when doing regression??</a:t>
            </a:r>
            <a:endParaRPr lang="en-US" sz="4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152886" y="3009900"/>
            <a:ext cx="5429250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28240"/>
            <a:ext cx="47625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</a:t>
            </a:r>
            <a:r>
              <a:rPr lang="en-US" sz="3200" dirty="0" smtClean="0"/>
              <a:t>The null hypothesis is represented by a </a:t>
            </a:r>
            <a:r>
              <a:rPr lang="en-US" sz="3200" u="sng" dirty="0" smtClean="0"/>
              <a:t>flat line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-The </a:t>
            </a:r>
            <a:r>
              <a:rPr lang="en-US" sz="3200" u="sng" dirty="0" smtClean="0"/>
              <a:t>slope</a:t>
            </a:r>
            <a:r>
              <a:rPr lang="en-US" sz="3200" dirty="0" smtClean="0"/>
              <a:t> of a flat line = 0.</a:t>
            </a:r>
          </a:p>
          <a:p>
            <a:r>
              <a:rPr lang="en-US" sz="3200" dirty="0" smtClean="0"/>
              <a:t>-Note: it does </a:t>
            </a:r>
            <a:r>
              <a:rPr lang="en-US" sz="3200" u="sng" dirty="0" smtClean="0"/>
              <a:t>NOT</a:t>
            </a:r>
            <a:r>
              <a:rPr lang="en-US" sz="3200" dirty="0" smtClean="0"/>
              <a:t> matter what the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intercept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is! </a:t>
            </a:r>
          </a:p>
          <a:p>
            <a:r>
              <a:rPr lang="en-US" sz="3200" dirty="0" smtClean="0"/>
              <a:t>-The null hypothesis </a:t>
            </a:r>
            <a:r>
              <a:rPr lang="en-US" sz="3200" u="sng" dirty="0" smtClean="0">
                <a:solidFill>
                  <a:schemeClr val="accent2">
                    <a:lumMod val="75000"/>
                  </a:schemeClr>
                </a:solidFill>
              </a:rPr>
              <a:t>doesn’t care </a:t>
            </a:r>
            <a:r>
              <a:rPr lang="en-US" sz="3200" dirty="0" smtClean="0"/>
              <a:t>what the intercept is.</a:t>
            </a:r>
          </a:p>
          <a:p>
            <a:r>
              <a:rPr lang="en-US" sz="3200" dirty="0" smtClean="0"/>
              <a:t>-For </a:t>
            </a:r>
            <a:r>
              <a:rPr lang="en-US" sz="3200" u="sng" dirty="0" smtClean="0"/>
              <a:t>hypothesis testing</a:t>
            </a:r>
            <a:r>
              <a:rPr lang="en-US" sz="3200" dirty="0" smtClean="0"/>
              <a:t>, </a:t>
            </a:r>
          </a:p>
          <a:p>
            <a:r>
              <a:rPr lang="en-US" sz="3200" u="sng" dirty="0" smtClean="0"/>
              <a:t>we ignore the intercept</a:t>
            </a:r>
          </a:p>
          <a:p>
            <a:r>
              <a:rPr lang="en-US" sz="3200" dirty="0" smtClean="0"/>
              <a:t>-For </a:t>
            </a:r>
            <a:r>
              <a:rPr lang="en-US" sz="3200" u="sng" dirty="0" smtClean="0"/>
              <a:t>prediction</a:t>
            </a:r>
            <a:r>
              <a:rPr lang="en-US" sz="3200" dirty="0" smtClean="0"/>
              <a:t>, we </a:t>
            </a:r>
            <a:r>
              <a:rPr lang="en-US" sz="3200" u="sng" dirty="0" smtClean="0"/>
              <a:t>do</a:t>
            </a:r>
            <a:r>
              <a:rPr lang="en-US" sz="3200" dirty="0" smtClean="0"/>
              <a:t> look at the intercept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8419968" y="3194277"/>
            <a:ext cx="316216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y = 0*x + 12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62062" y="3371850"/>
            <a:ext cx="189648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80654" y="4931185"/>
            <a:ext cx="2948396" cy="4722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" y="5435729"/>
            <a:ext cx="4123513" cy="5253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5743" y="5951444"/>
            <a:ext cx="171885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10343" y="5951444"/>
            <a:ext cx="518707" cy="461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-114838" y="2361614"/>
            <a:ext cx="5258875" cy="1425574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9147" y="699257"/>
            <a:ext cx="5947028" cy="846385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That is, the null hypothesis isn’t really about the intercept, its focus is the slope</a:t>
            </a:r>
          </a:p>
          <a:p>
            <a:endParaRPr lang="en-US" sz="3200" dirty="0"/>
          </a:p>
          <a:p>
            <a:r>
              <a:rPr lang="en-US" sz="3200" dirty="0" smtClean="0"/>
              <a:t>Don’t get hung up on what the intercept  is – it doesn’t really matter if its “significant” or not</a:t>
            </a:r>
          </a:p>
          <a:p>
            <a:endParaRPr lang="en-US" sz="3200" dirty="0"/>
          </a:p>
          <a:p>
            <a:r>
              <a:rPr lang="en-US" sz="3200" dirty="0" smtClean="0"/>
              <a:t>Frequently the intercept will be “significant” but the slope won’t be.  This really just means that your data aren’t all zeros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4" y="670470"/>
            <a:ext cx="8938886" cy="5861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8575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 analysis &amp; hypothesis test of example data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2745388" y="810350"/>
            <a:ext cx="7768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scatter.smooth</a:t>
            </a:r>
            <a:r>
              <a:rPr lang="en-US" sz="3200" dirty="0" smtClean="0"/>
              <a:t>(</a:t>
            </a:r>
            <a:r>
              <a:rPr lang="en-US" sz="3200" dirty="0" err="1" smtClean="0"/>
              <a:t>df$predictor.x</a:t>
            </a:r>
            <a:r>
              <a:rPr lang="en-US" sz="3200" dirty="0" smtClean="0"/>
              <a:t>, </a:t>
            </a:r>
            <a:r>
              <a:rPr lang="en-US" sz="3200" dirty="0" err="1" smtClean="0"/>
              <a:t>df$response.y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194136"/>
            <a:ext cx="304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“smoother”</a:t>
            </a:r>
          </a:p>
          <a:p>
            <a:r>
              <a:rPr lang="en-US" sz="4400" dirty="0" smtClean="0"/>
              <a:t>Helps w/ visualization of trends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304800" y="2194136"/>
            <a:ext cx="2834014" cy="720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793" y="3594519"/>
            <a:ext cx="2834014" cy="720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23903" y="1287403"/>
            <a:ext cx="4633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ggscatter</a:t>
            </a:r>
            <a:r>
              <a:rPr lang="en-US" sz="3200" dirty="0" smtClean="0"/>
              <a:t>(…, add = “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loess</a:t>
            </a:r>
            <a:r>
              <a:rPr lang="en-US" sz="3200" dirty="0" smtClean="0"/>
              <a:t>”)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0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 analysis &amp; hypothesis test of example data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43787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Null hypothesis (Ho):</a:t>
            </a:r>
          </a:p>
          <a:p>
            <a:r>
              <a:rPr lang="en-US" sz="2800" dirty="0" smtClean="0"/>
              <a:t>There is no relationship between y  and x</a:t>
            </a:r>
          </a:p>
          <a:p>
            <a:r>
              <a:rPr lang="en-US" sz="2800" dirty="0" smtClean="0"/>
              <a:t>(slope = 0)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843786"/>
            <a:ext cx="7250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Alt hypothesis (Ha):</a:t>
            </a:r>
          </a:p>
          <a:p>
            <a:r>
              <a:rPr lang="en-US" sz="2800" dirty="0" smtClean="0"/>
              <a:t>There is a r between y  and x</a:t>
            </a:r>
          </a:p>
          <a:p>
            <a:r>
              <a:rPr lang="en-US" sz="2800" dirty="0" smtClean="0"/>
              <a:t>(slope &gt; 0 or slope &lt; 0)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24496" y="1318373"/>
            <a:ext cx="5915696" cy="5104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1318372"/>
            <a:ext cx="4472189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4497" y="1828800"/>
            <a:ext cx="1794456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9401" y="1828800"/>
            <a:ext cx="3403242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-139251"/>
            <a:ext cx="1112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 analysis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294" b="5623"/>
          <a:stretch/>
        </p:blipFill>
        <p:spPr>
          <a:xfrm>
            <a:off x="1262128" y="2303129"/>
            <a:ext cx="9565277" cy="4554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405" y="534055"/>
            <a:ext cx="72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Null hypothesis (Ho):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m.null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lm(y ~ 1, data =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1521" y="534054"/>
            <a:ext cx="725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Alt hypothesis (Ha):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m.alt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&lt;-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lm(y ~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x,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=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047741" y="4262907"/>
            <a:ext cx="347729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250805" y="2730321"/>
            <a:ext cx="3387144" cy="301150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5542" y="2372166"/>
            <a:ext cx="3219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</a:t>
            </a:r>
            <a:r>
              <a:rPr lang="en-US" sz="4400" dirty="0" smtClean="0"/>
              <a:t> = 0*x + b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6961030" y="2345600"/>
            <a:ext cx="3219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</a:t>
            </a:r>
            <a:r>
              <a:rPr lang="en-US" sz="4400" dirty="0" smtClean="0"/>
              <a:t> = m*x + b</a:t>
            </a:r>
          </a:p>
          <a:p>
            <a:r>
              <a:rPr lang="en-US" sz="4400" dirty="0" smtClean="0"/>
              <a:t>m≠0</a:t>
            </a:r>
            <a:endParaRPr lang="en-US" sz="4400" dirty="0"/>
          </a:p>
        </p:txBody>
      </p:sp>
      <p:sp>
        <p:nvSpPr>
          <p:cNvPr id="14" name="Rectangle 13"/>
          <p:cNvSpPr/>
          <p:nvPr/>
        </p:nvSpPr>
        <p:spPr>
          <a:xfrm>
            <a:off x="721215" y="1045874"/>
            <a:ext cx="4662153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48150" y="1026644"/>
            <a:ext cx="4662153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41195" y="1600468"/>
            <a:ext cx="725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anova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m.null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m.alt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02427" y="1659243"/>
            <a:ext cx="4662153" cy="51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8" descr="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417" y="-12631"/>
            <a:ext cx="873689" cy="68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42" r="25648"/>
          <a:stretch/>
        </p:blipFill>
        <p:spPr>
          <a:xfrm>
            <a:off x="115909" y="667511"/>
            <a:ext cx="10556106" cy="41132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894750" y="1776263"/>
            <a:ext cx="193183" cy="708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49644" y="206603"/>
            <a:ext cx="379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friend F</a:t>
            </a:r>
          </a:p>
          <a:p>
            <a:r>
              <a:rPr lang="en-US" sz="3200" dirty="0" smtClean="0"/>
              <a:t>Test statistic</a:t>
            </a:r>
          </a:p>
          <a:p>
            <a:r>
              <a:rPr lang="en-US" sz="3200" dirty="0" smtClean="0"/>
              <a:t>Ratio of 2 variance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587124" y="3897021"/>
            <a:ext cx="1601553" cy="1120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1922" y="4604861"/>
            <a:ext cx="3792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P-value</a:t>
            </a:r>
          </a:p>
          <a:p>
            <a:r>
              <a:rPr lang="en-US" sz="3200" dirty="0" smtClean="0"/>
              <a:t>Is slope significant different than 0?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271180" y="3887029"/>
            <a:ext cx="41062" cy="1120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99172" y="4795897"/>
            <a:ext cx="37928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Stars</a:t>
            </a:r>
          </a:p>
          <a:p>
            <a:r>
              <a:rPr lang="en-US" sz="3200" dirty="0" smtClean="0"/>
              <a:t>“.” marginal</a:t>
            </a:r>
          </a:p>
          <a:p>
            <a:r>
              <a:rPr lang="en-US" sz="3200" dirty="0" smtClean="0"/>
              <a:t>“*” sig</a:t>
            </a:r>
          </a:p>
          <a:p>
            <a:r>
              <a:rPr lang="en-US" sz="3200" dirty="0" smtClean="0"/>
              <a:t>“**” highly sig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7149644" y="812711"/>
            <a:ext cx="3522371" cy="866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49661" y="5234489"/>
            <a:ext cx="3522371" cy="11849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72809" y="5297062"/>
            <a:ext cx="3522371" cy="1560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02" y="64070"/>
            <a:ext cx="4075662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a</a:t>
            </a:r>
            <a:r>
              <a:rPr lang="en-US" sz="3200" dirty="0" err="1" smtClean="0">
                <a:solidFill>
                  <a:schemeClr val="bg1"/>
                </a:solidFill>
              </a:rPr>
              <a:t>nova</a:t>
            </a:r>
            <a:r>
              <a:rPr lang="en-US" sz="3200" dirty="0" smtClean="0">
                <a:solidFill>
                  <a:schemeClr val="bg1"/>
                </a:solidFill>
              </a:rPr>
              <a:t>() output in 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047974" y="0"/>
            <a:ext cx="17171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1292</Words>
  <Application>Microsoft Office PowerPoint</Application>
  <PresentationFormat>Widescreen</PresentationFormat>
  <Paragraphs>222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Lecture 25:  Regression Inference</vt:lpstr>
      <vt:lpstr>3 Major steps in regression analysis</vt:lpstr>
      <vt:lpstr>What is the null hypothesis (Ho)?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15</cp:revision>
  <dcterms:created xsi:type="dcterms:W3CDTF">2017-11-29T02:03:25Z</dcterms:created>
  <dcterms:modified xsi:type="dcterms:W3CDTF">2017-11-30T19:26:14Z</dcterms:modified>
</cp:coreProperties>
</file>