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7" r:id="rId3"/>
    <p:sldId id="277" r:id="rId4"/>
    <p:sldId id="278" r:id="rId5"/>
    <p:sldId id="256" r:id="rId6"/>
    <p:sldId id="257" r:id="rId7"/>
    <p:sldId id="258" r:id="rId8"/>
    <p:sldId id="259" r:id="rId9"/>
    <p:sldId id="260" r:id="rId10"/>
    <p:sldId id="261" r:id="rId11"/>
    <p:sldId id="263" r:id="rId12"/>
    <p:sldId id="262" r:id="rId13"/>
    <p:sldId id="266" r:id="rId14"/>
    <p:sldId id="264" r:id="rId15"/>
    <p:sldId id="265" r:id="rId16"/>
    <p:sldId id="272" r:id="rId17"/>
    <p:sldId id="271" r:id="rId18"/>
    <p:sldId id="273" r:id="rId19"/>
    <p:sldId id="275" r:id="rId20"/>
    <p:sldId id="276" r:id="rId21"/>
    <p:sldId id="280" r:id="rId22"/>
    <p:sldId id="279" r:id="rId23"/>
    <p:sldId id="282" r:id="rId24"/>
    <p:sldId id="283" r:id="rId25"/>
    <p:sldId id="281" r:id="rId26"/>
    <p:sldId id="284" r:id="rId27"/>
    <p:sldId id="285" r:id="rId28"/>
    <p:sldId id="286" r:id="rId29"/>
    <p:sldId id="292" r:id="rId30"/>
    <p:sldId id="288" r:id="rId31"/>
    <p:sldId id="287" r:id="rId32"/>
    <p:sldId id="291" r:id="rId33"/>
    <p:sldId id="289" r:id="rId34"/>
    <p:sldId id="290" r:id="rId35"/>
    <p:sldId id="320" r:id="rId36"/>
    <p:sldId id="301" r:id="rId37"/>
    <p:sldId id="30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3" r:id="rId47"/>
    <p:sldId id="305" r:id="rId48"/>
    <p:sldId id="306" r:id="rId49"/>
    <p:sldId id="309" r:id="rId50"/>
    <p:sldId id="310" r:id="rId51"/>
    <p:sldId id="307" r:id="rId52"/>
    <p:sldId id="308" r:id="rId53"/>
    <p:sldId id="311" r:id="rId54"/>
    <p:sldId id="321" r:id="rId55"/>
    <p:sldId id="322" r:id="rId56"/>
    <p:sldId id="323" r:id="rId57"/>
    <p:sldId id="324" r:id="rId58"/>
    <p:sldId id="316" r:id="rId59"/>
    <p:sldId id="312" r:id="rId60"/>
    <p:sldId id="313" r:id="rId61"/>
    <p:sldId id="314" r:id="rId62"/>
    <p:sldId id="315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8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FDE0-B554-4699-B6E9-335176532989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EC3CE-735B-44E3-A99E-A91A2C01C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66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FDE0-B554-4699-B6E9-335176532989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EC3CE-735B-44E3-A99E-A91A2C01C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98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FDE0-B554-4699-B6E9-335176532989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EC3CE-735B-44E3-A99E-A91A2C01C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78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FDE0-B554-4699-B6E9-335176532989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EC3CE-735B-44E3-A99E-A91A2C01C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43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FDE0-B554-4699-B6E9-335176532989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EC3CE-735B-44E3-A99E-A91A2C01C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9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FDE0-B554-4699-B6E9-335176532989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EC3CE-735B-44E3-A99E-A91A2C01C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75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FDE0-B554-4699-B6E9-335176532989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EC3CE-735B-44E3-A99E-A91A2C01C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0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FDE0-B554-4699-B6E9-335176532989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EC3CE-735B-44E3-A99E-A91A2C01C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85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FDE0-B554-4699-B6E9-335176532989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EC3CE-735B-44E3-A99E-A91A2C01C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80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FDE0-B554-4699-B6E9-335176532989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EC3CE-735B-44E3-A99E-A91A2C01C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1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FDE0-B554-4699-B6E9-335176532989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EC3CE-735B-44E3-A99E-A91A2C01C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25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BFDE0-B554-4699-B6E9-335176532989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EC3CE-735B-44E3-A99E-A91A2C01C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34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Lecture: </a:t>
            </a:r>
            <a:br>
              <a:rPr lang="en-US" dirty="0" smtClean="0"/>
            </a:br>
            <a:r>
              <a:rPr lang="en-US" dirty="0" smtClean="0"/>
              <a:t>Regression walkthrough &amp; model checking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11/21/2016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919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24" y="410916"/>
            <a:ext cx="10988986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450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24" y="410916"/>
            <a:ext cx="10988986" cy="54864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02276" y="365125"/>
            <a:ext cx="10851524" cy="1325563"/>
          </a:xfrm>
        </p:spPr>
        <p:txBody>
          <a:bodyPr/>
          <a:lstStyle/>
          <a:p>
            <a:r>
              <a:rPr lang="en-US" dirty="0" smtClean="0"/>
              <a:t>What is an appropriate “word equation” for each line?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413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4764"/>
          <a:stretch/>
        </p:blipFill>
        <p:spPr>
          <a:xfrm>
            <a:off x="51741" y="385157"/>
            <a:ext cx="12113812" cy="6350494"/>
          </a:xfrm>
          <a:prstGeom prst="rect">
            <a:avLst/>
          </a:prstGeom>
        </p:spPr>
      </p:pic>
      <p:sp>
        <p:nvSpPr>
          <p:cNvPr id="3" name="Title 4"/>
          <p:cNvSpPr txBox="1">
            <a:spLocks/>
          </p:cNvSpPr>
          <p:nvPr/>
        </p:nvSpPr>
        <p:spPr>
          <a:xfrm>
            <a:off x="502276" y="365125"/>
            <a:ext cx="10851524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What is an appropriate “word equation” for each line?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258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27" y="1853819"/>
            <a:ext cx="11725720" cy="301439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to run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170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27" y="1853819"/>
            <a:ext cx="11725720" cy="301439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process in regression modeling is this code doing?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515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32" y="0"/>
            <a:ext cx="118859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464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5436"/>
          <a:stretch/>
        </p:blipFill>
        <p:spPr>
          <a:xfrm>
            <a:off x="0" y="1370458"/>
            <a:ext cx="12143024" cy="420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615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5436"/>
          <a:stretch/>
        </p:blipFill>
        <p:spPr>
          <a:xfrm>
            <a:off x="0" y="1370458"/>
            <a:ext cx="12143024" cy="4206093"/>
          </a:xfrm>
          <a:prstGeom prst="rect">
            <a:avLst/>
          </a:prstGeom>
        </p:spPr>
      </p:pic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813712" y="0"/>
            <a:ext cx="10515600" cy="1325563"/>
          </a:xfrm>
        </p:spPr>
        <p:txBody>
          <a:bodyPr/>
          <a:lstStyle/>
          <a:p>
            <a:r>
              <a:rPr lang="en-US" dirty="0" smtClean="0"/>
              <a:t>What process in regression modeling is this code doing?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783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280" y="270456"/>
            <a:ext cx="9607640" cy="596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015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9327"/>
          <a:stretch/>
        </p:blipFill>
        <p:spPr>
          <a:xfrm>
            <a:off x="0" y="0"/>
            <a:ext cx="6023020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095" t="48324" r="13784" b="28376"/>
          <a:stretch/>
        </p:blipFill>
        <p:spPr>
          <a:xfrm>
            <a:off x="4533362" y="0"/>
            <a:ext cx="7496581" cy="12750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12156" y="1456474"/>
            <a:ext cx="680112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y = </a:t>
            </a:r>
            <a:r>
              <a:rPr lang="en-US" sz="3600" dirty="0" smtClean="0">
                <a:solidFill>
                  <a:schemeClr val="bg1"/>
                </a:solidFill>
              </a:rPr>
              <a:t>slope*log(</a:t>
            </a:r>
            <a:r>
              <a:rPr lang="en-US" sz="3600" dirty="0" err="1" smtClean="0">
                <a:solidFill>
                  <a:schemeClr val="bg1"/>
                </a:solidFill>
              </a:rPr>
              <a:t>mass.female</a:t>
            </a:r>
            <a:r>
              <a:rPr lang="en-US" sz="3600" dirty="0" smtClean="0">
                <a:solidFill>
                  <a:schemeClr val="bg1"/>
                </a:solidFill>
              </a:rPr>
              <a:t>) + </a:t>
            </a:r>
            <a:r>
              <a:rPr lang="en-US" sz="3600" dirty="0" err="1" smtClean="0">
                <a:solidFill>
                  <a:schemeClr val="bg1"/>
                </a:solidFill>
              </a:rPr>
              <a:t>int.a</a:t>
            </a:r>
            <a:endParaRPr lang="en-US" sz="3600" dirty="0" smtClean="0">
              <a:solidFill>
                <a:schemeClr val="bg1"/>
              </a:solidFill>
            </a:endParaRPr>
          </a:p>
          <a:p>
            <a:r>
              <a:rPr lang="en-US" sz="3600" dirty="0" smtClean="0"/>
              <a:t>y = </a:t>
            </a:r>
            <a:r>
              <a:rPr lang="en-US" sz="3600" dirty="0" smtClean="0">
                <a:solidFill>
                  <a:schemeClr val="bg1"/>
                </a:solidFill>
              </a:rPr>
              <a:t>-0.63*log(</a:t>
            </a:r>
            <a:r>
              <a:rPr lang="en-US" sz="3600" dirty="0" err="1" smtClean="0">
                <a:solidFill>
                  <a:schemeClr val="bg1"/>
                </a:solidFill>
              </a:rPr>
              <a:t>mass.female</a:t>
            </a:r>
            <a:r>
              <a:rPr lang="en-US" sz="3600" dirty="0" smtClean="0">
                <a:solidFill>
                  <a:schemeClr val="bg1"/>
                </a:solidFill>
              </a:rPr>
              <a:t>) + 9.02</a:t>
            </a:r>
          </a:p>
          <a:p>
            <a:endParaRPr lang="en-US" sz="3300" dirty="0"/>
          </a:p>
          <a:p>
            <a:r>
              <a:rPr lang="en-US" sz="3300" dirty="0" smtClean="0"/>
              <a:t>How do we interpret this equation?</a:t>
            </a:r>
          </a:p>
          <a:p>
            <a:r>
              <a:rPr lang="en-US" sz="3300" dirty="0" smtClean="0"/>
              <a:t>What is the biological mean of the </a:t>
            </a:r>
          </a:p>
          <a:p>
            <a:r>
              <a:rPr lang="en-US" sz="3300" dirty="0" smtClean="0"/>
              <a:t>-intercept?</a:t>
            </a:r>
          </a:p>
          <a:p>
            <a:r>
              <a:rPr lang="en-US" sz="3300" dirty="0" smtClean="0"/>
              <a:t>-slope?</a:t>
            </a:r>
          </a:p>
          <a:p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335357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76400" y="-50397"/>
            <a:ext cx="10515600" cy="1325563"/>
          </a:xfrm>
        </p:spPr>
        <p:txBody>
          <a:bodyPr/>
          <a:lstStyle/>
          <a:p>
            <a:r>
              <a:rPr lang="en-US" dirty="0" smtClean="0"/>
              <a:t>3 Major steps in regression analysis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73119" y="1024340"/>
            <a:ext cx="3590544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1)</a:t>
            </a:r>
            <a:r>
              <a:rPr lang="en-US" sz="3200" u="sng" dirty="0" smtClean="0"/>
              <a:t>Model fitting</a:t>
            </a:r>
            <a:endParaRPr lang="en-US" sz="3200" u="sng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273119" y="1848251"/>
            <a:ext cx="3590544" cy="479724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What line fits the model best?</a:t>
            </a:r>
          </a:p>
          <a:p>
            <a:r>
              <a:rPr lang="en-US" dirty="0" smtClean="0"/>
              <a:t>This class: “</a:t>
            </a:r>
            <a:r>
              <a:rPr lang="en-US" b="1" dirty="0" smtClean="0"/>
              <a:t>least squares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Advanced regression: “</a:t>
            </a:r>
            <a:r>
              <a:rPr lang="en-US" b="1" dirty="0" smtClean="0"/>
              <a:t>maximum likelihood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 smtClean="0"/>
              <a:t>Calculate 2 things:</a:t>
            </a:r>
          </a:p>
          <a:p>
            <a:r>
              <a:rPr lang="en-US" u="sng" dirty="0" smtClean="0"/>
              <a:t>Intercept</a:t>
            </a:r>
            <a:r>
              <a:rPr lang="en-US" dirty="0" smtClean="0"/>
              <a:t> of line</a:t>
            </a:r>
          </a:p>
          <a:p>
            <a:r>
              <a:rPr lang="en-US" u="sng" dirty="0" smtClean="0"/>
              <a:t>Slope </a:t>
            </a:r>
            <a:r>
              <a:rPr lang="en-US" dirty="0" smtClean="0"/>
              <a:t>of line</a:t>
            </a:r>
          </a:p>
          <a:p>
            <a:pPr marL="0" indent="0">
              <a:buNone/>
            </a:pPr>
            <a:r>
              <a:rPr lang="en-US" dirty="0" smtClean="0"/>
              <a:t>There are equations that provide the exact solution </a:t>
            </a:r>
          </a:p>
          <a:p>
            <a:pPr marL="0" indent="0">
              <a:buNone/>
            </a:pPr>
            <a:r>
              <a:rPr lang="en-US" b="1" dirty="0" smtClean="0"/>
              <a:t>We did by hand w/ruler just for illustration </a:t>
            </a:r>
          </a:p>
          <a:p>
            <a:endParaRPr lang="en-US" u="sng" dirty="0" smtClean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3863662" y="1024338"/>
            <a:ext cx="3593205" cy="823912"/>
          </a:xfrm>
        </p:spPr>
        <p:txBody>
          <a:bodyPr>
            <a:normAutofit fontScale="92500"/>
          </a:bodyPr>
          <a:lstStyle/>
          <a:p>
            <a:r>
              <a:rPr lang="en-US" sz="3200" dirty="0" smtClean="0"/>
              <a:t>2)</a:t>
            </a:r>
            <a:r>
              <a:rPr lang="en-US" sz="3200" u="sng" dirty="0" smtClean="0"/>
              <a:t>Significance testing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3863663" y="1848250"/>
            <a:ext cx="3499834" cy="368458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Is the line any different from a </a:t>
            </a:r>
            <a:r>
              <a:rPr lang="en-US" sz="2400" b="1" u="sng" dirty="0" smtClean="0"/>
              <a:t>flat line</a:t>
            </a:r>
            <a:r>
              <a:rPr lang="en-US" sz="2400" dirty="0" smtClean="0"/>
              <a:t>?</a:t>
            </a:r>
          </a:p>
          <a:p>
            <a:r>
              <a:rPr lang="en-US" sz="2400" dirty="0" smtClean="0"/>
              <a:t>The slope of flat line = 0</a:t>
            </a:r>
          </a:p>
          <a:p>
            <a:r>
              <a:rPr lang="en-US" sz="2400" dirty="0" smtClean="0"/>
              <a:t>Slope of 0 = no change in y as x changes</a:t>
            </a:r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Calcualte</a:t>
            </a:r>
            <a:r>
              <a:rPr lang="en-US" sz="2400" dirty="0" smtClean="0"/>
              <a:t>: Standard errors (SE), confidence intervals</a:t>
            </a:r>
            <a:r>
              <a:rPr lang="en-US" sz="2400" dirty="0"/>
              <a:t> </a:t>
            </a:r>
            <a:r>
              <a:rPr lang="en-US" sz="2400" dirty="0" smtClean="0"/>
              <a:t>(CI) t-statistics, F-statistic, p-values</a:t>
            </a:r>
            <a:endParaRPr lang="en-US" sz="2400" dirty="0"/>
          </a:p>
        </p:txBody>
      </p:sp>
      <p:sp>
        <p:nvSpPr>
          <p:cNvPr id="21" name="Text Placeholder 10"/>
          <p:cNvSpPr txBox="1">
            <a:spLocks/>
          </p:cNvSpPr>
          <p:nvPr/>
        </p:nvSpPr>
        <p:spPr>
          <a:xfrm>
            <a:off x="7609269" y="1024338"/>
            <a:ext cx="3499834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3)</a:t>
            </a:r>
            <a:r>
              <a:rPr lang="en-US" sz="3200" u="sng" dirty="0" smtClean="0"/>
              <a:t>Model Checking</a:t>
            </a:r>
            <a:endParaRPr lang="en-US" sz="3200" u="sng" dirty="0"/>
          </a:p>
        </p:txBody>
      </p:sp>
      <p:sp>
        <p:nvSpPr>
          <p:cNvPr id="22" name="Content Placeholder 11"/>
          <p:cNvSpPr txBox="1">
            <a:spLocks/>
          </p:cNvSpPr>
          <p:nvPr/>
        </p:nvSpPr>
        <p:spPr>
          <a:xfrm>
            <a:off x="7609269" y="1848250"/>
            <a:ext cx="3499834" cy="36845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</a:t>
            </a:r>
            <a:r>
              <a:rPr lang="en-US" sz="2400" dirty="0" smtClean="0"/>
              <a:t>ka “residual analysis”</a:t>
            </a:r>
          </a:p>
          <a:p>
            <a:r>
              <a:rPr lang="en-US" sz="2400" dirty="0"/>
              <a:t>a</a:t>
            </a:r>
            <a:r>
              <a:rPr lang="en-US" sz="2400" dirty="0" smtClean="0"/>
              <a:t>ka“ “model diagnostics”</a:t>
            </a:r>
          </a:p>
          <a:p>
            <a:r>
              <a:rPr lang="en-US" sz="2400" dirty="0" smtClean="0"/>
              <a:t>Do the data meet the assumptions of the model</a:t>
            </a:r>
          </a:p>
          <a:p>
            <a:r>
              <a:rPr lang="en-US" sz="2400" dirty="0" smtClean="0"/>
              <a:t>Random &amp; Independent sampling, Normality, constant variance</a:t>
            </a:r>
          </a:p>
          <a:p>
            <a:r>
              <a:rPr lang="en-US" sz="2400" dirty="0" smtClean="0"/>
              <a:t>Requires plotting the residuals (errors)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69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9327"/>
          <a:stretch/>
        </p:blipFill>
        <p:spPr>
          <a:xfrm>
            <a:off x="0" y="0"/>
            <a:ext cx="6023020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095" t="48324" r="13784" b="28376"/>
          <a:stretch/>
        </p:blipFill>
        <p:spPr>
          <a:xfrm>
            <a:off x="4533362" y="0"/>
            <a:ext cx="7496581" cy="127500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512156" y="1456474"/>
            <a:ext cx="680112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y = slope*log(</a:t>
            </a:r>
            <a:r>
              <a:rPr lang="en-US" sz="3600" dirty="0" err="1" smtClean="0"/>
              <a:t>mass.female</a:t>
            </a:r>
            <a:r>
              <a:rPr lang="en-US" sz="3600" dirty="0" smtClean="0"/>
              <a:t>) + </a:t>
            </a:r>
            <a:r>
              <a:rPr lang="en-US" sz="3600" dirty="0" err="1" smtClean="0"/>
              <a:t>int.a</a:t>
            </a:r>
            <a:endParaRPr lang="en-US" sz="3600" dirty="0" smtClean="0"/>
          </a:p>
          <a:p>
            <a:r>
              <a:rPr lang="en-US" sz="3600" dirty="0" smtClean="0"/>
              <a:t>y = -0.63*log(</a:t>
            </a:r>
            <a:r>
              <a:rPr lang="en-US" sz="3600" dirty="0" err="1" smtClean="0"/>
              <a:t>mass.female</a:t>
            </a:r>
            <a:r>
              <a:rPr lang="en-US" sz="3600" dirty="0" smtClean="0"/>
              <a:t>) + 9.02</a:t>
            </a:r>
          </a:p>
          <a:p>
            <a:endParaRPr lang="en-US" sz="3300" dirty="0"/>
          </a:p>
          <a:p>
            <a:r>
              <a:rPr lang="en-US" sz="3300" dirty="0" smtClean="0"/>
              <a:t>How do we interpret this equation?</a:t>
            </a:r>
          </a:p>
          <a:p>
            <a:r>
              <a:rPr lang="en-US" sz="3300" dirty="0" smtClean="0"/>
              <a:t>What is the biological mean of the </a:t>
            </a:r>
          </a:p>
          <a:p>
            <a:r>
              <a:rPr lang="en-US" sz="3300" dirty="0" smtClean="0"/>
              <a:t>-intercept?</a:t>
            </a:r>
          </a:p>
          <a:p>
            <a:r>
              <a:rPr lang="en-US" sz="3300" dirty="0" smtClean="0"/>
              <a:t>-slope?</a:t>
            </a:r>
          </a:p>
          <a:p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932535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Assumptions of regression: easier version</a:t>
            </a:r>
            <a:br>
              <a:rPr lang="en-US" dirty="0" smtClean="0"/>
            </a:br>
            <a:r>
              <a:rPr lang="en-US" sz="2000" dirty="0" smtClean="0"/>
              <a:t>(this </a:t>
            </a:r>
            <a:r>
              <a:rPr lang="en-US" sz="2000" u="sng" dirty="0" smtClean="0"/>
              <a:t>will</a:t>
            </a:r>
            <a:r>
              <a:rPr lang="en-US" sz="2000" dirty="0" smtClean="0"/>
              <a:t> be on the test!)</a:t>
            </a:r>
            <a:br>
              <a:rPr lang="en-US" sz="2000" dirty="0" smtClean="0"/>
            </a:br>
            <a:r>
              <a:rPr lang="en-US" sz="2000" dirty="0" smtClean="0"/>
              <a:t>(the harder version will also be on the test!)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6061" y="1325563"/>
            <a:ext cx="11784169" cy="4626690"/>
          </a:xfrm>
        </p:spPr>
        <p:txBody>
          <a:bodyPr>
            <a:noAutofit/>
          </a:bodyPr>
          <a:lstStyle/>
          <a:p>
            <a:r>
              <a:rPr lang="en-US" sz="5200" dirty="0" smtClean="0"/>
              <a:t>1) ___________________</a:t>
            </a:r>
          </a:p>
          <a:p>
            <a:r>
              <a:rPr lang="en-US" sz="5200" dirty="0" smtClean="0"/>
              <a:t>2) The relationship between y and x is __________________</a:t>
            </a:r>
          </a:p>
          <a:p>
            <a:r>
              <a:rPr lang="en-US" sz="5200" dirty="0" smtClean="0"/>
              <a:t>3) V </a:t>
            </a:r>
            <a:r>
              <a:rPr lang="en-US" sz="5200" dirty="0" err="1" smtClean="0"/>
              <a:t>ariance</a:t>
            </a:r>
            <a:r>
              <a:rPr lang="en-US" sz="5200" dirty="0" smtClean="0"/>
              <a:t> in the response variables (y) _________________</a:t>
            </a:r>
          </a:p>
          <a:p>
            <a:r>
              <a:rPr lang="en-US" sz="5200" dirty="0" smtClean="0"/>
              <a:t>4) The __________of the model are ________________.</a:t>
            </a:r>
            <a:endParaRPr lang="en-US" sz="5200" dirty="0"/>
          </a:p>
        </p:txBody>
      </p:sp>
    </p:spTree>
    <p:extLst>
      <p:ext uri="{BB962C8B-B14F-4D97-AF65-F5344CB8AC3E}">
        <p14:creationId xmlns:p14="http://schemas.microsoft.com/office/powerpoint/2010/main" val="1217501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8697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Assumptions of regression: easier version</a:t>
            </a:r>
            <a:br>
              <a:rPr lang="en-US" dirty="0" smtClean="0"/>
            </a:br>
            <a:r>
              <a:rPr lang="en-US" sz="2000" dirty="0" smtClean="0"/>
              <a:t>(this </a:t>
            </a:r>
            <a:r>
              <a:rPr lang="en-US" sz="2000" u="sng" dirty="0" smtClean="0"/>
              <a:t>will</a:t>
            </a:r>
            <a:r>
              <a:rPr lang="en-US" sz="2000" dirty="0" smtClean="0"/>
              <a:t> be on the test!)</a:t>
            </a:r>
            <a:br>
              <a:rPr lang="en-US" sz="2000" dirty="0" smtClean="0"/>
            </a:br>
            <a:r>
              <a:rPr lang="en-US" sz="2000" dirty="0" smtClean="0"/>
              <a:t>(the harder version will also be on the test!)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31820" y="1412540"/>
            <a:ext cx="11121980" cy="5155685"/>
          </a:xfrm>
        </p:spPr>
        <p:txBody>
          <a:bodyPr>
            <a:noAutofit/>
          </a:bodyPr>
          <a:lstStyle/>
          <a:p>
            <a:r>
              <a:rPr lang="en-US" sz="5200" dirty="0" smtClean="0"/>
              <a:t>1) </a:t>
            </a:r>
            <a:r>
              <a:rPr lang="en-US" sz="5200" u="sng" dirty="0" smtClean="0">
                <a:solidFill>
                  <a:schemeClr val="accent2">
                    <a:lumMod val="75000"/>
                  </a:schemeClr>
                </a:solidFill>
              </a:rPr>
              <a:t>Random sampling</a:t>
            </a:r>
          </a:p>
          <a:p>
            <a:r>
              <a:rPr lang="en-US" sz="5200" dirty="0" smtClean="0"/>
              <a:t>2) The relationship between y and x is </a:t>
            </a:r>
            <a:r>
              <a:rPr lang="en-US" sz="5200" u="sng" dirty="0" smtClean="0">
                <a:solidFill>
                  <a:schemeClr val="accent2">
                    <a:lumMod val="75000"/>
                  </a:schemeClr>
                </a:solidFill>
              </a:rPr>
              <a:t>fundamentally linear</a:t>
            </a:r>
          </a:p>
          <a:p>
            <a:r>
              <a:rPr lang="en-US" sz="5200" dirty="0" smtClean="0"/>
              <a:t>3) </a:t>
            </a:r>
            <a:r>
              <a:rPr lang="en-US" sz="5200" dirty="0"/>
              <a:t>V</a:t>
            </a:r>
            <a:r>
              <a:rPr lang="en-US" sz="5200" dirty="0" smtClean="0"/>
              <a:t>ariance in the response variables (y) </a:t>
            </a:r>
            <a:r>
              <a:rPr lang="en-US" sz="5200" u="sng" dirty="0" smtClean="0">
                <a:solidFill>
                  <a:schemeClr val="accent2">
                    <a:lumMod val="75000"/>
                  </a:schemeClr>
                </a:solidFill>
              </a:rPr>
              <a:t>does NOT change as x changes</a:t>
            </a:r>
          </a:p>
          <a:p>
            <a:r>
              <a:rPr lang="en-US" sz="5200" dirty="0" smtClean="0"/>
              <a:t>4) The </a:t>
            </a:r>
            <a:r>
              <a:rPr lang="en-US" sz="5200" u="sng" dirty="0" smtClean="0">
                <a:solidFill>
                  <a:schemeClr val="accent2">
                    <a:lumMod val="75000"/>
                  </a:schemeClr>
                </a:solidFill>
              </a:rPr>
              <a:t>residuals</a:t>
            </a:r>
            <a:r>
              <a:rPr lang="en-US" sz="5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5200" dirty="0" smtClean="0"/>
              <a:t>of the model are     </a:t>
            </a:r>
            <a:r>
              <a:rPr lang="en-US" sz="5200" u="sng" dirty="0" smtClean="0">
                <a:solidFill>
                  <a:schemeClr val="accent2">
                    <a:lumMod val="75000"/>
                  </a:schemeClr>
                </a:solidFill>
              </a:rPr>
              <a:t>normally distributed</a:t>
            </a:r>
            <a:r>
              <a:rPr lang="en-US" sz="52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en-US" sz="5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0466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77" y="690563"/>
            <a:ext cx="10347962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13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38" y="516978"/>
            <a:ext cx="10347962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9276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7906"/>
            <a:ext cx="10347962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939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59" y="1942094"/>
            <a:ext cx="11886329" cy="303590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residuals in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464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323" y="0"/>
            <a:ext cx="8992201" cy="47675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383" y="4739072"/>
            <a:ext cx="8296141" cy="211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3732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8697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Assumptions of regression: easier version</a:t>
            </a:r>
            <a:br>
              <a:rPr lang="en-US" dirty="0" smtClean="0"/>
            </a:br>
            <a:r>
              <a:rPr lang="en-US" sz="2000" dirty="0" smtClean="0"/>
              <a:t>(this </a:t>
            </a:r>
            <a:r>
              <a:rPr lang="en-US" sz="2000" u="sng" dirty="0" smtClean="0"/>
              <a:t>will</a:t>
            </a:r>
            <a:r>
              <a:rPr lang="en-US" sz="2000" dirty="0" smtClean="0"/>
              <a:t> be on the test!)</a:t>
            </a:r>
            <a:br>
              <a:rPr lang="en-US" sz="2000" dirty="0" smtClean="0"/>
            </a:br>
            <a:r>
              <a:rPr lang="en-US" sz="2000" dirty="0" smtClean="0"/>
              <a:t>(the harder version will also be on the test!)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31820" y="1412540"/>
            <a:ext cx="11121980" cy="5155685"/>
          </a:xfrm>
        </p:spPr>
        <p:txBody>
          <a:bodyPr>
            <a:noAutofit/>
          </a:bodyPr>
          <a:lstStyle/>
          <a:p>
            <a:r>
              <a:rPr lang="en-US" sz="5200" dirty="0" smtClean="0"/>
              <a:t>3) </a:t>
            </a:r>
            <a:r>
              <a:rPr lang="en-US" sz="5200" dirty="0"/>
              <a:t>V</a:t>
            </a:r>
            <a:r>
              <a:rPr lang="en-US" sz="5200" dirty="0" smtClean="0"/>
              <a:t>ariance in the response variables (y) </a:t>
            </a:r>
            <a:r>
              <a:rPr lang="en-US" sz="5200" u="sng" dirty="0" smtClean="0">
                <a:solidFill>
                  <a:schemeClr val="accent2">
                    <a:lumMod val="75000"/>
                  </a:schemeClr>
                </a:solidFill>
              </a:rPr>
              <a:t>does NOT change as x changes</a:t>
            </a:r>
          </a:p>
          <a:p>
            <a:r>
              <a:rPr lang="en-US" sz="5200" dirty="0" smtClean="0"/>
              <a:t>4) The </a:t>
            </a:r>
            <a:r>
              <a:rPr lang="en-US" sz="5200" u="sng" dirty="0" smtClean="0">
                <a:solidFill>
                  <a:schemeClr val="accent2">
                    <a:lumMod val="75000"/>
                  </a:schemeClr>
                </a:solidFill>
              </a:rPr>
              <a:t>residuals</a:t>
            </a:r>
            <a:r>
              <a:rPr lang="en-US" sz="5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5200" dirty="0" smtClean="0"/>
              <a:t>of the model are     </a:t>
            </a:r>
            <a:r>
              <a:rPr lang="en-US" sz="5200" u="sng" dirty="0" smtClean="0">
                <a:solidFill>
                  <a:schemeClr val="accent2">
                    <a:lumMod val="75000"/>
                  </a:schemeClr>
                </a:solidFill>
              </a:rPr>
              <a:t>normally distributed</a:t>
            </a:r>
            <a:r>
              <a:rPr lang="en-US" sz="52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en-US" sz="5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4696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8697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Assumptions of regression: easier version</a:t>
            </a:r>
            <a:br>
              <a:rPr lang="en-US" dirty="0" smtClean="0"/>
            </a:br>
            <a:r>
              <a:rPr lang="en-US" sz="2000" dirty="0" smtClean="0"/>
              <a:t>(this </a:t>
            </a:r>
            <a:r>
              <a:rPr lang="en-US" sz="2000" u="sng" dirty="0" smtClean="0"/>
              <a:t>will</a:t>
            </a:r>
            <a:r>
              <a:rPr lang="en-US" sz="2000" dirty="0" smtClean="0"/>
              <a:t> be on the test!)</a:t>
            </a:r>
            <a:br>
              <a:rPr lang="en-US" sz="2000" dirty="0" smtClean="0"/>
            </a:br>
            <a:r>
              <a:rPr lang="en-US" sz="2000" dirty="0" smtClean="0"/>
              <a:t>(the harder version will also be on the test!)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31820" y="1412540"/>
            <a:ext cx="11121980" cy="5155685"/>
          </a:xfrm>
        </p:spPr>
        <p:txBody>
          <a:bodyPr>
            <a:noAutofit/>
          </a:bodyPr>
          <a:lstStyle/>
          <a:p>
            <a:r>
              <a:rPr lang="en-US" sz="5200" dirty="0" smtClean="0"/>
              <a:t>3) </a:t>
            </a:r>
            <a:r>
              <a:rPr lang="en-US" sz="5200" dirty="0"/>
              <a:t>V</a:t>
            </a:r>
            <a:r>
              <a:rPr lang="en-US" sz="5200" dirty="0" smtClean="0"/>
              <a:t>ariance in the response variables (y) </a:t>
            </a:r>
            <a:r>
              <a:rPr lang="en-US" sz="5200" u="sng" dirty="0" smtClean="0">
                <a:solidFill>
                  <a:schemeClr val="accent2">
                    <a:lumMod val="75000"/>
                  </a:schemeClr>
                </a:solidFill>
              </a:rPr>
              <a:t>does NOT change as x changes</a:t>
            </a:r>
          </a:p>
          <a:p>
            <a:r>
              <a:rPr lang="en-US" sz="5200" dirty="0" smtClean="0"/>
              <a:t>4) The </a:t>
            </a:r>
            <a:r>
              <a:rPr lang="en-US" sz="5200" u="sng" dirty="0" smtClean="0">
                <a:solidFill>
                  <a:schemeClr val="accent2">
                    <a:lumMod val="75000"/>
                  </a:schemeClr>
                </a:solidFill>
              </a:rPr>
              <a:t>residuals</a:t>
            </a:r>
            <a:r>
              <a:rPr lang="en-US" sz="5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5200" dirty="0" smtClean="0"/>
              <a:t>of the model are     </a:t>
            </a:r>
            <a:r>
              <a:rPr lang="en-US" sz="5200" u="sng" dirty="0" smtClean="0">
                <a:solidFill>
                  <a:schemeClr val="accent2">
                    <a:lumMod val="75000"/>
                  </a:schemeClr>
                </a:solidFill>
              </a:rPr>
              <a:t>normally distributed</a:t>
            </a:r>
            <a:r>
              <a:rPr lang="en-US" sz="52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en-US" sz="5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3013656"/>
            <a:ext cx="10045521" cy="23954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83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Evolution of nutritional value of milk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Does evolutionary change in body size impact fat content of milk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Gorilla mother nurs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108" y="365125"/>
            <a:ext cx="4215371" cy="629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705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735" y="0"/>
            <a:ext cx="10515600" cy="1325563"/>
          </a:xfrm>
        </p:spPr>
        <p:txBody>
          <a:bodyPr/>
          <a:lstStyle/>
          <a:p>
            <a:r>
              <a:rPr lang="en-US" dirty="0" smtClean="0"/>
              <a:t>Normality of residuals</a:t>
            </a:r>
            <a:br>
              <a:rPr lang="en-US" dirty="0" smtClean="0"/>
            </a:br>
            <a:r>
              <a:rPr lang="en-US" sz="1800" dirty="0" smtClean="0"/>
              <a:t>(I will ask you about this on the test)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322642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0159"/>
          <a:stretch/>
        </p:blipFill>
        <p:spPr>
          <a:xfrm>
            <a:off x="2665927" y="2502681"/>
            <a:ext cx="6969444" cy="43553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735" y="0"/>
            <a:ext cx="10515600" cy="1325563"/>
          </a:xfrm>
        </p:spPr>
        <p:txBody>
          <a:bodyPr/>
          <a:lstStyle/>
          <a:p>
            <a:r>
              <a:rPr lang="en-US" dirty="0" smtClean="0"/>
              <a:t>Normality of residuals</a:t>
            </a:r>
            <a:br>
              <a:rPr lang="en-US" dirty="0" smtClean="0"/>
            </a:br>
            <a:r>
              <a:rPr lang="en-US" sz="1800" dirty="0" smtClean="0"/>
              <a:t>(I will ask you about this on the test)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25" y="1325563"/>
            <a:ext cx="7618089" cy="123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4723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0159"/>
          <a:stretch/>
        </p:blipFill>
        <p:spPr>
          <a:xfrm>
            <a:off x="2665927" y="2502681"/>
            <a:ext cx="6969444" cy="43553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735" y="0"/>
            <a:ext cx="10515600" cy="1325563"/>
          </a:xfrm>
        </p:spPr>
        <p:txBody>
          <a:bodyPr/>
          <a:lstStyle/>
          <a:p>
            <a:r>
              <a:rPr lang="en-US" dirty="0" smtClean="0"/>
              <a:t>Normality of residuals</a:t>
            </a:r>
            <a:br>
              <a:rPr lang="en-US" dirty="0" smtClean="0"/>
            </a:br>
            <a:r>
              <a:rPr lang="en-US" sz="1800" dirty="0" smtClean="0"/>
              <a:t>(I will ask you about this on the test)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25" y="1325563"/>
            <a:ext cx="7618089" cy="12373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84004" y="386365"/>
            <a:ext cx="340002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Where is the mean?</a:t>
            </a:r>
          </a:p>
          <a:p>
            <a:endParaRPr lang="en-US" sz="3200" dirty="0"/>
          </a:p>
          <a:p>
            <a:r>
              <a:rPr lang="en-US" sz="3200" dirty="0" smtClean="0"/>
              <a:t>Why does this matter?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058317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735" y="0"/>
            <a:ext cx="10515600" cy="1325563"/>
          </a:xfrm>
        </p:spPr>
        <p:txBody>
          <a:bodyPr/>
          <a:lstStyle/>
          <a:p>
            <a:r>
              <a:rPr lang="en-US" dirty="0" smtClean="0"/>
              <a:t>What would non-normal residuals look like?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141410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735" y="0"/>
            <a:ext cx="10515600" cy="1325563"/>
          </a:xfrm>
        </p:spPr>
        <p:txBody>
          <a:bodyPr/>
          <a:lstStyle/>
          <a:p>
            <a:r>
              <a:rPr lang="en-US" dirty="0" smtClean="0"/>
              <a:t>What would non-normal residuals look like?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5646"/>
          <a:stretch/>
        </p:blipFill>
        <p:spPr>
          <a:xfrm>
            <a:off x="568769" y="1325563"/>
            <a:ext cx="11011531" cy="507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7939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44365"/>
            <a:ext cx="10515600" cy="1325563"/>
          </a:xfrm>
        </p:spPr>
        <p:txBody>
          <a:bodyPr/>
          <a:lstStyle/>
          <a:p>
            <a:r>
              <a:rPr lang="en-US" dirty="0" smtClean="0"/>
              <a:t>More formal check for normality: QQ plot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62" y="747933"/>
            <a:ext cx="10451817" cy="583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1714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this step in regression analysis called?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050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this step in regression analysis called?</a:t>
            </a:r>
            <a:endParaRPr lang="en-US" dirty="0"/>
          </a:p>
        </p:txBody>
      </p:sp>
      <p:sp>
        <p:nvSpPr>
          <p:cNvPr id="4" name="Text Placeholder 9"/>
          <p:cNvSpPr txBox="1">
            <a:spLocks/>
          </p:cNvSpPr>
          <p:nvPr/>
        </p:nvSpPr>
        <p:spPr>
          <a:xfrm>
            <a:off x="401907" y="1825627"/>
            <a:ext cx="3590544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1)</a:t>
            </a:r>
            <a:r>
              <a:rPr lang="en-US" sz="3200" u="sng" dirty="0" smtClean="0"/>
              <a:t>Model fitting</a:t>
            </a:r>
            <a:endParaRPr lang="en-US" sz="3200" u="sng" dirty="0"/>
          </a:p>
        </p:txBody>
      </p:sp>
      <p:sp>
        <p:nvSpPr>
          <p:cNvPr id="5" name="Text Placeholder 10"/>
          <p:cNvSpPr txBox="1">
            <a:spLocks/>
          </p:cNvSpPr>
          <p:nvPr/>
        </p:nvSpPr>
        <p:spPr>
          <a:xfrm>
            <a:off x="3825026" y="1825625"/>
            <a:ext cx="3760630" cy="82391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2)</a:t>
            </a:r>
            <a:r>
              <a:rPr lang="en-US" sz="3200" u="sng" dirty="0" smtClean="0"/>
              <a:t>Significance testing</a:t>
            </a:r>
            <a:endParaRPr lang="en-US" sz="3200" u="sng" dirty="0"/>
          </a:p>
        </p:txBody>
      </p:sp>
      <p:sp>
        <p:nvSpPr>
          <p:cNvPr id="6" name="Text Placeholder 10"/>
          <p:cNvSpPr txBox="1">
            <a:spLocks/>
          </p:cNvSpPr>
          <p:nvPr/>
        </p:nvSpPr>
        <p:spPr>
          <a:xfrm>
            <a:off x="7725178" y="2018808"/>
            <a:ext cx="3499834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3)</a:t>
            </a:r>
            <a:r>
              <a:rPr lang="en-US" sz="3200" u="sng" dirty="0" smtClean="0">
                <a:solidFill>
                  <a:schemeClr val="accent2">
                    <a:lumMod val="75000"/>
                  </a:schemeClr>
                </a:solidFill>
              </a:rPr>
              <a:t>Model Checking</a:t>
            </a:r>
          </a:p>
          <a:p>
            <a:endParaRPr lang="en-US" sz="3200" u="sng" dirty="0"/>
          </a:p>
        </p:txBody>
      </p:sp>
      <p:sp>
        <p:nvSpPr>
          <p:cNvPr id="7" name="Content Placeholder 11"/>
          <p:cNvSpPr txBox="1">
            <a:spLocks/>
          </p:cNvSpPr>
          <p:nvPr/>
        </p:nvSpPr>
        <p:spPr>
          <a:xfrm>
            <a:off x="7725178" y="2430764"/>
            <a:ext cx="3499834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</a:t>
            </a:r>
            <a:r>
              <a:rPr lang="en-US" sz="2400" dirty="0" smtClean="0"/>
              <a:t>ka “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residual analysis</a:t>
            </a:r>
            <a:r>
              <a:rPr lang="en-US" sz="2400" dirty="0" smtClean="0"/>
              <a:t>”</a:t>
            </a:r>
          </a:p>
          <a:p>
            <a:r>
              <a:rPr lang="en-US" sz="2400" dirty="0" smtClean="0"/>
              <a:t>aka “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model diagnostics</a:t>
            </a:r>
            <a:r>
              <a:rPr lang="en-US" sz="2400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87313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8697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Assumptions of regression: easier version</a:t>
            </a:r>
            <a:br>
              <a:rPr lang="en-US" dirty="0" smtClean="0"/>
            </a:br>
            <a:r>
              <a:rPr lang="en-US" sz="2000" dirty="0" smtClean="0"/>
              <a:t>(this </a:t>
            </a:r>
            <a:r>
              <a:rPr lang="en-US" sz="2000" u="sng" dirty="0" smtClean="0"/>
              <a:t>will</a:t>
            </a:r>
            <a:r>
              <a:rPr lang="en-US" sz="2000" dirty="0" smtClean="0"/>
              <a:t> be on the test!)</a:t>
            </a:r>
            <a:br>
              <a:rPr lang="en-US" sz="2000" dirty="0" smtClean="0"/>
            </a:br>
            <a:r>
              <a:rPr lang="en-US" sz="2000" dirty="0" smtClean="0"/>
              <a:t>(the harder version will also be on the test!)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31820" y="1412540"/>
            <a:ext cx="11121980" cy="5155685"/>
          </a:xfrm>
        </p:spPr>
        <p:txBody>
          <a:bodyPr>
            <a:noAutofit/>
          </a:bodyPr>
          <a:lstStyle/>
          <a:p>
            <a:r>
              <a:rPr lang="en-US" sz="5200" dirty="0" smtClean="0"/>
              <a:t>3) </a:t>
            </a:r>
            <a:r>
              <a:rPr lang="en-US" sz="5200" dirty="0"/>
              <a:t>V</a:t>
            </a:r>
            <a:r>
              <a:rPr lang="en-US" sz="5200" dirty="0" smtClean="0"/>
              <a:t>ariance in the response variables (y) </a:t>
            </a:r>
            <a:r>
              <a:rPr lang="en-US" sz="5200" u="sng" dirty="0" smtClean="0">
                <a:solidFill>
                  <a:schemeClr val="accent2">
                    <a:lumMod val="75000"/>
                  </a:schemeClr>
                </a:solidFill>
              </a:rPr>
              <a:t>does NOT change as x changes</a:t>
            </a:r>
          </a:p>
          <a:p>
            <a:r>
              <a:rPr lang="en-US" sz="5200" dirty="0" smtClean="0"/>
              <a:t>4) The </a:t>
            </a:r>
            <a:r>
              <a:rPr lang="en-US" sz="5200" u="sng" dirty="0" smtClean="0">
                <a:solidFill>
                  <a:schemeClr val="accent2">
                    <a:lumMod val="75000"/>
                  </a:schemeClr>
                </a:solidFill>
              </a:rPr>
              <a:t>residuals</a:t>
            </a:r>
            <a:r>
              <a:rPr lang="en-US" sz="5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5200" dirty="0" smtClean="0"/>
              <a:t>of the model are     </a:t>
            </a:r>
            <a:r>
              <a:rPr lang="en-US" sz="5200" u="sng" dirty="0" smtClean="0">
                <a:solidFill>
                  <a:schemeClr val="accent2">
                    <a:lumMod val="75000"/>
                  </a:schemeClr>
                </a:solidFill>
              </a:rPr>
              <a:t>normally distributed</a:t>
            </a:r>
            <a:r>
              <a:rPr lang="en-US" sz="52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en-US" sz="5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1820" y="2844163"/>
            <a:ext cx="10045521" cy="23954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727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8697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Assumptions of regression: easier version</a:t>
            </a:r>
            <a:br>
              <a:rPr lang="en-US" dirty="0" smtClean="0"/>
            </a:br>
            <a:r>
              <a:rPr lang="en-US" sz="2000" dirty="0" smtClean="0"/>
              <a:t>(this </a:t>
            </a:r>
            <a:r>
              <a:rPr lang="en-US" sz="2000" u="sng" dirty="0" smtClean="0"/>
              <a:t>will</a:t>
            </a:r>
            <a:r>
              <a:rPr lang="en-US" sz="2000" dirty="0" smtClean="0"/>
              <a:t> be on the test!)</a:t>
            </a:r>
            <a:br>
              <a:rPr lang="en-US" sz="2000" dirty="0" smtClean="0"/>
            </a:br>
            <a:r>
              <a:rPr lang="en-US" sz="2000" dirty="0" smtClean="0"/>
              <a:t>(the harder version will also be on the test!)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31820" y="1412540"/>
            <a:ext cx="11121980" cy="5155685"/>
          </a:xfrm>
        </p:spPr>
        <p:txBody>
          <a:bodyPr>
            <a:noAutofit/>
          </a:bodyPr>
          <a:lstStyle/>
          <a:p>
            <a:r>
              <a:rPr lang="en-US" sz="5200" dirty="0" smtClean="0"/>
              <a:t>3) </a:t>
            </a:r>
            <a:r>
              <a:rPr lang="en-US" sz="5200" dirty="0"/>
              <a:t>V</a:t>
            </a:r>
            <a:r>
              <a:rPr lang="en-US" sz="5200" dirty="0" smtClean="0"/>
              <a:t>ariance in the response variables (y) </a:t>
            </a:r>
            <a:r>
              <a:rPr lang="en-US" sz="5200" u="sng" dirty="0" smtClean="0">
                <a:solidFill>
                  <a:schemeClr val="accent2">
                    <a:lumMod val="75000"/>
                  </a:schemeClr>
                </a:solidFill>
              </a:rPr>
              <a:t>does NOT change as x changes</a:t>
            </a:r>
          </a:p>
          <a:p>
            <a:r>
              <a:rPr lang="en-US" sz="5200" dirty="0" smtClean="0"/>
              <a:t>4) The </a:t>
            </a:r>
            <a:r>
              <a:rPr lang="en-US" sz="5200" u="sng" dirty="0" smtClean="0">
                <a:solidFill>
                  <a:schemeClr val="accent2">
                    <a:lumMod val="75000"/>
                  </a:schemeClr>
                </a:solidFill>
              </a:rPr>
              <a:t>residuals</a:t>
            </a:r>
            <a:r>
              <a:rPr lang="en-US" sz="5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5200" dirty="0" smtClean="0"/>
              <a:t>of the model are     </a:t>
            </a:r>
            <a:r>
              <a:rPr lang="en-US" sz="5200" u="sng" dirty="0" smtClean="0">
                <a:solidFill>
                  <a:schemeClr val="accent2">
                    <a:lumMod val="75000"/>
                  </a:schemeClr>
                </a:solidFill>
              </a:rPr>
              <a:t>normally distributed</a:t>
            </a:r>
            <a:r>
              <a:rPr lang="en-US" sz="52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en-US" sz="52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4400" dirty="0" smtClean="0">
                <a:solidFill>
                  <a:schemeClr val="accent6">
                    <a:lumMod val="75000"/>
                  </a:schemeClr>
                </a:solidFill>
              </a:rPr>
              <a:t>All things considered, this is NOT the most important assumption </a:t>
            </a:r>
          </a:p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(this WILL be on the test)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1820" y="2844163"/>
            <a:ext cx="10045521" cy="1702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40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Gorilla bab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61" y="104774"/>
            <a:ext cx="4812455" cy="3205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orilla baby sleeping on moth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201" y="104775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other and baby gorilla sleep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62" y="3586497"/>
            <a:ext cx="4762500" cy="32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tern gorilla mother with bab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06" y="3821113"/>
            <a:ext cx="3898373" cy="2923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7882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8697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Assumptions of regression: easier version</a:t>
            </a:r>
            <a:br>
              <a:rPr lang="en-US" dirty="0" smtClean="0"/>
            </a:br>
            <a:r>
              <a:rPr lang="en-US" sz="2000" dirty="0" smtClean="0"/>
              <a:t>(this </a:t>
            </a:r>
            <a:r>
              <a:rPr lang="en-US" sz="2000" u="sng" dirty="0" smtClean="0"/>
              <a:t>will</a:t>
            </a:r>
            <a:r>
              <a:rPr lang="en-US" sz="2000" dirty="0" smtClean="0"/>
              <a:t> be on the test!)</a:t>
            </a:r>
            <a:br>
              <a:rPr lang="en-US" sz="2000" dirty="0" smtClean="0"/>
            </a:br>
            <a:r>
              <a:rPr lang="en-US" sz="2000" dirty="0" smtClean="0"/>
              <a:t>(the harder version will also be on the test!)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31820" y="1412540"/>
            <a:ext cx="11121980" cy="5155685"/>
          </a:xfrm>
        </p:spPr>
        <p:txBody>
          <a:bodyPr>
            <a:noAutofit/>
          </a:bodyPr>
          <a:lstStyle/>
          <a:p>
            <a:r>
              <a:rPr lang="en-US" sz="5200" dirty="0" smtClean="0"/>
              <a:t>3) </a:t>
            </a:r>
            <a:r>
              <a:rPr lang="en-US" sz="5200" dirty="0"/>
              <a:t>V</a:t>
            </a:r>
            <a:r>
              <a:rPr lang="en-US" sz="5200" dirty="0" smtClean="0"/>
              <a:t>ariance in the response variables (y) </a:t>
            </a:r>
            <a:r>
              <a:rPr lang="en-US" sz="5200" u="sng" dirty="0" smtClean="0">
                <a:solidFill>
                  <a:schemeClr val="accent2">
                    <a:lumMod val="75000"/>
                  </a:schemeClr>
                </a:solidFill>
              </a:rPr>
              <a:t>does NOT change as x changes</a:t>
            </a:r>
          </a:p>
          <a:p>
            <a:r>
              <a:rPr lang="en-US" sz="5200" dirty="0" smtClean="0"/>
              <a:t>4) The </a:t>
            </a:r>
            <a:r>
              <a:rPr lang="en-US" sz="5200" u="sng" dirty="0" smtClean="0">
                <a:solidFill>
                  <a:schemeClr val="accent2">
                    <a:lumMod val="75000"/>
                  </a:schemeClr>
                </a:solidFill>
              </a:rPr>
              <a:t>residuals</a:t>
            </a:r>
            <a:r>
              <a:rPr lang="en-US" sz="5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5200" dirty="0" smtClean="0"/>
              <a:t>of the model are     </a:t>
            </a:r>
            <a:r>
              <a:rPr lang="en-US" sz="5200" u="sng" dirty="0" smtClean="0">
                <a:solidFill>
                  <a:schemeClr val="accent2">
                    <a:lumMod val="75000"/>
                  </a:schemeClr>
                </a:solidFill>
              </a:rPr>
              <a:t>normally distributed</a:t>
            </a:r>
            <a:r>
              <a:rPr lang="en-US" sz="52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en-US" sz="5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1820" y="1298699"/>
            <a:ext cx="11256135" cy="17149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9587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8697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Assumptions of regression: easier version</a:t>
            </a:r>
            <a:br>
              <a:rPr lang="en-US" dirty="0" smtClean="0"/>
            </a:br>
            <a:r>
              <a:rPr lang="en-US" sz="2000" dirty="0" smtClean="0"/>
              <a:t>(this </a:t>
            </a:r>
            <a:r>
              <a:rPr lang="en-US" sz="2000" u="sng" dirty="0" smtClean="0"/>
              <a:t>will</a:t>
            </a:r>
            <a:r>
              <a:rPr lang="en-US" sz="2000" dirty="0" smtClean="0"/>
              <a:t> be on the test!)</a:t>
            </a:r>
            <a:br>
              <a:rPr lang="en-US" sz="2000" dirty="0" smtClean="0"/>
            </a:br>
            <a:r>
              <a:rPr lang="en-US" sz="2000" dirty="0" smtClean="0"/>
              <a:t>(the harder version will also be on the test!)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31820" y="1412540"/>
            <a:ext cx="11121980" cy="5155685"/>
          </a:xfrm>
        </p:spPr>
        <p:txBody>
          <a:bodyPr>
            <a:noAutofit/>
          </a:bodyPr>
          <a:lstStyle/>
          <a:p>
            <a:r>
              <a:rPr lang="en-US" sz="5200" dirty="0" smtClean="0"/>
              <a:t>3) </a:t>
            </a:r>
            <a:r>
              <a:rPr lang="en-US" sz="5200" dirty="0"/>
              <a:t>V</a:t>
            </a:r>
            <a:r>
              <a:rPr lang="en-US" sz="5200" dirty="0" smtClean="0"/>
              <a:t>ariance in the response variables (y) </a:t>
            </a:r>
            <a:r>
              <a:rPr lang="en-US" sz="5200" u="sng" dirty="0" smtClean="0">
                <a:solidFill>
                  <a:schemeClr val="accent2">
                    <a:lumMod val="75000"/>
                  </a:schemeClr>
                </a:solidFill>
              </a:rPr>
              <a:t>does NOT change as x changes</a:t>
            </a:r>
          </a:p>
          <a:p>
            <a:r>
              <a:rPr lang="en-US" sz="5200" dirty="0" smtClean="0"/>
              <a:t>4) The </a:t>
            </a:r>
            <a:r>
              <a:rPr lang="en-US" sz="5200" u="sng" dirty="0" smtClean="0">
                <a:solidFill>
                  <a:schemeClr val="accent2">
                    <a:lumMod val="75000"/>
                  </a:schemeClr>
                </a:solidFill>
              </a:rPr>
              <a:t>residuals</a:t>
            </a:r>
            <a:r>
              <a:rPr lang="en-US" sz="5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5200" dirty="0" smtClean="0"/>
              <a:t>of the model are     </a:t>
            </a:r>
            <a:r>
              <a:rPr lang="en-US" sz="5200" u="sng" dirty="0" smtClean="0">
                <a:solidFill>
                  <a:schemeClr val="accent2">
                    <a:lumMod val="75000"/>
                  </a:schemeClr>
                </a:solidFill>
              </a:rPr>
              <a:t>normally distributed</a:t>
            </a:r>
            <a:r>
              <a:rPr lang="en-US" sz="52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endParaRPr lang="en-US" sz="52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5200" b="1" dirty="0" smtClean="0">
                <a:solidFill>
                  <a:schemeClr val="accent6">
                    <a:lumMod val="75000"/>
                  </a:schemeClr>
                </a:solidFill>
              </a:rPr>
              <a:t>THIS IS </a:t>
            </a:r>
            <a:r>
              <a:rPr lang="en-US" sz="5200" b="1" u="sng" dirty="0" smtClean="0">
                <a:solidFill>
                  <a:schemeClr val="accent6">
                    <a:lumMod val="75000"/>
                  </a:schemeClr>
                </a:solidFill>
              </a:rPr>
              <a:t>EXTREMELY</a:t>
            </a:r>
            <a:r>
              <a:rPr lang="en-US" sz="5200" b="1" dirty="0" smtClean="0">
                <a:solidFill>
                  <a:schemeClr val="accent6">
                    <a:lumMod val="75000"/>
                  </a:schemeClr>
                </a:solidFill>
              </a:rPr>
              <a:t> IMPORTANT AND OFTEN IGNORED !!!!</a:t>
            </a:r>
            <a:endParaRPr lang="en-US" sz="5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1820" y="1298699"/>
            <a:ext cx="11256135" cy="17149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296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2930"/>
            <a:ext cx="11732654" cy="641062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756856" y="322930"/>
            <a:ext cx="6181859" cy="65350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172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2930"/>
            <a:ext cx="11732654" cy="641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781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2930"/>
            <a:ext cx="11732654" cy="641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3861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19" y="438840"/>
            <a:ext cx="11484398" cy="627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398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17844" y="5956903"/>
            <a:ext cx="4918452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Log(female mass)</a:t>
            </a:r>
          </a:p>
          <a:p>
            <a:pPr algn="ctr"/>
            <a:r>
              <a:rPr lang="en-US" sz="2800" dirty="0" smtClean="0"/>
              <a:t>(raw data)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0935"/>
          <a:stretch/>
        </p:blipFill>
        <p:spPr>
          <a:xfrm>
            <a:off x="618565" y="969111"/>
            <a:ext cx="10566269" cy="51268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5900" y="73137"/>
            <a:ext cx="1218813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“Variance in the response variables (y) </a:t>
            </a:r>
            <a:r>
              <a:rPr lang="en-US" sz="3200" u="sng" dirty="0" smtClean="0">
                <a:solidFill>
                  <a:schemeClr val="accent2">
                    <a:lumMod val="75000"/>
                  </a:schemeClr>
                </a:solidFill>
              </a:rPr>
              <a:t>does NOT change as x changes”</a:t>
            </a:r>
          </a:p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(“constancy of variance” assumption)</a:t>
            </a:r>
          </a:p>
        </p:txBody>
      </p:sp>
      <p:sp>
        <p:nvSpPr>
          <p:cNvPr id="4" name="TextBox 3"/>
          <p:cNvSpPr txBox="1"/>
          <p:nvPr/>
        </p:nvSpPr>
        <p:spPr>
          <a:xfrm rot="16200000">
            <a:off x="-1276939" y="3154018"/>
            <a:ext cx="3631096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Residuals </a:t>
            </a:r>
          </a:p>
          <a:p>
            <a:pPr algn="ctr"/>
            <a:r>
              <a:rPr lang="en-US" sz="3200" dirty="0" smtClean="0"/>
              <a:t>(NOT raw data)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562295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17844" y="5956903"/>
            <a:ext cx="4918452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Log(female mass)</a:t>
            </a:r>
          </a:p>
          <a:p>
            <a:pPr algn="ctr"/>
            <a:r>
              <a:rPr lang="en-US" sz="2800" dirty="0" smtClean="0"/>
              <a:t>(raw data)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0935"/>
          <a:stretch/>
        </p:blipFill>
        <p:spPr>
          <a:xfrm>
            <a:off x="618565" y="969111"/>
            <a:ext cx="10566269" cy="51268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5900" y="73137"/>
            <a:ext cx="1218813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“Variance in the response variables (y) </a:t>
            </a:r>
            <a:r>
              <a:rPr lang="en-US" sz="3200" u="sng" dirty="0" smtClean="0">
                <a:solidFill>
                  <a:schemeClr val="accent2">
                    <a:lumMod val="75000"/>
                  </a:schemeClr>
                </a:solidFill>
              </a:rPr>
              <a:t>does NOT change as x changes”</a:t>
            </a:r>
          </a:p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(“constancy of variance” assumption)</a:t>
            </a:r>
          </a:p>
        </p:txBody>
      </p:sp>
      <p:sp>
        <p:nvSpPr>
          <p:cNvPr id="4" name="TextBox 3"/>
          <p:cNvSpPr txBox="1"/>
          <p:nvPr/>
        </p:nvSpPr>
        <p:spPr>
          <a:xfrm rot="16200000">
            <a:off x="-1276939" y="3154018"/>
            <a:ext cx="3631096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Residuals </a:t>
            </a:r>
          </a:p>
          <a:p>
            <a:pPr algn="ctr"/>
            <a:r>
              <a:rPr lang="en-US" sz="3200" dirty="0" smtClean="0"/>
              <a:t>(NOT raw data)</a:t>
            </a:r>
            <a:endParaRPr 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2279559" y="1387675"/>
            <a:ext cx="2537139" cy="4708325"/>
          </a:xfrm>
          <a:prstGeom prst="ellipse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219363" y="2356834"/>
            <a:ext cx="1864017" cy="2984657"/>
          </a:xfrm>
          <a:prstGeom prst="ellipse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866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17844" y="5956903"/>
            <a:ext cx="4918452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Log(female mass)</a:t>
            </a:r>
          </a:p>
          <a:p>
            <a:pPr algn="ctr"/>
            <a:r>
              <a:rPr lang="en-US" sz="2800" dirty="0" smtClean="0"/>
              <a:t>(raw data)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0935"/>
          <a:stretch/>
        </p:blipFill>
        <p:spPr>
          <a:xfrm>
            <a:off x="618565" y="969111"/>
            <a:ext cx="10566269" cy="51268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5900" y="73137"/>
            <a:ext cx="1218813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“Variance in the response variables (y) </a:t>
            </a:r>
            <a:r>
              <a:rPr lang="en-US" sz="3200" u="sng" dirty="0" smtClean="0">
                <a:solidFill>
                  <a:schemeClr val="accent2">
                    <a:lumMod val="75000"/>
                  </a:schemeClr>
                </a:solidFill>
              </a:rPr>
              <a:t>does NOT change as x changes”</a:t>
            </a:r>
          </a:p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(“constancy of variance” assumption)</a:t>
            </a:r>
          </a:p>
        </p:txBody>
      </p:sp>
      <p:sp>
        <p:nvSpPr>
          <p:cNvPr id="4" name="TextBox 3"/>
          <p:cNvSpPr txBox="1"/>
          <p:nvPr/>
        </p:nvSpPr>
        <p:spPr>
          <a:xfrm rot="16200000">
            <a:off x="-1276939" y="3154018"/>
            <a:ext cx="3631096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Residuals </a:t>
            </a:r>
          </a:p>
          <a:p>
            <a:pPr algn="ctr"/>
            <a:r>
              <a:rPr lang="en-US" sz="3200" dirty="0" smtClean="0"/>
              <a:t>(NOT raw data)</a:t>
            </a:r>
            <a:endParaRPr 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2279559" y="1387675"/>
            <a:ext cx="2537139" cy="4708325"/>
          </a:xfrm>
          <a:prstGeom prst="ellipse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219363" y="2356834"/>
            <a:ext cx="1864017" cy="2984657"/>
          </a:xfrm>
          <a:prstGeom prst="ellipse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3617844" y="1387675"/>
            <a:ext cx="2564015" cy="969159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455024" y="5341491"/>
            <a:ext cx="2696347" cy="732841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8922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17844" y="5956903"/>
            <a:ext cx="4918452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Log(female mass)</a:t>
            </a:r>
          </a:p>
          <a:p>
            <a:pPr algn="ctr"/>
            <a:r>
              <a:rPr lang="en-US" sz="2800" dirty="0" smtClean="0"/>
              <a:t>(raw data)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0935"/>
          <a:stretch/>
        </p:blipFill>
        <p:spPr>
          <a:xfrm>
            <a:off x="670081" y="990184"/>
            <a:ext cx="10566269" cy="51268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5900" y="73137"/>
            <a:ext cx="1218813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When the variance of y vs. x is not constant, the residuals of the model plotted against y will have a _______________.</a:t>
            </a:r>
            <a:endParaRPr lang="en-US" sz="32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16200000">
            <a:off x="-1276939" y="3154018"/>
            <a:ext cx="3631096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Residuals </a:t>
            </a:r>
          </a:p>
          <a:p>
            <a:pPr algn="ctr"/>
            <a:r>
              <a:rPr lang="en-US" sz="3200" dirty="0" smtClean="0"/>
              <a:t>(NOT raw data)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75465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63" y="887435"/>
            <a:ext cx="10988986" cy="54864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 in milk vs mass of primate (raw data)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2" descr="Gorilla mother nurs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6081" y="2212998"/>
            <a:ext cx="1623675" cy="2423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0131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17844" y="5956903"/>
            <a:ext cx="4918452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Log(female mass)</a:t>
            </a:r>
          </a:p>
          <a:p>
            <a:pPr algn="ctr"/>
            <a:r>
              <a:rPr lang="en-US" sz="2800" dirty="0" smtClean="0"/>
              <a:t>(raw data)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0935"/>
          <a:stretch/>
        </p:blipFill>
        <p:spPr>
          <a:xfrm>
            <a:off x="670081" y="990184"/>
            <a:ext cx="10566269" cy="51268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5900" y="73137"/>
            <a:ext cx="1218813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When the variance of y vs. x is not constant, the residuals of the model plotted against y will have a _______________.</a:t>
            </a:r>
            <a:endParaRPr lang="en-US" sz="32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16200000">
            <a:off x="-1276939" y="3154018"/>
            <a:ext cx="3631096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Residuals </a:t>
            </a:r>
          </a:p>
          <a:p>
            <a:pPr algn="ctr"/>
            <a:r>
              <a:rPr lang="en-US" sz="3200" dirty="0" smtClean="0"/>
              <a:t>(NOT raw data)</a:t>
            </a:r>
            <a:endParaRPr lang="en-US" sz="3200" dirty="0"/>
          </a:p>
        </p:txBody>
      </p:sp>
      <p:sp>
        <p:nvSpPr>
          <p:cNvPr id="8" name="Isosceles Triangle 7"/>
          <p:cNvSpPr/>
          <p:nvPr/>
        </p:nvSpPr>
        <p:spPr>
          <a:xfrm rot="5400000">
            <a:off x="4630231" y="-757119"/>
            <a:ext cx="3631096" cy="8899494"/>
          </a:xfrm>
          <a:prstGeom prst="triangle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890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17844" y="5956903"/>
            <a:ext cx="4918452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Log(female mass)</a:t>
            </a:r>
          </a:p>
          <a:p>
            <a:pPr algn="ctr"/>
            <a:r>
              <a:rPr lang="en-US" sz="2800" dirty="0" smtClean="0"/>
              <a:t>(raw data)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0935"/>
          <a:stretch/>
        </p:blipFill>
        <p:spPr>
          <a:xfrm>
            <a:off x="670081" y="990184"/>
            <a:ext cx="10566269" cy="51268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5900" y="73137"/>
            <a:ext cx="1218813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When the variance of y vs. x is not constant, the residuals of the model plotted against y will have a triangle shape.</a:t>
            </a:r>
            <a:endParaRPr lang="en-US" sz="32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16200000">
            <a:off x="-1276939" y="3154018"/>
            <a:ext cx="3631096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Residuals </a:t>
            </a:r>
          </a:p>
          <a:p>
            <a:pPr algn="ctr"/>
            <a:r>
              <a:rPr lang="en-US" sz="3200" dirty="0" smtClean="0"/>
              <a:t>(NOT raw data)</a:t>
            </a:r>
            <a:endParaRPr lang="en-US" sz="3200" dirty="0"/>
          </a:p>
        </p:txBody>
      </p:sp>
      <p:sp>
        <p:nvSpPr>
          <p:cNvPr id="8" name="Isosceles Triangle 7"/>
          <p:cNvSpPr/>
          <p:nvPr/>
        </p:nvSpPr>
        <p:spPr>
          <a:xfrm rot="5400000">
            <a:off x="4630231" y="-757119"/>
            <a:ext cx="3631096" cy="8899494"/>
          </a:xfrm>
          <a:prstGeom prst="triangle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910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17844" y="5956903"/>
            <a:ext cx="4918452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Log(female mass)</a:t>
            </a:r>
          </a:p>
          <a:p>
            <a:pPr algn="ctr"/>
            <a:r>
              <a:rPr lang="en-US" sz="2800" dirty="0" smtClean="0"/>
              <a:t>(raw data)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0935"/>
          <a:stretch/>
        </p:blipFill>
        <p:spPr>
          <a:xfrm>
            <a:off x="670081" y="990184"/>
            <a:ext cx="10566269" cy="51268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5900" y="73137"/>
            <a:ext cx="1218813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When the variance of y vs. x is not constant, the residuals of the model plotted against y will have a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triangle shape</a:t>
            </a:r>
            <a:r>
              <a:rPr lang="en-US" sz="3200" dirty="0" smtClean="0"/>
              <a:t>.</a:t>
            </a:r>
            <a:endParaRPr lang="en-US" sz="32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16200000">
            <a:off x="-1276939" y="3154018"/>
            <a:ext cx="3631096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Residuals </a:t>
            </a:r>
          </a:p>
          <a:p>
            <a:pPr algn="ctr"/>
            <a:r>
              <a:rPr lang="en-US" sz="3200" dirty="0" smtClean="0"/>
              <a:t>(NOT raw data)</a:t>
            </a:r>
            <a:endParaRPr lang="en-US" sz="3200" dirty="0"/>
          </a:p>
        </p:txBody>
      </p:sp>
      <p:sp>
        <p:nvSpPr>
          <p:cNvPr id="8" name="Isosceles Triangle 7"/>
          <p:cNvSpPr/>
          <p:nvPr/>
        </p:nvSpPr>
        <p:spPr>
          <a:xfrm rot="5400000">
            <a:off x="4630231" y="-757119"/>
            <a:ext cx="3631096" cy="8899494"/>
          </a:xfrm>
          <a:prstGeom prst="triangle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256871" y="863726"/>
            <a:ext cx="2649561" cy="184665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800" b="1" dirty="0" smtClean="0">
                <a:solidFill>
                  <a:schemeClr val="bg1"/>
                </a:solidFill>
              </a:rPr>
              <a:t>Good test question, huh?</a:t>
            </a:r>
            <a:endParaRPr lang="en-US" sz="3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7383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residual plots in 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565" y="365125"/>
            <a:ext cx="5318831" cy="6909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48" y="1263087"/>
            <a:ext cx="9897971" cy="540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547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residual plots in 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565" y="365125"/>
            <a:ext cx="5318831" cy="6909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48" y="1263087"/>
            <a:ext cx="9897971" cy="54081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60608" y="1403797"/>
            <a:ext cx="5190186" cy="2678806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422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residual plots in 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565" y="365125"/>
            <a:ext cx="5318831" cy="6909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48" y="1263087"/>
            <a:ext cx="9897971" cy="54081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466931" y="1403797"/>
            <a:ext cx="5190186" cy="2678806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139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residual plots in 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565" y="365125"/>
            <a:ext cx="5318831" cy="6909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48" y="1263087"/>
            <a:ext cx="9897971" cy="54081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506333" y="4153436"/>
            <a:ext cx="5190186" cy="2678806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521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residual plots in 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565" y="365125"/>
            <a:ext cx="5318831" cy="6909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48" y="1263087"/>
            <a:ext cx="9897971" cy="54081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4604" y="1502166"/>
            <a:ext cx="5190186" cy="2678806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199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residual plots in 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565" y="365125"/>
            <a:ext cx="5318831" cy="6909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776" y="1275967"/>
            <a:ext cx="10044448" cy="548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2731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residual plots in 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565" y="365125"/>
            <a:ext cx="5318831" cy="6909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776" y="1275967"/>
            <a:ext cx="10044448" cy="54882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194510"/>
            <a:ext cx="4971244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“Fitted” values </a:t>
            </a:r>
          </a:p>
          <a:p>
            <a:r>
              <a:rPr lang="en-US" sz="3200" dirty="0" smtClean="0"/>
              <a:t>Aka “predictions from the model equation”</a:t>
            </a:r>
            <a:endParaRPr lang="en-US" sz="32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685225" y="6207617"/>
            <a:ext cx="1043189" cy="3863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925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72" y="629857"/>
            <a:ext cx="10988986" cy="54864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 in milk vs log(mass of primate)</a:t>
            </a:r>
            <a:endParaRPr lang="en-US" dirty="0"/>
          </a:p>
        </p:txBody>
      </p:sp>
      <p:pic>
        <p:nvPicPr>
          <p:cNvPr id="6" name="Picture 2" descr="Gorilla mother nurs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226" y="1204625"/>
            <a:ext cx="1617606" cy="241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6665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residual plots in 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565" y="365125"/>
            <a:ext cx="5318831" cy="6909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776" y="1275967"/>
            <a:ext cx="10044448" cy="54882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194510"/>
            <a:ext cx="4971244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“Fitted” values </a:t>
            </a:r>
          </a:p>
          <a:p>
            <a:r>
              <a:rPr lang="en-US" sz="3200" dirty="0" smtClean="0"/>
              <a:t>Aka “predictions from the model equation”</a:t>
            </a:r>
            <a:endParaRPr lang="en-US" sz="32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685225" y="6207617"/>
            <a:ext cx="1043189" cy="3863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7"/>
          <p:cNvSpPr/>
          <p:nvPr/>
        </p:nvSpPr>
        <p:spPr>
          <a:xfrm rot="5400000" flipV="1">
            <a:off x="4677022" y="101040"/>
            <a:ext cx="3241494" cy="7572778"/>
          </a:xfrm>
          <a:prstGeom prst="triangle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710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75" y="0"/>
            <a:ext cx="11573249" cy="63235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12136" y="-90152"/>
            <a:ext cx="95818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QQ plot: check normality of residuals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5836420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39" y="651341"/>
            <a:ext cx="11359359" cy="62066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6739" y="123513"/>
            <a:ext cx="111570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“Leverage” plot: look for outliers &amp; influential points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86671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72" y="475310"/>
            <a:ext cx="10988986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197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42" y="423794"/>
            <a:ext cx="10988986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881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84" y="398037"/>
            <a:ext cx="10988986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538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1036</Words>
  <Application>Microsoft Office PowerPoint</Application>
  <PresentationFormat>Widescreen</PresentationFormat>
  <Paragraphs>149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6" baseType="lpstr">
      <vt:lpstr>Arial</vt:lpstr>
      <vt:lpstr>Calibri</vt:lpstr>
      <vt:lpstr>Calibri Light</vt:lpstr>
      <vt:lpstr>Office Theme</vt:lpstr>
      <vt:lpstr>Lecture:  Regression walkthrough &amp; model checking</vt:lpstr>
      <vt:lpstr>3 Major steps in regression analysis</vt:lpstr>
      <vt:lpstr>Case Study</vt:lpstr>
      <vt:lpstr>PowerPoint Presentation</vt:lpstr>
      <vt:lpstr>Fat in milk vs mass of primate (raw data)</vt:lpstr>
      <vt:lpstr>Fat in milk vs log(mass of primate)</vt:lpstr>
      <vt:lpstr>PowerPoint Presentation</vt:lpstr>
      <vt:lpstr>PowerPoint Presentation</vt:lpstr>
      <vt:lpstr>PowerPoint Presentation</vt:lpstr>
      <vt:lpstr>PowerPoint Presentation</vt:lpstr>
      <vt:lpstr>What is an appropriate “word equation” for each line?</vt:lpstr>
      <vt:lpstr>PowerPoint Presentation</vt:lpstr>
      <vt:lpstr>Code to run models</vt:lpstr>
      <vt:lpstr>What process in regression modeling is this code doing?</vt:lpstr>
      <vt:lpstr>PowerPoint Presentation</vt:lpstr>
      <vt:lpstr>PowerPoint Presentation</vt:lpstr>
      <vt:lpstr>What process in regression modeling is this code doing?</vt:lpstr>
      <vt:lpstr>PowerPoint Presentation</vt:lpstr>
      <vt:lpstr>PowerPoint Presentation</vt:lpstr>
      <vt:lpstr>PowerPoint Presentation</vt:lpstr>
      <vt:lpstr>Assumptions of regression: easier version (this will be on the test!) (the harder version will also be on the test!)</vt:lpstr>
      <vt:lpstr>Assumptions of regression: easier version (this will be on the test!) (the harder version will also be on the test!)</vt:lpstr>
      <vt:lpstr>PowerPoint Presentation</vt:lpstr>
      <vt:lpstr>PowerPoint Presentation</vt:lpstr>
      <vt:lpstr>PowerPoint Presentation</vt:lpstr>
      <vt:lpstr>Getting residuals in R</vt:lpstr>
      <vt:lpstr>PowerPoint Presentation</vt:lpstr>
      <vt:lpstr>Assumptions of regression: easier version (this will be on the test!) (the harder version will also be on the test!)</vt:lpstr>
      <vt:lpstr>Assumptions of regression: easier version (this will be on the test!) (the harder version will also be on the test!)</vt:lpstr>
      <vt:lpstr>Normality of residuals (I will ask you about this on the test)</vt:lpstr>
      <vt:lpstr>Normality of residuals (I will ask you about this on the test)</vt:lpstr>
      <vt:lpstr>Normality of residuals (I will ask you about this on the test)</vt:lpstr>
      <vt:lpstr>What would non-normal residuals look like?</vt:lpstr>
      <vt:lpstr>What would non-normal residuals look like?</vt:lpstr>
      <vt:lpstr>More formal check for normality: QQ plot</vt:lpstr>
      <vt:lpstr>What is this step in regression analysis called?</vt:lpstr>
      <vt:lpstr>What is this step in regression analysis called?</vt:lpstr>
      <vt:lpstr>Assumptions of regression: easier version (this will be on the test!) (the harder version will also be on the test!)</vt:lpstr>
      <vt:lpstr>Assumptions of regression: easier version (this will be on the test!) (the harder version will also be on the test!)</vt:lpstr>
      <vt:lpstr>Assumptions of regression: easier version (this will be on the test!) (the harder version will also be on the test!)</vt:lpstr>
      <vt:lpstr>Assumptions of regression: easier version (this will be on the test!) (the harder version will also be on the test!)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Easy residual plots in R</vt:lpstr>
      <vt:lpstr>Easy residual plots in R</vt:lpstr>
      <vt:lpstr>Easy residual plots in R</vt:lpstr>
      <vt:lpstr>Easy residual plots in R</vt:lpstr>
      <vt:lpstr>Easy residual plots in R</vt:lpstr>
      <vt:lpstr>Easy residual plots in R</vt:lpstr>
      <vt:lpstr>Easy residual plots in R</vt:lpstr>
      <vt:lpstr>Easy residual plots in 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lisanjie2</dc:creator>
  <cp:lastModifiedBy>lisanjie2</cp:lastModifiedBy>
  <cp:revision>13</cp:revision>
  <dcterms:created xsi:type="dcterms:W3CDTF">2016-11-21T16:18:22Z</dcterms:created>
  <dcterms:modified xsi:type="dcterms:W3CDTF">2017-12-01T02:58:10Z</dcterms:modified>
</cp:coreProperties>
</file>