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6EC-94A3-44D3-9D11-190D0357E17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B4D9-5EBC-4018-9651-D1E2DEFE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7405" y="1543390"/>
            <a:ext cx="141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Question,</a:t>
            </a:r>
          </a:p>
          <a:p>
            <a:pPr algn="ctr"/>
            <a:r>
              <a:rPr lang="en-US" dirty="0" smtClean="0"/>
              <a:t>Theory,</a:t>
            </a:r>
          </a:p>
          <a:p>
            <a:pPr algn="ctr"/>
            <a:r>
              <a:rPr lang="en-US" dirty="0" smtClean="0"/>
              <a:t>Hypothesis,</a:t>
            </a:r>
          </a:p>
          <a:p>
            <a:pPr algn="ctr"/>
            <a:r>
              <a:rPr lang="en-US" dirty="0" smtClean="0"/>
              <a:t>Data need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3045" y="923330"/>
            <a:ext cx="24063" cy="6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561" y="0"/>
            <a:ext cx="89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3407" y="3269452"/>
            <a:ext cx="157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design / sampling protocol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97268" y="2743719"/>
            <a:ext cx="1" cy="5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47561" y="5135891"/>
            <a:ext cx="134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Study system / location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016732" y="742657"/>
            <a:ext cx="424283" cy="4611395"/>
          </a:xfrm>
          <a:custGeom>
            <a:avLst/>
            <a:gdLst>
              <a:gd name="connsiteX0" fmla="*/ 264717 w 276749"/>
              <a:gd name="connsiteY0" fmla="*/ 0 h 3007894"/>
              <a:gd name="connsiteX1" fmla="*/ 22 w 276749"/>
              <a:gd name="connsiteY1" fmla="*/ 1479884 h 3007894"/>
              <a:gd name="connsiteX2" fmla="*/ 276749 w 276749"/>
              <a:gd name="connsiteY2" fmla="*/ 3007894 h 300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749" h="3007894">
                <a:moveTo>
                  <a:pt x="264717" y="0"/>
                </a:moveTo>
                <a:cubicBezTo>
                  <a:pt x="131367" y="489284"/>
                  <a:pt x="-1983" y="978568"/>
                  <a:pt x="22" y="1479884"/>
                </a:cubicBezTo>
                <a:cubicBezTo>
                  <a:pt x="2027" y="1981200"/>
                  <a:pt x="139388" y="2494547"/>
                  <a:pt x="276749" y="3007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21394"/>
            <a:ext cx="84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Can be very different!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997268" y="4431201"/>
            <a:ext cx="1" cy="5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80082" y="5250096"/>
            <a:ext cx="1540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Stuff to measure (components, traits, responses)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02581" y="5597556"/>
            <a:ext cx="73392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84031" y="5609588"/>
            <a:ext cx="73392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3649" y="6197720"/>
            <a:ext cx="89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Can’t measure everything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311943" y="542492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56223" y="5849164"/>
            <a:ext cx="131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Resolution of instruments</a:t>
            </a:r>
          </a:p>
          <a:p>
            <a:pPr algn="ctr"/>
            <a:r>
              <a:rPr lang="en-US" sz="1200" dirty="0" smtClean="0"/>
              <a:t>Error</a:t>
            </a:r>
          </a:p>
          <a:p>
            <a:pPr algn="ctr"/>
            <a:r>
              <a:rPr lang="en-US" sz="1200" dirty="0" smtClean="0"/>
              <a:t>Natural variation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002380" y="5621620"/>
            <a:ext cx="73392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834" y="5448986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Datasheets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65799" y="5616652"/>
            <a:ext cx="73392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43319" y="545185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Spreadsheet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359189" y="4559968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92915" y="3784870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for analysis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710863" y="3303426"/>
            <a:ext cx="790073" cy="5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68552" y="3117542"/>
            <a:ext cx="173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visualization of raw data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359188" y="2906384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00936" y="2131286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Statistical analysis / model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359188" y="1337202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92914" y="637546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Statistical results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976360" y="1233360"/>
            <a:ext cx="883527" cy="42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9210" y="1326200"/>
            <a:ext cx="173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visualization of model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8710863" y="537288"/>
            <a:ext cx="946490" cy="8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64274" y="127966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Statistical inference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6595307" y="366411"/>
            <a:ext cx="946490" cy="8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97243" y="43245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Biological inference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536711" y="325600"/>
            <a:ext cx="946490" cy="8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90122" y="2434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449635" y="330065"/>
            <a:ext cx="909996" cy="7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76981" y="-33020"/>
            <a:ext cx="117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-1.freeclipartnow.com/d/41648-1/bold-targ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7" y="694471"/>
            <a:ext cx="1640627" cy="16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0" y="4735"/>
            <a:ext cx="2032155" cy="2614821"/>
            <a:chOff x="-230841" y="2363077"/>
            <a:chExt cx="2140801" cy="2614821"/>
          </a:xfrm>
        </p:grpSpPr>
        <p:grpSp>
          <p:nvGrpSpPr>
            <p:cNvPr id="28" name="Group 27"/>
            <p:cNvGrpSpPr/>
            <p:nvPr/>
          </p:nvGrpSpPr>
          <p:grpSpPr>
            <a:xfrm>
              <a:off x="-194176" y="2363077"/>
              <a:ext cx="1928749" cy="2291480"/>
              <a:chOff x="-312603" y="1683208"/>
              <a:chExt cx="2469014" cy="293334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312603" y="1683208"/>
                <a:ext cx="2469014" cy="4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real world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307858" y="2658451"/>
                <a:ext cx="418817" cy="60595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176259" y="2558098"/>
                <a:ext cx="369620" cy="74942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6899" y="3972905"/>
                <a:ext cx="429013" cy="53132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094787" y="4072536"/>
                <a:ext cx="387394" cy="54401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-194176" y="2751228"/>
              <a:ext cx="78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Space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3030" y="2723549"/>
              <a:ext cx="90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Season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1166" y="4608566"/>
              <a:ext cx="61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230841" y="4576001"/>
              <a:ext cx="1465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Evolution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13416" y="387915"/>
            <a:ext cx="1993363" cy="2245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lipartix.com/wp-content/uploads/2016/04/Deer-antler-clip-art-use-these-free-images-for-your-websit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99" y="-1918469"/>
            <a:ext cx="1586425" cy="14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2195080" y="-4125"/>
            <a:ext cx="2198456" cy="6496234"/>
            <a:chOff x="2836746" y="176502"/>
            <a:chExt cx="2198456" cy="6496234"/>
          </a:xfrm>
        </p:grpSpPr>
        <p:sp>
          <p:nvSpPr>
            <p:cNvPr id="63" name="Rectangle 62"/>
            <p:cNvSpPr/>
            <p:nvPr/>
          </p:nvSpPr>
          <p:spPr>
            <a:xfrm>
              <a:off x="2836746" y="565216"/>
              <a:ext cx="2198456" cy="6107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54502" y="176502"/>
              <a:ext cx="2010775" cy="369332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 we measure</a:t>
              </a:r>
            </a:p>
          </p:txBody>
        </p:sp>
        <p:pic>
          <p:nvPicPr>
            <p:cNvPr id="1030" name="Picture 6" descr="http://www.clipartkid.com/images/7/six-inch-ruler-clipart-etc-DTYwz1-clipart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47" y="4625145"/>
              <a:ext cx="1966230" cy="397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huntstats.com/images/Whitetail-horns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676" y="572001"/>
              <a:ext cx="2173526" cy="401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http://cdn1.bigcommerce.com/server2300/kjffadzm/product_images/theme_images/August2016-Slider-081616.jpg?t=147137118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4"/>
          <a:stretch/>
        </p:blipFill>
        <p:spPr bwMode="auto">
          <a:xfrm>
            <a:off x="5527786" y="-1918469"/>
            <a:ext cx="1203608" cy="16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fore-after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29" b="7395"/>
          <a:stretch/>
        </p:blipFill>
        <p:spPr bwMode="auto">
          <a:xfrm>
            <a:off x="34804" y="2695378"/>
            <a:ext cx="1977551" cy="31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4507941" y="36041"/>
            <a:ext cx="2306817" cy="6469166"/>
            <a:chOff x="5502635" y="167322"/>
            <a:chExt cx="2306817" cy="6469166"/>
          </a:xfrm>
        </p:grpSpPr>
        <p:pic>
          <p:nvPicPr>
            <p:cNvPr id="1034" name="Picture 10" descr="http://www.deeranddeerhunting.com/wp-content/uploads/2011/05/bc-scoring-sheet-jpg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303" y="565216"/>
              <a:ext cx="2261149" cy="312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70955" y="167322"/>
              <a:ext cx="2010775" cy="369332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 we record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02635" y="528968"/>
              <a:ext cx="2223453" cy="6107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678920" y="22042"/>
            <a:ext cx="2010775" cy="36933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enter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99714" y="384589"/>
            <a:ext cx="2142631" cy="610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http://www.dataentry-biz.com/img/0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72" y="916261"/>
            <a:ext cx="1624831" cy="16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3416" y="5836082"/>
            <a:ext cx="29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Experimental/study design</a:t>
            </a:r>
          </a:p>
          <a:p>
            <a:r>
              <a:rPr lang="en-US" sz="1200" dirty="0" smtClean="0"/>
              <a:t>treatments and controls</a:t>
            </a:r>
          </a:p>
          <a:p>
            <a:r>
              <a:rPr lang="en-US" sz="1200" dirty="0" smtClean="0"/>
              <a:t>Positive controls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291546" y="5153546"/>
            <a:ext cx="293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-Converting real world variation </a:t>
            </a:r>
          </a:p>
          <a:p>
            <a:r>
              <a:rPr lang="en-US" sz="1200" dirty="0" smtClean="0"/>
              <a:t>Into linear measurements</a:t>
            </a:r>
          </a:p>
          <a:p>
            <a:r>
              <a:rPr lang="en-US" sz="1200" dirty="0" smtClean="0"/>
              <a:t>-measurement error</a:t>
            </a:r>
          </a:p>
          <a:p>
            <a:r>
              <a:rPr lang="en-US" sz="1200" dirty="0" smtClean="0"/>
              <a:t>-resolution of measurement</a:t>
            </a:r>
          </a:p>
          <a:p>
            <a:r>
              <a:rPr lang="en-US" sz="1200" dirty="0" smtClean="0"/>
              <a:t>-converting continuous variation</a:t>
            </a:r>
          </a:p>
          <a:p>
            <a:r>
              <a:rPr lang="en-US" sz="1200" dirty="0" smtClean="0"/>
              <a:t>To discrete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576261" y="354663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-datasheet organization</a:t>
            </a:r>
          </a:p>
          <a:p>
            <a:r>
              <a:rPr lang="en-US" sz="1200" dirty="0" smtClean="0"/>
              <a:t>For accurate/fast entry and</a:t>
            </a:r>
          </a:p>
          <a:p>
            <a:r>
              <a:rPr lang="en-US" sz="1200" dirty="0" smtClean="0"/>
              <a:t>Data archiving</a:t>
            </a:r>
          </a:p>
          <a:p>
            <a:r>
              <a:rPr lang="en-US" sz="1200" dirty="0" smtClean="0"/>
              <a:t>-accurate data recording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83078" y="2682976"/>
            <a:ext cx="205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-spreadsheet organization</a:t>
            </a:r>
          </a:p>
          <a:p>
            <a:r>
              <a:rPr lang="en-US" sz="1200" dirty="0" smtClean="0"/>
              <a:t>For accurate/fast entry and</a:t>
            </a:r>
          </a:p>
          <a:p>
            <a:r>
              <a:rPr lang="en-US" sz="1200" dirty="0" smtClean="0"/>
              <a:t>Data archiving</a:t>
            </a:r>
          </a:p>
          <a:p>
            <a:r>
              <a:rPr lang="en-US" sz="1200" dirty="0" smtClean="0"/>
              <a:t>-spreadsheet organization for</a:t>
            </a:r>
          </a:p>
          <a:p>
            <a:r>
              <a:rPr lang="en-US" sz="1200" dirty="0" smtClean="0"/>
              <a:t>Moving data into analysis </a:t>
            </a:r>
          </a:p>
          <a:p>
            <a:r>
              <a:rPr lang="en-US" sz="1200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188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4727" y="218941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Ecology + Statistics =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3588" y="1502327"/>
            <a:ext cx="2333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Ecological Statistics</a:t>
            </a:r>
            <a:endParaRPr lang="en-US" sz="3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9511" y="2796691"/>
            <a:ext cx="166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Often community ecologists? Legendre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6839" y="1538713"/>
            <a:ext cx="2575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Quantitative Ecology</a:t>
            </a:r>
            <a:endParaRPr lang="en-US" sz="3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20284" y="2882584"/>
            <a:ext cx="2622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Wildlife ecologists, demographers, </a:t>
            </a:r>
            <a:r>
              <a:rPr lang="en-US" dirty="0" err="1" smtClean="0"/>
              <a:t>biogeographers</a:t>
            </a:r>
            <a:r>
              <a:rPr lang="en-US" dirty="0" smtClean="0"/>
              <a:t>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Mark recapture</a:t>
            </a:r>
          </a:p>
          <a:p>
            <a:pPr algn="ctr"/>
            <a:r>
              <a:rPr lang="en-US" dirty="0" smtClean="0"/>
              <a:t>Occupancy analysis</a:t>
            </a:r>
          </a:p>
          <a:p>
            <a:pPr algn="ctr"/>
            <a:r>
              <a:rPr lang="en-US" dirty="0" smtClean="0"/>
              <a:t>AIC</a:t>
            </a:r>
          </a:p>
          <a:p>
            <a:pPr algn="ctr"/>
            <a:r>
              <a:rPr lang="en-US" dirty="0" err="1" smtClean="0"/>
              <a:t>Maxent</a:t>
            </a:r>
            <a:r>
              <a:rPr lang="en-US" dirty="0" smtClean="0"/>
              <a:t> (and alternatives)</a:t>
            </a:r>
          </a:p>
          <a:p>
            <a:pPr algn="ctr"/>
            <a:r>
              <a:rPr lang="en-US" dirty="0" smtClean="0"/>
              <a:t>Burnham &amp; Anderson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96271" y="3251916"/>
            <a:ext cx="166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philosophy which I might be the only person to subscribe 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6874" y="1478820"/>
            <a:ext cx="2333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Statistical Ecology</a:t>
            </a:r>
            <a:endParaRPr lang="en-US" sz="3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71316" y="1478820"/>
            <a:ext cx="2333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(G)LMM ecology</a:t>
            </a:r>
            <a:endParaRPr lang="en-US" sz="3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5499" y="3236891"/>
            <a:ext cx="1661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-century trained ecologists (and their advisors)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What would Ben </a:t>
            </a:r>
            <a:r>
              <a:rPr lang="en-US" dirty="0" err="1" smtClean="0"/>
              <a:t>Bolker</a:t>
            </a:r>
            <a:r>
              <a:rPr lang="en-US" dirty="0" smtClean="0"/>
              <a:t> Do?  </a:t>
            </a:r>
            <a:r>
              <a:rPr lang="en-US" dirty="0" err="1" smtClean="0"/>
              <a:t>Zuur</a:t>
            </a:r>
            <a:r>
              <a:rPr lang="en-US" dirty="0" smtClean="0"/>
              <a:t> et al 2010.  Cronies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2</cp:revision>
  <dcterms:created xsi:type="dcterms:W3CDTF">2016-08-29T17:30:28Z</dcterms:created>
  <dcterms:modified xsi:type="dcterms:W3CDTF">2016-11-09T22:58:58Z</dcterms:modified>
</cp:coreProperties>
</file>