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3" r:id="rId4"/>
    <p:sldId id="264" r:id="rId5"/>
    <p:sldId id="268" r:id="rId6"/>
    <p:sldId id="269" r:id="rId7"/>
    <p:sldId id="273" r:id="rId8"/>
    <p:sldId id="274" r:id="rId9"/>
    <p:sldId id="277" r:id="rId10"/>
    <p:sldId id="279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EFFC-4CC4-4C3C-8366-90528AE226A8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F2AB-9317-471D-AD0C-1EFA0797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8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EFFC-4CC4-4C3C-8366-90528AE226A8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F2AB-9317-471D-AD0C-1EFA0797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8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EFFC-4CC4-4C3C-8366-90528AE226A8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F2AB-9317-471D-AD0C-1EFA0797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EFFC-4CC4-4C3C-8366-90528AE226A8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F2AB-9317-471D-AD0C-1EFA0797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6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EFFC-4CC4-4C3C-8366-90528AE226A8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F2AB-9317-471D-AD0C-1EFA0797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0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EFFC-4CC4-4C3C-8366-90528AE226A8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F2AB-9317-471D-AD0C-1EFA0797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9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EFFC-4CC4-4C3C-8366-90528AE226A8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F2AB-9317-471D-AD0C-1EFA0797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4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EFFC-4CC4-4C3C-8366-90528AE226A8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F2AB-9317-471D-AD0C-1EFA0797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3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EFFC-4CC4-4C3C-8366-90528AE226A8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F2AB-9317-471D-AD0C-1EFA0797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6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EFFC-4CC4-4C3C-8366-90528AE226A8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F2AB-9317-471D-AD0C-1EFA0797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8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EFFC-4CC4-4C3C-8366-90528AE226A8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F2AB-9317-471D-AD0C-1EFA0797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8EFFC-4CC4-4C3C-8366-90528AE226A8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7F2AB-9317-471D-AD0C-1EFA0797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8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ANOVA &amp;</a:t>
            </a:r>
            <a:br>
              <a:rPr lang="en-US" dirty="0" smtClean="0"/>
            </a:br>
            <a:r>
              <a:rPr lang="en-US" dirty="0" smtClean="0"/>
              <a:t>Multiple comparisons with no correction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867724" y="-45549"/>
            <a:ext cx="324276" cy="690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9660"/>
            <a:ext cx="10085982" cy="51680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11973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 analysis: Canopy openness 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multiple comparisons</a:t>
            </a:r>
          </a:p>
          <a:p>
            <a:r>
              <a:rPr lang="en-US" sz="3200" b="1" dirty="0" smtClean="0"/>
              <a:t>Step 4 vs 1: pairwise comparisons, </a:t>
            </a:r>
            <a:r>
              <a:rPr lang="en-US" sz="3200" b="1" u="sng" dirty="0" smtClean="0"/>
              <a:t>NO</a:t>
            </a:r>
            <a:r>
              <a:rPr lang="en-US" sz="3200" b="1" dirty="0" smtClean="0"/>
              <a:t> correction for multiple comparisons</a:t>
            </a:r>
            <a:endParaRPr lang="en-US" sz="3200" b="1" dirty="0"/>
          </a:p>
        </p:txBody>
      </p:sp>
      <p:sp>
        <p:nvSpPr>
          <p:cNvPr id="4" name="Right Brace 3"/>
          <p:cNvSpPr/>
          <p:nvPr/>
        </p:nvSpPr>
        <p:spPr>
          <a:xfrm>
            <a:off x="7058526" y="3994485"/>
            <a:ext cx="433137" cy="2069431"/>
          </a:xfrm>
          <a:prstGeom prst="rightBrace">
            <a:avLst>
              <a:gd name="adj1" fmla="val 99074"/>
              <a:gd name="adj2" fmla="val 4845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44361" y="993663"/>
            <a:ext cx="3930315" cy="60016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-P-values for </a:t>
            </a:r>
            <a:r>
              <a:rPr lang="en-US" sz="3200" u="sng" dirty="0" smtClean="0"/>
              <a:t>each</a:t>
            </a:r>
            <a:r>
              <a:rPr lang="en-US" sz="3200" dirty="0" smtClean="0"/>
              <a:t> &amp; </a:t>
            </a:r>
            <a:r>
              <a:rPr lang="en-US" sz="3200" u="sng" dirty="0" smtClean="0"/>
              <a:t>every</a:t>
            </a:r>
            <a:r>
              <a:rPr lang="en-US" sz="3200" dirty="0" smtClean="0"/>
              <a:t> comparison</a:t>
            </a:r>
          </a:p>
          <a:p>
            <a:endParaRPr lang="en-US" sz="3200" dirty="0" smtClean="0"/>
          </a:p>
          <a:p>
            <a:r>
              <a:rPr lang="en-US" sz="3200" dirty="0" smtClean="0"/>
              <a:t>-R doesn’t have a way (I know of) of just giving you any </a:t>
            </a:r>
            <a:r>
              <a:rPr lang="en-US" sz="3200" u="sng" dirty="0" smtClean="0">
                <a:solidFill>
                  <a:schemeClr val="accent2">
                    <a:lumMod val="75000"/>
                  </a:schemeClr>
                </a:solidFill>
              </a:rPr>
              <a:t>planned comparisons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dirty="0" smtClean="0"/>
              <a:t>-these are NOT corrected &amp; </a:t>
            </a:r>
          </a:p>
          <a:p>
            <a:r>
              <a:rPr lang="en-US" sz="3200" dirty="0" smtClean="0"/>
              <a:t>therefore we risk a 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Type I error</a:t>
            </a:r>
            <a:endParaRPr lang="en-US" sz="32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067504" y="-45549"/>
            <a:ext cx="124496" cy="690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1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9660"/>
            <a:ext cx="10085982" cy="51680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11973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 analysis: Canopy openness multiple comparisons</a:t>
            </a:r>
          </a:p>
          <a:p>
            <a:r>
              <a:rPr lang="en-US" sz="3200" b="1" dirty="0" smtClean="0"/>
              <a:t>Step 4 vs 1: pairwise comparisons, </a:t>
            </a:r>
            <a:r>
              <a:rPr lang="en-US" sz="3200" b="1" u="sng" dirty="0" smtClean="0"/>
              <a:t>NO</a:t>
            </a:r>
            <a:r>
              <a:rPr lang="en-US" sz="3200" b="1" dirty="0" smtClean="0"/>
              <a:t> correction for multiple comparisons</a:t>
            </a:r>
            <a:endParaRPr lang="en-US" sz="3200" b="1" dirty="0"/>
          </a:p>
        </p:txBody>
      </p:sp>
      <p:sp>
        <p:nvSpPr>
          <p:cNvPr id="6" name="Oval 5"/>
          <p:cNvSpPr/>
          <p:nvPr/>
        </p:nvSpPr>
        <p:spPr>
          <a:xfrm>
            <a:off x="8021052" y="2566737"/>
            <a:ext cx="1684422" cy="9144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95410" y="3481137"/>
            <a:ext cx="42351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use of the “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pooled</a:t>
            </a:r>
            <a:r>
              <a:rPr lang="en-US" sz="4400" dirty="0" smtClean="0"/>
              <a:t>” SD: makes this a “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modified</a:t>
            </a:r>
            <a:r>
              <a:rPr lang="en-US" sz="4400" dirty="0" smtClean="0"/>
              <a:t>” t-test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7753082" y="5525036"/>
            <a:ext cx="2047741" cy="756868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067504" y="-45549"/>
            <a:ext cx="124496" cy="690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3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582489" y="68381"/>
            <a:ext cx="82745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Canopy closure above 6 forest plots</a:t>
            </a:r>
            <a:endParaRPr lang="en-US" sz="4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6573" y="572735"/>
            <a:ext cx="10549659" cy="6285265"/>
            <a:chOff x="1385002" y="1015678"/>
            <a:chExt cx="8674061" cy="5167822"/>
          </a:xfrm>
        </p:grpSpPr>
        <p:sp>
          <p:nvSpPr>
            <p:cNvPr id="12" name="Isosceles Triangle 11"/>
            <p:cNvSpPr/>
            <p:nvPr/>
          </p:nvSpPr>
          <p:spPr>
            <a:xfrm rot="10800000">
              <a:off x="1635825" y="1364592"/>
              <a:ext cx="910624" cy="3583556"/>
            </a:xfrm>
            <a:prstGeom prst="triangle">
              <a:avLst/>
            </a:prstGeom>
            <a:gradFill>
              <a:gsLst>
                <a:gs pos="10000">
                  <a:schemeClr val="accent2">
                    <a:lumMod val="50000"/>
                  </a:schemeClr>
                </a:gs>
                <a:gs pos="59000">
                  <a:srgbClr val="FFC000"/>
                </a:gs>
                <a:gs pos="83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385002" y="1335477"/>
              <a:ext cx="8674061" cy="4848023"/>
              <a:chOff x="1094057" y="951014"/>
              <a:chExt cx="8674061" cy="48480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734793" y="5060373"/>
                <a:ext cx="342900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200" dirty="0" smtClean="0"/>
                  <a:t>Plot Number</a:t>
                </a:r>
                <a:endParaRPr lang="en-US" sz="4200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2491518" y="951014"/>
                <a:ext cx="7276600" cy="4212477"/>
                <a:chOff x="2491518" y="951014"/>
                <a:chExt cx="7276600" cy="4212477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317" t="9231" b="10905"/>
                <a:stretch/>
              </p:blipFill>
              <p:spPr>
                <a:xfrm>
                  <a:off x="2491518" y="951014"/>
                  <a:ext cx="7276600" cy="4109361"/>
                </a:xfrm>
                <a:prstGeom prst="rect">
                  <a:avLst/>
                </a:prstGeom>
              </p:spPr>
            </p:pic>
            <p:sp>
              <p:nvSpPr>
                <p:cNvPr id="6" name="TextBox 5"/>
                <p:cNvSpPr txBox="1"/>
                <p:nvPr/>
              </p:nvSpPr>
              <p:spPr>
                <a:xfrm>
                  <a:off x="3207328" y="4732604"/>
                  <a:ext cx="897082" cy="43088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 smtClean="0"/>
                    <a:t>Plot 1</a:t>
                  </a:r>
                  <a:endParaRPr lang="en-US" sz="2200" dirty="0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1094057" y="1517115"/>
                <a:ext cx="1397461" cy="2267252"/>
              </a:xfrm>
              <a:prstGeom prst="rect">
                <a:avLst/>
              </a:prstGeom>
              <a:solidFill>
                <a:schemeClr val="bg1">
                  <a:alpha val="52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smtClean="0"/>
                  <a:t>How open is canopy at each plot?</a:t>
                </a:r>
                <a:endParaRPr lang="en-US" sz="3200" b="1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 rot="16200000">
              <a:off x="2800915" y="3984164"/>
              <a:ext cx="1558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Less light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2747405" y="1568177"/>
              <a:ext cx="1408668" cy="303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More light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805004" y="4976458"/>
            <a:ext cx="403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bars = 95%CI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4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582489" y="68381"/>
            <a:ext cx="82745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Canopy closure above 7 forest plots</a:t>
            </a:r>
            <a:endParaRPr lang="en-US" sz="4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06573" y="572735"/>
            <a:ext cx="10549659" cy="6285265"/>
            <a:chOff x="206573" y="1035341"/>
            <a:chExt cx="9773187" cy="5822659"/>
          </a:xfrm>
        </p:grpSpPr>
        <p:grpSp>
          <p:nvGrpSpPr>
            <p:cNvPr id="13" name="Group 12"/>
            <p:cNvGrpSpPr/>
            <p:nvPr/>
          </p:nvGrpSpPr>
          <p:grpSpPr>
            <a:xfrm>
              <a:off x="206573" y="1035341"/>
              <a:ext cx="9773187" cy="5822659"/>
              <a:chOff x="1385002" y="1015678"/>
              <a:chExt cx="8674061" cy="5167822"/>
            </a:xfrm>
          </p:grpSpPr>
          <p:sp>
            <p:nvSpPr>
              <p:cNvPr id="12" name="Isosceles Triangle 11"/>
              <p:cNvSpPr/>
              <p:nvPr/>
            </p:nvSpPr>
            <p:spPr>
              <a:xfrm rot="10800000">
                <a:off x="1635825" y="1364592"/>
                <a:ext cx="910624" cy="3583556"/>
              </a:xfrm>
              <a:prstGeom prst="triangle">
                <a:avLst/>
              </a:prstGeom>
              <a:gradFill>
                <a:gsLst>
                  <a:gs pos="10000">
                    <a:schemeClr val="accent2">
                      <a:lumMod val="50000"/>
                    </a:schemeClr>
                  </a:gs>
                  <a:gs pos="59000">
                    <a:srgbClr val="FFC000"/>
                  </a:gs>
                  <a:gs pos="83000">
                    <a:srgbClr val="FFFF00"/>
                  </a:gs>
                  <a:gs pos="100000">
                    <a:srgbClr val="FFFF00"/>
                  </a:gs>
                </a:gsLst>
                <a:lin ang="5400000" scaled="1"/>
              </a:gra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1385002" y="1335477"/>
                <a:ext cx="8674061" cy="4848023"/>
                <a:chOff x="1094057" y="951014"/>
                <a:chExt cx="8674061" cy="4848023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4734793" y="5060373"/>
                  <a:ext cx="3429001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200" dirty="0" smtClean="0"/>
                    <a:t>Plot Number</a:t>
                  </a:r>
                  <a:endParaRPr lang="en-US" sz="4200" dirty="0"/>
                </a:p>
              </p:txBody>
            </p:sp>
            <p:grpSp>
              <p:nvGrpSpPr>
                <p:cNvPr id="7" name="Group 6"/>
                <p:cNvGrpSpPr/>
                <p:nvPr/>
              </p:nvGrpSpPr>
              <p:grpSpPr>
                <a:xfrm>
                  <a:off x="2491518" y="951014"/>
                  <a:ext cx="7276600" cy="4212477"/>
                  <a:chOff x="2491518" y="951014"/>
                  <a:chExt cx="7276600" cy="4212477"/>
                </a:xfrm>
              </p:grpSpPr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6317" t="9231" b="10905"/>
                  <a:stretch/>
                </p:blipFill>
                <p:spPr>
                  <a:xfrm>
                    <a:off x="2491518" y="951014"/>
                    <a:ext cx="7276600" cy="4109361"/>
                  </a:xfrm>
                  <a:prstGeom prst="rect">
                    <a:avLst/>
                  </a:prstGeom>
                </p:spPr>
              </p:pic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3207328" y="4732604"/>
                    <a:ext cx="897082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200" dirty="0" smtClean="0"/>
                      <a:t>Plot 1</a:t>
                    </a:r>
                    <a:endParaRPr lang="en-US" sz="2200" dirty="0"/>
                  </a:p>
                </p:txBody>
              </p:sp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1094057" y="1517115"/>
                  <a:ext cx="1397461" cy="2267252"/>
                </a:xfrm>
                <a:prstGeom prst="rect">
                  <a:avLst/>
                </a:prstGeom>
                <a:solidFill>
                  <a:schemeClr val="bg1">
                    <a:alpha val="52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 smtClean="0"/>
                    <a:t>How open is canopy at each plot?</a:t>
                  </a:r>
                  <a:endParaRPr lang="en-US" sz="3200" b="1" dirty="0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 rot="16200000">
                <a:off x="2800915" y="3984164"/>
                <a:ext cx="1558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Less light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16200000">
                <a:off x="2747405" y="1568177"/>
                <a:ext cx="1408668" cy="303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More light</a:t>
                </a:r>
                <a:endParaRPr lang="en-US" dirty="0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2797453" y="1913409"/>
              <a:ext cx="300402" cy="30040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074915" y="4588043"/>
              <a:ext cx="300402" cy="30040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15529" y="1370123"/>
            <a:ext cx="5680294" cy="1261884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 smtClean="0">
                <a:solidFill>
                  <a:schemeClr val="accent2">
                    <a:lumMod val="75000"/>
                  </a:schemeClr>
                </a:solidFill>
              </a:rPr>
              <a:t>Should I use consider these planned or un-planned?</a:t>
            </a:r>
            <a:endParaRPr lang="en-US" sz="3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05004" y="4976458"/>
            <a:ext cx="403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bars = 95%CI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867724" y="-45549"/>
            <a:ext cx="324276" cy="690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6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2039930"/>
            <a:ext cx="10580607" cy="4818070"/>
            <a:chOff x="430346" y="1667332"/>
            <a:chExt cx="10580607" cy="4818070"/>
          </a:xfrm>
        </p:grpSpPr>
        <p:grpSp>
          <p:nvGrpSpPr>
            <p:cNvPr id="13" name="Group 12"/>
            <p:cNvGrpSpPr/>
            <p:nvPr/>
          </p:nvGrpSpPr>
          <p:grpSpPr>
            <a:xfrm>
              <a:off x="430346" y="1667332"/>
              <a:ext cx="8553234" cy="4818070"/>
              <a:chOff x="1543473" y="1015678"/>
              <a:chExt cx="8515590" cy="4796864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543473" y="1335477"/>
                <a:ext cx="8515590" cy="4477065"/>
                <a:chOff x="1252528" y="951014"/>
                <a:chExt cx="8515590" cy="4477065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4734793" y="5060373"/>
                  <a:ext cx="3429001" cy="3677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Plot Number</a:t>
                  </a:r>
                  <a:endParaRPr lang="en-US" dirty="0"/>
                </a:p>
              </p:txBody>
            </p:sp>
            <p:grpSp>
              <p:nvGrpSpPr>
                <p:cNvPr id="7" name="Group 6"/>
                <p:cNvGrpSpPr/>
                <p:nvPr/>
              </p:nvGrpSpPr>
              <p:grpSpPr>
                <a:xfrm>
                  <a:off x="2491518" y="951014"/>
                  <a:ext cx="7276600" cy="4212477"/>
                  <a:chOff x="2491518" y="951014"/>
                  <a:chExt cx="7276600" cy="4212477"/>
                </a:xfrm>
              </p:grpSpPr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6317" t="9231" b="10905"/>
                  <a:stretch/>
                </p:blipFill>
                <p:spPr>
                  <a:xfrm>
                    <a:off x="2491518" y="951014"/>
                    <a:ext cx="7276600" cy="4109361"/>
                  </a:xfrm>
                  <a:prstGeom prst="rect">
                    <a:avLst/>
                  </a:prstGeom>
                </p:spPr>
              </p:pic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3207328" y="4732604"/>
                    <a:ext cx="897082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200" dirty="0" smtClean="0"/>
                      <a:t>Plot 1</a:t>
                    </a:r>
                    <a:endParaRPr lang="en-US" sz="2200" dirty="0"/>
                  </a:p>
                </p:txBody>
              </p:sp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1252528" y="1702830"/>
                  <a:ext cx="1229733" cy="2083670"/>
                </a:xfrm>
                <a:prstGeom prst="rect">
                  <a:avLst/>
                </a:prstGeom>
                <a:solidFill>
                  <a:schemeClr val="bg1">
                    <a:alpha val="52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600" b="1" dirty="0" smtClean="0"/>
                    <a:t>How open is canopy at each plot?</a:t>
                  </a:r>
                  <a:endParaRPr lang="en-US" sz="2600" b="1" dirty="0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 rot="16200000">
                <a:off x="2800915" y="3984164"/>
                <a:ext cx="1558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Less light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16200000">
                <a:off x="2747405" y="1568177"/>
                <a:ext cx="1408668" cy="303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More light</a:t>
                </a:r>
                <a:endParaRPr 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6974802" y="5189477"/>
              <a:ext cx="403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Error bars = 95%CI</a:t>
              </a:r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067504" y="-45549"/>
            <a:ext cx="124496" cy="690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-3808" y="66001"/>
            <a:ext cx="10429460" cy="1908215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Canopy closure above 7 forest </a:t>
            </a:r>
            <a:r>
              <a:rPr lang="en-US" sz="2200" dirty="0" smtClean="0"/>
              <a:t>plots</a:t>
            </a:r>
          </a:p>
          <a:p>
            <a:r>
              <a:rPr lang="en-US" sz="3200" b="1" dirty="0" smtClean="0"/>
              <a:t>Should I use consider these planned or un-planned?</a:t>
            </a:r>
          </a:p>
          <a:p>
            <a:r>
              <a:rPr lang="en-US" sz="3200" b="1" dirty="0" smtClean="0"/>
              <a:t>1)</a:t>
            </a:r>
            <a:r>
              <a:rPr lang="en-US" sz="3200" b="1" dirty="0" smtClean="0">
                <a:solidFill>
                  <a:schemeClr val="bg1"/>
                </a:solidFill>
              </a:rPr>
              <a:t>Experiment was not designed to test this question</a:t>
            </a:r>
          </a:p>
          <a:p>
            <a:r>
              <a:rPr lang="en-US" sz="3200" b="1" dirty="0" smtClean="0"/>
              <a:t>2)</a:t>
            </a:r>
            <a:r>
              <a:rPr lang="en-US" sz="3200" b="1" dirty="0" smtClean="0">
                <a:solidFill>
                  <a:schemeClr val="bg1"/>
                </a:solidFill>
              </a:rPr>
              <a:t>Am going to carry out all possible comparisons</a:t>
            </a:r>
            <a:endParaRPr lang="en-US" sz="3200" b="1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49180" y="1379621"/>
            <a:ext cx="83258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76035" y="1902026"/>
            <a:ext cx="7705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91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19739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 analysis: Canopy openness multiple comparisons</a:t>
            </a:r>
          </a:p>
          <a:p>
            <a:r>
              <a:rPr lang="en-US" sz="3200" b="1" dirty="0" smtClean="0"/>
              <a:t>R tools</a:t>
            </a:r>
          </a:p>
          <a:p>
            <a:endParaRPr lang="en-US" sz="3200" b="1" dirty="0"/>
          </a:p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lm()</a:t>
            </a:r>
          </a:p>
          <a:p>
            <a:r>
              <a:rPr lang="en-US" sz="4400" b="1" dirty="0" err="1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4400" b="1" dirty="0" err="1" smtClean="0">
                <a:solidFill>
                  <a:schemeClr val="accent2">
                    <a:lumMod val="75000"/>
                  </a:schemeClr>
                </a:solidFill>
              </a:rPr>
              <a:t>nova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r>
              <a:rPr lang="en-US" sz="4400" b="1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4400" b="1" dirty="0" err="1" smtClean="0">
                <a:solidFill>
                  <a:schemeClr val="accent2">
                    <a:lumMod val="75000"/>
                  </a:schemeClr>
                </a:solidFill>
              </a:rPr>
              <a:t>airwise.t.test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3" name="Rectangle 2"/>
          <p:cNvSpPr/>
          <p:nvPr/>
        </p:nvSpPr>
        <p:spPr>
          <a:xfrm>
            <a:off x="12067504" y="-45549"/>
            <a:ext cx="124496" cy="690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3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Fit models w/ lm()</a:t>
            </a:r>
          </a:p>
          <a:p>
            <a:r>
              <a:rPr lang="en-US" dirty="0" smtClean="0"/>
              <a:t>2) Compare models with </a:t>
            </a:r>
            <a:r>
              <a:rPr lang="en-US" dirty="0" err="1" smtClean="0"/>
              <a:t>anova</a:t>
            </a:r>
            <a:r>
              <a:rPr lang="en-US" dirty="0" smtClean="0"/>
              <a:t>()</a:t>
            </a:r>
          </a:p>
          <a:p>
            <a:r>
              <a:rPr lang="en-US" dirty="0" smtClean="0"/>
              <a:t>3) Evaluate models (interpret p-value)</a:t>
            </a:r>
          </a:p>
          <a:p>
            <a:r>
              <a:rPr lang="en-US" dirty="0" smtClean="0"/>
              <a:t>4) Pairwise comparisons w/ </a:t>
            </a:r>
            <a:r>
              <a:rPr lang="en-US" dirty="0" err="1" smtClean="0"/>
              <a:t>pairwise.t.test</a:t>
            </a:r>
            <a:r>
              <a:rPr lang="en-US" dirty="0" smtClean="0"/>
              <a:t>(), </a:t>
            </a:r>
            <a:r>
              <a:rPr lang="en-US" dirty="0" err="1" smtClean="0"/>
              <a:t>p.adjusted</a:t>
            </a:r>
            <a:r>
              <a:rPr lang="en-US" dirty="0" smtClean="0"/>
              <a:t> = “none”</a:t>
            </a:r>
          </a:p>
          <a:p>
            <a:pPr lvl="1"/>
            <a:r>
              <a:rPr lang="en-US" dirty="0" smtClean="0"/>
              <a:t>4a) uncorrected</a:t>
            </a:r>
          </a:p>
          <a:p>
            <a:pPr lvl="1"/>
            <a:r>
              <a:rPr lang="en-US" dirty="0" smtClean="0"/>
              <a:t>4b) corrected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67504" y="-45549"/>
            <a:ext cx="124496" cy="690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" b="1783"/>
          <a:stretch/>
        </p:blipFill>
        <p:spPr>
          <a:xfrm>
            <a:off x="0" y="1007366"/>
            <a:ext cx="11983453" cy="57463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1197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 analysis: Canopy openness multiple comparisons</a:t>
            </a:r>
          </a:p>
          <a:p>
            <a:r>
              <a:rPr lang="en-US" sz="3200" b="1" dirty="0" smtClean="0"/>
              <a:t>Step 3: evaluate models (omnibus test)</a:t>
            </a:r>
            <a:endParaRPr lang="en-US" sz="32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293770" y="4539916"/>
            <a:ext cx="641683" cy="101065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176085" y="2983139"/>
            <a:ext cx="2514204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Interpretation</a:t>
            </a:r>
          </a:p>
          <a:p>
            <a:pPr algn="ctr"/>
            <a:r>
              <a:rPr lang="en-US" sz="3200" dirty="0" smtClean="0"/>
              <a:t>At </a:t>
            </a:r>
            <a:r>
              <a:rPr lang="en-US" sz="3200" u="sng" dirty="0" smtClean="0"/>
              <a:t>least 1</a:t>
            </a:r>
            <a:r>
              <a:rPr lang="en-US" sz="3200" dirty="0" smtClean="0"/>
              <a:t> </a:t>
            </a:r>
            <a:r>
              <a:rPr lang="en-US" sz="3200" u="sng" dirty="0" smtClean="0"/>
              <a:t>pair</a:t>
            </a:r>
            <a:r>
              <a:rPr lang="en-US" sz="3200" dirty="0" smtClean="0"/>
              <a:t> of means differ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690289" y="28572"/>
            <a:ext cx="50171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2067504" y="-45549"/>
            <a:ext cx="124496" cy="690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97792" y="3515932"/>
            <a:ext cx="1992497" cy="489398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3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" b="1783"/>
          <a:stretch/>
        </p:blipFill>
        <p:spPr>
          <a:xfrm>
            <a:off x="0" y="1007366"/>
            <a:ext cx="11983453" cy="57463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1197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 analysis: Canopy openness multiple comparisons</a:t>
            </a:r>
          </a:p>
          <a:p>
            <a:r>
              <a:rPr lang="en-US" sz="3200" b="1" dirty="0" smtClean="0"/>
              <a:t>Step 3: evaluate models (omnibus test)</a:t>
            </a:r>
            <a:endParaRPr lang="en-US" sz="32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293770" y="4539916"/>
            <a:ext cx="641683" cy="101065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176085" y="2983139"/>
            <a:ext cx="2514204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Interpretation</a:t>
            </a:r>
          </a:p>
          <a:p>
            <a:pPr algn="ctr"/>
            <a:r>
              <a:rPr lang="en-US" sz="3200" dirty="0" smtClean="0"/>
              <a:t>At </a:t>
            </a:r>
            <a:r>
              <a:rPr lang="en-US" sz="3200" u="sng" dirty="0" smtClean="0">
                <a:solidFill>
                  <a:schemeClr val="accent2">
                    <a:lumMod val="75000"/>
                  </a:schemeClr>
                </a:solidFill>
              </a:rPr>
              <a:t>least 1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u="sng" dirty="0" smtClean="0">
                <a:solidFill>
                  <a:schemeClr val="accent2">
                    <a:lumMod val="75000"/>
                  </a:schemeClr>
                </a:solidFill>
              </a:rPr>
              <a:t>pair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of means differ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690289" y="28572"/>
            <a:ext cx="50171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2067504" y="-45549"/>
            <a:ext cx="124496" cy="690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1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658" r="23995" b="78844"/>
          <a:stretch/>
        </p:blipFill>
        <p:spPr>
          <a:xfrm>
            <a:off x="226840" y="2708649"/>
            <a:ext cx="11579531" cy="17350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11973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 analysis: Canopy openness multiple comparisons</a:t>
            </a:r>
          </a:p>
          <a:p>
            <a:r>
              <a:rPr lang="en-US" sz="3200" b="1" dirty="0" smtClean="0"/>
              <a:t>Step 4 vs1: pairwise comparisons, NO correction for multiple comparisons</a:t>
            </a:r>
            <a:endParaRPr lang="en-US" sz="32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796589" y="2149642"/>
            <a:ext cx="561474" cy="4973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66673" y="1200218"/>
            <a:ext cx="526983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X: the </a:t>
            </a:r>
            <a:r>
              <a:rPr lang="en-US" sz="4400" dirty="0" smtClean="0">
                <a:solidFill>
                  <a:schemeClr val="bg1"/>
                </a:solidFill>
              </a:rPr>
              <a:t>numeric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 data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411453" y="2122716"/>
            <a:ext cx="577515" cy="5242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96126" y="3576157"/>
            <a:ext cx="1532021" cy="4183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863" y="3785936"/>
            <a:ext cx="3136232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g: the column </a:t>
            </a:r>
          </a:p>
          <a:p>
            <a:pPr algn="ctr"/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w/</a:t>
            </a:r>
            <a:r>
              <a:rPr lang="en-US" sz="4400" u="sng" dirty="0" smtClean="0">
                <a:solidFill>
                  <a:schemeClr val="bg1"/>
                </a:solidFill>
              </a:rPr>
              <a:t>g</a:t>
            </a:r>
            <a:r>
              <a:rPr lang="en-US" sz="4400" dirty="0" smtClean="0">
                <a:solidFill>
                  <a:schemeClr val="bg1"/>
                </a:solidFill>
              </a:rPr>
              <a:t>rouping</a:t>
            </a:r>
          </a:p>
          <a:p>
            <a:pPr algn="ctr"/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Info it in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817" y="4565718"/>
            <a:ext cx="719118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2">
                    <a:lumMod val="75000"/>
                  </a:schemeClr>
                </a:solidFill>
              </a:rPr>
              <a:t>p.adjust.method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: method for correcting p-values for multiple-comparisons</a:t>
            </a:r>
          </a:p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“none” = “</a:t>
            </a:r>
            <a:r>
              <a:rPr lang="en-US" sz="3600" b="1" dirty="0" smtClean="0">
                <a:solidFill>
                  <a:schemeClr val="bg1"/>
                </a:solidFill>
              </a:rPr>
              <a:t>don’t correct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598696" y="4151709"/>
            <a:ext cx="144378" cy="4140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690289" y="28572"/>
            <a:ext cx="50171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43074" y="1815921"/>
            <a:ext cx="207440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2067504" y="-45549"/>
            <a:ext cx="124496" cy="690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63621" y="5806225"/>
            <a:ext cx="270761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51767" y="6746383"/>
            <a:ext cx="26687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5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365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ANOVA &amp; Multiple comparisons with no correction</vt:lpstr>
      <vt:lpstr>PowerPoint Presentation</vt:lpstr>
      <vt:lpstr>PowerPoint Presentation</vt:lpstr>
      <vt:lpstr>PowerPoint Presentation</vt:lpstr>
      <vt:lpstr>PowerPoint Presentation</vt:lpstr>
      <vt:lpstr>4 steps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3</cp:revision>
  <dcterms:created xsi:type="dcterms:W3CDTF">2017-11-06T01:53:30Z</dcterms:created>
  <dcterms:modified xsi:type="dcterms:W3CDTF">2017-11-06T03:04:18Z</dcterms:modified>
</cp:coreProperties>
</file>