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60" r:id="rId3"/>
    <p:sldId id="359" r:id="rId4"/>
    <p:sldId id="327" r:id="rId5"/>
    <p:sldId id="379" r:id="rId6"/>
    <p:sldId id="362" r:id="rId7"/>
    <p:sldId id="363" r:id="rId8"/>
    <p:sldId id="364" r:id="rId9"/>
    <p:sldId id="366" r:id="rId10"/>
    <p:sldId id="365" r:id="rId11"/>
    <p:sldId id="367" r:id="rId12"/>
    <p:sldId id="368" r:id="rId13"/>
    <p:sldId id="369" r:id="rId14"/>
    <p:sldId id="370" r:id="rId15"/>
    <p:sldId id="332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1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9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6A91-C127-4A47-997D-80B167022EC1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7A9D-FBB6-45B4-928E-75E6B04B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3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ANOVA &amp;</a:t>
            </a:r>
            <a:br>
              <a:rPr lang="en-US" dirty="0" smtClean="0"/>
            </a:br>
            <a:r>
              <a:rPr lang="en-US" dirty="0" smtClean="0"/>
              <a:t>Multiple comparisons with </a:t>
            </a:r>
            <a:br>
              <a:rPr lang="en-US" dirty="0" smtClean="0"/>
            </a:br>
            <a:r>
              <a:rPr lang="en-US" dirty="0" smtClean="0"/>
              <a:t>corrections </a:t>
            </a:r>
            <a:br>
              <a:rPr lang="en-US" dirty="0" smtClean="0"/>
            </a:br>
            <a:r>
              <a:rPr lang="en-US" dirty="0" err="1" smtClean="0"/>
              <a:t>Bonferonni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67724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" y="5448221"/>
            <a:ext cx="5893280" cy="784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208549"/>
            <a:ext cx="582297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Bonferonni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(Interleaf 8, </a:t>
            </a:r>
            <a:r>
              <a:rPr lang="en-US" dirty="0" err="1" smtClean="0"/>
              <a:t>pg</a:t>
            </a:r>
            <a:r>
              <a:rPr lang="en-US" dirty="0" smtClean="0"/>
              <a:t> 457)</a:t>
            </a:r>
          </a:p>
          <a:p>
            <a:r>
              <a:rPr lang="en-US" sz="3200" dirty="0"/>
              <a:t>-</a:t>
            </a:r>
            <a:r>
              <a:rPr lang="en-US" sz="2400" dirty="0" smtClean="0"/>
              <a:t>Once very commonly used</a:t>
            </a:r>
          </a:p>
          <a:p>
            <a:r>
              <a:rPr lang="en-US" sz="2400" dirty="0" smtClean="0"/>
              <a:t>-Is VERY </a:t>
            </a:r>
            <a:r>
              <a:rPr lang="en-US" sz="2400" b="1" dirty="0" smtClean="0"/>
              <a:t>conservative</a:t>
            </a:r>
          </a:p>
          <a:p>
            <a:r>
              <a:rPr lang="en-US" sz="2400" dirty="0" smtClean="0"/>
              <a:t>-Can be implemented by</a:t>
            </a:r>
          </a:p>
          <a:p>
            <a:r>
              <a:rPr lang="en-US" sz="2400" dirty="0" smtClean="0"/>
              <a:t>a)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↑ p-values</a:t>
            </a:r>
          </a:p>
          <a:p>
            <a:r>
              <a:rPr lang="en-US" sz="2400" dirty="0" smtClean="0"/>
              <a:t>Fewer are &lt; 0.05, fewer significant</a:t>
            </a:r>
          </a:p>
          <a:p>
            <a:r>
              <a:rPr lang="en-US" sz="2400" dirty="0" smtClean="0"/>
              <a:t>This is what </a:t>
            </a:r>
            <a:r>
              <a:rPr lang="en-US" sz="2400" dirty="0" err="1" smtClean="0"/>
              <a:t>pairwise.t.test</a:t>
            </a:r>
            <a:r>
              <a:rPr lang="en-US" sz="2400" dirty="0" smtClean="0"/>
              <a:t>()</a:t>
            </a:r>
            <a:r>
              <a:rPr lang="en-US" sz="2400" dirty="0" smtClean="0"/>
              <a:t> </a:t>
            </a:r>
            <a:r>
              <a:rPr lang="en-US" sz="2400" dirty="0" smtClean="0"/>
              <a:t>does</a:t>
            </a:r>
          </a:p>
          <a:p>
            <a:r>
              <a:rPr lang="en-US" sz="2400" dirty="0" smtClean="0"/>
              <a:t>b)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↓alpha </a:t>
            </a:r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alpha = 0.05 ÷ (# of tests)</a:t>
            </a:r>
          </a:p>
          <a:p>
            <a:r>
              <a:rPr lang="en-US" sz="2400" dirty="0" smtClean="0"/>
              <a:t>Instead of comparing our p values to 0.05, we compare to new alpha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Eg</a:t>
            </a:r>
            <a:r>
              <a:rPr lang="en-US" sz="2400" dirty="0" smtClean="0"/>
              <a:t> 0.05 ÷ 17 tests =  0.003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7124" y="6232358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9398" y="3370103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36502" y="4409162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58616" y="4859742"/>
            <a:ext cx="93988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56655" y="4821632"/>
            <a:ext cx="106245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5461"/>
          <a:stretch/>
        </p:blipFill>
        <p:spPr>
          <a:xfrm>
            <a:off x="6084109" y="3652770"/>
            <a:ext cx="5706832" cy="320523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441817" y="6218462"/>
            <a:ext cx="121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25707" y="-8292"/>
            <a:ext cx="5672697" cy="3153323"/>
            <a:chOff x="5929562" y="3576338"/>
            <a:chExt cx="5672697" cy="315332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/>
            <a:srcRect r="25146"/>
            <a:stretch/>
          </p:blipFill>
          <p:spPr>
            <a:xfrm>
              <a:off x="5929562" y="3576338"/>
              <a:ext cx="5672697" cy="3153323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7082201" y="5213684"/>
              <a:ext cx="1211567" cy="761999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218191" y="5422229"/>
              <a:ext cx="1211567" cy="721896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992532" y="5831304"/>
              <a:ext cx="1211567" cy="553454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16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" y="5448221"/>
            <a:ext cx="5893280" cy="784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208549"/>
            <a:ext cx="582297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Bonferonni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(Interleaf 8, </a:t>
            </a:r>
            <a:r>
              <a:rPr lang="en-US" dirty="0" err="1" smtClean="0"/>
              <a:t>pg</a:t>
            </a:r>
            <a:r>
              <a:rPr lang="en-US" dirty="0" smtClean="0"/>
              <a:t> 457)</a:t>
            </a:r>
          </a:p>
          <a:p>
            <a:r>
              <a:rPr lang="en-US" sz="3200" dirty="0"/>
              <a:t>-</a:t>
            </a:r>
            <a:r>
              <a:rPr lang="en-US" sz="2400" dirty="0" smtClean="0"/>
              <a:t>Once very commonly used</a:t>
            </a:r>
          </a:p>
          <a:p>
            <a:r>
              <a:rPr lang="en-US" sz="2400" dirty="0" smtClean="0"/>
              <a:t>-Is VERY </a:t>
            </a:r>
            <a:r>
              <a:rPr lang="en-US" sz="2400" b="1" dirty="0" smtClean="0"/>
              <a:t>conservative</a:t>
            </a:r>
          </a:p>
          <a:p>
            <a:r>
              <a:rPr lang="en-US" sz="2400" dirty="0" smtClean="0"/>
              <a:t>-Can be implemented by</a:t>
            </a:r>
          </a:p>
          <a:p>
            <a:r>
              <a:rPr lang="en-US" sz="2400" dirty="0" smtClean="0"/>
              <a:t>a)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↑ p-values</a:t>
            </a:r>
          </a:p>
          <a:p>
            <a:r>
              <a:rPr lang="en-US" sz="2400" dirty="0" smtClean="0"/>
              <a:t>Fewer are &lt; 0.05, fewer significant</a:t>
            </a:r>
          </a:p>
          <a:p>
            <a:r>
              <a:rPr lang="en-US" sz="2400" dirty="0" smtClean="0"/>
              <a:t>This is what </a:t>
            </a:r>
            <a:r>
              <a:rPr lang="en-US" sz="2400" dirty="0" err="1" smtClean="0"/>
              <a:t>pairwise.t.test</a:t>
            </a:r>
            <a:r>
              <a:rPr lang="en-US" sz="2400" dirty="0" smtClean="0"/>
              <a:t>()</a:t>
            </a:r>
            <a:r>
              <a:rPr lang="en-US" sz="2400" dirty="0" smtClean="0"/>
              <a:t> </a:t>
            </a:r>
            <a:r>
              <a:rPr lang="en-US" sz="2400" dirty="0" smtClean="0"/>
              <a:t>does</a:t>
            </a:r>
          </a:p>
          <a:p>
            <a:r>
              <a:rPr lang="en-US" sz="2400" dirty="0" smtClean="0"/>
              <a:t>b)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↓alpha </a:t>
            </a:r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alpha = 0.05 ÷ (# of tests)</a:t>
            </a:r>
          </a:p>
          <a:p>
            <a:r>
              <a:rPr lang="en-US" sz="2400" dirty="0" smtClean="0"/>
              <a:t>Instead of comparing our p values to 0.05, we compare to new alpha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Eg</a:t>
            </a:r>
            <a:r>
              <a:rPr lang="en-US" sz="2400" dirty="0" smtClean="0"/>
              <a:t> 0.05 ÷ 17 tests =  0.003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1736502" y="4409162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58616" y="4859742"/>
            <a:ext cx="93988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56655" y="4821632"/>
            <a:ext cx="106245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5461"/>
          <a:stretch/>
        </p:blipFill>
        <p:spPr>
          <a:xfrm>
            <a:off x="6084109" y="3652770"/>
            <a:ext cx="5706832" cy="320523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441817" y="6218462"/>
            <a:ext cx="121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25707" y="-8292"/>
            <a:ext cx="5672697" cy="3153323"/>
            <a:chOff x="5929562" y="3576338"/>
            <a:chExt cx="5672697" cy="315332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/>
            <a:srcRect r="25146"/>
            <a:stretch/>
          </p:blipFill>
          <p:spPr>
            <a:xfrm>
              <a:off x="5929562" y="3576338"/>
              <a:ext cx="5672697" cy="3153323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7082201" y="5213684"/>
              <a:ext cx="1211567" cy="761999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218191" y="5422229"/>
              <a:ext cx="1211567" cy="721896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992532" y="5831304"/>
              <a:ext cx="1211567" cy="553454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0" y="3348508"/>
            <a:ext cx="1209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5272212"/>
            <a:ext cx="6084109" cy="158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" y="5448221"/>
            <a:ext cx="5893280" cy="784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208549"/>
            <a:ext cx="582297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Bonferonni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(Interleaf 8, </a:t>
            </a:r>
            <a:r>
              <a:rPr lang="en-US" dirty="0" err="1" smtClean="0"/>
              <a:t>pg</a:t>
            </a:r>
            <a:r>
              <a:rPr lang="en-US" dirty="0" smtClean="0"/>
              <a:t> 457)</a:t>
            </a:r>
          </a:p>
          <a:p>
            <a:r>
              <a:rPr lang="en-US" sz="3200" dirty="0"/>
              <a:t>-</a:t>
            </a:r>
            <a:r>
              <a:rPr lang="en-US" sz="2400" dirty="0" smtClean="0"/>
              <a:t>Once very commonly used</a:t>
            </a:r>
          </a:p>
          <a:p>
            <a:r>
              <a:rPr lang="en-US" sz="2400" dirty="0" smtClean="0"/>
              <a:t>-Is VERY </a:t>
            </a:r>
            <a:r>
              <a:rPr lang="en-US" sz="2400" b="1" dirty="0" smtClean="0"/>
              <a:t>conservative</a:t>
            </a:r>
          </a:p>
          <a:p>
            <a:r>
              <a:rPr lang="en-US" sz="2400" dirty="0" smtClean="0"/>
              <a:t>-Can be implemented by</a:t>
            </a:r>
          </a:p>
          <a:p>
            <a:r>
              <a:rPr lang="en-US" sz="2400" dirty="0" smtClean="0"/>
              <a:t>a)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↑ p-values</a:t>
            </a:r>
          </a:p>
          <a:p>
            <a:r>
              <a:rPr lang="en-US" sz="2400" dirty="0" smtClean="0"/>
              <a:t>Fewer are &lt; 0.05, fewer significant</a:t>
            </a:r>
          </a:p>
          <a:p>
            <a:r>
              <a:rPr lang="en-US" sz="2400" dirty="0" smtClean="0"/>
              <a:t>This is what </a:t>
            </a:r>
            <a:r>
              <a:rPr lang="en-US" sz="2400" dirty="0" err="1" smtClean="0"/>
              <a:t>pairwise.t.test</a:t>
            </a:r>
            <a:r>
              <a:rPr lang="en-US" sz="2400" dirty="0" smtClean="0"/>
              <a:t>()</a:t>
            </a:r>
            <a:r>
              <a:rPr lang="en-US" sz="2400" dirty="0" smtClean="0"/>
              <a:t> </a:t>
            </a:r>
            <a:r>
              <a:rPr lang="en-US" sz="2400" dirty="0" smtClean="0"/>
              <a:t>does</a:t>
            </a:r>
          </a:p>
          <a:p>
            <a:r>
              <a:rPr lang="en-US" sz="2400" dirty="0" smtClean="0"/>
              <a:t>b)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↓alpha </a:t>
            </a:r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alpha = 0.05 ÷ (# of tests)</a:t>
            </a:r>
          </a:p>
          <a:p>
            <a:r>
              <a:rPr lang="en-US" sz="2400" dirty="0" smtClean="0"/>
              <a:t>Instead of comparing our p values to 0.05, we compare to </a:t>
            </a:r>
            <a:r>
              <a:rPr lang="en-US" sz="2400" b="1" dirty="0" smtClean="0"/>
              <a:t>new alpha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Eg</a:t>
            </a:r>
            <a:r>
              <a:rPr lang="en-US" sz="2400" dirty="0" smtClean="0"/>
              <a:t> 0.05 ÷ 17 tests =  0.003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7124" y="6232358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58616" y="4859742"/>
            <a:ext cx="93988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56655" y="4821632"/>
            <a:ext cx="106245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5461"/>
          <a:stretch/>
        </p:blipFill>
        <p:spPr>
          <a:xfrm>
            <a:off x="6084109" y="3652770"/>
            <a:ext cx="5706832" cy="320523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441817" y="6218462"/>
            <a:ext cx="121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25707" y="-8292"/>
            <a:ext cx="5672697" cy="3153323"/>
            <a:chOff x="5929562" y="3576338"/>
            <a:chExt cx="5672697" cy="315332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/>
            <a:srcRect r="25146"/>
            <a:stretch/>
          </p:blipFill>
          <p:spPr>
            <a:xfrm>
              <a:off x="5929562" y="3576338"/>
              <a:ext cx="5672697" cy="3153323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7082201" y="5213684"/>
              <a:ext cx="1211567" cy="761999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218191" y="5422229"/>
              <a:ext cx="1211567" cy="721896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992532" y="5831304"/>
              <a:ext cx="1211567" cy="553454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0" y="3348508"/>
            <a:ext cx="1209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5272212"/>
            <a:ext cx="6084109" cy="158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6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" y="5448221"/>
            <a:ext cx="5893280" cy="784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208549"/>
            <a:ext cx="582297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Bonferonni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(Interleaf 8, </a:t>
            </a:r>
            <a:r>
              <a:rPr lang="en-US" dirty="0" err="1" smtClean="0"/>
              <a:t>pg</a:t>
            </a:r>
            <a:r>
              <a:rPr lang="en-US" dirty="0" smtClean="0"/>
              <a:t> 457)</a:t>
            </a:r>
          </a:p>
          <a:p>
            <a:r>
              <a:rPr lang="en-US" sz="3200" dirty="0"/>
              <a:t>-</a:t>
            </a:r>
            <a:r>
              <a:rPr lang="en-US" sz="2400" dirty="0" smtClean="0"/>
              <a:t>Once very commonly used</a:t>
            </a:r>
          </a:p>
          <a:p>
            <a:r>
              <a:rPr lang="en-US" sz="2400" dirty="0" smtClean="0"/>
              <a:t>-Is VERY </a:t>
            </a:r>
            <a:r>
              <a:rPr lang="en-US" sz="2400" b="1" dirty="0" smtClean="0"/>
              <a:t>conservative</a:t>
            </a:r>
          </a:p>
          <a:p>
            <a:r>
              <a:rPr lang="en-US" sz="2400" dirty="0" smtClean="0"/>
              <a:t>-Can be implemented by</a:t>
            </a:r>
          </a:p>
          <a:p>
            <a:r>
              <a:rPr lang="en-US" sz="2400" dirty="0" smtClean="0"/>
              <a:t>a)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↑ p-values</a:t>
            </a:r>
          </a:p>
          <a:p>
            <a:r>
              <a:rPr lang="en-US" sz="2400" dirty="0" smtClean="0"/>
              <a:t>Fewer are &lt; 0.05, fewer significant</a:t>
            </a:r>
          </a:p>
          <a:p>
            <a:r>
              <a:rPr lang="en-US" sz="2400" dirty="0" smtClean="0"/>
              <a:t>This is what </a:t>
            </a:r>
            <a:r>
              <a:rPr lang="en-US" sz="2400" dirty="0" err="1" smtClean="0"/>
              <a:t>pairwise.t.test</a:t>
            </a:r>
            <a:r>
              <a:rPr lang="en-US" sz="2400" dirty="0" smtClean="0"/>
              <a:t>()</a:t>
            </a:r>
            <a:r>
              <a:rPr lang="en-US" sz="2400" dirty="0" smtClean="0"/>
              <a:t> </a:t>
            </a:r>
            <a:r>
              <a:rPr lang="en-US" sz="2400" dirty="0" smtClean="0"/>
              <a:t>does</a:t>
            </a:r>
          </a:p>
          <a:p>
            <a:r>
              <a:rPr lang="en-US" sz="2400" dirty="0" smtClean="0"/>
              <a:t>b)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↓alpha </a:t>
            </a:r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alpha = 0.05 ÷ (# of tests)</a:t>
            </a:r>
          </a:p>
          <a:p>
            <a:r>
              <a:rPr lang="en-US" sz="2400" dirty="0" smtClean="0"/>
              <a:t>Instead of comparing our p values to 0.05, we compare to </a:t>
            </a:r>
            <a:r>
              <a:rPr lang="en-US" sz="2400" b="1" dirty="0" smtClean="0"/>
              <a:t>new alpha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Eg</a:t>
            </a:r>
            <a:r>
              <a:rPr lang="en-US" sz="2400" dirty="0" smtClean="0"/>
              <a:t> 0.05 ÷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17 tests </a:t>
            </a:r>
            <a:r>
              <a:rPr lang="en-US" sz="2400" dirty="0" smtClean="0"/>
              <a:t>=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0.003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7124" y="6232358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5461"/>
          <a:stretch/>
        </p:blipFill>
        <p:spPr>
          <a:xfrm>
            <a:off x="6084109" y="3652770"/>
            <a:ext cx="5706832" cy="320523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441817" y="6218462"/>
            <a:ext cx="121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25707" y="-8292"/>
            <a:ext cx="5672697" cy="3153323"/>
            <a:chOff x="5929562" y="3576338"/>
            <a:chExt cx="5672697" cy="315332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/>
            <a:srcRect r="25146"/>
            <a:stretch/>
          </p:blipFill>
          <p:spPr>
            <a:xfrm>
              <a:off x="5929562" y="3576338"/>
              <a:ext cx="5672697" cy="3153323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7082201" y="5213684"/>
              <a:ext cx="1211567" cy="761999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218191" y="5422229"/>
              <a:ext cx="1211567" cy="721896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992532" y="5831304"/>
              <a:ext cx="1211567" cy="553454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0" y="3348508"/>
            <a:ext cx="1209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5272212"/>
            <a:ext cx="6084109" cy="158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" y="5448221"/>
            <a:ext cx="5893280" cy="784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208549"/>
            <a:ext cx="582297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Bonferonni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(Interleaf 8, </a:t>
            </a:r>
            <a:r>
              <a:rPr lang="en-US" dirty="0" err="1" smtClean="0"/>
              <a:t>pg</a:t>
            </a:r>
            <a:r>
              <a:rPr lang="en-US" dirty="0" smtClean="0"/>
              <a:t> 457)</a:t>
            </a:r>
          </a:p>
          <a:p>
            <a:r>
              <a:rPr lang="en-US" sz="3200" dirty="0"/>
              <a:t>-</a:t>
            </a:r>
            <a:r>
              <a:rPr lang="en-US" sz="2400" dirty="0" smtClean="0"/>
              <a:t>Once very commonly used</a:t>
            </a:r>
          </a:p>
          <a:p>
            <a:r>
              <a:rPr lang="en-US" sz="2400" dirty="0" smtClean="0"/>
              <a:t>-Is VERY </a:t>
            </a:r>
            <a:r>
              <a:rPr lang="en-US" sz="2400" b="1" dirty="0" smtClean="0"/>
              <a:t>conservative</a:t>
            </a:r>
          </a:p>
          <a:p>
            <a:r>
              <a:rPr lang="en-US" sz="2400" dirty="0" smtClean="0"/>
              <a:t>-Can be implemented by</a:t>
            </a:r>
          </a:p>
          <a:p>
            <a:r>
              <a:rPr lang="en-US" sz="2400" dirty="0" smtClean="0"/>
              <a:t>a)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↑ p-values</a:t>
            </a:r>
          </a:p>
          <a:p>
            <a:r>
              <a:rPr lang="en-US" sz="2400" dirty="0" smtClean="0"/>
              <a:t>Fewer are &lt; 0.05, fewer significant</a:t>
            </a:r>
          </a:p>
          <a:p>
            <a:r>
              <a:rPr lang="en-US" sz="2400" dirty="0" smtClean="0"/>
              <a:t>This is what </a:t>
            </a:r>
            <a:r>
              <a:rPr lang="en-US" sz="2400" dirty="0" err="1" smtClean="0"/>
              <a:t>pairwise.t.test</a:t>
            </a:r>
            <a:r>
              <a:rPr lang="en-US" sz="2400" dirty="0" smtClean="0"/>
              <a:t>()</a:t>
            </a:r>
            <a:r>
              <a:rPr lang="en-US" sz="2400" dirty="0" smtClean="0"/>
              <a:t> </a:t>
            </a:r>
            <a:r>
              <a:rPr lang="en-US" sz="2400" dirty="0" smtClean="0"/>
              <a:t>does</a:t>
            </a:r>
          </a:p>
          <a:p>
            <a:r>
              <a:rPr lang="en-US" sz="2400" dirty="0" smtClean="0"/>
              <a:t>b)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↓alpha </a:t>
            </a:r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alpha = 0.05 ÷ (# of tests)</a:t>
            </a:r>
          </a:p>
          <a:p>
            <a:r>
              <a:rPr lang="en-US" sz="2400" dirty="0" smtClean="0"/>
              <a:t>Instead of comparing our p values to 0.05, we compare to </a:t>
            </a:r>
            <a:r>
              <a:rPr lang="en-US" sz="2400" b="1" dirty="0" smtClean="0"/>
              <a:t>new alpha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Eg</a:t>
            </a:r>
            <a:r>
              <a:rPr lang="en-US" sz="2400" dirty="0" smtClean="0"/>
              <a:t> 0.05 ÷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17 tests </a:t>
            </a:r>
            <a:r>
              <a:rPr lang="en-US" sz="2400" dirty="0" smtClean="0"/>
              <a:t>=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0.003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7124" y="6232358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441817" y="6218462"/>
            <a:ext cx="121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25707" y="-8292"/>
            <a:ext cx="5672697" cy="3153323"/>
            <a:chOff x="5929562" y="3576338"/>
            <a:chExt cx="5672697" cy="315332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r="25146"/>
            <a:stretch/>
          </p:blipFill>
          <p:spPr>
            <a:xfrm>
              <a:off x="5929562" y="3576338"/>
              <a:ext cx="5672697" cy="3153323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7082201" y="5213684"/>
              <a:ext cx="1211567" cy="761999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218191" y="5422229"/>
              <a:ext cx="1211567" cy="721896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992532" y="5831304"/>
              <a:ext cx="1211567" cy="553454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0" y="3348508"/>
            <a:ext cx="1209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191572" y="3463362"/>
            <a:ext cx="5706832" cy="3205230"/>
            <a:chOff x="5929562" y="0"/>
            <a:chExt cx="5706832" cy="320523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r="25461"/>
            <a:stretch/>
          </p:blipFill>
          <p:spPr>
            <a:xfrm>
              <a:off x="5929562" y="0"/>
              <a:ext cx="5706832" cy="3205230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>
              <a:off x="7082201" y="1828800"/>
              <a:ext cx="1211567" cy="566670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036021" y="1931497"/>
              <a:ext cx="1211567" cy="721896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0" y="5272212"/>
            <a:ext cx="6084109" cy="158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9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</a:t>
            </a:r>
            <a:r>
              <a:rPr lang="en-US" dirty="0" smtClean="0"/>
              <a:t>by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Say we did </a:t>
            </a:r>
            <a:r>
              <a:rPr lang="en-US" u="sng" dirty="0" smtClean="0"/>
              <a:t>10</a:t>
            </a:r>
            <a:r>
              <a:rPr lang="en-US" dirty="0" smtClean="0"/>
              <a:t> pairwise t-test after a </a:t>
            </a:r>
            <a:r>
              <a:rPr lang="en-US" dirty="0" smtClean="0"/>
              <a:t>                                                 “</a:t>
            </a:r>
            <a:r>
              <a:rPr lang="en-US" dirty="0" smtClean="0"/>
              <a:t>significant” (p&lt;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) </a:t>
            </a:r>
            <a:r>
              <a:rPr lang="en-US" dirty="0" smtClean="0"/>
              <a:t>ANOVA 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Omnibus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Original alpha </a:t>
            </a:r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 smtClean="0"/>
              <a:t>) by convention in biology: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</a:p>
          <a:p>
            <a:r>
              <a:rPr lang="en-US" dirty="0"/>
              <a:t>Any p value &lt;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 </a:t>
            </a:r>
            <a:r>
              <a:rPr lang="en-US" dirty="0"/>
              <a:t>considered “significant</a:t>
            </a:r>
            <a:r>
              <a:rPr lang="en-US" dirty="0" smtClean="0"/>
              <a:t>”</a:t>
            </a:r>
          </a:p>
          <a:p>
            <a:r>
              <a:rPr lang="en-US" dirty="0"/>
              <a:t>Since we are doing a lot of tests we decide to correct 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 </a:t>
            </a:r>
            <a:r>
              <a:rPr lang="en-US" dirty="0" smtClean="0"/>
              <a:t>to control our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Type I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rror rate</a:t>
            </a:r>
            <a:endParaRPr lang="en-US" dirty="0"/>
          </a:p>
          <a:p>
            <a:r>
              <a:rPr lang="en-US" dirty="0" smtClean="0"/>
              <a:t>0.05 ÷ 10 = </a:t>
            </a:r>
            <a:r>
              <a:rPr lang="en-US" b="1" u="sng" dirty="0" smtClean="0">
                <a:solidFill>
                  <a:srgbClr val="00B050"/>
                </a:solidFill>
              </a:rPr>
              <a:t>0.005</a:t>
            </a:r>
          </a:p>
          <a:p>
            <a:r>
              <a:rPr lang="en-US" dirty="0"/>
              <a:t>Now, only p values less than </a:t>
            </a:r>
            <a:r>
              <a:rPr lang="en-US" b="1" u="sng" dirty="0">
                <a:solidFill>
                  <a:srgbClr val="00B050"/>
                </a:solidFill>
              </a:rPr>
              <a:t>0.005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considered </a:t>
            </a:r>
            <a:r>
              <a:rPr lang="en-US" dirty="0" smtClean="0"/>
              <a:t>“significant”</a:t>
            </a:r>
            <a:endParaRPr lang="en-US" dirty="0"/>
          </a:p>
          <a:p>
            <a:r>
              <a:rPr lang="en-US" dirty="0"/>
              <a:t>Therefore, it is likely that </a:t>
            </a:r>
            <a:r>
              <a:rPr lang="en-US" b="1" u="sng" dirty="0" smtClean="0">
                <a:solidFill>
                  <a:srgbClr val="00B050"/>
                </a:solidFill>
              </a:rPr>
              <a:t>fewer</a:t>
            </a:r>
            <a:r>
              <a:rPr lang="en-US" dirty="0" smtClean="0"/>
              <a:t> comparisons will </a:t>
            </a:r>
            <a:r>
              <a:rPr lang="en-US" dirty="0"/>
              <a:t>be </a:t>
            </a:r>
            <a:r>
              <a:rPr lang="en-US" dirty="0" smtClean="0"/>
              <a:t>“significant”</a:t>
            </a:r>
            <a:endParaRPr lang="en-US" dirty="0" smtClean="0"/>
          </a:p>
          <a:p>
            <a:r>
              <a:rPr lang="en-US" dirty="0" smtClean="0"/>
              <a:t>Key: the more comparisons you make, the bigger the </a:t>
            </a:r>
            <a:r>
              <a:rPr lang="en-US" dirty="0" smtClean="0"/>
              <a:t>chang</a:t>
            </a:r>
            <a:r>
              <a:rPr lang="en-US" dirty="0" smtClean="0"/>
              <a:t>e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alpha</a:t>
            </a: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417" y="2163652"/>
            <a:ext cx="682580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3420" y="2163652"/>
            <a:ext cx="1359794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23554" y="2679595"/>
            <a:ext cx="844683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7986" y="3065961"/>
            <a:ext cx="718556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6735" y="4010180"/>
            <a:ext cx="3257840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4531" y="4045646"/>
            <a:ext cx="248916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75656" y="4499480"/>
            <a:ext cx="1010734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46253" y="499961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0647" y="540399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09811" y="5856708"/>
            <a:ext cx="74817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880603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bonferro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79" y="4160"/>
            <a:ext cx="1524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9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</a:t>
            </a:r>
            <a:r>
              <a:rPr lang="en-US" dirty="0" smtClean="0"/>
              <a:t>by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Say we did </a:t>
            </a:r>
            <a:r>
              <a:rPr lang="en-US" u="sng" dirty="0" smtClean="0"/>
              <a:t>10</a:t>
            </a:r>
            <a:r>
              <a:rPr lang="en-US" dirty="0" smtClean="0"/>
              <a:t> pairwise t-test after a </a:t>
            </a:r>
            <a:r>
              <a:rPr lang="en-US" dirty="0" smtClean="0"/>
              <a:t>                                                 “</a:t>
            </a:r>
            <a:r>
              <a:rPr lang="en-US" dirty="0" smtClean="0"/>
              <a:t>significant” (p&lt;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) </a:t>
            </a:r>
            <a:r>
              <a:rPr lang="en-US" dirty="0" smtClean="0"/>
              <a:t>ANOVA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Omnibus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Original alpha </a:t>
            </a:r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 smtClean="0"/>
              <a:t>) by convention in biology: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</a:p>
          <a:p>
            <a:r>
              <a:rPr lang="en-US" dirty="0"/>
              <a:t>Any p value &lt;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 </a:t>
            </a:r>
            <a:r>
              <a:rPr lang="en-US" dirty="0"/>
              <a:t>considered “significant</a:t>
            </a:r>
            <a:r>
              <a:rPr lang="en-US" dirty="0" smtClean="0"/>
              <a:t>”</a:t>
            </a:r>
          </a:p>
          <a:p>
            <a:r>
              <a:rPr lang="en-US" dirty="0"/>
              <a:t>Since we are doing a lot of tests we decide to correct 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 </a:t>
            </a:r>
            <a:r>
              <a:rPr lang="en-US" dirty="0" smtClean="0"/>
              <a:t>to control our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Type I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rror rate</a:t>
            </a:r>
            <a:endParaRPr lang="en-US" dirty="0"/>
          </a:p>
          <a:p>
            <a:r>
              <a:rPr lang="en-US" dirty="0" smtClean="0"/>
              <a:t>0.05 ÷ 10 = </a:t>
            </a:r>
            <a:r>
              <a:rPr lang="en-US" b="1" u="sng" dirty="0" smtClean="0">
                <a:solidFill>
                  <a:srgbClr val="00B050"/>
                </a:solidFill>
              </a:rPr>
              <a:t>0.005</a:t>
            </a:r>
          </a:p>
          <a:p>
            <a:r>
              <a:rPr lang="en-US" dirty="0"/>
              <a:t>Now, only p values less than </a:t>
            </a:r>
            <a:r>
              <a:rPr lang="en-US" b="1" u="sng" dirty="0">
                <a:solidFill>
                  <a:srgbClr val="00B050"/>
                </a:solidFill>
              </a:rPr>
              <a:t>0.005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considered </a:t>
            </a:r>
            <a:r>
              <a:rPr lang="en-US" dirty="0" smtClean="0"/>
              <a:t>“significant”</a:t>
            </a:r>
            <a:endParaRPr lang="en-US" dirty="0"/>
          </a:p>
          <a:p>
            <a:r>
              <a:rPr lang="en-US" dirty="0"/>
              <a:t>Therefore, it is likely that </a:t>
            </a:r>
            <a:r>
              <a:rPr lang="en-US" b="1" u="sng" dirty="0" smtClean="0">
                <a:solidFill>
                  <a:srgbClr val="00B050"/>
                </a:solidFill>
              </a:rPr>
              <a:t>fewer</a:t>
            </a:r>
            <a:r>
              <a:rPr lang="en-US" dirty="0" smtClean="0"/>
              <a:t> comparisons will </a:t>
            </a:r>
            <a:r>
              <a:rPr lang="en-US" dirty="0"/>
              <a:t>be </a:t>
            </a:r>
            <a:r>
              <a:rPr lang="en-US" dirty="0" smtClean="0"/>
              <a:t>“significant”</a:t>
            </a:r>
            <a:endParaRPr lang="en-US" dirty="0" smtClean="0"/>
          </a:p>
          <a:p>
            <a:r>
              <a:rPr lang="en-US" dirty="0" smtClean="0"/>
              <a:t>Key: the more comparisons you make, the bigger the </a:t>
            </a:r>
            <a:r>
              <a:rPr lang="en-US" dirty="0" smtClean="0"/>
              <a:t>chang</a:t>
            </a:r>
            <a:r>
              <a:rPr lang="en-US" dirty="0" smtClean="0"/>
              <a:t>e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alpha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23554" y="2679595"/>
            <a:ext cx="844683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7986" y="3065961"/>
            <a:ext cx="718556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6735" y="4010180"/>
            <a:ext cx="3257840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4531" y="4045646"/>
            <a:ext cx="248916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75656" y="4499480"/>
            <a:ext cx="1010734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46253" y="499961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0647" y="540399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09811" y="5856708"/>
            <a:ext cx="74817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bonferro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79" y="17039"/>
            <a:ext cx="1524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3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</a:t>
            </a:r>
            <a:r>
              <a:rPr lang="en-US" dirty="0" smtClean="0"/>
              <a:t>by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Say we did </a:t>
            </a:r>
            <a:r>
              <a:rPr lang="en-US" u="sng" dirty="0" smtClean="0"/>
              <a:t>10</a:t>
            </a:r>
            <a:r>
              <a:rPr lang="en-US" dirty="0" smtClean="0"/>
              <a:t> pairwise t-test after a </a:t>
            </a:r>
            <a:r>
              <a:rPr lang="en-US" dirty="0" smtClean="0"/>
              <a:t>                                                 “</a:t>
            </a:r>
            <a:r>
              <a:rPr lang="en-US" dirty="0" smtClean="0"/>
              <a:t>significant” (p&lt;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) </a:t>
            </a:r>
            <a:r>
              <a:rPr lang="en-US" dirty="0" smtClean="0"/>
              <a:t>ANOVA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Omnibus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Original alpha </a:t>
            </a:r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 smtClean="0"/>
              <a:t>) by convention in biology: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</a:p>
          <a:p>
            <a:r>
              <a:rPr lang="en-US" dirty="0"/>
              <a:t>Any p value &lt;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 </a:t>
            </a:r>
            <a:r>
              <a:rPr lang="en-US" dirty="0"/>
              <a:t>considered “significant</a:t>
            </a:r>
            <a:r>
              <a:rPr lang="en-US" dirty="0" smtClean="0"/>
              <a:t>”</a:t>
            </a:r>
          </a:p>
          <a:p>
            <a:r>
              <a:rPr lang="en-US" dirty="0"/>
              <a:t>Since we are doing a lot of tests we decide to correct 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 </a:t>
            </a:r>
            <a:r>
              <a:rPr lang="en-US" dirty="0" smtClean="0"/>
              <a:t>to control our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Type I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rror rate</a:t>
            </a:r>
            <a:endParaRPr lang="en-US" dirty="0"/>
          </a:p>
          <a:p>
            <a:r>
              <a:rPr lang="en-US" dirty="0" smtClean="0"/>
              <a:t>0.05 ÷ 10 = </a:t>
            </a:r>
            <a:r>
              <a:rPr lang="en-US" b="1" u="sng" dirty="0" smtClean="0">
                <a:solidFill>
                  <a:srgbClr val="00B050"/>
                </a:solidFill>
              </a:rPr>
              <a:t>0.005</a:t>
            </a:r>
          </a:p>
          <a:p>
            <a:r>
              <a:rPr lang="en-US" dirty="0"/>
              <a:t>Now, only p values less than </a:t>
            </a:r>
            <a:r>
              <a:rPr lang="en-US" b="1" u="sng" dirty="0">
                <a:solidFill>
                  <a:srgbClr val="00B050"/>
                </a:solidFill>
              </a:rPr>
              <a:t>0.005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considered </a:t>
            </a:r>
            <a:r>
              <a:rPr lang="en-US" dirty="0" smtClean="0"/>
              <a:t>“significant”</a:t>
            </a:r>
            <a:endParaRPr lang="en-US" dirty="0"/>
          </a:p>
          <a:p>
            <a:r>
              <a:rPr lang="en-US" dirty="0"/>
              <a:t>Therefore, it is likely that </a:t>
            </a:r>
            <a:r>
              <a:rPr lang="en-US" b="1" u="sng" dirty="0" smtClean="0">
                <a:solidFill>
                  <a:srgbClr val="00B050"/>
                </a:solidFill>
              </a:rPr>
              <a:t>fewer</a:t>
            </a:r>
            <a:r>
              <a:rPr lang="en-US" dirty="0" smtClean="0"/>
              <a:t> comparisons will </a:t>
            </a:r>
            <a:r>
              <a:rPr lang="en-US" dirty="0"/>
              <a:t>be </a:t>
            </a:r>
            <a:r>
              <a:rPr lang="en-US" dirty="0" smtClean="0"/>
              <a:t>“significant”</a:t>
            </a:r>
            <a:endParaRPr lang="en-US" dirty="0" smtClean="0"/>
          </a:p>
          <a:p>
            <a:r>
              <a:rPr lang="en-US" dirty="0" smtClean="0"/>
              <a:t>Key: the more comparisons you make, the bigger the </a:t>
            </a:r>
            <a:r>
              <a:rPr lang="en-US" dirty="0" smtClean="0"/>
              <a:t>chang</a:t>
            </a:r>
            <a:r>
              <a:rPr lang="en-US" dirty="0" smtClean="0"/>
              <a:t>e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alpha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57986" y="3065961"/>
            <a:ext cx="718556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6735" y="4010180"/>
            <a:ext cx="3257840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4531" y="4045646"/>
            <a:ext cx="248916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75656" y="4499480"/>
            <a:ext cx="1010734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46253" y="499961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0647" y="540399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09811" y="5856708"/>
            <a:ext cx="74817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bonferro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79" y="4160"/>
            <a:ext cx="1524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4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</a:t>
            </a:r>
            <a:r>
              <a:rPr lang="en-US" dirty="0" smtClean="0"/>
              <a:t>by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Say we did </a:t>
            </a:r>
            <a:r>
              <a:rPr lang="en-US" u="sng" dirty="0" smtClean="0"/>
              <a:t>10</a:t>
            </a:r>
            <a:r>
              <a:rPr lang="en-US" dirty="0" smtClean="0"/>
              <a:t> pairwise t-test after a </a:t>
            </a:r>
            <a:r>
              <a:rPr lang="en-US" dirty="0" smtClean="0"/>
              <a:t>                                                 “</a:t>
            </a:r>
            <a:r>
              <a:rPr lang="en-US" dirty="0" smtClean="0"/>
              <a:t>significant” (p&lt;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) </a:t>
            </a:r>
            <a:r>
              <a:rPr lang="en-US" dirty="0" smtClean="0"/>
              <a:t>ANOVA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Omnibus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Original alpha </a:t>
            </a:r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 smtClean="0"/>
              <a:t>) by convention in biology: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</a:p>
          <a:p>
            <a:r>
              <a:rPr lang="en-US" dirty="0"/>
              <a:t>Any p value &lt;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 </a:t>
            </a:r>
            <a:r>
              <a:rPr lang="en-US" dirty="0"/>
              <a:t>considered “significant</a:t>
            </a:r>
            <a:r>
              <a:rPr lang="en-US" dirty="0" smtClean="0"/>
              <a:t>”</a:t>
            </a:r>
          </a:p>
          <a:p>
            <a:r>
              <a:rPr lang="en-US" dirty="0"/>
              <a:t>Since we are doing a lot of tests we decide to correct 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 </a:t>
            </a:r>
            <a:r>
              <a:rPr lang="en-US" dirty="0" smtClean="0"/>
              <a:t>to control our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Type I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rror rate</a:t>
            </a:r>
            <a:endParaRPr lang="en-US" dirty="0"/>
          </a:p>
          <a:p>
            <a:r>
              <a:rPr lang="en-US" dirty="0" smtClean="0"/>
              <a:t>0.05 ÷ 10 = </a:t>
            </a:r>
            <a:r>
              <a:rPr lang="en-US" b="1" u="sng" dirty="0" smtClean="0">
                <a:solidFill>
                  <a:srgbClr val="00B050"/>
                </a:solidFill>
              </a:rPr>
              <a:t>0.005</a:t>
            </a:r>
          </a:p>
          <a:p>
            <a:r>
              <a:rPr lang="en-US" dirty="0"/>
              <a:t>Now, only p values less than </a:t>
            </a:r>
            <a:r>
              <a:rPr lang="en-US" b="1" u="sng" dirty="0">
                <a:solidFill>
                  <a:srgbClr val="00B050"/>
                </a:solidFill>
              </a:rPr>
              <a:t>0.005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considered </a:t>
            </a:r>
            <a:r>
              <a:rPr lang="en-US" dirty="0" smtClean="0"/>
              <a:t>“significant”</a:t>
            </a:r>
            <a:endParaRPr lang="en-US" dirty="0"/>
          </a:p>
          <a:p>
            <a:r>
              <a:rPr lang="en-US" dirty="0"/>
              <a:t>Therefore, it is likely that </a:t>
            </a:r>
            <a:r>
              <a:rPr lang="en-US" b="1" u="sng" dirty="0" smtClean="0">
                <a:solidFill>
                  <a:srgbClr val="00B050"/>
                </a:solidFill>
              </a:rPr>
              <a:t>fewer</a:t>
            </a:r>
            <a:r>
              <a:rPr lang="en-US" dirty="0" smtClean="0"/>
              <a:t> comparisons will </a:t>
            </a:r>
            <a:r>
              <a:rPr lang="en-US" dirty="0"/>
              <a:t>be </a:t>
            </a:r>
            <a:r>
              <a:rPr lang="en-US" dirty="0" smtClean="0"/>
              <a:t>“significant”</a:t>
            </a:r>
            <a:endParaRPr lang="en-US" dirty="0" smtClean="0"/>
          </a:p>
          <a:p>
            <a:r>
              <a:rPr lang="en-US" dirty="0" smtClean="0"/>
              <a:t>Key: the more comparisons you make, the bigger the </a:t>
            </a:r>
            <a:r>
              <a:rPr lang="en-US" dirty="0" smtClean="0"/>
              <a:t>chang</a:t>
            </a:r>
            <a:r>
              <a:rPr lang="en-US" dirty="0" smtClean="0"/>
              <a:t>e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alpha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6735" y="4010180"/>
            <a:ext cx="3257840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4531" y="4045646"/>
            <a:ext cx="248916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75656" y="4499480"/>
            <a:ext cx="1010734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46253" y="499961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0647" y="540399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09811" y="5856708"/>
            <a:ext cx="74817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bonferro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79" y="4160"/>
            <a:ext cx="1524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72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</a:t>
            </a:r>
            <a:r>
              <a:rPr lang="en-US" dirty="0" smtClean="0"/>
              <a:t>by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Say we did </a:t>
            </a:r>
            <a:r>
              <a:rPr lang="en-US" u="sng" dirty="0" smtClean="0"/>
              <a:t>10</a:t>
            </a:r>
            <a:r>
              <a:rPr lang="en-US" dirty="0" smtClean="0"/>
              <a:t> pairwise t-test after a </a:t>
            </a:r>
            <a:r>
              <a:rPr lang="en-US" dirty="0" smtClean="0"/>
              <a:t>                                                 “</a:t>
            </a:r>
            <a:r>
              <a:rPr lang="en-US" dirty="0" smtClean="0"/>
              <a:t>significant” (p&lt;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) </a:t>
            </a:r>
            <a:r>
              <a:rPr lang="en-US" dirty="0" smtClean="0"/>
              <a:t>ANOVA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Omnibus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Original alpha </a:t>
            </a:r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 smtClean="0"/>
              <a:t>) by convention in biology: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</a:p>
          <a:p>
            <a:r>
              <a:rPr lang="en-US" dirty="0"/>
              <a:t>Any p value &lt;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 </a:t>
            </a:r>
            <a:r>
              <a:rPr lang="en-US" dirty="0"/>
              <a:t>considered “significant</a:t>
            </a:r>
            <a:r>
              <a:rPr lang="en-US" dirty="0" smtClean="0"/>
              <a:t>”</a:t>
            </a:r>
          </a:p>
          <a:p>
            <a:r>
              <a:rPr lang="en-US" dirty="0"/>
              <a:t>Since we are doing a lot of tests we decide to correct 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 </a:t>
            </a:r>
            <a:r>
              <a:rPr lang="en-US" dirty="0" smtClean="0"/>
              <a:t>to control our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Type I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rror rate</a:t>
            </a:r>
            <a:endParaRPr lang="en-US" dirty="0"/>
          </a:p>
          <a:p>
            <a:r>
              <a:rPr lang="en-US" dirty="0" smtClean="0"/>
              <a:t>0.05 ÷ 10 = </a:t>
            </a:r>
            <a:r>
              <a:rPr lang="en-US" b="1" u="sng" dirty="0" smtClean="0">
                <a:solidFill>
                  <a:srgbClr val="00B050"/>
                </a:solidFill>
              </a:rPr>
              <a:t>0.005</a:t>
            </a:r>
          </a:p>
          <a:p>
            <a:r>
              <a:rPr lang="en-US" dirty="0"/>
              <a:t>Now, only p values less than </a:t>
            </a:r>
            <a:r>
              <a:rPr lang="en-US" b="1" u="sng" dirty="0">
                <a:solidFill>
                  <a:srgbClr val="00B050"/>
                </a:solidFill>
              </a:rPr>
              <a:t>0.005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considered </a:t>
            </a:r>
            <a:r>
              <a:rPr lang="en-US" dirty="0" smtClean="0"/>
              <a:t>“significant”</a:t>
            </a:r>
            <a:endParaRPr lang="en-US" dirty="0"/>
          </a:p>
          <a:p>
            <a:r>
              <a:rPr lang="en-US" dirty="0"/>
              <a:t>Therefore, it is likely that </a:t>
            </a:r>
            <a:r>
              <a:rPr lang="en-US" b="1" u="sng" dirty="0" smtClean="0">
                <a:solidFill>
                  <a:srgbClr val="00B050"/>
                </a:solidFill>
              </a:rPr>
              <a:t>fewer</a:t>
            </a:r>
            <a:r>
              <a:rPr lang="en-US" dirty="0" smtClean="0"/>
              <a:t> comparisons will </a:t>
            </a:r>
            <a:r>
              <a:rPr lang="en-US" dirty="0"/>
              <a:t>be </a:t>
            </a:r>
            <a:r>
              <a:rPr lang="en-US" dirty="0" smtClean="0"/>
              <a:t>“significant”</a:t>
            </a:r>
            <a:endParaRPr lang="en-US" dirty="0" smtClean="0"/>
          </a:p>
          <a:p>
            <a:r>
              <a:rPr lang="en-US" dirty="0" smtClean="0"/>
              <a:t>Key: the more comparisons you make, the bigger the </a:t>
            </a:r>
            <a:r>
              <a:rPr lang="en-US" dirty="0" smtClean="0"/>
              <a:t>chang</a:t>
            </a:r>
            <a:r>
              <a:rPr lang="en-US" dirty="0" smtClean="0"/>
              <a:t>e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alpha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74531" y="4045646"/>
            <a:ext cx="248916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75656" y="4499480"/>
            <a:ext cx="1010734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46253" y="499961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0647" y="540399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09811" y="5856708"/>
            <a:ext cx="74817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onferroni corr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059" y="0"/>
            <a:ext cx="2925128" cy="44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4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0707"/>
          <a:stretch/>
        </p:blipFill>
        <p:spPr>
          <a:xfrm>
            <a:off x="0" y="1569660"/>
            <a:ext cx="10085982" cy="997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1197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analysis: Canopy openness multiple comparisons</a:t>
            </a:r>
          </a:p>
          <a:p>
            <a:r>
              <a:rPr lang="en-US" sz="3200" b="1" dirty="0" smtClean="0"/>
              <a:t>Step 4 </a:t>
            </a:r>
            <a:r>
              <a:rPr lang="en-US" sz="3200" b="1" dirty="0" smtClean="0"/>
              <a:t>vs 2</a:t>
            </a:r>
            <a:r>
              <a:rPr lang="en-US" sz="3200" b="1" dirty="0" smtClean="0"/>
              <a:t>: pairwise comparisons,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WITH CORRECTION </a:t>
            </a:r>
            <a:r>
              <a:rPr lang="en-US" sz="3200" b="1" dirty="0" smtClean="0"/>
              <a:t>for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89558" y="2566737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1957137" y="994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26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</a:t>
            </a:r>
            <a:r>
              <a:rPr lang="en-US" dirty="0" smtClean="0"/>
              <a:t>by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Say we did </a:t>
            </a:r>
            <a:r>
              <a:rPr lang="en-US" u="sng" dirty="0" smtClean="0"/>
              <a:t>10</a:t>
            </a:r>
            <a:r>
              <a:rPr lang="en-US" dirty="0" smtClean="0"/>
              <a:t> pairwise t-test after a </a:t>
            </a:r>
            <a:r>
              <a:rPr lang="en-US" dirty="0" smtClean="0"/>
              <a:t>                                                 “</a:t>
            </a:r>
            <a:r>
              <a:rPr lang="en-US" dirty="0" smtClean="0"/>
              <a:t>significant” (p&lt;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) </a:t>
            </a:r>
            <a:r>
              <a:rPr lang="en-US" dirty="0" smtClean="0"/>
              <a:t>ANOVA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Omnibus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Original alpha </a:t>
            </a:r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 smtClean="0"/>
              <a:t>) by convention in biology: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</a:p>
          <a:p>
            <a:r>
              <a:rPr lang="en-US" dirty="0"/>
              <a:t>Any p value &lt;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 </a:t>
            </a:r>
            <a:r>
              <a:rPr lang="en-US" dirty="0"/>
              <a:t>considered “significant</a:t>
            </a:r>
            <a:r>
              <a:rPr lang="en-US" dirty="0" smtClean="0"/>
              <a:t>”</a:t>
            </a:r>
          </a:p>
          <a:p>
            <a:r>
              <a:rPr lang="en-US" dirty="0"/>
              <a:t>Since we are doing a lot of tests we decide to correct 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 </a:t>
            </a:r>
            <a:r>
              <a:rPr lang="en-US" dirty="0" smtClean="0"/>
              <a:t>to control our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Type I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rror rate</a:t>
            </a:r>
            <a:endParaRPr lang="en-US" dirty="0"/>
          </a:p>
          <a:p>
            <a:r>
              <a:rPr lang="en-US" dirty="0" smtClean="0"/>
              <a:t>0.05 ÷ 10 = </a:t>
            </a:r>
            <a:r>
              <a:rPr lang="en-US" b="1" u="sng" dirty="0" smtClean="0">
                <a:solidFill>
                  <a:srgbClr val="00B050"/>
                </a:solidFill>
              </a:rPr>
              <a:t>0.005</a:t>
            </a:r>
          </a:p>
          <a:p>
            <a:r>
              <a:rPr lang="en-US" dirty="0"/>
              <a:t>Now, only p values less than </a:t>
            </a:r>
            <a:r>
              <a:rPr lang="en-US" b="1" u="sng" dirty="0">
                <a:solidFill>
                  <a:srgbClr val="00B050"/>
                </a:solidFill>
              </a:rPr>
              <a:t>0.005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considered </a:t>
            </a:r>
            <a:r>
              <a:rPr lang="en-US" dirty="0" smtClean="0"/>
              <a:t>“significant”</a:t>
            </a:r>
            <a:endParaRPr lang="en-US" dirty="0"/>
          </a:p>
          <a:p>
            <a:r>
              <a:rPr lang="en-US" dirty="0"/>
              <a:t>Therefore, it is likely that </a:t>
            </a:r>
            <a:r>
              <a:rPr lang="en-US" b="1" u="sng" dirty="0" smtClean="0">
                <a:solidFill>
                  <a:srgbClr val="00B050"/>
                </a:solidFill>
              </a:rPr>
              <a:t>fewer</a:t>
            </a:r>
            <a:r>
              <a:rPr lang="en-US" dirty="0" smtClean="0"/>
              <a:t> comparisons will </a:t>
            </a:r>
            <a:r>
              <a:rPr lang="en-US" dirty="0"/>
              <a:t>be </a:t>
            </a:r>
            <a:r>
              <a:rPr lang="en-US" dirty="0" smtClean="0"/>
              <a:t>“significant”</a:t>
            </a:r>
            <a:endParaRPr lang="en-US" dirty="0" smtClean="0"/>
          </a:p>
          <a:p>
            <a:r>
              <a:rPr lang="en-US" dirty="0" smtClean="0"/>
              <a:t>Key: the more comparisons you make, the bigger the </a:t>
            </a:r>
            <a:r>
              <a:rPr lang="en-US" dirty="0" smtClean="0"/>
              <a:t>chang</a:t>
            </a:r>
            <a:r>
              <a:rPr lang="en-US" dirty="0" smtClean="0"/>
              <a:t>e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alpha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5656" y="4499480"/>
            <a:ext cx="1010734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46253" y="499961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0647" y="540399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09811" y="5856708"/>
            <a:ext cx="74817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bonferro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79" y="4160"/>
            <a:ext cx="1524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62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</a:t>
            </a:r>
            <a:r>
              <a:rPr lang="en-US" dirty="0" smtClean="0"/>
              <a:t>by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Say we did </a:t>
            </a:r>
            <a:r>
              <a:rPr lang="en-US" u="sng" dirty="0" smtClean="0"/>
              <a:t>10</a:t>
            </a:r>
            <a:r>
              <a:rPr lang="en-US" dirty="0" smtClean="0"/>
              <a:t> pairwise t-test after a </a:t>
            </a:r>
            <a:r>
              <a:rPr lang="en-US" dirty="0" smtClean="0"/>
              <a:t>                                                 “</a:t>
            </a:r>
            <a:r>
              <a:rPr lang="en-US" dirty="0" smtClean="0"/>
              <a:t>significant” (p&lt;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) </a:t>
            </a:r>
            <a:r>
              <a:rPr lang="en-US" dirty="0" smtClean="0"/>
              <a:t>ANOVA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Omnibus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Original alpha </a:t>
            </a:r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 smtClean="0"/>
              <a:t>) by convention in biology: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</a:p>
          <a:p>
            <a:r>
              <a:rPr lang="en-US" dirty="0"/>
              <a:t>Any p value &lt;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 </a:t>
            </a:r>
            <a:r>
              <a:rPr lang="en-US" dirty="0"/>
              <a:t>considered “significant</a:t>
            </a:r>
            <a:r>
              <a:rPr lang="en-US" dirty="0" smtClean="0"/>
              <a:t>”</a:t>
            </a:r>
          </a:p>
          <a:p>
            <a:r>
              <a:rPr lang="en-US" dirty="0"/>
              <a:t>Since we are doing a lot of tests we decide to correct 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 </a:t>
            </a:r>
            <a:r>
              <a:rPr lang="en-US" dirty="0" smtClean="0"/>
              <a:t>to control our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Type I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rror rate</a:t>
            </a:r>
            <a:endParaRPr lang="en-US" dirty="0"/>
          </a:p>
          <a:p>
            <a:r>
              <a:rPr lang="en-US" dirty="0" smtClean="0"/>
              <a:t>0.05 ÷ 10 = </a:t>
            </a:r>
            <a:r>
              <a:rPr lang="en-US" b="1" u="sng" dirty="0" smtClean="0">
                <a:solidFill>
                  <a:srgbClr val="00B050"/>
                </a:solidFill>
              </a:rPr>
              <a:t>0.005</a:t>
            </a:r>
          </a:p>
          <a:p>
            <a:r>
              <a:rPr lang="en-US" dirty="0"/>
              <a:t>Now, only p values less than </a:t>
            </a:r>
            <a:r>
              <a:rPr lang="en-US" b="1" u="sng" dirty="0">
                <a:solidFill>
                  <a:srgbClr val="00B050"/>
                </a:solidFill>
              </a:rPr>
              <a:t>0.005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considered </a:t>
            </a:r>
            <a:r>
              <a:rPr lang="en-US" dirty="0" smtClean="0"/>
              <a:t>“significant”</a:t>
            </a:r>
            <a:endParaRPr lang="en-US" dirty="0"/>
          </a:p>
          <a:p>
            <a:r>
              <a:rPr lang="en-US" dirty="0"/>
              <a:t>Therefore, it is likely that </a:t>
            </a:r>
            <a:r>
              <a:rPr lang="en-US" b="1" u="sng" dirty="0" smtClean="0">
                <a:solidFill>
                  <a:srgbClr val="00B050"/>
                </a:solidFill>
              </a:rPr>
              <a:t>fewer</a:t>
            </a:r>
            <a:r>
              <a:rPr lang="en-US" dirty="0" smtClean="0"/>
              <a:t> comparisons will </a:t>
            </a:r>
            <a:r>
              <a:rPr lang="en-US" dirty="0"/>
              <a:t>be </a:t>
            </a:r>
            <a:r>
              <a:rPr lang="en-US" dirty="0" smtClean="0"/>
              <a:t>“significant”</a:t>
            </a:r>
            <a:endParaRPr lang="en-US" dirty="0" smtClean="0"/>
          </a:p>
          <a:p>
            <a:r>
              <a:rPr lang="en-US" dirty="0" smtClean="0"/>
              <a:t>Key: the more comparisons you make, the bigger the </a:t>
            </a:r>
            <a:r>
              <a:rPr lang="en-US" dirty="0" smtClean="0"/>
              <a:t>chang</a:t>
            </a:r>
            <a:r>
              <a:rPr lang="en-US" dirty="0" smtClean="0"/>
              <a:t>e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alpha</a:t>
            </a:r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10647" y="5403990"/>
            <a:ext cx="871212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09811" y="5856708"/>
            <a:ext cx="74817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bonferro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79" y="4160"/>
            <a:ext cx="1524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154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</a:t>
            </a:r>
            <a:r>
              <a:rPr lang="en-US" dirty="0" smtClean="0"/>
              <a:t>by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Say we did </a:t>
            </a:r>
            <a:r>
              <a:rPr lang="en-US" u="sng" dirty="0" smtClean="0"/>
              <a:t>10</a:t>
            </a:r>
            <a:r>
              <a:rPr lang="en-US" dirty="0" smtClean="0"/>
              <a:t> pairwise t-test after a </a:t>
            </a:r>
            <a:r>
              <a:rPr lang="en-US" dirty="0" smtClean="0"/>
              <a:t>                                                 “</a:t>
            </a:r>
            <a:r>
              <a:rPr lang="en-US" dirty="0" smtClean="0"/>
              <a:t>significant” (p&lt;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) </a:t>
            </a:r>
            <a:r>
              <a:rPr lang="en-US" dirty="0" smtClean="0"/>
              <a:t>ANOVA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Omnibus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Original alpha </a:t>
            </a:r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 smtClean="0"/>
              <a:t>) by convention in biology: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</a:p>
          <a:p>
            <a:r>
              <a:rPr lang="en-US" dirty="0"/>
              <a:t>Any p value &lt;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 </a:t>
            </a:r>
            <a:r>
              <a:rPr lang="en-US" dirty="0"/>
              <a:t>considered “significant</a:t>
            </a:r>
            <a:r>
              <a:rPr lang="en-US" dirty="0" smtClean="0"/>
              <a:t>”</a:t>
            </a:r>
          </a:p>
          <a:p>
            <a:r>
              <a:rPr lang="en-US" dirty="0"/>
              <a:t>Since we are doing a lot of tests we decide to correct 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 </a:t>
            </a:r>
            <a:r>
              <a:rPr lang="en-US" dirty="0" smtClean="0"/>
              <a:t>to control our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Type I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rror rate</a:t>
            </a:r>
            <a:endParaRPr lang="en-US" dirty="0"/>
          </a:p>
          <a:p>
            <a:r>
              <a:rPr lang="en-US" dirty="0" smtClean="0"/>
              <a:t>0.05 ÷ 10 = </a:t>
            </a:r>
            <a:r>
              <a:rPr lang="en-US" b="1" u="sng" dirty="0" smtClean="0">
                <a:solidFill>
                  <a:srgbClr val="00B050"/>
                </a:solidFill>
              </a:rPr>
              <a:t>0.005</a:t>
            </a:r>
          </a:p>
          <a:p>
            <a:r>
              <a:rPr lang="en-US" dirty="0"/>
              <a:t>Now, only p values less than </a:t>
            </a:r>
            <a:r>
              <a:rPr lang="en-US" b="1" u="sng" dirty="0">
                <a:solidFill>
                  <a:srgbClr val="00B050"/>
                </a:solidFill>
              </a:rPr>
              <a:t>0.005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considered </a:t>
            </a:r>
            <a:r>
              <a:rPr lang="en-US" dirty="0" smtClean="0"/>
              <a:t>“significant”</a:t>
            </a:r>
            <a:endParaRPr lang="en-US" dirty="0"/>
          </a:p>
          <a:p>
            <a:r>
              <a:rPr lang="en-US" dirty="0"/>
              <a:t>Therefore, it is likely that </a:t>
            </a:r>
            <a:r>
              <a:rPr lang="en-US" b="1" u="sng" dirty="0" smtClean="0">
                <a:solidFill>
                  <a:srgbClr val="00B050"/>
                </a:solidFill>
              </a:rPr>
              <a:t>fewer</a:t>
            </a:r>
            <a:r>
              <a:rPr lang="en-US" dirty="0" smtClean="0"/>
              <a:t> comparisons will </a:t>
            </a:r>
            <a:r>
              <a:rPr lang="en-US" dirty="0"/>
              <a:t>be </a:t>
            </a:r>
            <a:r>
              <a:rPr lang="en-US" dirty="0" smtClean="0"/>
              <a:t>“significant”</a:t>
            </a:r>
            <a:endParaRPr lang="en-US" dirty="0" smtClean="0"/>
          </a:p>
          <a:p>
            <a:r>
              <a:rPr lang="en-US" dirty="0" smtClean="0"/>
              <a:t>Key: the more comparisons you make, the bigger the </a:t>
            </a:r>
            <a:r>
              <a:rPr lang="en-US" dirty="0" smtClean="0"/>
              <a:t>chang</a:t>
            </a:r>
            <a:r>
              <a:rPr lang="en-US" dirty="0" smtClean="0"/>
              <a:t>e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alpha</a:t>
            </a:r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09811" y="5856708"/>
            <a:ext cx="748175" cy="3863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bonferro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79" y="4160"/>
            <a:ext cx="1524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91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</a:t>
            </a:r>
            <a:r>
              <a:rPr lang="en-US" dirty="0" smtClean="0"/>
              <a:t>by hand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Say we did </a:t>
            </a:r>
            <a:r>
              <a:rPr lang="en-US" u="sng" dirty="0" smtClean="0"/>
              <a:t>10</a:t>
            </a:r>
            <a:r>
              <a:rPr lang="en-US" dirty="0" smtClean="0"/>
              <a:t> pairwise t-test after a </a:t>
            </a:r>
            <a:r>
              <a:rPr lang="en-US" dirty="0" smtClean="0"/>
              <a:t>                                                 “</a:t>
            </a:r>
            <a:r>
              <a:rPr lang="en-US" dirty="0" smtClean="0"/>
              <a:t>significant” (p&lt;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) </a:t>
            </a:r>
            <a:r>
              <a:rPr lang="en-US" dirty="0" smtClean="0"/>
              <a:t>ANOVA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Omnibus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Original alpha </a:t>
            </a:r>
            <a:r>
              <a:rPr lang="en-US" dirty="0"/>
              <a:t>(</a:t>
            </a:r>
            <a:r>
              <a:rPr lang="el-GR" dirty="0"/>
              <a:t>α</a:t>
            </a:r>
            <a:r>
              <a:rPr lang="en-US" dirty="0" smtClean="0"/>
              <a:t>) by convention in biology: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</a:p>
          <a:p>
            <a:r>
              <a:rPr lang="en-US" dirty="0"/>
              <a:t>Any p value &lt;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0.05</a:t>
            </a:r>
            <a:r>
              <a:rPr lang="en-US" dirty="0" smtClean="0"/>
              <a:t> </a:t>
            </a:r>
            <a:r>
              <a:rPr lang="en-US" dirty="0"/>
              <a:t>considered “significant</a:t>
            </a:r>
            <a:r>
              <a:rPr lang="en-US" dirty="0" smtClean="0"/>
              <a:t>”</a:t>
            </a:r>
          </a:p>
          <a:p>
            <a:r>
              <a:rPr lang="en-US" dirty="0"/>
              <a:t>Since we are doing a lot of tests we decide to correct for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 </a:t>
            </a:r>
            <a:r>
              <a:rPr lang="en-US" dirty="0" smtClean="0"/>
              <a:t>to control our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Type I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rror rate</a:t>
            </a:r>
            <a:endParaRPr lang="en-US" dirty="0"/>
          </a:p>
          <a:p>
            <a:r>
              <a:rPr lang="en-US" dirty="0" smtClean="0"/>
              <a:t>0.05 ÷ 10 = </a:t>
            </a:r>
            <a:r>
              <a:rPr lang="en-US" b="1" u="sng" dirty="0" smtClean="0">
                <a:solidFill>
                  <a:srgbClr val="00B050"/>
                </a:solidFill>
              </a:rPr>
              <a:t>0.005</a:t>
            </a:r>
          </a:p>
          <a:p>
            <a:r>
              <a:rPr lang="en-US" dirty="0"/>
              <a:t>Now, only p values less than </a:t>
            </a:r>
            <a:r>
              <a:rPr lang="en-US" b="1" u="sng" dirty="0">
                <a:solidFill>
                  <a:srgbClr val="00B050"/>
                </a:solidFill>
              </a:rPr>
              <a:t>0.005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considered </a:t>
            </a:r>
            <a:r>
              <a:rPr lang="en-US" dirty="0" smtClean="0"/>
              <a:t>“significant”</a:t>
            </a:r>
            <a:endParaRPr lang="en-US" dirty="0"/>
          </a:p>
          <a:p>
            <a:r>
              <a:rPr lang="en-US" dirty="0"/>
              <a:t>Therefore, it is likely that </a:t>
            </a:r>
            <a:r>
              <a:rPr lang="en-US" b="1" u="sng" dirty="0" smtClean="0">
                <a:solidFill>
                  <a:srgbClr val="00B050"/>
                </a:solidFill>
              </a:rPr>
              <a:t>fewer</a:t>
            </a:r>
            <a:r>
              <a:rPr lang="en-US" dirty="0" smtClean="0"/>
              <a:t> comparisons will </a:t>
            </a:r>
            <a:r>
              <a:rPr lang="en-US" dirty="0"/>
              <a:t>be </a:t>
            </a:r>
            <a:r>
              <a:rPr lang="en-US" dirty="0" smtClean="0"/>
              <a:t>“significant”</a:t>
            </a:r>
            <a:endParaRPr lang="en-US" dirty="0" smtClean="0"/>
          </a:p>
          <a:p>
            <a:r>
              <a:rPr lang="en-US" dirty="0" smtClean="0"/>
              <a:t>Key: the </a:t>
            </a:r>
            <a:r>
              <a:rPr lang="en-US" b="1" u="sng" dirty="0" smtClean="0"/>
              <a:t>more</a:t>
            </a:r>
            <a:r>
              <a:rPr lang="en-US" dirty="0" smtClean="0"/>
              <a:t> comparisons you make, the bigger the </a:t>
            </a:r>
            <a:r>
              <a:rPr lang="en-US" dirty="0" smtClean="0"/>
              <a:t>chang</a:t>
            </a:r>
            <a:r>
              <a:rPr lang="en-US" dirty="0" smtClean="0"/>
              <a:t>e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 smtClean="0"/>
              <a:t>alpha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2" descr="Image result for bonferro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79" y="4160"/>
            <a:ext cx="1524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79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0707"/>
          <a:stretch/>
        </p:blipFill>
        <p:spPr>
          <a:xfrm>
            <a:off x="0" y="1569660"/>
            <a:ext cx="10085982" cy="997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1197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 analysis: Canopy openness multiple comparisons</a:t>
            </a:r>
          </a:p>
          <a:p>
            <a:r>
              <a:rPr lang="en-US" sz="3200" b="1" dirty="0" smtClean="0"/>
              <a:t>Step 4 </a:t>
            </a:r>
            <a:r>
              <a:rPr lang="en-US" sz="3200" b="1" dirty="0" smtClean="0"/>
              <a:t>vs 2</a:t>
            </a:r>
            <a:r>
              <a:rPr lang="en-US" sz="3200" b="1" dirty="0" smtClean="0"/>
              <a:t>: pairwise comparisons,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WITH CORRECTION </a:t>
            </a:r>
            <a:r>
              <a:rPr lang="en-US" sz="3200" b="1" dirty="0" smtClean="0"/>
              <a:t>for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multiple comparisons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89558" y="2566737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1957137" y="994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821" y="3192379"/>
            <a:ext cx="11197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-We could change this setting to one of several methods for adjusting p-values</a:t>
            </a:r>
          </a:p>
          <a:p>
            <a:r>
              <a:rPr lang="en-US" sz="3200" b="1" dirty="0" smtClean="0"/>
              <a:t>-But, </a:t>
            </a:r>
            <a:r>
              <a:rPr lang="en-US" sz="3200" b="1" dirty="0" err="1" smtClean="0"/>
              <a:t>pairwise.t.test</a:t>
            </a:r>
            <a:r>
              <a:rPr lang="en-US" sz="3200" b="1" dirty="0" smtClean="0"/>
              <a:t>() only gives p-values, </a:t>
            </a:r>
            <a:r>
              <a:rPr lang="en-US" sz="3200" b="1" dirty="0" smtClean="0"/>
              <a:t>                                     not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test-statistics</a:t>
            </a:r>
            <a:r>
              <a:rPr lang="en-US" sz="3200" b="1" dirty="0" smtClean="0"/>
              <a:t> or 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effect sizes</a:t>
            </a:r>
          </a:p>
          <a:p>
            <a:r>
              <a:rPr lang="en-US" sz="3200" b="1" dirty="0" smtClean="0"/>
              <a:t>-p-values by themselves do not provide the whole picture</a:t>
            </a:r>
          </a:p>
          <a:p>
            <a:r>
              <a:rPr lang="en-US" sz="3200" b="1" dirty="0" smtClean="0"/>
              <a:t>-It also doesn’t allow the method that is used in the book / common in ecology: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Tukey-Kramer</a:t>
            </a:r>
            <a:r>
              <a:rPr lang="en-US" sz="3200" b="1" dirty="0" smtClean="0"/>
              <a:t> /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Tukey’s HSD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67504" y="-45549"/>
            <a:ext cx="12449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508655" y="2149087"/>
            <a:ext cx="435803" cy="544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508655" y="2111302"/>
            <a:ext cx="361806" cy="6203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867724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8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5461"/>
          <a:stretch/>
        </p:blipFill>
        <p:spPr>
          <a:xfrm>
            <a:off x="6084109" y="3652770"/>
            <a:ext cx="5706832" cy="3205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208549"/>
            <a:ext cx="58229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Bonferonni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(Interleaf 8, </a:t>
            </a:r>
            <a:r>
              <a:rPr lang="en-US" dirty="0" err="1" smtClean="0"/>
              <a:t>pg</a:t>
            </a:r>
            <a:r>
              <a:rPr lang="en-US" dirty="0" smtClean="0"/>
              <a:t> 457)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2050" name="Picture 2" descr="Image result for bonferro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0"/>
            <a:ext cx="1524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1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" y="5448221"/>
            <a:ext cx="5893280" cy="784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208549"/>
            <a:ext cx="582297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Bonferonni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(Interleaf 8, </a:t>
            </a:r>
            <a:r>
              <a:rPr lang="en-US" dirty="0" err="1" smtClean="0"/>
              <a:t>pg</a:t>
            </a:r>
            <a:r>
              <a:rPr lang="en-US" dirty="0" smtClean="0"/>
              <a:t> 457)</a:t>
            </a:r>
          </a:p>
          <a:p>
            <a:r>
              <a:rPr lang="en-US" sz="3200" dirty="0"/>
              <a:t>-</a:t>
            </a:r>
            <a:r>
              <a:rPr lang="en-US" sz="2400" dirty="0" smtClean="0"/>
              <a:t>Once very commonly used</a:t>
            </a:r>
          </a:p>
          <a:p>
            <a:r>
              <a:rPr lang="en-US" sz="2400" dirty="0" smtClean="0"/>
              <a:t>-Is VERY </a:t>
            </a:r>
            <a:r>
              <a:rPr lang="en-US" sz="2400" b="1" dirty="0" smtClean="0"/>
              <a:t>conservative</a:t>
            </a:r>
          </a:p>
          <a:p>
            <a:r>
              <a:rPr lang="en-US" sz="2400" dirty="0" smtClean="0"/>
              <a:t>-Can be implemented by</a:t>
            </a:r>
          </a:p>
          <a:p>
            <a:r>
              <a:rPr lang="en-US" sz="2400" dirty="0" smtClean="0"/>
              <a:t>a)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↑ p-values</a:t>
            </a:r>
          </a:p>
          <a:p>
            <a:r>
              <a:rPr lang="en-US" sz="2400" dirty="0" smtClean="0"/>
              <a:t>Fewer are &lt; 0.05, fewer significant</a:t>
            </a:r>
          </a:p>
          <a:p>
            <a:r>
              <a:rPr lang="en-US" sz="2400" dirty="0" smtClean="0"/>
              <a:t>This is what </a:t>
            </a:r>
            <a:r>
              <a:rPr lang="en-US" sz="2400" dirty="0" err="1" smtClean="0"/>
              <a:t>pairwise.t.test</a:t>
            </a:r>
            <a:r>
              <a:rPr lang="en-US" sz="2400" dirty="0" smtClean="0"/>
              <a:t>()</a:t>
            </a:r>
            <a:r>
              <a:rPr lang="en-US" sz="2400" dirty="0" smtClean="0"/>
              <a:t> </a:t>
            </a:r>
            <a:r>
              <a:rPr lang="en-US" sz="2400" dirty="0" smtClean="0"/>
              <a:t>does</a:t>
            </a:r>
          </a:p>
          <a:p>
            <a:r>
              <a:rPr lang="en-US" sz="2400" dirty="0" smtClean="0"/>
              <a:t>b)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↓alpha </a:t>
            </a:r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alpha = 0.05 ÷ (# of tests)</a:t>
            </a:r>
          </a:p>
          <a:p>
            <a:r>
              <a:rPr lang="en-US" sz="2400" dirty="0" smtClean="0"/>
              <a:t>Instead of comparing our p values to 0.05, we compare to new alpha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Eg</a:t>
            </a:r>
            <a:r>
              <a:rPr lang="en-US" sz="2400" dirty="0" smtClean="0"/>
              <a:t> 0.05 ÷ 17 tests =  0.003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7124" y="6232358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9398" y="2240923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98" y="3370103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24637" y="5846957"/>
            <a:ext cx="1229188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36502" y="4409162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58616" y="4859742"/>
            <a:ext cx="93988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56655" y="4821632"/>
            <a:ext cx="106245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5461"/>
          <a:stretch/>
        </p:blipFill>
        <p:spPr>
          <a:xfrm>
            <a:off x="6084109" y="3652770"/>
            <a:ext cx="5706832" cy="32052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r="25146"/>
          <a:stretch/>
        </p:blipFill>
        <p:spPr>
          <a:xfrm>
            <a:off x="6225707" y="-8292"/>
            <a:ext cx="5672697" cy="315332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9762186" y="3134738"/>
            <a:ext cx="128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541098" y="6751555"/>
            <a:ext cx="633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7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" y="5448221"/>
            <a:ext cx="5893280" cy="784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208549"/>
            <a:ext cx="582297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Bonferonni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(Interleaf 8, </a:t>
            </a:r>
            <a:r>
              <a:rPr lang="en-US" dirty="0" err="1" smtClean="0"/>
              <a:t>pg</a:t>
            </a:r>
            <a:r>
              <a:rPr lang="en-US" dirty="0" smtClean="0"/>
              <a:t> 457)</a:t>
            </a:r>
          </a:p>
          <a:p>
            <a:r>
              <a:rPr lang="en-US" sz="3200" dirty="0"/>
              <a:t>-</a:t>
            </a:r>
            <a:r>
              <a:rPr lang="en-US" sz="2400" dirty="0" smtClean="0"/>
              <a:t>Once very commonly used</a:t>
            </a:r>
          </a:p>
          <a:p>
            <a:r>
              <a:rPr lang="en-US" sz="2400" dirty="0" smtClean="0"/>
              <a:t>-Is VERY </a:t>
            </a:r>
            <a:r>
              <a:rPr lang="en-US" sz="2400" b="1" dirty="0" smtClean="0"/>
              <a:t>conservative</a:t>
            </a:r>
          </a:p>
          <a:p>
            <a:r>
              <a:rPr lang="en-US" sz="2400" dirty="0" smtClean="0"/>
              <a:t>-Can be implemented by</a:t>
            </a:r>
          </a:p>
          <a:p>
            <a:r>
              <a:rPr lang="en-US" sz="2400" dirty="0" smtClean="0"/>
              <a:t>a)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↑ p-values</a:t>
            </a:r>
          </a:p>
          <a:p>
            <a:r>
              <a:rPr lang="en-US" sz="2400" dirty="0" smtClean="0"/>
              <a:t>Fewer are &lt; 0.05, fewer significant</a:t>
            </a:r>
          </a:p>
          <a:p>
            <a:r>
              <a:rPr lang="en-US" sz="2400" dirty="0" smtClean="0"/>
              <a:t>This is what </a:t>
            </a:r>
            <a:r>
              <a:rPr lang="en-US" sz="2400" dirty="0" err="1" smtClean="0"/>
              <a:t>pairwise.t.test</a:t>
            </a:r>
            <a:r>
              <a:rPr lang="en-US" sz="2400" dirty="0" smtClean="0"/>
              <a:t>()</a:t>
            </a:r>
            <a:r>
              <a:rPr lang="en-US" sz="2400" dirty="0" smtClean="0"/>
              <a:t> </a:t>
            </a:r>
            <a:r>
              <a:rPr lang="en-US" sz="2400" dirty="0" smtClean="0"/>
              <a:t>does</a:t>
            </a:r>
          </a:p>
          <a:p>
            <a:r>
              <a:rPr lang="en-US" sz="2400" dirty="0" smtClean="0"/>
              <a:t>b)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↓alpha </a:t>
            </a:r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alpha = 0.05 ÷ (# of tests)</a:t>
            </a:r>
          </a:p>
          <a:p>
            <a:r>
              <a:rPr lang="en-US" sz="2400" dirty="0" smtClean="0"/>
              <a:t>Instead of comparing our p values to 0.05, we compare to new alpha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Eg</a:t>
            </a:r>
            <a:r>
              <a:rPr lang="en-US" sz="2400" dirty="0" smtClean="0"/>
              <a:t> 0.05 ÷ 17 tests =  0.003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7124" y="6232358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9398" y="2240923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98" y="3370103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24637" y="5846957"/>
            <a:ext cx="1229188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36502" y="4409162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58616" y="4859742"/>
            <a:ext cx="93988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56655" y="4821632"/>
            <a:ext cx="106245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5461"/>
          <a:stretch/>
        </p:blipFill>
        <p:spPr>
          <a:xfrm>
            <a:off x="6084109" y="3652770"/>
            <a:ext cx="5706832" cy="32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7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" y="5448221"/>
            <a:ext cx="5893280" cy="784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208549"/>
            <a:ext cx="582297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Bonferonni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(Interleaf 8, </a:t>
            </a:r>
            <a:r>
              <a:rPr lang="en-US" dirty="0" err="1" smtClean="0"/>
              <a:t>pg</a:t>
            </a:r>
            <a:r>
              <a:rPr lang="en-US" dirty="0" smtClean="0"/>
              <a:t> 457)</a:t>
            </a:r>
          </a:p>
          <a:p>
            <a:r>
              <a:rPr lang="en-US" sz="3200" dirty="0"/>
              <a:t>-</a:t>
            </a:r>
            <a:r>
              <a:rPr lang="en-US" sz="2400" dirty="0" smtClean="0"/>
              <a:t>Once very commonly used</a:t>
            </a:r>
          </a:p>
          <a:p>
            <a:r>
              <a:rPr lang="en-US" sz="2400" dirty="0" smtClean="0"/>
              <a:t>-Is VERY </a:t>
            </a:r>
            <a:r>
              <a:rPr lang="en-US" sz="2400" b="1" dirty="0" smtClean="0"/>
              <a:t>conservative</a:t>
            </a:r>
          </a:p>
          <a:p>
            <a:r>
              <a:rPr lang="en-US" sz="2400" dirty="0" smtClean="0"/>
              <a:t>-Can be implemented by</a:t>
            </a:r>
          </a:p>
          <a:p>
            <a:r>
              <a:rPr lang="en-US" sz="2400" dirty="0" smtClean="0"/>
              <a:t>a)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↑ p-values</a:t>
            </a:r>
          </a:p>
          <a:p>
            <a:r>
              <a:rPr lang="en-US" sz="2400" dirty="0" smtClean="0"/>
              <a:t>Fewer are &lt; 0.05, fewer significant</a:t>
            </a:r>
          </a:p>
          <a:p>
            <a:r>
              <a:rPr lang="en-US" sz="2400" dirty="0" smtClean="0"/>
              <a:t>This is what </a:t>
            </a:r>
            <a:r>
              <a:rPr lang="en-US" sz="2400" dirty="0" err="1" smtClean="0"/>
              <a:t>pairwise.t.test</a:t>
            </a:r>
            <a:r>
              <a:rPr lang="en-US" sz="2400" dirty="0" smtClean="0"/>
              <a:t>()</a:t>
            </a:r>
            <a:r>
              <a:rPr lang="en-US" sz="2400" dirty="0" smtClean="0"/>
              <a:t> </a:t>
            </a:r>
            <a:r>
              <a:rPr lang="en-US" sz="2400" dirty="0" smtClean="0"/>
              <a:t>does</a:t>
            </a:r>
          </a:p>
          <a:p>
            <a:r>
              <a:rPr lang="en-US" sz="2400" dirty="0" smtClean="0"/>
              <a:t>b)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↓alpha </a:t>
            </a:r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alpha = 0.05 ÷ (# of tests)</a:t>
            </a:r>
          </a:p>
          <a:p>
            <a:r>
              <a:rPr lang="en-US" sz="2400" dirty="0" smtClean="0"/>
              <a:t>Instead of comparing our p values to 0.05, we compare to new alpha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Eg</a:t>
            </a:r>
            <a:r>
              <a:rPr lang="en-US" sz="2400" dirty="0" smtClean="0"/>
              <a:t> 0.05 ÷ 17 tests =  0.003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7124" y="6232358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9398" y="3370103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36502" y="4409162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58616" y="4859742"/>
            <a:ext cx="93988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56655" y="4821632"/>
            <a:ext cx="106245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5461"/>
          <a:stretch/>
        </p:blipFill>
        <p:spPr>
          <a:xfrm>
            <a:off x="6084109" y="3652770"/>
            <a:ext cx="5706832" cy="320523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441817" y="6218462"/>
            <a:ext cx="121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71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" y="5448221"/>
            <a:ext cx="5893280" cy="784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208549"/>
            <a:ext cx="582297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Bonferonni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(Interleaf 8, </a:t>
            </a:r>
            <a:r>
              <a:rPr lang="en-US" dirty="0" err="1" smtClean="0"/>
              <a:t>pg</a:t>
            </a:r>
            <a:r>
              <a:rPr lang="en-US" dirty="0" smtClean="0"/>
              <a:t> 457)</a:t>
            </a:r>
          </a:p>
          <a:p>
            <a:r>
              <a:rPr lang="en-US" sz="3200" dirty="0"/>
              <a:t>-</a:t>
            </a:r>
            <a:r>
              <a:rPr lang="en-US" sz="2400" dirty="0" smtClean="0"/>
              <a:t>Once very commonly used</a:t>
            </a:r>
          </a:p>
          <a:p>
            <a:r>
              <a:rPr lang="en-US" sz="2400" dirty="0" smtClean="0"/>
              <a:t>-Is VERY </a:t>
            </a:r>
            <a:r>
              <a:rPr lang="en-US" sz="2400" b="1" dirty="0" smtClean="0"/>
              <a:t>conservative</a:t>
            </a:r>
          </a:p>
          <a:p>
            <a:r>
              <a:rPr lang="en-US" sz="2400" dirty="0" smtClean="0"/>
              <a:t>-Can be implemented by</a:t>
            </a:r>
          </a:p>
          <a:p>
            <a:r>
              <a:rPr lang="en-US" sz="2400" dirty="0" smtClean="0"/>
              <a:t>a)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↑ p-values</a:t>
            </a:r>
          </a:p>
          <a:p>
            <a:r>
              <a:rPr lang="en-US" sz="2400" dirty="0" smtClean="0"/>
              <a:t>Fewer are &lt; 0.05, fewer significant</a:t>
            </a:r>
          </a:p>
          <a:p>
            <a:r>
              <a:rPr lang="en-US" sz="2400" dirty="0" smtClean="0"/>
              <a:t>This is what </a:t>
            </a:r>
            <a:r>
              <a:rPr lang="en-US" sz="2400" dirty="0" err="1" smtClean="0"/>
              <a:t>pairwise.t.test</a:t>
            </a:r>
            <a:r>
              <a:rPr lang="en-US" sz="2400" dirty="0" smtClean="0"/>
              <a:t>()</a:t>
            </a:r>
            <a:r>
              <a:rPr lang="en-US" sz="2400" dirty="0" smtClean="0"/>
              <a:t> </a:t>
            </a:r>
            <a:r>
              <a:rPr lang="en-US" sz="2400" dirty="0" smtClean="0"/>
              <a:t>does</a:t>
            </a:r>
          </a:p>
          <a:p>
            <a:r>
              <a:rPr lang="en-US" sz="2400" dirty="0" smtClean="0"/>
              <a:t>b)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↓alpha </a:t>
            </a:r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alpha = 0.05 ÷ (# of tests)</a:t>
            </a:r>
          </a:p>
          <a:p>
            <a:r>
              <a:rPr lang="en-US" sz="2400" dirty="0" smtClean="0"/>
              <a:t>Instead of comparing our p values to 0.05, we compare to new alpha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Eg</a:t>
            </a:r>
            <a:r>
              <a:rPr lang="en-US" sz="2400" dirty="0" smtClean="0"/>
              <a:t> 0.05 ÷ 17 tests =  0.003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7124" y="6232358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9398" y="3370103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36502" y="4409162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58616" y="4859742"/>
            <a:ext cx="93988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56655" y="4821632"/>
            <a:ext cx="106245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5461"/>
          <a:stretch/>
        </p:blipFill>
        <p:spPr>
          <a:xfrm>
            <a:off x="6084109" y="3652770"/>
            <a:ext cx="5706832" cy="320523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441817" y="6218462"/>
            <a:ext cx="121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r="25146"/>
          <a:stretch/>
        </p:blipFill>
        <p:spPr>
          <a:xfrm>
            <a:off x="6225707" y="-8292"/>
            <a:ext cx="5672697" cy="315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" y="5448221"/>
            <a:ext cx="5893280" cy="784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7" y="208549"/>
            <a:ext cx="582297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Bonferonni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correction</a:t>
            </a:r>
            <a:r>
              <a:rPr lang="en-US" sz="3200" dirty="0" smtClean="0"/>
              <a:t>”</a:t>
            </a:r>
          </a:p>
          <a:p>
            <a:r>
              <a:rPr lang="en-US" dirty="0" smtClean="0"/>
              <a:t>(Interleaf 8, </a:t>
            </a:r>
            <a:r>
              <a:rPr lang="en-US" dirty="0" err="1" smtClean="0"/>
              <a:t>pg</a:t>
            </a:r>
            <a:r>
              <a:rPr lang="en-US" dirty="0" smtClean="0"/>
              <a:t> 457)</a:t>
            </a:r>
          </a:p>
          <a:p>
            <a:r>
              <a:rPr lang="en-US" sz="3200" dirty="0"/>
              <a:t>-</a:t>
            </a:r>
            <a:r>
              <a:rPr lang="en-US" sz="2400" dirty="0" smtClean="0"/>
              <a:t>Once very commonly used</a:t>
            </a:r>
          </a:p>
          <a:p>
            <a:r>
              <a:rPr lang="en-US" sz="2400" dirty="0" smtClean="0"/>
              <a:t>-Is VERY </a:t>
            </a:r>
            <a:r>
              <a:rPr lang="en-US" sz="2400" b="1" dirty="0" smtClean="0"/>
              <a:t>conservative</a:t>
            </a:r>
          </a:p>
          <a:p>
            <a:r>
              <a:rPr lang="en-US" sz="2400" dirty="0" smtClean="0"/>
              <a:t>-Can be implemented by</a:t>
            </a:r>
          </a:p>
          <a:p>
            <a:r>
              <a:rPr lang="en-US" sz="2400" dirty="0" smtClean="0"/>
              <a:t>a)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↑ p-values</a:t>
            </a:r>
          </a:p>
          <a:p>
            <a:r>
              <a:rPr lang="en-US" sz="2400" dirty="0" smtClean="0"/>
              <a:t>Fewer are &lt; 0.05, fewer significant</a:t>
            </a:r>
          </a:p>
          <a:p>
            <a:r>
              <a:rPr lang="en-US" sz="2400" dirty="0" smtClean="0"/>
              <a:t>This is what </a:t>
            </a:r>
            <a:r>
              <a:rPr lang="en-US" sz="2400" dirty="0" err="1" smtClean="0"/>
              <a:t>pairwise.t.test</a:t>
            </a:r>
            <a:r>
              <a:rPr lang="en-US" sz="2400" dirty="0" smtClean="0"/>
              <a:t>()</a:t>
            </a:r>
            <a:r>
              <a:rPr lang="en-US" sz="2400" dirty="0" smtClean="0"/>
              <a:t> </a:t>
            </a:r>
            <a:r>
              <a:rPr lang="en-US" sz="2400" dirty="0" smtClean="0"/>
              <a:t>does</a:t>
            </a:r>
          </a:p>
          <a:p>
            <a:r>
              <a:rPr lang="en-US" sz="2400" dirty="0" smtClean="0"/>
              <a:t>b)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↓alpha </a:t>
            </a:r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New alpha = 0.05 ÷ (# of tests)</a:t>
            </a:r>
          </a:p>
          <a:p>
            <a:r>
              <a:rPr lang="en-US" sz="2400" dirty="0" smtClean="0"/>
              <a:t>Instead of comparing our p values to 0.05, we compare to new alpha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Eg</a:t>
            </a:r>
            <a:r>
              <a:rPr lang="en-US" sz="2400" dirty="0" smtClean="0"/>
              <a:t> 0.05 ÷ 17 tests =  0.003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7124" y="6232358"/>
            <a:ext cx="1" cy="625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9398" y="3370103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36502" y="4409162"/>
            <a:ext cx="1596980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58616" y="4859742"/>
            <a:ext cx="93988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56655" y="4821632"/>
            <a:ext cx="1062455" cy="412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25461"/>
          <a:stretch/>
        </p:blipFill>
        <p:spPr>
          <a:xfrm>
            <a:off x="6084109" y="3652770"/>
            <a:ext cx="5706832" cy="320523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441817" y="6218462"/>
            <a:ext cx="121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r="25146"/>
          <a:stretch/>
        </p:blipFill>
        <p:spPr>
          <a:xfrm>
            <a:off x="6225707" y="-8292"/>
            <a:ext cx="5672697" cy="315332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0238704" y="2292439"/>
            <a:ext cx="773217" cy="3503054"/>
          </a:xfrm>
          <a:custGeom>
            <a:avLst/>
            <a:gdLst>
              <a:gd name="connsiteX0" fmla="*/ 0 w 773217"/>
              <a:gd name="connsiteY0" fmla="*/ 3503054 h 3503054"/>
              <a:gd name="connsiteX1" fmla="*/ 759854 w 773217"/>
              <a:gd name="connsiteY1" fmla="*/ 1197736 h 3503054"/>
              <a:gd name="connsiteX2" fmla="*/ 412124 w 773217"/>
              <a:gd name="connsiteY2" fmla="*/ 0 h 350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217" h="3503054">
                <a:moveTo>
                  <a:pt x="0" y="3503054"/>
                </a:moveTo>
                <a:cubicBezTo>
                  <a:pt x="345583" y="2642316"/>
                  <a:pt x="691167" y="1781578"/>
                  <a:pt x="759854" y="1197736"/>
                </a:cubicBezTo>
                <a:cubicBezTo>
                  <a:pt x="828541" y="613894"/>
                  <a:pt x="620332" y="306947"/>
                  <a:pt x="412124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795417" y="2459865"/>
            <a:ext cx="373563" cy="3734873"/>
          </a:xfrm>
          <a:custGeom>
            <a:avLst/>
            <a:gdLst>
              <a:gd name="connsiteX0" fmla="*/ 347806 w 373563"/>
              <a:gd name="connsiteY0" fmla="*/ 3734873 h 3734873"/>
              <a:gd name="connsiteX1" fmla="*/ 76 w 373563"/>
              <a:gd name="connsiteY1" fmla="*/ 1081825 h 3734873"/>
              <a:gd name="connsiteX2" fmla="*/ 373563 w 373563"/>
              <a:gd name="connsiteY2" fmla="*/ 0 h 373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563" h="3734873">
                <a:moveTo>
                  <a:pt x="347806" y="3734873"/>
                </a:moveTo>
                <a:cubicBezTo>
                  <a:pt x="171794" y="2719588"/>
                  <a:pt x="-4217" y="1704304"/>
                  <a:pt x="76" y="1081825"/>
                </a:cubicBezTo>
                <a:cubicBezTo>
                  <a:pt x="4369" y="459346"/>
                  <a:pt x="188966" y="229673"/>
                  <a:pt x="37356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532270" y="1983346"/>
            <a:ext cx="912046" cy="3812147"/>
          </a:xfrm>
          <a:custGeom>
            <a:avLst/>
            <a:gdLst>
              <a:gd name="connsiteX0" fmla="*/ 347806 w 373563"/>
              <a:gd name="connsiteY0" fmla="*/ 3734873 h 3734873"/>
              <a:gd name="connsiteX1" fmla="*/ 76 w 373563"/>
              <a:gd name="connsiteY1" fmla="*/ 1081825 h 3734873"/>
              <a:gd name="connsiteX2" fmla="*/ 373563 w 373563"/>
              <a:gd name="connsiteY2" fmla="*/ 0 h 373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563" h="3734873">
                <a:moveTo>
                  <a:pt x="347806" y="3734873"/>
                </a:moveTo>
                <a:cubicBezTo>
                  <a:pt x="171794" y="2719588"/>
                  <a:pt x="-4217" y="1704304"/>
                  <a:pt x="76" y="1081825"/>
                </a:cubicBezTo>
                <a:cubicBezTo>
                  <a:pt x="4369" y="459346"/>
                  <a:pt x="188966" y="229673"/>
                  <a:pt x="37356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9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1885</Words>
  <Application>Microsoft Office PowerPoint</Application>
  <PresentationFormat>Widescreen</PresentationFormat>
  <Paragraphs>221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ANOVA &amp; Multiple comparisons with  corrections  Bonferonni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Bonferroni by hand</vt:lpstr>
      <vt:lpstr>Bonferroni by hand</vt:lpstr>
      <vt:lpstr>Bonferroni by hand</vt:lpstr>
      <vt:lpstr>Bonferroni by hand</vt:lpstr>
      <vt:lpstr>Bonferroni by hand</vt:lpstr>
      <vt:lpstr>Bonferroni by hand</vt:lpstr>
      <vt:lpstr>Bonferroni by hand</vt:lpstr>
      <vt:lpstr>Bonferroni by hand</vt:lpstr>
      <vt:lpstr>Bonferroni by hand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37</cp:revision>
  <dcterms:created xsi:type="dcterms:W3CDTF">2016-11-06T21:00:30Z</dcterms:created>
  <dcterms:modified xsi:type="dcterms:W3CDTF">2017-11-06T02:41:36Z</dcterms:modified>
</cp:coreProperties>
</file>