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62" r:id="rId4"/>
    <p:sldId id="266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CC2-95FA-4B44-95E3-B52B6608807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F1DB-F35F-4876-ADAC-259110AB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4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CC2-95FA-4B44-95E3-B52B6608807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F1DB-F35F-4876-ADAC-259110AB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9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CC2-95FA-4B44-95E3-B52B6608807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F1DB-F35F-4876-ADAC-259110AB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8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CC2-95FA-4B44-95E3-B52B6608807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F1DB-F35F-4876-ADAC-259110AB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0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CC2-95FA-4B44-95E3-B52B6608807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F1DB-F35F-4876-ADAC-259110AB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0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CC2-95FA-4B44-95E3-B52B6608807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F1DB-F35F-4876-ADAC-259110AB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7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CC2-95FA-4B44-95E3-B52B6608807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F1DB-F35F-4876-ADAC-259110AB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CC2-95FA-4B44-95E3-B52B6608807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F1DB-F35F-4876-ADAC-259110AB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6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CC2-95FA-4B44-95E3-B52B6608807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F1DB-F35F-4876-ADAC-259110AB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2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CC2-95FA-4B44-95E3-B52B6608807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F1DB-F35F-4876-ADAC-259110AB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4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4CC2-95FA-4B44-95E3-B52B6608807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F1DB-F35F-4876-ADAC-259110AB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3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74CC2-95FA-4B44-95E3-B52B6608807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6F1DB-F35F-4876-ADAC-259110AB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ANOVA &amp;</a:t>
            </a:r>
            <a:br>
              <a:rPr lang="en-US" dirty="0" smtClean="0"/>
            </a:br>
            <a:r>
              <a:rPr lang="en-US" dirty="0" smtClean="0"/>
              <a:t>Multiple comparisons with </a:t>
            </a:r>
            <a:br>
              <a:rPr lang="en-US" dirty="0" smtClean="0"/>
            </a:br>
            <a:r>
              <a:rPr lang="en-US" dirty="0" smtClean="0"/>
              <a:t>corrections </a:t>
            </a:r>
            <a:br>
              <a:rPr lang="en-US" dirty="0" smtClean="0"/>
            </a:br>
            <a:r>
              <a:rPr lang="en-US" dirty="0" smtClean="0"/>
              <a:t>Tukey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867724" y="-45549"/>
            <a:ext cx="324276" cy="690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John Tuke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723" y="3602038"/>
            <a:ext cx="2550554" cy="310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03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Tukey-Kramer / </a:t>
            </a:r>
            <a:r>
              <a:rPr lang="en-US" dirty="0" err="1" smtClean="0"/>
              <a:t>TukeyHSD</a:t>
            </a:r>
            <a:r>
              <a:rPr lang="en-US" dirty="0" smtClean="0"/>
              <a:t>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Less </a:t>
            </a:r>
            <a:r>
              <a:rPr lang="en-US" dirty="0" smtClean="0">
                <a:solidFill>
                  <a:schemeClr val="bg1"/>
                </a:solidFill>
              </a:rPr>
              <a:t>conservative </a:t>
            </a:r>
            <a:r>
              <a:rPr lang="en-US" dirty="0" smtClean="0"/>
              <a:t>technique than </a:t>
            </a:r>
            <a:r>
              <a:rPr lang="en-US" dirty="0" err="1" smtClean="0"/>
              <a:t>Bonferrnoi</a:t>
            </a:r>
            <a:endParaRPr lang="en-US" dirty="0" smtClean="0"/>
          </a:p>
          <a:p>
            <a:r>
              <a:rPr lang="en-US" dirty="0" smtClean="0"/>
              <a:t>(what do I mean by conservative: </a:t>
            </a:r>
            <a:r>
              <a:rPr lang="en-US" dirty="0" smtClean="0">
                <a:solidFill>
                  <a:schemeClr val="bg1"/>
                </a:solidFill>
              </a:rPr>
              <a:t>favors the null Ho</a:t>
            </a:r>
            <a:r>
              <a:rPr lang="en-US" dirty="0" smtClean="0"/>
              <a:t>)</a:t>
            </a:r>
          </a:p>
          <a:p>
            <a:r>
              <a:rPr lang="en-US" dirty="0" smtClean="0"/>
              <a:t>(What do I mean by “favors the null”: </a:t>
            </a:r>
            <a:r>
              <a:rPr lang="en-US" dirty="0" smtClean="0">
                <a:solidFill>
                  <a:schemeClr val="bg1"/>
                </a:solidFill>
              </a:rPr>
              <a:t>less like to reject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More useful function in R</a:t>
            </a:r>
          </a:p>
          <a:p>
            <a:r>
              <a:rPr lang="en-US" dirty="0" smtClean="0"/>
              <a:t>Emphasized by authors of book</a:t>
            </a:r>
          </a:p>
          <a:p>
            <a:endParaRPr lang="en-US" dirty="0"/>
          </a:p>
          <a:p>
            <a:r>
              <a:rPr lang="en-US" dirty="0" smtClean="0"/>
              <a:t>But – </a:t>
            </a:r>
            <a:r>
              <a:rPr lang="en-US" u="sng" dirty="0" smtClean="0"/>
              <a:t>both</a:t>
            </a:r>
          </a:p>
          <a:p>
            <a:pPr lvl="1"/>
            <a:r>
              <a:rPr lang="en-US" dirty="0" smtClean="0"/>
              <a:t>The more comparisons you make, the bigger the impact on p values/alpha and confidence intervals</a:t>
            </a:r>
          </a:p>
          <a:p>
            <a:pPr lvl="1"/>
            <a:r>
              <a:rPr lang="en-US" dirty="0" smtClean="0"/>
              <a:t>P values get </a:t>
            </a:r>
            <a:r>
              <a:rPr lang="en-US" b="1" dirty="0" smtClean="0">
                <a:solidFill>
                  <a:schemeClr val="bg1"/>
                </a:solidFill>
              </a:rPr>
              <a:t>bigger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(more like to be </a:t>
            </a:r>
            <a:r>
              <a:rPr lang="en-US" b="1" dirty="0" smtClean="0">
                <a:solidFill>
                  <a:schemeClr val="bg1"/>
                </a:solidFill>
              </a:rPr>
              <a:t>&gt; 0.05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dirty="0" smtClean="0"/>
              <a:t>Alpha gets </a:t>
            </a:r>
            <a:r>
              <a:rPr lang="en-US" b="1" dirty="0" smtClean="0">
                <a:solidFill>
                  <a:schemeClr val="bg1"/>
                </a:solidFill>
              </a:rPr>
              <a:t>smaller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(</a:t>
            </a:r>
            <a:r>
              <a:rPr lang="en-US" b="1" dirty="0" smtClean="0">
                <a:solidFill>
                  <a:schemeClr val="bg1"/>
                </a:solidFill>
              </a:rPr>
              <a:t>fewer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p values </a:t>
            </a:r>
            <a:r>
              <a:rPr lang="en-US" b="1" dirty="0" smtClean="0">
                <a:solidFill>
                  <a:schemeClr val="bg1"/>
                </a:solidFill>
              </a:rPr>
              <a:t>less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than it)</a:t>
            </a:r>
          </a:p>
          <a:p>
            <a:pPr lvl="1"/>
            <a:r>
              <a:rPr lang="en-US" dirty="0" smtClean="0"/>
              <a:t>Confidence intervals get </a:t>
            </a:r>
            <a:r>
              <a:rPr lang="en-US" b="1" dirty="0" smtClean="0">
                <a:solidFill>
                  <a:schemeClr val="bg1"/>
                </a:solidFill>
              </a:rPr>
              <a:t>bigger  </a:t>
            </a:r>
          </a:p>
          <a:p>
            <a:pPr lvl="1"/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1777285" y="2214468"/>
            <a:ext cx="155416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677437" y="2560051"/>
            <a:ext cx="228170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10743" y="5404136"/>
            <a:ext cx="84141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910743" y="5723962"/>
            <a:ext cx="84141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325272" y="6069544"/>
            <a:ext cx="84141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90445" y="2995786"/>
            <a:ext cx="2618704" cy="5650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31099" y="5404136"/>
            <a:ext cx="84141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62517" y="5723962"/>
            <a:ext cx="6094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677437" y="5766194"/>
            <a:ext cx="6094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John Tuke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0" y="0"/>
            <a:ext cx="20955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1867724" y="-45549"/>
            <a:ext cx="324276" cy="690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3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89" y="2867411"/>
            <a:ext cx="9784954" cy="128749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Tukey-Kramer / </a:t>
            </a:r>
            <a:r>
              <a:rPr lang="en-US" dirty="0" err="1" smtClean="0"/>
              <a:t>TukeyHSD</a:t>
            </a:r>
            <a:r>
              <a:rPr lang="en-US" dirty="0" smtClean="0"/>
              <a:t> in 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Must first “re-fit” our </a:t>
            </a:r>
            <a:r>
              <a:rPr lang="en-US" b="1" dirty="0" smtClean="0"/>
              <a:t>alternative</a:t>
            </a:r>
            <a:r>
              <a:rPr lang="en-US" dirty="0" smtClean="0"/>
              <a:t> model  with the </a:t>
            </a:r>
            <a:r>
              <a:rPr lang="en-US" dirty="0" err="1" smtClean="0"/>
              <a:t>aov</a:t>
            </a:r>
            <a:r>
              <a:rPr lang="en-US" dirty="0" smtClean="0"/>
              <a:t>() function</a:t>
            </a:r>
          </a:p>
          <a:p>
            <a:pPr marL="0" indent="0">
              <a:buNone/>
            </a:pPr>
            <a:r>
              <a:rPr lang="en-US" dirty="0" smtClean="0"/>
              <a:t>  (sorry, </a:t>
            </a:r>
            <a:r>
              <a:rPr lang="en-US" dirty="0" err="1" smtClean="0"/>
              <a:t>Kinda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annoying…but you MUST know this for the in-class test</a:t>
            </a:r>
            <a:r>
              <a:rPr lang="en-US" dirty="0" smtClean="0"/>
              <a:t>!)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>
                <a:solidFill>
                  <a:schemeClr val="bg1"/>
                </a:solidFill>
              </a:rPr>
              <a:t>TukeyHSD</a:t>
            </a:r>
            <a:r>
              <a:rPr lang="en-US" dirty="0" smtClean="0"/>
              <a:t> function on the new R </a:t>
            </a:r>
            <a:r>
              <a:rPr lang="en-US" dirty="0" smtClean="0">
                <a:solidFill>
                  <a:schemeClr val="bg1"/>
                </a:solidFill>
              </a:rPr>
              <a:t>object</a:t>
            </a:r>
            <a:r>
              <a:rPr lang="en-US" dirty="0" smtClean="0"/>
              <a:t> holding the </a:t>
            </a:r>
            <a:r>
              <a:rPr lang="en-US" dirty="0" err="1" smtClean="0">
                <a:solidFill>
                  <a:schemeClr val="bg1"/>
                </a:solidFill>
              </a:rPr>
              <a:t>aov</a:t>
            </a:r>
            <a:r>
              <a:rPr lang="en-US" dirty="0" smtClean="0">
                <a:solidFill>
                  <a:schemeClr val="bg1"/>
                </a:solidFill>
              </a:rPr>
              <a:t>() </a:t>
            </a:r>
            <a:r>
              <a:rPr lang="en-US" dirty="0" smtClean="0"/>
              <a:t>model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(memorize this one too)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35" y="4748848"/>
            <a:ext cx="5426065" cy="71911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962400" y="3304673"/>
            <a:ext cx="64168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2"/>
          </p:cNvCxnSpPr>
          <p:nvPr/>
        </p:nvCxnSpPr>
        <p:spPr>
          <a:xfrm>
            <a:off x="986589" y="5467965"/>
            <a:ext cx="239637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28800" y="4545544"/>
            <a:ext cx="155416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248274" y="4545544"/>
            <a:ext cx="72991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561221" y="4545544"/>
            <a:ext cx="89835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83242" y="2253915"/>
            <a:ext cx="154004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49917" y="2253915"/>
            <a:ext cx="5053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12394" y="4925302"/>
            <a:ext cx="2544768" cy="481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80879" y="2673402"/>
            <a:ext cx="951542" cy="481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49917" y="1690688"/>
            <a:ext cx="703932" cy="481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56650" y="1634540"/>
            <a:ext cx="1711013" cy="481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867724" y="-45549"/>
            <a:ext cx="324276" cy="690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7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926"/>
            <a:ext cx="7029380" cy="65663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18967" y="39343"/>
            <a:ext cx="5573033" cy="67095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u="sng" dirty="0"/>
              <a:t>Tukey-Kramer / </a:t>
            </a:r>
            <a:r>
              <a:rPr lang="en-US" sz="3200" u="sng" dirty="0" err="1"/>
              <a:t>TukeyHSD</a:t>
            </a:r>
            <a:r>
              <a:rPr lang="en-US" sz="3200" u="sng" dirty="0"/>
              <a:t> in </a:t>
            </a:r>
            <a:r>
              <a:rPr lang="en-US" sz="3200" u="sng" dirty="0" smtClean="0"/>
              <a:t>R</a:t>
            </a:r>
          </a:p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“diff” </a:t>
            </a:r>
            <a:r>
              <a:rPr lang="en-US" sz="2800" dirty="0" smtClean="0"/>
              <a:t>=  </a:t>
            </a:r>
            <a:r>
              <a:rPr lang="en-US" sz="2800" dirty="0" smtClean="0">
                <a:solidFill>
                  <a:schemeClr val="bg1"/>
                </a:solidFill>
              </a:rPr>
              <a:t>effect size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    </a:t>
            </a:r>
            <a:r>
              <a:rPr lang="en-US" sz="2800" dirty="0" smtClean="0"/>
              <a:t>=  </a:t>
            </a:r>
            <a:r>
              <a:rPr lang="en-US" sz="2800" dirty="0" smtClean="0">
                <a:solidFill>
                  <a:schemeClr val="bg1"/>
                </a:solidFill>
              </a:rPr>
              <a:t>difference between </a:t>
            </a:r>
          </a:p>
          <a:p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               given pair of means</a:t>
            </a:r>
          </a:p>
          <a:p>
            <a:r>
              <a:rPr lang="en-US" sz="3200" dirty="0" smtClean="0"/>
              <a:t>“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lwr</a:t>
            </a:r>
            <a:r>
              <a:rPr lang="en-US" sz="2800" dirty="0" smtClean="0"/>
              <a:t>”/= </a:t>
            </a:r>
            <a:r>
              <a:rPr lang="en-US" sz="2800" dirty="0" smtClean="0">
                <a:solidFill>
                  <a:schemeClr val="bg1"/>
                </a:solidFill>
              </a:rPr>
              <a:t>adjusted 95% CI</a:t>
            </a:r>
          </a:p>
          <a:p>
            <a:r>
              <a:rPr lang="en-US" sz="3200" dirty="0" smtClean="0"/>
              <a:t>“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upr</a:t>
            </a:r>
            <a:r>
              <a:rPr lang="en-US" sz="3200" dirty="0" smtClean="0"/>
              <a:t>” </a:t>
            </a:r>
          </a:p>
          <a:p>
            <a:r>
              <a:rPr lang="en-US" sz="2600" dirty="0" smtClean="0"/>
              <a:t>These are </a:t>
            </a:r>
            <a:r>
              <a:rPr lang="en-US" sz="2600" b="1" dirty="0" smtClean="0">
                <a:solidFill>
                  <a:schemeClr val="bg1"/>
                </a:solidFill>
              </a:rPr>
              <a:t>BIGGER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smtClean="0"/>
              <a:t>than what </a:t>
            </a:r>
            <a:r>
              <a:rPr lang="en-US" sz="2600" dirty="0" err="1" smtClean="0"/>
              <a:t>t.test</a:t>
            </a:r>
            <a:r>
              <a:rPr lang="en-US" sz="2600" dirty="0" smtClean="0"/>
              <a:t>() would give you</a:t>
            </a:r>
          </a:p>
          <a:p>
            <a:endParaRPr lang="en-US" sz="2800" dirty="0"/>
          </a:p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“p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adj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”  </a:t>
            </a:r>
            <a:r>
              <a:rPr lang="en-US" sz="3200" dirty="0" smtClean="0"/>
              <a:t>= </a:t>
            </a:r>
            <a:r>
              <a:rPr lang="en-US" sz="2800" dirty="0" smtClean="0">
                <a:solidFill>
                  <a:schemeClr val="bg1"/>
                </a:solidFill>
              </a:rPr>
              <a:t>adjusted p value</a:t>
            </a:r>
          </a:p>
          <a:p>
            <a:r>
              <a:rPr lang="en-US" sz="2600" dirty="0" smtClean="0"/>
              <a:t>These are </a:t>
            </a:r>
            <a:r>
              <a:rPr lang="en-US" sz="2600" dirty="0" smtClean="0">
                <a:solidFill>
                  <a:schemeClr val="bg1"/>
                </a:solidFill>
              </a:rPr>
              <a:t>BIGGER</a:t>
            </a:r>
            <a:r>
              <a:rPr lang="en-US" sz="2600" dirty="0" smtClean="0"/>
              <a:t> than what </a:t>
            </a:r>
            <a:r>
              <a:rPr lang="en-US" sz="2600" dirty="0" err="1" smtClean="0"/>
              <a:t>pairwise.t.test</a:t>
            </a:r>
            <a:r>
              <a:rPr lang="en-US" sz="2600" dirty="0" smtClean="0"/>
              <a:t>() or </a:t>
            </a:r>
            <a:r>
              <a:rPr lang="en-US" sz="2600" dirty="0" err="1" smtClean="0"/>
              <a:t>t.test</a:t>
            </a:r>
            <a:r>
              <a:rPr lang="en-US" sz="2600" dirty="0" smtClean="0"/>
              <a:t>() </a:t>
            </a:r>
          </a:p>
          <a:p>
            <a:r>
              <a:rPr lang="en-US" sz="2600" dirty="0" smtClean="0"/>
              <a:t>would give you</a:t>
            </a:r>
            <a:endParaRPr lang="en-US" sz="2600" dirty="0"/>
          </a:p>
          <a:p>
            <a:r>
              <a:rPr lang="en-US" sz="2600" dirty="0" smtClean="0">
                <a:solidFill>
                  <a:schemeClr val="bg1"/>
                </a:solidFill>
              </a:rPr>
              <a:t>The more differences tested, 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the bigger the change!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56884" y="609600"/>
            <a:ext cx="3416969" cy="1411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56884" y="2021305"/>
            <a:ext cx="3416969" cy="570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18967" y="2905145"/>
            <a:ext cx="5075728" cy="944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7452" y="4163688"/>
            <a:ext cx="2645348" cy="472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34210" y="4713510"/>
            <a:ext cx="4049832" cy="1109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18967" y="5823283"/>
            <a:ext cx="5460738" cy="1002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49251" y="2729992"/>
            <a:ext cx="875764" cy="3967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07081" y="2729990"/>
            <a:ext cx="875764" cy="3967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03302" y="2729991"/>
            <a:ext cx="875764" cy="3967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06706" y="2729990"/>
            <a:ext cx="875764" cy="3967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867724" y="-32670"/>
            <a:ext cx="324276" cy="690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9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1053" y="218256"/>
            <a:ext cx="1052023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“The </a:t>
            </a:r>
            <a:r>
              <a:rPr lang="en-US" sz="4400" dirty="0"/>
              <a:t>more differences tested, </a:t>
            </a:r>
          </a:p>
          <a:p>
            <a:r>
              <a:rPr lang="en-US" sz="4400" dirty="0"/>
              <a:t>the bigger the change</a:t>
            </a:r>
            <a:r>
              <a:rPr lang="en-US" sz="4400" dirty="0" smtClean="0"/>
              <a:t>!”</a:t>
            </a:r>
          </a:p>
          <a:p>
            <a:endParaRPr lang="en-US" sz="4400" dirty="0"/>
          </a:p>
          <a:p>
            <a:r>
              <a:rPr lang="en-US" sz="4400" dirty="0"/>
              <a:t>Why does </a:t>
            </a:r>
            <a:r>
              <a:rPr lang="en-US" sz="4400" dirty="0" smtClean="0"/>
              <a:t>Bonferroni </a:t>
            </a:r>
            <a:r>
              <a:rPr lang="en-US" sz="4400" dirty="0"/>
              <a:t>and </a:t>
            </a:r>
            <a:r>
              <a:rPr lang="en-US" sz="4400" dirty="0" err="1" smtClean="0"/>
              <a:t>TukeyHSD</a:t>
            </a:r>
            <a:r>
              <a:rPr lang="en-US" sz="4400" dirty="0" smtClean="0"/>
              <a:t> </a:t>
            </a:r>
            <a:r>
              <a:rPr lang="en-US" sz="4400" dirty="0"/>
              <a:t>do this?</a:t>
            </a:r>
          </a:p>
          <a:p>
            <a:endParaRPr lang="en-US" sz="4400" dirty="0"/>
          </a:p>
          <a:p>
            <a:r>
              <a:rPr lang="en-US" sz="4400" dirty="0" smtClean="0"/>
              <a:t>This is a </a:t>
            </a:r>
            <a:r>
              <a:rPr lang="en-US" sz="4400" u="sng" dirty="0" smtClean="0">
                <a:solidFill>
                  <a:schemeClr val="bg1"/>
                </a:solidFill>
              </a:rPr>
              <a:t>penalty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smtClean="0"/>
              <a:t>for carrying out many un-planned comparisons</a:t>
            </a:r>
          </a:p>
          <a:p>
            <a:r>
              <a:rPr lang="en-US" sz="4400" dirty="0" smtClean="0"/>
              <a:t>Forces you to be </a:t>
            </a:r>
            <a:r>
              <a:rPr lang="en-US" sz="4400" u="sng" dirty="0" smtClean="0">
                <a:solidFill>
                  <a:schemeClr val="bg1"/>
                </a:solidFill>
              </a:rPr>
              <a:t>more conservative</a:t>
            </a:r>
            <a:r>
              <a:rPr lang="en-US" sz="4400" u="sng" dirty="0" smtClean="0"/>
              <a:t> </a:t>
            </a:r>
            <a:r>
              <a:rPr lang="en-US" sz="4400" dirty="0" smtClean="0"/>
              <a:t>in passing judgement against the null</a:t>
            </a:r>
            <a:endParaRPr lang="en-US" sz="44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305319" y="4236451"/>
            <a:ext cx="194470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250028" y="5573708"/>
            <a:ext cx="435305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867724" y="-45549"/>
            <a:ext cx="324276" cy="690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5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261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ANOVA &amp; Multiple comparisons with  corrections  Tukey</vt:lpstr>
      <vt:lpstr>Tukey-Kramer / TukeyHSD in R</vt:lpstr>
      <vt:lpstr>Tukey-Kramer / TukeyHSD in 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ANOVA &amp; Multiple comparisons with  corrections  Tukey</dc:title>
  <dc:creator>lisanjie2</dc:creator>
  <cp:lastModifiedBy>lisanjie2</cp:lastModifiedBy>
  <cp:revision>3</cp:revision>
  <dcterms:created xsi:type="dcterms:W3CDTF">2017-11-06T02:25:32Z</dcterms:created>
  <dcterms:modified xsi:type="dcterms:W3CDTF">2017-11-06T03:06:51Z</dcterms:modified>
</cp:coreProperties>
</file>