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57"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81C7C5-CC0C-4B8D-8354-566B16419216}"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A08A1-EDF4-412D-BEE1-2CCFF874DE22}" type="slidenum">
              <a:rPr lang="en-US" smtClean="0"/>
              <a:t>‹#›</a:t>
            </a:fld>
            <a:endParaRPr lang="en-US"/>
          </a:p>
        </p:txBody>
      </p:sp>
    </p:spTree>
    <p:extLst>
      <p:ext uri="{BB962C8B-B14F-4D97-AF65-F5344CB8AC3E}">
        <p14:creationId xmlns:p14="http://schemas.microsoft.com/office/powerpoint/2010/main" val="733809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81C7C5-CC0C-4B8D-8354-566B16419216}"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A08A1-EDF4-412D-BEE1-2CCFF874DE22}" type="slidenum">
              <a:rPr lang="en-US" smtClean="0"/>
              <a:t>‹#›</a:t>
            </a:fld>
            <a:endParaRPr lang="en-US"/>
          </a:p>
        </p:txBody>
      </p:sp>
    </p:spTree>
    <p:extLst>
      <p:ext uri="{BB962C8B-B14F-4D97-AF65-F5344CB8AC3E}">
        <p14:creationId xmlns:p14="http://schemas.microsoft.com/office/powerpoint/2010/main" val="1751102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81C7C5-CC0C-4B8D-8354-566B16419216}"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A08A1-EDF4-412D-BEE1-2CCFF874DE22}" type="slidenum">
              <a:rPr lang="en-US" smtClean="0"/>
              <a:t>‹#›</a:t>
            </a:fld>
            <a:endParaRPr lang="en-US"/>
          </a:p>
        </p:txBody>
      </p:sp>
    </p:spTree>
    <p:extLst>
      <p:ext uri="{BB962C8B-B14F-4D97-AF65-F5344CB8AC3E}">
        <p14:creationId xmlns:p14="http://schemas.microsoft.com/office/powerpoint/2010/main" val="4161643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81C7C5-CC0C-4B8D-8354-566B16419216}"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A08A1-EDF4-412D-BEE1-2CCFF874DE22}" type="slidenum">
              <a:rPr lang="en-US" smtClean="0"/>
              <a:t>‹#›</a:t>
            </a:fld>
            <a:endParaRPr lang="en-US"/>
          </a:p>
        </p:txBody>
      </p:sp>
    </p:spTree>
    <p:extLst>
      <p:ext uri="{BB962C8B-B14F-4D97-AF65-F5344CB8AC3E}">
        <p14:creationId xmlns:p14="http://schemas.microsoft.com/office/powerpoint/2010/main" val="4283538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81C7C5-CC0C-4B8D-8354-566B16419216}"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A08A1-EDF4-412D-BEE1-2CCFF874DE22}" type="slidenum">
              <a:rPr lang="en-US" smtClean="0"/>
              <a:t>‹#›</a:t>
            </a:fld>
            <a:endParaRPr lang="en-US"/>
          </a:p>
        </p:txBody>
      </p:sp>
    </p:spTree>
    <p:extLst>
      <p:ext uri="{BB962C8B-B14F-4D97-AF65-F5344CB8AC3E}">
        <p14:creationId xmlns:p14="http://schemas.microsoft.com/office/powerpoint/2010/main" val="3515263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81C7C5-CC0C-4B8D-8354-566B16419216}"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A08A1-EDF4-412D-BEE1-2CCFF874DE22}" type="slidenum">
              <a:rPr lang="en-US" smtClean="0"/>
              <a:t>‹#›</a:t>
            </a:fld>
            <a:endParaRPr lang="en-US"/>
          </a:p>
        </p:txBody>
      </p:sp>
    </p:spTree>
    <p:extLst>
      <p:ext uri="{BB962C8B-B14F-4D97-AF65-F5344CB8AC3E}">
        <p14:creationId xmlns:p14="http://schemas.microsoft.com/office/powerpoint/2010/main" val="2178423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81C7C5-CC0C-4B8D-8354-566B16419216}" type="datetimeFigureOut">
              <a:rPr lang="en-US" smtClean="0"/>
              <a:t>11/5/2017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1A08A1-EDF4-412D-BEE1-2CCFF874DE22}" type="slidenum">
              <a:rPr lang="en-US" smtClean="0"/>
              <a:t>‹#›</a:t>
            </a:fld>
            <a:endParaRPr lang="en-US"/>
          </a:p>
        </p:txBody>
      </p:sp>
    </p:spTree>
    <p:extLst>
      <p:ext uri="{BB962C8B-B14F-4D97-AF65-F5344CB8AC3E}">
        <p14:creationId xmlns:p14="http://schemas.microsoft.com/office/powerpoint/2010/main" val="537487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81C7C5-CC0C-4B8D-8354-566B16419216}" type="datetimeFigureOut">
              <a:rPr lang="en-US" smtClean="0"/>
              <a:t>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A08A1-EDF4-412D-BEE1-2CCFF874DE22}" type="slidenum">
              <a:rPr lang="en-US" smtClean="0"/>
              <a:t>‹#›</a:t>
            </a:fld>
            <a:endParaRPr lang="en-US"/>
          </a:p>
        </p:txBody>
      </p:sp>
    </p:spTree>
    <p:extLst>
      <p:ext uri="{BB962C8B-B14F-4D97-AF65-F5344CB8AC3E}">
        <p14:creationId xmlns:p14="http://schemas.microsoft.com/office/powerpoint/2010/main" val="3426868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81C7C5-CC0C-4B8D-8354-566B16419216}" type="datetimeFigureOut">
              <a:rPr lang="en-US" smtClean="0"/>
              <a:t>11/5/2017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A08A1-EDF4-412D-BEE1-2CCFF874DE22}" type="slidenum">
              <a:rPr lang="en-US" smtClean="0"/>
              <a:t>‹#›</a:t>
            </a:fld>
            <a:endParaRPr lang="en-US"/>
          </a:p>
        </p:txBody>
      </p:sp>
    </p:spTree>
    <p:extLst>
      <p:ext uri="{BB962C8B-B14F-4D97-AF65-F5344CB8AC3E}">
        <p14:creationId xmlns:p14="http://schemas.microsoft.com/office/powerpoint/2010/main" val="3715694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81C7C5-CC0C-4B8D-8354-566B16419216}"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A08A1-EDF4-412D-BEE1-2CCFF874DE22}" type="slidenum">
              <a:rPr lang="en-US" smtClean="0"/>
              <a:t>‹#›</a:t>
            </a:fld>
            <a:endParaRPr lang="en-US"/>
          </a:p>
        </p:txBody>
      </p:sp>
    </p:spTree>
    <p:extLst>
      <p:ext uri="{BB962C8B-B14F-4D97-AF65-F5344CB8AC3E}">
        <p14:creationId xmlns:p14="http://schemas.microsoft.com/office/powerpoint/2010/main" val="28036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81C7C5-CC0C-4B8D-8354-566B16419216}"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A08A1-EDF4-412D-BEE1-2CCFF874DE22}" type="slidenum">
              <a:rPr lang="en-US" smtClean="0"/>
              <a:t>‹#›</a:t>
            </a:fld>
            <a:endParaRPr lang="en-US"/>
          </a:p>
        </p:txBody>
      </p:sp>
    </p:spTree>
    <p:extLst>
      <p:ext uri="{BB962C8B-B14F-4D97-AF65-F5344CB8AC3E}">
        <p14:creationId xmlns:p14="http://schemas.microsoft.com/office/powerpoint/2010/main" val="3873226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81C7C5-CC0C-4B8D-8354-566B16419216}" type="datetimeFigureOut">
              <a:rPr lang="en-US" smtClean="0"/>
              <a:t>11/5/2017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1A08A1-EDF4-412D-BEE1-2CCFF874DE22}" type="slidenum">
              <a:rPr lang="en-US" smtClean="0"/>
              <a:t>‹#›</a:t>
            </a:fld>
            <a:endParaRPr lang="en-US"/>
          </a:p>
        </p:txBody>
      </p:sp>
    </p:spTree>
    <p:extLst>
      <p:ext uri="{BB962C8B-B14F-4D97-AF65-F5344CB8AC3E}">
        <p14:creationId xmlns:p14="http://schemas.microsoft.com/office/powerpoint/2010/main" val="214628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in-mind.org/sites/default/files/figure1_wee.png" TargetMode="External"/><Relationship Id="rId1" Type="http://schemas.openxmlformats.org/officeDocument/2006/relationships/slideLayout" Target="../slideLayouts/slideLayout7.xml"/><Relationship Id="rId4" Type="http://schemas.openxmlformats.org/officeDocument/2006/relationships/hyperlink" Target="http://www.in-mind.org/users/eric-jan-wagenmaker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2" descr="http://imgs.xkcd.com/comics/significant.png"/>
          <p:cNvPicPr>
            <a:picLocks noChangeAspect="1" noChangeArrowheads="1"/>
          </p:cNvPicPr>
          <p:nvPr/>
        </p:nvPicPr>
        <p:blipFill rotWithShape="1">
          <a:blip r:embed="rId2">
            <a:extLst>
              <a:ext uri="{28A0092B-C50C-407E-A947-70E740481C1C}">
                <a14:useLocalDpi xmlns:a14="http://schemas.microsoft.com/office/drawing/2010/main" val="0"/>
              </a:ext>
            </a:extLst>
          </a:blip>
          <a:srcRect b="78794"/>
          <a:stretch/>
        </p:blipFill>
        <p:spPr bwMode="auto">
          <a:xfrm>
            <a:off x="254794" y="177800"/>
            <a:ext cx="5143500" cy="30257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imgs.xkcd.com/comics/significant.png"/>
          <p:cNvPicPr>
            <a:picLocks noChangeAspect="1" noChangeArrowheads="1"/>
          </p:cNvPicPr>
          <p:nvPr/>
        </p:nvPicPr>
        <p:blipFill rotWithShape="1">
          <a:blip r:embed="rId2">
            <a:extLst>
              <a:ext uri="{28A0092B-C50C-407E-A947-70E740481C1C}">
                <a14:useLocalDpi xmlns:a14="http://schemas.microsoft.com/office/drawing/2010/main" val="0"/>
              </a:ext>
            </a:extLst>
          </a:blip>
          <a:srcRect t="21229" b="25367"/>
          <a:stretch/>
        </p:blipFill>
        <p:spPr bwMode="auto">
          <a:xfrm>
            <a:off x="7224712" y="0"/>
            <a:ext cx="4572000" cy="67733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imgs.xkcd.com/comics/significant.png"/>
          <p:cNvPicPr>
            <a:picLocks noChangeAspect="1" noChangeArrowheads="1"/>
          </p:cNvPicPr>
          <p:nvPr/>
        </p:nvPicPr>
        <p:blipFill rotWithShape="1">
          <a:blip r:embed="rId2">
            <a:extLst>
              <a:ext uri="{28A0092B-C50C-407E-A947-70E740481C1C}">
                <a14:useLocalDpi xmlns:a14="http://schemas.microsoft.com/office/drawing/2010/main" val="0"/>
              </a:ext>
            </a:extLst>
          </a:blip>
          <a:srcRect l="22708" t="74822" r="21458" b="-356"/>
          <a:stretch/>
        </p:blipFill>
        <p:spPr bwMode="auto">
          <a:xfrm>
            <a:off x="3055024" y="3693279"/>
            <a:ext cx="2257425" cy="2863897"/>
          </a:xfrm>
          <a:prstGeom prst="rect">
            <a:avLst/>
          </a:prstGeom>
          <a:noFill/>
          <a:extLst>
            <a:ext uri="{909E8E84-426E-40DD-AFC4-6F175D3DCCD1}">
              <a14:hiddenFill xmlns:a14="http://schemas.microsoft.com/office/drawing/2010/main">
                <a:solidFill>
                  <a:srgbClr val="FFFFFF"/>
                </a:solidFill>
              </a14:hiddenFill>
            </a:ext>
          </a:extLst>
        </p:spPr>
      </p:pic>
      <p:sp>
        <p:nvSpPr>
          <p:cNvPr id="8" name="Right Arrow 7"/>
          <p:cNvSpPr/>
          <p:nvPr/>
        </p:nvSpPr>
        <p:spPr>
          <a:xfrm rot="9970136">
            <a:off x="5377711" y="4236489"/>
            <a:ext cx="1466850" cy="723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776406">
            <a:off x="5578078" y="1463674"/>
            <a:ext cx="1466850" cy="723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99833" y="6446767"/>
            <a:ext cx="2315634" cy="369332"/>
          </a:xfrm>
          <a:prstGeom prst="rect">
            <a:avLst/>
          </a:prstGeom>
        </p:spPr>
        <p:txBody>
          <a:bodyPr wrap="none">
            <a:spAutoFit/>
          </a:bodyPr>
          <a:lstStyle/>
          <a:p>
            <a:r>
              <a:rPr lang="en-US" dirty="0" smtClean="0"/>
              <a:t>https://xkcd.com/882/</a:t>
            </a:r>
            <a:endParaRPr lang="en-US" dirty="0"/>
          </a:p>
        </p:txBody>
      </p:sp>
    </p:spTree>
    <p:extLst>
      <p:ext uri="{BB962C8B-B14F-4D97-AF65-F5344CB8AC3E}">
        <p14:creationId xmlns:p14="http://schemas.microsoft.com/office/powerpoint/2010/main" val="2044274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7088" y="-395509"/>
            <a:ext cx="10515600" cy="1325563"/>
          </a:xfrm>
        </p:spPr>
        <p:txBody>
          <a:bodyPr>
            <a:normAutofit/>
          </a:bodyPr>
          <a:lstStyle/>
          <a:p>
            <a:r>
              <a:rPr lang="en-US" sz="3200" dirty="0" smtClean="0"/>
              <a:t>Type I vs Type II error: False Positive vs. False Negative results</a:t>
            </a:r>
            <a:endParaRPr lang="en-US" sz="3200" dirty="0"/>
          </a:p>
        </p:txBody>
      </p:sp>
      <p:sp>
        <p:nvSpPr>
          <p:cNvPr id="2" name="Text Placeholder 1"/>
          <p:cNvSpPr>
            <a:spLocks noGrp="1"/>
          </p:cNvSpPr>
          <p:nvPr>
            <p:ph type="body" idx="1"/>
          </p:nvPr>
        </p:nvSpPr>
        <p:spPr>
          <a:xfrm>
            <a:off x="167425" y="123644"/>
            <a:ext cx="5830150" cy="823912"/>
          </a:xfrm>
        </p:spPr>
        <p:txBody>
          <a:bodyPr>
            <a:normAutofit/>
          </a:bodyPr>
          <a:lstStyle/>
          <a:p>
            <a:r>
              <a:rPr lang="en-US" dirty="0" smtClean="0"/>
              <a:t>Type 1 Error (page 160) “FALSE POSITIVE”</a:t>
            </a:r>
            <a:endParaRPr lang="en-US" dirty="0"/>
          </a:p>
        </p:txBody>
      </p:sp>
      <p:sp>
        <p:nvSpPr>
          <p:cNvPr id="5" name="Content Placeholder 4"/>
          <p:cNvSpPr>
            <a:spLocks noGrp="1"/>
          </p:cNvSpPr>
          <p:nvPr>
            <p:ph sz="half" idx="2"/>
          </p:nvPr>
        </p:nvSpPr>
        <p:spPr>
          <a:xfrm>
            <a:off x="0" y="951962"/>
            <a:ext cx="5997575" cy="3684588"/>
          </a:xfrm>
        </p:spPr>
        <p:txBody>
          <a:bodyPr>
            <a:normAutofit/>
          </a:bodyPr>
          <a:lstStyle/>
          <a:p>
            <a:r>
              <a:rPr lang="en-US" sz="1800" dirty="0" smtClean="0"/>
              <a:t>“Type 1 error is rejecting a true null hypothesis.  The significance level alpha (</a:t>
            </a:r>
            <a:r>
              <a:rPr lang="el-GR" sz="1800" dirty="0" smtClean="0"/>
              <a:t>α</a:t>
            </a:r>
            <a:r>
              <a:rPr lang="en-US" sz="1800" dirty="0" smtClean="0"/>
              <a:t>) [the threshold where we say something is “statistically significance”] sets the probability of committing a Type 1 Error.</a:t>
            </a:r>
          </a:p>
          <a:p>
            <a:r>
              <a:rPr lang="en-US" sz="1800" dirty="0" smtClean="0"/>
              <a:t>“if the null hypothesis were true, we would reject it mistakenly one time in 20” (</a:t>
            </a:r>
            <a:r>
              <a:rPr lang="en-US" sz="1800" dirty="0" err="1" smtClean="0"/>
              <a:t>pg</a:t>
            </a:r>
            <a:r>
              <a:rPr lang="en-US" sz="1800" dirty="0" smtClean="0"/>
              <a:t> 160)</a:t>
            </a:r>
          </a:p>
          <a:p>
            <a:r>
              <a:rPr lang="en-US" sz="1800" dirty="0" smtClean="0"/>
              <a:t>This is sometimes called a “false positive.”  We falsely conclude that there is a difference when there isn’t.</a:t>
            </a:r>
          </a:p>
          <a:p>
            <a:endParaRPr lang="en-US" dirty="0"/>
          </a:p>
        </p:txBody>
      </p:sp>
      <p:sp>
        <p:nvSpPr>
          <p:cNvPr id="3" name="Text Placeholder 2"/>
          <p:cNvSpPr>
            <a:spLocks noGrp="1"/>
          </p:cNvSpPr>
          <p:nvPr>
            <p:ph type="body" sz="quarter" idx="3"/>
          </p:nvPr>
        </p:nvSpPr>
        <p:spPr>
          <a:xfrm>
            <a:off x="6172200" y="99212"/>
            <a:ext cx="6019800" cy="823912"/>
          </a:xfrm>
        </p:spPr>
        <p:txBody>
          <a:bodyPr>
            <a:normAutofit/>
          </a:bodyPr>
          <a:lstStyle/>
          <a:p>
            <a:r>
              <a:rPr lang="en-US" dirty="0" smtClean="0"/>
              <a:t>Type 2 Error (page 160) :“FALSE NEGATIVE”</a:t>
            </a:r>
            <a:endParaRPr lang="en-US" dirty="0"/>
          </a:p>
        </p:txBody>
      </p:sp>
      <p:sp>
        <p:nvSpPr>
          <p:cNvPr id="6" name="Content Placeholder 5"/>
          <p:cNvSpPr>
            <a:spLocks noGrp="1"/>
          </p:cNvSpPr>
          <p:nvPr>
            <p:ph sz="quarter" idx="4"/>
          </p:nvPr>
        </p:nvSpPr>
        <p:spPr>
          <a:xfrm>
            <a:off x="6172200" y="951962"/>
            <a:ext cx="6019800" cy="3684588"/>
          </a:xfrm>
        </p:spPr>
        <p:txBody>
          <a:bodyPr>
            <a:normAutofit/>
          </a:bodyPr>
          <a:lstStyle/>
          <a:p>
            <a:r>
              <a:rPr lang="en-US" sz="1800" dirty="0" smtClean="0"/>
              <a:t>“Type 2 error is failing to reject a false null hypothesis”</a:t>
            </a:r>
          </a:p>
          <a:p>
            <a:r>
              <a:rPr lang="en-US" sz="1800" dirty="0" smtClean="0"/>
              <a:t>“If a null hypothesis is false, we need to reject it to get the right answer.  Failure to reject a false null hypothesis is a Type 2 error.”</a:t>
            </a:r>
          </a:p>
          <a:p>
            <a:r>
              <a:rPr lang="en-US" sz="1800" dirty="0" smtClean="0"/>
              <a:t>This is sometimes called a “</a:t>
            </a:r>
            <a:r>
              <a:rPr lang="en-US" sz="1800" b="1" dirty="0" smtClean="0"/>
              <a:t>false negative</a:t>
            </a:r>
            <a:r>
              <a:rPr lang="en-US" sz="1800" dirty="0" smtClean="0"/>
              <a:t>.”  We falsely conclude that there is not a difference when there truly is.</a:t>
            </a:r>
          </a:p>
          <a:p>
            <a:r>
              <a:rPr lang="en-US" sz="1800" dirty="0" smtClean="0"/>
              <a:t>“A study that has a low probability of Type 2 error is said to have high power.”</a:t>
            </a:r>
          </a:p>
          <a:p>
            <a:endParaRPr lang="en-US" dirty="0"/>
          </a:p>
        </p:txBody>
      </p:sp>
      <p:pic>
        <p:nvPicPr>
          <p:cNvPr id="1026" name="Picture 2" descr="pregna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2500" y="3354946"/>
            <a:ext cx="4839616" cy="3629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105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 1. A continuum of experimental exploration and the corresponding continuum of statistical wonkiness (Wagenmakers et al., 2012). “On the far left of the continuum, researchers find their hypothesis in the data by post hoc theorizing, and the corresponding statistics are ‘wonky’, dramatically overestimating the evidence for the hypothesis. On the far right of the continuum, researchers preregister their studies such that data collection and data analyses leave no room whatsoever for exploration; the corresponding statistics are ‘sound’ in the sense that they are used for their intended purpose. Much empirical research operates somewhere in between these two extremes, although for any specific study the exact location may be impossible to determine. In the grey area of exploration, data are tortured to some extent, and the corresponding statistics are somewhat wonky.” Figure available at http://www.flickr.com/photos/23868780@N00/7374874302, courtesy of Dirk-Jan Hoek, under CC license https://creativecommo ns.org/licenses/by/2.0/.">
            <a:hlinkClick r:id="rId2" tooltip="&quot;Figure 1. A continuum of experimental exploration and the corresponding continuum of statistical wonkiness (Wagenmakers et al., 2012). “On the far left of the continuum, researchers find their hypothesis in the data by post hoc theorizing, and the corresponding statistics are ‘wonky’, dramatically overestimating the evidence for the hypothesis. On the far right of the continuum, researchers preregister their studies such that data collection and data analyses leave no room whatsoever for exploration; the corresponding statistics are ‘sound’ in the sense that they are used for their intended purpose. Much empirical research operates somewhere in between these two extremes, although for any specific study the exact location may be impossible to determine. In the grey area of exploration, data are tortured to some extent, and the corresponding statistics are somewhat wonky.” Figure available at http://www.flickr.com/photos/23868780@N00/7374874302, courtesy of Dirk-Jan Hoek, under CC license https://creativecommo ns.org/licenses/by/2.0/.&quo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1231" y="0"/>
            <a:ext cx="7528971" cy="4205958"/>
          </a:xfrm>
          <a:prstGeom prst="rect">
            <a:avLst/>
          </a:prstGeom>
          <a:noFill/>
          <a:ln>
            <a:noFill/>
          </a:ln>
        </p:spPr>
      </p:pic>
      <p:sp>
        <p:nvSpPr>
          <p:cNvPr id="3" name="Rectangle 2"/>
          <p:cNvSpPr/>
          <p:nvPr/>
        </p:nvSpPr>
        <p:spPr>
          <a:xfrm>
            <a:off x="211231" y="4205958"/>
            <a:ext cx="11044904" cy="2769989"/>
          </a:xfrm>
          <a:prstGeom prst="rect">
            <a:avLst/>
          </a:prstGeom>
        </p:spPr>
        <p:txBody>
          <a:bodyPr wrap="square">
            <a:spAutoFit/>
          </a:bodyPr>
          <a:lstStyle/>
          <a:p>
            <a:r>
              <a:rPr lang="en-US" dirty="0" smtClean="0">
                <a:solidFill>
                  <a:srgbClr val="07496B"/>
                </a:solidFill>
                <a:effectLst/>
                <a:latin typeface="Arial" panose="020B0604020202020204" pitchFamily="34" charset="0"/>
                <a:ea typeface="Times New Roman" panose="02020603050405020304" pitchFamily="18" charset="0"/>
              </a:rPr>
              <a:t>Figure 1. A continuum of experimental exploration &amp; the corresponding continuum of statistical wonkiness (</a:t>
            </a:r>
            <a:r>
              <a:rPr lang="en-US" dirty="0" err="1" smtClean="0">
                <a:solidFill>
                  <a:srgbClr val="07496B"/>
                </a:solidFill>
                <a:effectLst/>
                <a:latin typeface="Arial" panose="020B0604020202020204" pitchFamily="34" charset="0"/>
                <a:ea typeface="Times New Roman" panose="02020603050405020304" pitchFamily="18" charset="0"/>
              </a:rPr>
              <a:t>Wagenmakers</a:t>
            </a:r>
            <a:r>
              <a:rPr lang="en-US" dirty="0" smtClean="0">
                <a:solidFill>
                  <a:srgbClr val="07496B"/>
                </a:solidFill>
                <a:effectLst/>
                <a:latin typeface="Arial" panose="020B0604020202020204" pitchFamily="34" charset="0"/>
                <a:ea typeface="Times New Roman" panose="02020603050405020304" pitchFamily="18" charset="0"/>
              </a:rPr>
              <a:t> et al., 2012). “On the far left of the continuum, researchers find their hypothesis in the data by post hoc [after the fact] theorizing, &amp; the corresponding statistics are ‘wonky’, dramatically overestimating the evidence for the hypothesis. On the far right of the continuum, researchers </a:t>
            </a:r>
            <a:r>
              <a:rPr lang="en-US" b="1" dirty="0" smtClean="0">
                <a:solidFill>
                  <a:schemeClr val="accent1">
                    <a:lumMod val="75000"/>
                  </a:schemeClr>
                </a:solidFill>
                <a:effectLst/>
                <a:latin typeface="Arial" panose="020B0604020202020204" pitchFamily="34" charset="0"/>
                <a:ea typeface="Times New Roman" panose="02020603050405020304" pitchFamily="18" charset="0"/>
              </a:rPr>
              <a:t>preregister</a:t>
            </a:r>
            <a:r>
              <a:rPr lang="en-US" dirty="0" smtClean="0">
                <a:solidFill>
                  <a:schemeClr val="accent1">
                    <a:lumMod val="75000"/>
                  </a:schemeClr>
                </a:solidFill>
                <a:effectLst/>
                <a:latin typeface="Arial" panose="020B0604020202020204" pitchFamily="34" charset="0"/>
                <a:ea typeface="Times New Roman" panose="02020603050405020304" pitchFamily="18" charset="0"/>
              </a:rPr>
              <a:t> </a:t>
            </a:r>
            <a:r>
              <a:rPr lang="en-US" dirty="0" smtClean="0">
                <a:solidFill>
                  <a:srgbClr val="07496B"/>
                </a:solidFill>
                <a:effectLst/>
                <a:latin typeface="Arial" panose="020B0604020202020204" pitchFamily="34" charset="0"/>
                <a:ea typeface="Times New Roman" panose="02020603050405020304" pitchFamily="18" charset="0"/>
              </a:rPr>
              <a:t>their studies such that data collection &amp; data analyses leave no room whatsoever for exploration; the corresponding statistics are ‘sound’ in the sense that they are used for their intended purpose. Much empirical research operates somewhere in between these two extremes, although for any specific study the exact location may be impossible to determine. In the grey area of </a:t>
            </a:r>
            <a:r>
              <a:rPr lang="en-US" b="1" dirty="0" smtClean="0">
                <a:solidFill>
                  <a:srgbClr val="07496B"/>
                </a:solidFill>
                <a:effectLst/>
                <a:latin typeface="Arial" panose="020B0604020202020204" pitchFamily="34" charset="0"/>
                <a:ea typeface="Times New Roman" panose="02020603050405020304" pitchFamily="18" charset="0"/>
              </a:rPr>
              <a:t>exploration</a:t>
            </a:r>
            <a:r>
              <a:rPr lang="en-US" dirty="0" smtClean="0">
                <a:solidFill>
                  <a:srgbClr val="07496B"/>
                </a:solidFill>
                <a:effectLst/>
                <a:latin typeface="Arial" panose="020B0604020202020204" pitchFamily="34" charset="0"/>
                <a:ea typeface="Times New Roman" panose="02020603050405020304" pitchFamily="18" charset="0"/>
              </a:rPr>
              <a:t>, data are </a:t>
            </a:r>
            <a:r>
              <a:rPr lang="en-US" b="1" dirty="0" smtClean="0">
                <a:solidFill>
                  <a:srgbClr val="07496B"/>
                </a:solidFill>
                <a:effectLst/>
                <a:latin typeface="Arial" panose="020B0604020202020204" pitchFamily="34" charset="0"/>
                <a:ea typeface="Times New Roman" panose="02020603050405020304" pitchFamily="18" charset="0"/>
              </a:rPr>
              <a:t>tortured</a:t>
            </a:r>
            <a:r>
              <a:rPr lang="en-US" dirty="0" smtClean="0">
                <a:solidFill>
                  <a:srgbClr val="07496B"/>
                </a:solidFill>
                <a:effectLst/>
                <a:latin typeface="Arial" panose="020B0604020202020204" pitchFamily="34" charset="0"/>
                <a:ea typeface="Times New Roman" panose="02020603050405020304" pitchFamily="18" charset="0"/>
              </a:rPr>
              <a:t> to some extent, &amp; the corresponding statistics are somewhat wonky.” </a:t>
            </a:r>
            <a:r>
              <a:rPr lang="en-US" sz="1200" dirty="0" smtClean="0">
                <a:solidFill>
                  <a:srgbClr val="07496B"/>
                </a:solidFill>
                <a:effectLst/>
                <a:latin typeface="Arial" panose="020B0604020202020204" pitchFamily="34" charset="0"/>
                <a:ea typeface="Times New Roman" panose="02020603050405020304" pitchFamily="18" charset="0"/>
              </a:rPr>
              <a:t>Figure available at http://www.flickr.com/photos/23868780@N00/7374874302, courtesy of Dirk-Jan Hoek, under CC license https://creativecommo ns.org/licenses/by/2.0/.</a:t>
            </a:r>
            <a:endParaRPr lang="en-US" sz="1200" dirty="0"/>
          </a:p>
        </p:txBody>
      </p:sp>
      <p:sp>
        <p:nvSpPr>
          <p:cNvPr id="4" name="Rectangle 3"/>
          <p:cNvSpPr/>
          <p:nvPr/>
        </p:nvSpPr>
        <p:spPr>
          <a:xfrm>
            <a:off x="8135155" y="1019541"/>
            <a:ext cx="3597499" cy="2664832"/>
          </a:xfrm>
          <a:prstGeom prst="rect">
            <a:avLst/>
          </a:prstGeom>
        </p:spPr>
        <p:txBody>
          <a:bodyPr wrap="square">
            <a:spAutoFit/>
          </a:bodyPr>
          <a:lstStyle/>
          <a:p>
            <a:pPr>
              <a:lnSpc>
                <a:spcPct val="107000"/>
              </a:lnSpc>
            </a:pPr>
            <a:r>
              <a:rPr lang="en-US" dirty="0" smtClean="0">
                <a:solidFill>
                  <a:srgbClr val="231F20"/>
                </a:solidFill>
                <a:effectLst/>
                <a:latin typeface="Arial" panose="020B0604020202020204" pitchFamily="34" charset="0"/>
                <a:ea typeface="Times New Roman" panose="02020603050405020304" pitchFamily="18" charset="0"/>
                <a:cs typeface="Times New Roman" panose="02020603050405020304" pitchFamily="18" charset="0"/>
              </a:rPr>
              <a:t>“It should be stressed that the problem is not w/ exploratory research itself. Rather, the problem is w/ dishonesty, that is, pretending that exploratory research was instead confirmatory.”</a:t>
            </a:r>
          </a:p>
          <a:p>
            <a:r>
              <a:rPr lang="en-US" sz="1600" dirty="0"/>
              <a:t> </a:t>
            </a:r>
            <a:r>
              <a:rPr lang="en-US" sz="1600" b="1" u="sng" dirty="0">
                <a:hlinkClick r:id="rId4"/>
              </a:rPr>
              <a:t>Eric-Jan </a:t>
            </a:r>
            <a:r>
              <a:rPr lang="en-US" sz="1600" b="1" u="sng" dirty="0" err="1">
                <a:hlinkClick r:id="rId4"/>
              </a:rPr>
              <a:t>Wagenmakers</a:t>
            </a:r>
            <a:endParaRPr lang="en-US" sz="1600" dirty="0"/>
          </a:p>
          <a:p>
            <a:pPr>
              <a:lnSpc>
                <a:spcPct val="107000"/>
              </a:lnSpc>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94340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Type 1 Error (page 160)</a:t>
            </a:r>
            <a:endParaRPr lang="en-US" dirty="0"/>
          </a:p>
        </p:txBody>
      </p:sp>
      <p:sp>
        <p:nvSpPr>
          <p:cNvPr id="5" name="Content Placeholder 4"/>
          <p:cNvSpPr>
            <a:spLocks noGrp="1"/>
          </p:cNvSpPr>
          <p:nvPr>
            <p:ph idx="1"/>
          </p:nvPr>
        </p:nvSpPr>
        <p:spPr/>
        <p:txBody>
          <a:bodyPr/>
          <a:lstStyle/>
          <a:p>
            <a:r>
              <a:rPr lang="en-US" dirty="0" smtClean="0"/>
              <a:t>“Type 1 error is rejecting a true null hypothesis.  The significance level alpha (</a:t>
            </a:r>
            <a:r>
              <a:rPr lang="el-GR" dirty="0" smtClean="0"/>
              <a:t>α</a:t>
            </a:r>
            <a:r>
              <a:rPr lang="en-US" dirty="0" smtClean="0"/>
              <a:t>) [the threshold where we say something is “statistically significance”] sets the probability of committing a Type 1 Error.</a:t>
            </a:r>
          </a:p>
          <a:p>
            <a:r>
              <a:rPr lang="en-US" dirty="0" smtClean="0"/>
              <a:t>“if the null hypothesis were true, we would reject it mistakenly one time in 20” (</a:t>
            </a:r>
            <a:r>
              <a:rPr lang="en-US" dirty="0" err="1" smtClean="0"/>
              <a:t>pg</a:t>
            </a:r>
            <a:r>
              <a:rPr lang="en-US" dirty="0" smtClean="0"/>
              <a:t> 160)</a:t>
            </a:r>
          </a:p>
          <a:p>
            <a:r>
              <a:rPr lang="en-US" dirty="0" smtClean="0"/>
              <a:t>This is sometimes called a “false positive.”  We falsely conclude that there is a difference when there isn’t.</a:t>
            </a:r>
          </a:p>
          <a:p>
            <a:endParaRPr lang="en-US" dirty="0"/>
          </a:p>
        </p:txBody>
      </p:sp>
    </p:spTree>
    <p:extLst>
      <p:ext uri="{BB962C8B-B14F-4D97-AF65-F5344CB8AC3E}">
        <p14:creationId xmlns:p14="http://schemas.microsoft.com/office/powerpoint/2010/main" val="569433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Type 2 Error (page 160)</a:t>
            </a:r>
            <a:endParaRPr lang="en-US" dirty="0"/>
          </a:p>
        </p:txBody>
      </p:sp>
      <p:sp>
        <p:nvSpPr>
          <p:cNvPr id="5" name="Content Placeholder 4"/>
          <p:cNvSpPr>
            <a:spLocks noGrp="1"/>
          </p:cNvSpPr>
          <p:nvPr>
            <p:ph idx="1"/>
          </p:nvPr>
        </p:nvSpPr>
        <p:spPr/>
        <p:txBody>
          <a:bodyPr/>
          <a:lstStyle/>
          <a:p>
            <a:r>
              <a:rPr lang="en-US" dirty="0" smtClean="0"/>
              <a:t>“Type 2 error is failing to reject a false null hypothesis”</a:t>
            </a:r>
          </a:p>
          <a:p>
            <a:r>
              <a:rPr lang="en-US" dirty="0" smtClean="0"/>
              <a:t>“If a null hypothesis is false, we need to reject it to get the right answer.  Failure to reject a false null hypothesis is a Type 2 error.”</a:t>
            </a:r>
          </a:p>
          <a:p>
            <a:r>
              <a:rPr lang="en-US" dirty="0" smtClean="0"/>
              <a:t>This is sometimes called a “false negative.”  We falsely conclude that there is not a difference when there actually is.</a:t>
            </a:r>
          </a:p>
          <a:p>
            <a:r>
              <a:rPr lang="en-US" dirty="0" smtClean="0"/>
              <a:t>“A study that has a low probability of Type 2 error is said to have high power.”</a:t>
            </a:r>
          </a:p>
          <a:p>
            <a:endParaRPr lang="en-US" dirty="0"/>
          </a:p>
        </p:txBody>
      </p:sp>
    </p:spTree>
    <p:extLst>
      <p:ext uri="{BB962C8B-B14F-4D97-AF65-F5344CB8AC3E}">
        <p14:creationId xmlns:p14="http://schemas.microsoft.com/office/powerpoint/2010/main" val="4017296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606</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PowerPoint Presentation</vt:lpstr>
      <vt:lpstr>Type I vs Type II error: False Positive vs. False Negative results</vt:lpstr>
      <vt:lpstr>PowerPoint Presentation</vt:lpstr>
      <vt:lpstr>Type 1 Error (page 160)</vt:lpstr>
      <vt:lpstr>Type 2 Error (page 160)</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lisanjie2</dc:creator>
  <cp:lastModifiedBy>lisanjie2</cp:lastModifiedBy>
  <cp:revision>3</cp:revision>
  <dcterms:created xsi:type="dcterms:W3CDTF">2017-11-06T02:31:39Z</dcterms:created>
  <dcterms:modified xsi:type="dcterms:W3CDTF">2017-11-06T02:46:11Z</dcterms:modified>
</cp:coreProperties>
</file>