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56" r:id="rId34"/>
    <p:sldId id="290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5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E7E1-723C-4211-9575-8618B400AB7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BE6F-2352-4D05-A208-E588B8B3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Regression: modeling fitting using least squares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25?</a:t>
            </a:r>
          </a:p>
          <a:p>
            <a:r>
              <a:rPr lang="en-US" dirty="0" smtClean="0"/>
              <a:t>Nov 16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16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137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16</a:t>
            </a:r>
            <a:endParaRPr lang="en-US" sz="44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“Rise”</a:t>
            </a:r>
          </a:p>
          <a:p>
            <a:r>
              <a:rPr lang="en-US" sz="4400" dirty="0" smtClean="0"/>
              <a:t>= 16</a:t>
            </a:r>
            <a:endParaRPr lang="en-US" sz="44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371879"/>
            <a:ext cx="4248150" cy="14465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“Run”</a:t>
            </a:r>
          </a:p>
          <a:p>
            <a:pPr algn="ctr"/>
            <a:r>
              <a:rPr lang="en-US" sz="4400" dirty="0" smtClean="0"/>
              <a:t>= 14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03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83050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Slope = 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= </a:t>
            </a:r>
            <a:r>
              <a:rPr lang="en-US" sz="4400" b="1" dirty="0" smtClean="0">
                <a:solidFill>
                  <a:srgbClr val="7030A0"/>
                </a:solidFill>
              </a:rPr>
              <a:t>16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</a:t>
            </a:r>
            <a:r>
              <a:rPr lang="en-US" sz="4400" b="1" dirty="0" smtClean="0"/>
              <a:t>=  1.14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24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83050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Slope = 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= </a:t>
            </a:r>
            <a:r>
              <a:rPr lang="en-US" sz="4400" b="1" dirty="0" smtClean="0">
                <a:solidFill>
                  <a:srgbClr val="7030A0"/>
                </a:solidFill>
              </a:rPr>
              <a:t>16</a:t>
            </a:r>
            <a:r>
              <a:rPr lang="en-US" sz="4400" dirty="0" smtClean="0"/>
              <a:t>/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     </a:t>
            </a:r>
            <a:r>
              <a:rPr lang="en-US" sz="4400" b="1" dirty="0" smtClean="0"/>
              <a:t>=  1.14</a:t>
            </a:r>
            <a:endParaRPr lang="en-US" sz="4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1044" y="4066492"/>
            <a:ext cx="6735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sz="5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9650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r>
              <a:rPr lang="en-US" sz="4800" b="1" dirty="0" smtClean="0"/>
              <a:t>y = m*x      + b</a:t>
            </a:r>
          </a:p>
          <a:p>
            <a:endParaRPr lang="en-US" sz="4800" b="1" dirty="0" smtClean="0"/>
          </a:p>
          <a:p>
            <a:endParaRPr lang="en-US" sz="4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7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81900" y="1352550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829550" y="1352550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1900446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rgbClr val="7030A0"/>
                </a:solidFill>
              </a:rPr>
              <a:t>Rise</a:t>
            </a:r>
            <a:r>
              <a:rPr lang="en-US" sz="4400" dirty="0" smtClean="0"/>
              <a:t>”</a:t>
            </a:r>
          </a:p>
          <a:p>
            <a:r>
              <a:rPr lang="en-US" sz="4400" dirty="0" smtClean="0"/>
              <a:t>= </a:t>
            </a:r>
            <a:r>
              <a:rPr lang="en-US" sz="5400" dirty="0" smtClean="0">
                <a:solidFill>
                  <a:srgbClr val="7030A0"/>
                </a:solidFill>
              </a:rPr>
              <a:t>16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591176" y="3362325"/>
            <a:ext cx="742950" cy="3105150"/>
          </a:xfrm>
          <a:prstGeom prst="rightBrace">
            <a:avLst>
              <a:gd name="adj1" fmla="val 9038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5294935"/>
            <a:ext cx="4248150" cy="160043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</a:t>
            </a:r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Run</a:t>
            </a:r>
            <a:r>
              <a:rPr lang="en-US" sz="4400" dirty="0" smtClean="0"/>
              <a:t>”</a:t>
            </a:r>
          </a:p>
          <a:p>
            <a:pPr algn="ctr"/>
            <a:r>
              <a:rPr lang="en-US" sz="4400" dirty="0" smtClean="0"/>
              <a:t>= </a:t>
            </a:r>
            <a:r>
              <a:rPr lang="en-US" sz="5400" dirty="0" smtClean="0">
                <a:solidFill>
                  <a:schemeClr val="accent5">
                    <a:lumMod val="75000"/>
                  </a:schemeClr>
                </a:solidFill>
              </a:rPr>
              <a:t>14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9650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r>
              <a:rPr lang="en-US" sz="4800" b="1" dirty="0" smtClean="0"/>
              <a:t>y = m*x      + b</a:t>
            </a:r>
          </a:p>
          <a:p>
            <a:r>
              <a:rPr lang="en-US" sz="4800" b="1" dirty="0" smtClean="0"/>
              <a:t>y = 1.14*x +   3</a:t>
            </a:r>
          </a:p>
          <a:p>
            <a:endParaRPr lang="en-US" sz="4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9900" y="445770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1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7700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endParaRPr lang="en-US" sz="4800" b="1" dirty="0" smtClean="0"/>
          </a:p>
          <a:p>
            <a:endParaRPr lang="en-US" sz="4800" b="1" dirty="0" smtClean="0"/>
          </a:p>
          <a:p>
            <a:r>
              <a:rPr lang="en-US" sz="4800" b="1" dirty="0" smtClean="0"/>
              <a:t>Proposed </a:t>
            </a:r>
          </a:p>
          <a:p>
            <a:r>
              <a:rPr lang="en-US" sz="4800" b="1" dirty="0" smtClean="0"/>
              <a:t>“best fit” line</a:t>
            </a:r>
          </a:p>
          <a:p>
            <a:r>
              <a:rPr lang="en-US" sz="4800" b="1" dirty="0" smtClean="0"/>
              <a:t>y = 1.14*x +   3</a:t>
            </a:r>
          </a:p>
          <a:p>
            <a:endParaRPr lang="en-US" sz="4800" b="1" dirty="0" smtClean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935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endParaRPr lang="en-US" sz="4800" b="1" dirty="0" smtClean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44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fitting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dirty="0" smtClean="0"/>
              <a:t>Intercept of </a:t>
            </a:r>
            <a:r>
              <a:rPr lang="en-US" b="1" u="sng" dirty="0" smtClean="0"/>
              <a:t>line</a:t>
            </a:r>
          </a:p>
          <a:p>
            <a:r>
              <a:rPr lang="en-US" u="sng" dirty="0" smtClean="0"/>
              <a:t>Slope of line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Is this line any different from a flat line?</a:t>
            </a:r>
          </a:p>
          <a:p>
            <a:r>
              <a:rPr lang="en-US" dirty="0" smtClean="0"/>
              <a:t> standard errors, confidence intervals, t-statistics, F-statistic, p-values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79032" y="2990598"/>
            <a:ext cx="2294021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9788" y="1950368"/>
            <a:ext cx="2480928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199" y="1950367"/>
            <a:ext cx="3388895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75348" y="3911768"/>
            <a:ext cx="3023936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8857" y="4832938"/>
            <a:ext cx="3023936" cy="5120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8857" y="5350546"/>
            <a:ext cx="3023936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84769" y="2839138"/>
            <a:ext cx="3023936" cy="554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5046" y="3450554"/>
            <a:ext cx="4860342" cy="11535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</p:spTree>
    <p:extLst>
      <p:ext uri="{BB962C8B-B14F-4D97-AF65-F5344CB8AC3E}">
        <p14:creationId xmlns:p14="http://schemas.microsoft.com/office/powerpoint/2010/main" val="2257751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56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1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600164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How do we determine if our line is actually a good “fit” for the data?</a:t>
            </a:r>
          </a:p>
          <a:p>
            <a:r>
              <a:rPr lang="en-US" sz="4800" b="1" dirty="0" smtClean="0"/>
              <a:t>Calculate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“residuals”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8620" y="348835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Add up all the </a:t>
            </a:r>
            <a:r>
              <a:rPr lang="en-US" sz="4800" b="1" dirty="0" err="1" smtClean="0"/>
              <a:t>The</a:t>
            </a:r>
            <a:r>
              <a:rPr lang="en-US" sz="4800" b="1" dirty="0" smtClean="0"/>
              <a:t> line w/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The smallest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Has the best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134209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156966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8620" y="348835"/>
            <a:ext cx="4248150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639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3785652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= 0.03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8620" y="348835"/>
            <a:ext cx="4248150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026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821763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= 0.03</a:t>
            </a:r>
          </a:p>
          <a:p>
            <a:endParaRPr lang="en-US" sz="4800" b="1" dirty="0"/>
          </a:p>
          <a:p>
            <a:r>
              <a:rPr lang="en-US" sz="4800" b="1" dirty="0" smtClean="0"/>
              <a:t>Positive and negative residuals cancel each other out…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2.3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08620" y="348835"/>
            <a:ext cx="4248150" cy="83099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41020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821763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= 0.03</a:t>
            </a:r>
          </a:p>
          <a:p>
            <a:endParaRPr lang="en-US" sz="4800" b="1" dirty="0"/>
          </a:p>
          <a:p>
            <a:r>
              <a:rPr lang="en-US" sz="4800" b="1" dirty="0" smtClean="0"/>
              <a:t>Positive and negative residuals cancel each other out…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413958" y="6207293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3875" y="404978"/>
            <a:ext cx="4248150" cy="304698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 line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good fit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Or 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</p:txBody>
      </p:sp>
    </p:spTree>
    <p:extLst>
      <p:ext uri="{BB962C8B-B14F-4D97-AF65-F5344CB8AC3E}">
        <p14:creationId xmlns:p14="http://schemas.microsoft.com/office/powerpoint/2010/main" val="354299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821763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= 0.03</a:t>
            </a:r>
          </a:p>
          <a:p>
            <a:endParaRPr lang="en-US" sz="4800" b="1" dirty="0"/>
          </a:p>
          <a:p>
            <a:r>
              <a:rPr lang="en-US" sz="4800" b="1" dirty="0" smtClean="0"/>
              <a:t>Positive and negative residuals cancel each other out…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36042" y="986589"/>
            <a:ext cx="0" cy="12753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1460" y="451144"/>
            <a:ext cx="4248150" cy="452431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 line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good fit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Or 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 are large….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10376" y="3531663"/>
            <a:ext cx="0" cy="9802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4682791" y="2261937"/>
            <a:ext cx="2969293" cy="126972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451144"/>
            <a:ext cx="4248150" cy="821763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Problem:</a:t>
            </a:r>
          </a:p>
          <a:p>
            <a:r>
              <a:rPr lang="en-US" sz="4800" b="1" dirty="0" smtClean="0"/>
              <a:t>-2.3 + 2.0 = 0.03</a:t>
            </a:r>
          </a:p>
          <a:p>
            <a:endParaRPr lang="en-US" sz="4800" b="1" dirty="0"/>
          </a:p>
          <a:p>
            <a:r>
              <a:rPr lang="en-US" sz="4800" b="1" dirty="0" smtClean="0"/>
              <a:t>Positive and negative residuals cancel each other out…</a:t>
            </a:r>
          </a:p>
          <a:p>
            <a:endParaRPr lang="en-US" sz="4800" b="1" dirty="0"/>
          </a:p>
          <a:p>
            <a:endParaRPr lang="en-US" sz="4800" b="1" dirty="0" smtClean="0"/>
          </a:p>
          <a:p>
            <a:endParaRPr lang="en-US" sz="4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36042" y="986589"/>
            <a:ext cx="0" cy="12753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65219" y="117693"/>
            <a:ext cx="4248150" cy="6740307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Is this line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 good fit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Or a poor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Fit?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Residuals are large….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But positive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And negative </a:t>
            </a:r>
          </a:p>
          <a:p>
            <a:r>
              <a:rPr lang="en-US" sz="4800" b="1" u="sng" dirty="0" smtClean="0">
                <a:solidFill>
                  <a:schemeClr val="accent2">
                    <a:lumMod val="75000"/>
                  </a:schemeClr>
                </a:solidFill>
              </a:rPr>
              <a:t>Cancel out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10376" y="3531663"/>
            <a:ext cx="0" cy="9802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fitting</a:t>
            </a: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line fits the model best?</a:t>
            </a:r>
          </a:p>
          <a:p>
            <a:r>
              <a:rPr lang="en-US" dirty="0" smtClean="0"/>
              <a:t>This class: “</a:t>
            </a:r>
            <a:r>
              <a:rPr lang="en-US" b="1" dirty="0" smtClean="0"/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/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dirty="0" smtClean="0"/>
              <a:t>Intercept of </a:t>
            </a:r>
            <a:r>
              <a:rPr lang="en-US" b="1" u="sng" dirty="0" smtClean="0"/>
              <a:t>line</a:t>
            </a:r>
          </a:p>
          <a:p>
            <a:r>
              <a:rPr lang="en-US" u="sng" dirty="0" smtClean="0"/>
              <a:t>Slope of line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Is this line any different from a flat line?</a:t>
            </a:r>
          </a:p>
          <a:p>
            <a:r>
              <a:rPr lang="en-US" dirty="0" smtClean="0"/>
              <a:t> standard errors, confidence intervals, t-statistics, F-statistic, p-values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79032" y="2990598"/>
            <a:ext cx="2294021" cy="554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9788" y="1950368"/>
            <a:ext cx="2480928" cy="554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199" y="1950367"/>
            <a:ext cx="3388895" cy="554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88857" y="4027067"/>
            <a:ext cx="3388895" cy="332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88857" y="4961083"/>
            <a:ext cx="3388895" cy="425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8857" y="5362376"/>
            <a:ext cx="3388895" cy="519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54942" y="2851730"/>
            <a:ext cx="1381877" cy="519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84769" y="3393846"/>
            <a:ext cx="4632410" cy="1274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3002" y="3100574"/>
            <a:ext cx="881973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742511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603050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36818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 by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Squaring each residual</a:t>
            </a:r>
          </a:p>
        </p:txBody>
      </p:sp>
    </p:spTree>
    <p:extLst>
      <p:ext uri="{BB962C8B-B14F-4D97-AF65-F5344CB8AC3E}">
        <p14:creationId xmlns:p14="http://schemas.microsoft.com/office/powerpoint/2010/main" val="37495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865943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835485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865943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1001" y="3000375"/>
            <a:ext cx="881972" cy="369332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865943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4522" y="1379423"/>
            <a:ext cx="726481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70850" y="455652"/>
            <a:ext cx="726481" cy="461665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36818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 by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Squaring each residual</a:t>
            </a:r>
          </a:p>
        </p:txBody>
      </p:sp>
    </p:spTree>
    <p:extLst>
      <p:ext uri="{BB962C8B-B14F-4D97-AF65-F5344CB8AC3E}">
        <p14:creationId xmlns:p14="http://schemas.microsoft.com/office/powerpoint/2010/main" val="687852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00600" y="3933825"/>
            <a:ext cx="0" cy="41910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4975" y="3324225"/>
            <a:ext cx="0" cy="7905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19850" y="2457450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24700" y="1819275"/>
            <a:ext cx="0" cy="5429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86575" y="1819275"/>
            <a:ext cx="0" cy="2000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72375" y="1009651"/>
            <a:ext cx="0" cy="3619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53051" y="4303974"/>
            <a:ext cx="865943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=17.6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1001" y="4726765"/>
            <a:ext cx="865943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-2.3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u="sng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=5.3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9349" y="3324225"/>
            <a:ext cx="865943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-2.8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=7.8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2964" y="2821647"/>
            <a:ext cx="881973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-0.1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u="sng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=0.01 </a:t>
            </a:r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6865764" y="2617386"/>
            <a:ext cx="865943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-3.2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=10.24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5184" y="1272956"/>
            <a:ext cx="726481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09134" y="201587"/>
            <a:ext cx="726481" cy="646331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txBody>
          <a:bodyPr wrap="non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2.0</a:t>
            </a:r>
            <a:r>
              <a:rPr lang="en-US" sz="2400" baseline="30000" dirty="0" smtClean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=4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36818"/>
            <a:ext cx="4248150" cy="526297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Remove the 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Negative sign but keep the overall size by</a:t>
            </a:r>
          </a:p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Squaring each residual</a:t>
            </a:r>
          </a:p>
        </p:txBody>
      </p:sp>
    </p:spTree>
    <p:extLst>
      <p:ext uri="{BB962C8B-B14F-4D97-AF65-F5344CB8AC3E}">
        <p14:creationId xmlns:p14="http://schemas.microsoft.com/office/powerpoint/2010/main" val="1516658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04" t="19614" r="8628" b="9790"/>
          <a:stretch/>
        </p:blipFill>
        <p:spPr>
          <a:xfrm>
            <a:off x="1200149" y="0"/>
            <a:ext cx="9101207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25" y="733925"/>
            <a:ext cx="8059812" cy="54623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Coefficients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ka “parameters”</a:t>
            </a:r>
          </a:p>
          <a:p>
            <a:r>
              <a:rPr lang="en-US" sz="3200" dirty="0" smtClean="0"/>
              <a:t>The “m” and “b” of “y = mx + b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-intercept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slope</a:t>
            </a:r>
            <a:endParaRPr lang="en-US" sz="320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SE, t, and p:</a:t>
            </a:r>
          </a:p>
          <a:p>
            <a:r>
              <a:rPr lang="en-US" sz="3200" dirty="0" smtClean="0"/>
              <a:t>Is the intercept and/or slope different from zero?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statistic</a:t>
            </a:r>
            <a:endParaRPr lang="en-US" sz="3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df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Regression output in 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57" y="1814060"/>
            <a:ext cx="3199747" cy="1490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208" y="3585054"/>
            <a:ext cx="1974716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81222" y="4523682"/>
            <a:ext cx="1211264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25" y="733925"/>
            <a:ext cx="8059812" cy="54623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Coefficients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ka “parameters”</a:t>
            </a:r>
          </a:p>
          <a:p>
            <a:r>
              <a:rPr lang="en-US" sz="3200" dirty="0" smtClean="0"/>
              <a:t>The “m” and “b” of “y = mx + b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-intercept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slope</a:t>
            </a:r>
            <a:endParaRPr lang="en-US" sz="320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SE, t, and p:</a:t>
            </a:r>
          </a:p>
          <a:p>
            <a:r>
              <a:rPr lang="en-US" sz="3200" dirty="0" smtClean="0"/>
              <a:t>Is the intercept and/or slope different from zero?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statistic</a:t>
            </a:r>
            <a:endParaRPr lang="en-US" sz="3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df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Regression output in 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3241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4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7571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“Intercept”</a:t>
            </a:r>
          </a:p>
          <a:p>
            <a:r>
              <a:rPr lang="en-US" sz="4400" dirty="0" smtClean="0"/>
              <a:t>“y-intercept”</a:t>
            </a:r>
          </a:p>
          <a:p>
            <a:r>
              <a:rPr lang="en-US" sz="4400" dirty="0" smtClean="0"/>
              <a:t>“b” in y = mx + 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269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28900" y="4629150"/>
            <a:ext cx="1162050" cy="0"/>
          </a:xfrm>
          <a:prstGeom prst="straightConnector1">
            <a:avLst/>
          </a:prstGeom>
          <a:ln w="190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1757571"/>
            <a:ext cx="4248150" cy="212365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“Intercept”</a:t>
            </a:r>
          </a:p>
          <a:p>
            <a:r>
              <a:rPr lang="en-US" sz="4400" dirty="0" smtClean="0"/>
              <a:t>“y-intercept”</a:t>
            </a:r>
          </a:p>
          <a:p>
            <a:r>
              <a:rPr lang="en-US" sz="4400" dirty="0" smtClean="0"/>
              <a:t>“b” in y = mx + 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39771" y="4182874"/>
            <a:ext cx="10054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b="1" dirty="0" smtClean="0">
                <a:solidFill>
                  <a:schemeClr val="accent2">
                    <a:lumMod val="75000"/>
                  </a:schemeClr>
                </a:solidFill>
              </a:rPr>
              <a:t>= 3</a:t>
            </a:r>
            <a:endParaRPr lang="en-US" sz="5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2628900" y="0"/>
            <a:ext cx="7639050" cy="690393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3790950" y="1009650"/>
            <a:ext cx="4191000" cy="390525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10050" y="4457700"/>
            <a:ext cx="3619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771</Words>
  <Application>Microsoft Office PowerPoint</Application>
  <PresentationFormat>Widescreen</PresentationFormat>
  <Paragraphs>228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Regression: modeling fitting using least squares</vt:lpstr>
      <vt:lpstr>Major steps in regression analysis</vt:lpstr>
      <vt:lpstr>Major steps in 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10</cp:revision>
  <dcterms:created xsi:type="dcterms:W3CDTF">2016-11-16T02:13:05Z</dcterms:created>
  <dcterms:modified xsi:type="dcterms:W3CDTF">2016-11-18T14:42:11Z</dcterms:modified>
</cp:coreProperties>
</file>