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3" r:id="rId5"/>
    <p:sldId id="264" r:id="rId6"/>
    <p:sldId id="259" r:id="rId7"/>
    <p:sldId id="262"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0" d="100"/>
          <a:sy n="70" d="100"/>
        </p:scale>
        <p:origin x="1338"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5E540C-B287-48F8-AA5A-72CD752502B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EC92-A330-4FE0-9AA1-D027A6A7996F}" type="slidenum">
              <a:rPr lang="en-US" smtClean="0"/>
              <a:t>‹#›</a:t>
            </a:fld>
            <a:endParaRPr lang="en-US"/>
          </a:p>
        </p:txBody>
      </p:sp>
    </p:spTree>
    <p:extLst>
      <p:ext uri="{BB962C8B-B14F-4D97-AF65-F5344CB8AC3E}">
        <p14:creationId xmlns:p14="http://schemas.microsoft.com/office/powerpoint/2010/main" val="346902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5E540C-B287-48F8-AA5A-72CD752502B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EC92-A330-4FE0-9AA1-D027A6A7996F}" type="slidenum">
              <a:rPr lang="en-US" smtClean="0"/>
              <a:t>‹#›</a:t>
            </a:fld>
            <a:endParaRPr lang="en-US"/>
          </a:p>
        </p:txBody>
      </p:sp>
    </p:spTree>
    <p:extLst>
      <p:ext uri="{BB962C8B-B14F-4D97-AF65-F5344CB8AC3E}">
        <p14:creationId xmlns:p14="http://schemas.microsoft.com/office/powerpoint/2010/main" val="320668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5E540C-B287-48F8-AA5A-72CD752502B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EC92-A330-4FE0-9AA1-D027A6A7996F}" type="slidenum">
              <a:rPr lang="en-US" smtClean="0"/>
              <a:t>‹#›</a:t>
            </a:fld>
            <a:endParaRPr lang="en-US"/>
          </a:p>
        </p:txBody>
      </p:sp>
    </p:spTree>
    <p:extLst>
      <p:ext uri="{BB962C8B-B14F-4D97-AF65-F5344CB8AC3E}">
        <p14:creationId xmlns:p14="http://schemas.microsoft.com/office/powerpoint/2010/main" val="342850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5E540C-B287-48F8-AA5A-72CD752502B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EC92-A330-4FE0-9AA1-D027A6A7996F}" type="slidenum">
              <a:rPr lang="en-US" smtClean="0"/>
              <a:t>‹#›</a:t>
            </a:fld>
            <a:endParaRPr lang="en-US"/>
          </a:p>
        </p:txBody>
      </p:sp>
    </p:spTree>
    <p:extLst>
      <p:ext uri="{BB962C8B-B14F-4D97-AF65-F5344CB8AC3E}">
        <p14:creationId xmlns:p14="http://schemas.microsoft.com/office/powerpoint/2010/main" val="152893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5E540C-B287-48F8-AA5A-72CD752502BF}" type="datetimeFigureOut">
              <a:rPr lang="en-US" smtClean="0"/>
              <a:t>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11EC92-A330-4FE0-9AA1-D027A6A7996F}" type="slidenum">
              <a:rPr lang="en-US" smtClean="0"/>
              <a:t>‹#›</a:t>
            </a:fld>
            <a:endParaRPr lang="en-US"/>
          </a:p>
        </p:txBody>
      </p:sp>
    </p:spTree>
    <p:extLst>
      <p:ext uri="{BB962C8B-B14F-4D97-AF65-F5344CB8AC3E}">
        <p14:creationId xmlns:p14="http://schemas.microsoft.com/office/powerpoint/2010/main" val="2894008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5E540C-B287-48F8-AA5A-72CD752502BF}"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1EC92-A330-4FE0-9AA1-D027A6A7996F}" type="slidenum">
              <a:rPr lang="en-US" smtClean="0"/>
              <a:t>‹#›</a:t>
            </a:fld>
            <a:endParaRPr lang="en-US"/>
          </a:p>
        </p:txBody>
      </p:sp>
    </p:spTree>
    <p:extLst>
      <p:ext uri="{BB962C8B-B14F-4D97-AF65-F5344CB8AC3E}">
        <p14:creationId xmlns:p14="http://schemas.microsoft.com/office/powerpoint/2010/main" val="73864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5E540C-B287-48F8-AA5A-72CD752502BF}" type="datetimeFigureOut">
              <a:rPr lang="en-US" smtClean="0"/>
              <a:t>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11EC92-A330-4FE0-9AA1-D027A6A7996F}" type="slidenum">
              <a:rPr lang="en-US" smtClean="0"/>
              <a:t>‹#›</a:t>
            </a:fld>
            <a:endParaRPr lang="en-US"/>
          </a:p>
        </p:txBody>
      </p:sp>
    </p:spTree>
    <p:extLst>
      <p:ext uri="{BB962C8B-B14F-4D97-AF65-F5344CB8AC3E}">
        <p14:creationId xmlns:p14="http://schemas.microsoft.com/office/powerpoint/2010/main" val="180339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5E540C-B287-48F8-AA5A-72CD752502BF}" type="datetimeFigureOut">
              <a:rPr lang="en-US" smtClean="0"/>
              <a:t>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11EC92-A330-4FE0-9AA1-D027A6A7996F}" type="slidenum">
              <a:rPr lang="en-US" smtClean="0"/>
              <a:t>‹#›</a:t>
            </a:fld>
            <a:endParaRPr lang="en-US"/>
          </a:p>
        </p:txBody>
      </p:sp>
    </p:spTree>
    <p:extLst>
      <p:ext uri="{BB962C8B-B14F-4D97-AF65-F5344CB8AC3E}">
        <p14:creationId xmlns:p14="http://schemas.microsoft.com/office/powerpoint/2010/main" val="138310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E540C-B287-48F8-AA5A-72CD752502BF}" type="datetimeFigureOut">
              <a:rPr lang="en-US" smtClean="0"/>
              <a:t>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11EC92-A330-4FE0-9AA1-D027A6A7996F}" type="slidenum">
              <a:rPr lang="en-US" smtClean="0"/>
              <a:t>‹#›</a:t>
            </a:fld>
            <a:endParaRPr lang="en-US"/>
          </a:p>
        </p:txBody>
      </p:sp>
    </p:spTree>
    <p:extLst>
      <p:ext uri="{BB962C8B-B14F-4D97-AF65-F5344CB8AC3E}">
        <p14:creationId xmlns:p14="http://schemas.microsoft.com/office/powerpoint/2010/main" val="246453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5E540C-B287-48F8-AA5A-72CD752502BF}"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1EC92-A330-4FE0-9AA1-D027A6A7996F}" type="slidenum">
              <a:rPr lang="en-US" smtClean="0"/>
              <a:t>‹#›</a:t>
            </a:fld>
            <a:endParaRPr lang="en-US"/>
          </a:p>
        </p:txBody>
      </p:sp>
    </p:spTree>
    <p:extLst>
      <p:ext uri="{BB962C8B-B14F-4D97-AF65-F5344CB8AC3E}">
        <p14:creationId xmlns:p14="http://schemas.microsoft.com/office/powerpoint/2010/main" val="2461648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5E540C-B287-48F8-AA5A-72CD752502BF}" type="datetimeFigureOut">
              <a:rPr lang="en-US" smtClean="0"/>
              <a:t>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11EC92-A330-4FE0-9AA1-D027A6A7996F}" type="slidenum">
              <a:rPr lang="en-US" smtClean="0"/>
              <a:t>‹#›</a:t>
            </a:fld>
            <a:endParaRPr lang="en-US"/>
          </a:p>
        </p:txBody>
      </p:sp>
    </p:spTree>
    <p:extLst>
      <p:ext uri="{BB962C8B-B14F-4D97-AF65-F5344CB8AC3E}">
        <p14:creationId xmlns:p14="http://schemas.microsoft.com/office/powerpoint/2010/main" val="350066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E540C-B287-48F8-AA5A-72CD752502BF}" type="datetimeFigureOut">
              <a:rPr lang="en-US" smtClean="0"/>
              <a:t>11/6/2016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1EC92-A330-4FE0-9AA1-D027A6A7996F}" type="slidenum">
              <a:rPr lang="en-US" smtClean="0"/>
              <a:t>‹#›</a:t>
            </a:fld>
            <a:endParaRPr lang="en-US"/>
          </a:p>
        </p:txBody>
      </p:sp>
    </p:spTree>
    <p:extLst>
      <p:ext uri="{BB962C8B-B14F-4D97-AF65-F5344CB8AC3E}">
        <p14:creationId xmlns:p14="http://schemas.microsoft.com/office/powerpoint/2010/main" val="2979594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673700" y="18958"/>
            <a:ext cx="3518300" cy="6740307"/>
          </a:xfrm>
          <a:prstGeom prst="rect">
            <a:avLst/>
          </a:prstGeom>
          <a:noFill/>
        </p:spPr>
        <p:txBody>
          <a:bodyPr wrap="square" rtlCol="0">
            <a:spAutoFit/>
          </a:bodyPr>
          <a:lstStyle/>
          <a:p>
            <a:r>
              <a:rPr lang="en-US" dirty="0" smtClean="0"/>
              <a:t>The structure of </a:t>
            </a:r>
            <a:r>
              <a:rPr lang="en-US" b="1" dirty="0" err="1" smtClean="0"/>
              <a:t>pairwise.t.test</a:t>
            </a:r>
            <a:r>
              <a:rPr lang="en-US" b="1" dirty="0" smtClean="0"/>
              <a:t>() </a:t>
            </a:r>
            <a:r>
              <a:rPr lang="en-US" dirty="0" smtClean="0"/>
              <a:t>is a little different than other R functions such as </a:t>
            </a:r>
            <a:r>
              <a:rPr lang="en-US" dirty="0" err="1" smtClean="0"/>
              <a:t>t.test</a:t>
            </a:r>
            <a:r>
              <a:rPr lang="en-US" dirty="0" smtClean="0"/>
              <a:t>.  This is because </a:t>
            </a:r>
            <a:r>
              <a:rPr lang="en-US" b="1" dirty="0" err="1" smtClean="0"/>
              <a:t>pairwise.t.test</a:t>
            </a:r>
            <a:r>
              <a:rPr lang="en-US" b="1" dirty="0" smtClean="0"/>
              <a:t>() </a:t>
            </a:r>
            <a:r>
              <a:rPr lang="en-US" dirty="0" smtClean="0"/>
              <a:t>cannot use “formula notation” to specify the test; that is, it doesn’t understand what a tilde (~) is.  What it takes are 2 arguments: “x” for a numeric response variable, and “g” for a grouping variable that defines the categories that the numeric data are grouped into (treatment, population, site </a:t>
            </a:r>
            <a:r>
              <a:rPr lang="en-US" dirty="0" err="1" smtClean="0"/>
              <a:t>etc</a:t>
            </a:r>
            <a:r>
              <a:rPr lang="en-US" dirty="0" smtClean="0"/>
              <a:t>).  </a:t>
            </a:r>
            <a:r>
              <a:rPr lang="en-US" b="1" dirty="0" err="1" smtClean="0"/>
              <a:t>pairwise.t.test</a:t>
            </a:r>
            <a:r>
              <a:rPr lang="en-US" b="1" dirty="0" smtClean="0"/>
              <a:t>() </a:t>
            </a:r>
            <a:r>
              <a:rPr lang="en-US" dirty="0" smtClean="0"/>
              <a:t>can be set to not correct p-values for multiple comparisons, as is often recommended if you are investigating “planned comparisons” of means and have a significant </a:t>
            </a:r>
            <a:r>
              <a:rPr lang="en-US" dirty="0"/>
              <a:t> </a:t>
            </a:r>
            <a:r>
              <a:rPr lang="en-US" dirty="0" smtClean="0"/>
              <a:t>ANOVA Omnibus F-test (</a:t>
            </a:r>
            <a:r>
              <a:rPr lang="en-US" dirty="0" err="1" smtClean="0"/>
              <a:t>eg</a:t>
            </a:r>
            <a:r>
              <a:rPr lang="en-US" dirty="0" smtClean="0"/>
              <a:t>. </a:t>
            </a:r>
            <a:r>
              <a:rPr lang="en-US" dirty="0" err="1" smtClean="0"/>
              <a:t>Pg</a:t>
            </a:r>
            <a:r>
              <a:rPr lang="en-US" dirty="0" smtClean="0"/>
              <a:t> xxx Whitlock &amp; </a:t>
            </a:r>
            <a:r>
              <a:rPr lang="en-US" dirty="0" err="1" smtClean="0"/>
              <a:t>Shulter</a:t>
            </a:r>
            <a:r>
              <a:rPr lang="en-US" dirty="0" smtClean="0"/>
              <a:t>, 2</a:t>
            </a:r>
            <a:r>
              <a:rPr lang="en-US" baseline="30000" dirty="0" smtClean="0"/>
              <a:t>nd</a:t>
            </a:r>
            <a:r>
              <a:rPr lang="en-US" dirty="0" smtClean="0"/>
              <a:t> </a:t>
            </a:r>
            <a:r>
              <a:rPr lang="en-US" dirty="0" err="1" smtClean="0"/>
              <a:t>ed</a:t>
            </a:r>
            <a:r>
              <a:rPr lang="en-US" dirty="0" smtClean="0"/>
              <a:t>).  If set to “none” it carries out a modified t-test using the pooled standard deviation from the data.  </a:t>
            </a:r>
            <a:endParaRPr lang="en-US" dirty="0"/>
          </a:p>
        </p:txBody>
      </p:sp>
      <p:pic>
        <p:nvPicPr>
          <p:cNvPr id="15" name="Picture 14"/>
          <p:cNvPicPr>
            <a:picLocks noChangeAspect="1"/>
          </p:cNvPicPr>
          <p:nvPr/>
        </p:nvPicPr>
        <p:blipFill rotWithShape="1">
          <a:blip r:embed="rId2"/>
          <a:srcRect l="1857" t="28148" r="3957"/>
          <a:stretch/>
        </p:blipFill>
        <p:spPr>
          <a:xfrm>
            <a:off x="63436" y="4380932"/>
            <a:ext cx="7922421" cy="2435404"/>
          </a:xfrm>
          <a:prstGeom prst="rect">
            <a:avLst/>
          </a:prstGeom>
        </p:spPr>
      </p:pic>
      <p:grpSp>
        <p:nvGrpSpPr>
          <p:cNvPr id="19" name="Group 18"/>
          <p:cNvGrpSpPr/>
          <p:nvPr/>
        </p:nvGrpSpPr>
        <p:grpSpPr>
          <a:xfrm>
            <a:off x="63436" y="629300"/>
            <a:ext cx="8814480" cy="3027698"/>
            <a:chOff x="-90671" y="977018"/>
            <a:chExt cx="8814480" cy="3027698"/>
          </a:xfrm>
        </p:grpSpPr>
        <p:pic>
          <p:nvPicPr>
            <p:cNvPr id="2" name="Picture 1"/>
            <p:cNvPicPr>
              <a:picLocks noChangeAspect="1"/>
            </p:cNvPicPr>
            <p:nvPr/>
          </p:nvPicPr>
          <p:blipFill rotWithShape="1">
            <a:blip r:embed="rId2"/>
            <a:srcRect l="5148" r="26499" b="75588"/>
            <a:stretch/>
          </p:blipFill>
          <p:spPr>
            <a:xfrm>
              <a:off x="224598" y="1612413"/>
              <a:ext cx="7236746" cy="1041468"/>
            </a:xfrm>
            <a:prstGeom prst="rect">
              <a:avLst/>
            </a:prstGeom>
          </p:spPr>
        </p:pic>
        <p:cxnSp>
          <p:nvCxnSpPr>
            <p:cNvPr id="4" name="Straight Arrow Connector 3"/>
            <p:cNvCxnSpPr/>
            <p:nvPr/>
          </p:nvCxnSpPr>
          <p:spPr>
            <a:xfrm>
              <a:off x="1929203" y="1386711"/>
              <a:ext cx="559321" cy="227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0671" y="977018"/>
              <a:ext cx="2429301" cy="646331"/>
            </a:xfrm>
            <a:prstGeom prst="rect">
              <a:avLst/>
            </a:prstGeom>
            <a:noFill/>
          </p:spPr>
          <p:txBody>
            <a:bodyPr wrap="square" rtlCol="0">
              <a:spAutoFit/>
            </a:bodyPr>
            <a:lstStyle/>
            <a:p>
              <a:pPr algn="ctr"/>
              <a:r>
                <a:rPr lang="en-US" dirty="0" smtClean="0"/>
                <a:t>Numeric response variable</a:t>
              </a:r>
              <a:endParaRPr lang="en-US" dirty="0"/>
            </a:p>
          </p:txBody>
        </p:sp>
        <p:sp>
          <p:nvSpPr>
            <p:cNvPr id="10" name="TextBox 9"/>
            <p:cNvSpPr txBox="1"/>
            <p:nvPr/>
          </p:nvSpPr>
          <p:spPr>
            <a:xfrm>
              <a:off x="2321769" y="3081386"/>
              <a:ext cx="5834065" cy="923330"/>
            </a:xfrm>
            <a:prstGeom prst="rect">
              <a:avLst/>
            </a:prstGeom>
            <a:noFill/>
          </p:spPr>
          <p:txBody>
            <a:bodyPr wrap="square" rtlCol="0">
              <a:spAutoFit/>
            </a:bodyPr>
            <a:lstStyle/>
            <a:p>
              <a:pPr algn="ctr"/>
              <a:r>
                <a:rPr lang="en-US" dirty="0" smtClean="0"/>
                <a:t>If and how to correct p-values for multiple comparisons. </a:t>
              </a:r>
            </a:p>
            <a:p>
              <a:pPr algn="ctr"/>
              <a:r>
                <a:rPr lang="en-US" dirty="0" smtClean="0"/>
                <a:t>If set to “none” it uses the pooled SD from all of the data, not just the data specific to each individual pairwise test.</a:t>
              </a:r>
              <a:endParaRPr lang="en-US" dirty="0"/>
            </a:p>
          </p:txBody>
        </p:sp>
        <p:cxnSp>
          <p:nvCxnSpPr>
            <p:cNvPr id="11" name="Straight Arrow Connector 10"/>
            <p:cNvCxnSpPr/>
            <p:nvPr/>
          </p:nvCxnSpPr>
          <p:spPr>
            <a:xfrm flipH="1">
              <a:off x="6022444" y="2031770"/>
              <a:ext cx="1248574" cy="35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293740" y="2650041"/>
              <a:ext cx="547234" cy="438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31333" y="1605615"/>
              <a:ext cx="1592476" cy="923330"/>
            </a:xfrm>
            <a:prstGeom prst="rect">
              <a:avLst/>
            </a:prstGeom>
            <a:noFill/>
          </p:spPr>
          <p:txBody>
            <a:bodyPr wrap="square" rtlCol="0">
              <a:spAutoFit/>
            </a:bodyPr>
            <a:lstStyle/>
            <a:p>
              <a:pPr algn="ctr"/>
              <a:r>
                <a:rPr lang="en-US" dirty="0" smtClean="0"/>
                <a:t>Categorical </a:t>
              </a:r>
              <a:r>
                <a:rPr lang="en-US" u="sng" dirty="0" smtClean="0"/>
                <a:t>g</a:t>
              </a:r>
              <a:r>
                <a:rPr lang="en-US" dirty="0" smtClean="0"/>
                <a:t>rouping variable</a:t>
              </a:r>
              <a:endParaRPr lang="en-US" dirty="0"/>
            </a:p>
          </p:txBody>
        </p:sp>
      </p:grpSp>
      <p:cxnSp>
        <p:nvCxnSpPr>
          <p:cNvPr id="21" name="Straight Arrow Connector 20"/>
          <p:cNvCxnSpPr>
            <a:endCxn id="24" idx="1"/>
          </p:cNvCxnSpPr>
          <p:nvPr/>
        </p:nvCxnSpPr>
        <p:spPr>
          <a:xfrm>
            <a:off x="6470945" y="3686749"/>
            <a:ext cx="857825" cy="53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rot="16200000">
            <a:off x="7216354" y="3704788"/>
            <a:ext cx="224831" cy="1253199"/>
          </a:xfrm>
          <a:prstGeom prst="rightBrace">
            <a:avLst>
              <a:gd name="adj1" fmla="val 497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15055" y="-103582"/>
            <a:ext cx="6805068" cy="769441"/>
          </a:xfrm>
          <a:prstGeom prst="rect">
            <a:avLst/>
          </a:prstGeom>
        </p:spPr>
        <p:txBody>
          <a:bodyPr wrap="none">
            <a:spAutoFit/>
          </a:bodyPr>
          <a:lstStyle/>
          <a:p>
            <a:r>
              <a:rPr lang="en-US" sz="4400" dirty="0" smtClean="0"/>
              <a:t>The </a:t>
            </a:r>
            <a:r>
              <a:rPr lang="en-US" sz="4400" dirty="0" err="1" smtClean="0"/>
              <a:t>pairwise.t.test</a:t>
            </a:r>
            <a:r>
              <a:rPr lang="en-US" sz="4400" dirty="0" smtClean="0"/>
              <a:t>() function</a:t>
            </a:r>
            <a:endParaRPr lang="en-US" sz="4400" dirty="0"/>
          </a:p>
        </p:txBody>
      </p:sp>
      <p:sp>
        <p:nvSpPr>
          <p:cNvPr id="28" name="Right Brace 27"/>
          <p:cNvSpPr/>
          <p:nvPr/>
        </p:nvSpPr>
        <p:spPr>
          <a:xfrm>
            <a:off x="2492265" y="5543992"/>
            <a:ext cx="230634" cy="805361"/>
          </a:xfrm>
          <a:prstGeom prst="rightBrace">
            <a:avLst>
              <a:gd name="adj1" fmla="val 497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2797454" y="5543992"/>
            <a:ext cx="2392905" cy="923330"/>
          </a:xfrm>
          <a:prstGeom prst="rect">
            <a:avLst/>
          </a:prstGeom>
          <a:noFill/>
        </p:spPr>
        <p:txBody>
          <a:bodyPr wrap="square" rtlCol="0">
            <a:spAutoFit/>
          </a:bodyPr>
          <a:lstStyle/>
          <a:p>
            <a:pPr algn="ctr"/>
            <a:r>
              <a:rPr lang="en-US" dirty="0" smtClean="0"/>
              <a:t>All possible comparisons between pairs of means</a:t>
            </a:r>
            <a:endParaRPr lang="en-US" dirty="0"/>
          </a:p>
        </p:txBody>
      </p:sp>
      <p:cxnSp>
        <p:nvCxnSpPr>
          <p:cNvPr id="31" name="Straight Arrow Connector 30"/>
          <p:cNvCxnSpPr/>
          <p:nvPr/>
        </p:nvCxnSpPr>
        <p:spPr>
          <a:xfrm flipH="1">
            <a:off x="4060884" y="941053"/>
            <a:ext cx="300485" cy="273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265485" y="649367"/>
            <a:ext cx="4410921" cy="369332"/>
          </a:xfrm>
          <a:prstGeom prst="rect">
            <a:avLst/>
          </a:prstGeom>
          <a:noFill/>
        </p:spPr>
        <p:txBody>
          <a:bodyPr wrap="square" rtlCol="0">
            <a:spAutoFit/>
          </a:bodyPr>
          <a:lstStyle/>
          <a:p>
            <a:r>
              <a:rPr lang="en-US" dirty="0" smtClean="0"/>
              <a:t>Dollar sign $ to specify column in </a:t>
            </a:r>
            <a:r>
              <a:rPr lang="en-US" dirty="0" err="1" smtClean="0"/>
              <a:t>dataframe</a:t>
            </a:r>
            <a:endParaRPr lang="en-US" dirty="0"/>
          </a:p>
        </p:txBody>
      </p:sp>
      <p:cxnSp>
        <p:nvCxnSpPr>
          <p:cNvPr id="35" name="Straight Arrow Connector 34"/>
          <p:cNvCxnSpPr/>
          <p:nvPr/>
        </p:nvCxnSpPr>
        <p:spPr>
          <a:xfrm>
            <a:off x="3232199" y="969194"/>
            <a:ext cx="29741" cy="30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55559" y="598836"/>
            <a:ext cx="3540641" cy="369332"/>
          </a:xfrm>
          <a:prstGeom prst="rect">
            <a:avLst/>
          </a:prstGeom>
          <a:noFill/>
        </p:spPr>
        <p:txBody>
          <a:bodyPr wrap="square" rtlCol="0">
            <a:spAutoFit/>
          </a:bodyPr>
          <a:lstStyle/>
          <a:p>
            <a:r>
              <a:rPr lang="en-US" dirty="0" err="1" smtClean="0"/>
              <a:t>Dataframe</a:t>
            </a:r>
            <a:endParaRPr lang="en-US" dirty="0"/>
          </a:p>
        </p:txBody>
      </p:sp>
    </p:spTree>
    <p:extLst>
      <p:ext uri="{BB962C8B-B14F-4D97-AF65-F5344CB8AC3E}">
        <p14:creationId xmlns:p14="http://schemas.microsoft.com/office/powerpoint/2010/main" val="326629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355" b="11856"/>
          <a:stretch/>
        </p:blipFill>
        <p:spPr>
          <a:xfrm>
            <a:off x="283477" y="1128502"/>
            <a:ext cx="3843636" cy="2340184"/>
          </a:xfrm>
          <a:prstGeom prst="rect">
            <a:avLst/>
          </a:prstGeom>
        </p:spPr>
      </p:pic>
      <p:pic>
        <p:nvPicPr>
          <p:cNvPr id="5" name="Picture 4"/>
          <p:cNvPicPr>
            <a:picLocks noChangeAspect="1"/>
          </p:cNvPicPr>
          <p:nvPr/>
        </p:nvPicPr>
        <p:blipFill rotWithShape="1">
          <a:blip r:embed="rId3"/>
          <a:srcRect b="15600"/>
          <a:stretch/>
        </p:blipFill>
        <p:spPr>
          <a:xfrm>
            <a:off x="5282551" y="48818"/>
            <a:ext cx="7038540" cy="3347963"/>
          </a:xfrm>
          <a:prstGeom prst="rect">
            <a:avLst/>
          </a:prstGeom>
        </p:spPr>
      </p:pic>
      <p:sp>
        <p:nvSpPr>
          <p:cNvPr id="6" name="Rectangle 5"/>
          <p:cNvSpPr/>
          <p:nvPr/>
        </p:nvSpPr>
        <p:spPr>
          <a:xfrm>
            <a:off x="137345" y="48818"/>
            <a:ext cx="5091074" cy="769441"/>
          </a:xfrm>
          <a:prstGeom prst="rect">
            <a:avLst/>
          </a:prstGeom>
        </p:spPr>
        <p:txBody>
          <a:bodyPr wrap="none">
            <a:spAutoFit/>
          </a:bodyPr>
          <a:lstStyle/>
          <a:p>
            <a:r>
              <a:rPr lang="en-US" sz="4400" dirty="0" smtClean="0"/>
              <a:t>Data used in example</a:t>
            </a:r>
            <a:endParaRPr lang="en-US" sz="4400" dirty="0"/>
          </a:p>
        </p:txBody>
      </p:sp>
      <p:sp>
        <p:nvSpPr>
          <p:cNvPr id="7" name="TextBox 6"/>
          <p:cNvSpPr txBox="1"/>
          <p:nvPr/>
        </p:nvSpPr>
        <p:spPr>
          <a:xfrm>
            <a:off x="137345" y="3916906"/>
            <a:ext cx="6318046" cy="2585323"/>
          </a:xfrm>
          <a:prstGeom prst="rect">
            <a:avLst/>
          </a:prstGeom>
          <a:noFill/>
        </p:spPr>
        <p:txBody>
          <a:bodyPr wrap="square" rtlCol="0">
            <a:spAutoFit/>
          </a:bodyPr>
          <a:lstStyle/>
          <a:p>
            <a:r>
              <a:rPr lang="en-US" dirty="0" smtClean="0"/>
              <a:t>The data used in this example is a </a:t>
            </a:r>
            <a:r>
              <a:rPr lang="en-US" dirty="0" err="1" smtClean="0"/>
              <a:t>dataframe</a:t>
            </a:r>
            <a:r>
              <a:rPr lang="en-US" dirty="0" smtClean="0"/>
              <a:t> called “</a:t>
            </a:r>
            <a:r>
              <a:rPr lang="en-US" dirty="0" err="1" smtClean="0"/>
              <a:t>df.mass</a:t>
            </a:r>
            <a:r>
              <a:rPr lang="en-US" dirty="0" smtClean="0"/>
              <a:t>” that has 2 columns.  The data are from an experiment on how different </a:t>
            </a:r>
            <a:r>
              <a:rPr lang="en-US" dirty="0" err="1" smtClean="0"/>
              <a:t>peiriods</a:t>
            </a:r>
            <a:r>
              <a:rPr lang="en-US" dirty="0" smtClean="0"/>
              <a:t> of high and low protein affect </a:t>
            </a:r>
            <a:r>
              <a:rPr lang="en-US" dirty="0" err="1" smtClean="0"/>
              <a:t>anterl</a:t>
            </a:r>
            <a:r>
              <a:rPr lang="en-US" dirty="0" smtClean="0"/>
              <a:t> growth in white tailed deer.  A numeric variable is in the 1</a:t>
            </a:r>
            <a:r>
              <a:rPr lang="en-US" baseline="30000" dirty="0" smtClean="0"/>
              <a:t>st</a:t>
            </a:r>
            <a:r>
              <a:rPr lang="en-US" dirty="0" smtClean="0"/>
              <a:t> column “</a:t>
            </a:r>
            <a:r>
              <a:rPr lang="en-US" dirty="0" err="1" smtClean="0"/>
              <a:t>antler.mass</a:t>
            </a:r>
            <a:r>
              <a:rPr lang="en-US" dirty="0" smtClean="0"/>
              <a:t>”, and a categorical variables (“diet”) with 3 groups is in the 2</a:t>
            </a:r>
            <a:r>
              <a:rPr lang="en-US" baseline="30000" dirty="0" smtClean="0"/>
              <a:t>nd</a:t>
            </a:r>
            <a:r>
              <a:rPr lang="en-US" dirty="0" smtClean="0"/>
              <a:t> column.  “</a:t>
            </a:r>
            <a:r>
              <a:rPr lang="en-US" dirty="0" err="1" smtClean="0"/>
              <a:t>Hi.Hi</a:t>
            </a:r>
            <a:r>
              <a:rPr lang="en-US" dirty="0" smtClean="0"/>
              <a:t>” is a diet with consistently high protein content.  The “</a:t>
            </a:r>
            <a:r>
              <a:rPr lang="en-US" dirty="0" err="1" smtClean="0"/>
              <a:t>Hi.Lo</a:t>
            </a:r>
            <a:r>
              <a:rPr lang="en-US" dirty="0" smtClean="0"/>
              <a:t>” treatment provided high protein followed by a period with a low-protein diet.  “</a:t>
            </a:r>
            <a:r>
              <a:rPr lang="en-US" dirty="0" err="1" smtClean="0"/>
              <a:t>Lo.Hi</a:t>
            </a:r>
            <a:r>
              <a:rPr lang="en-US" dirty="0" smtClean="0"/>
              <a:t>” began with a low protein diet and switched to a high protein diet.</a:t>
            </a:r>
            <a:endParaRPr lang="en-US" dirty="0"/>
          </a:p>
        </p:txBody>
      </p:sp>
      <p:pic>
        <p:nvPicPr>
          <p:cNvPr id="1026" name="Picture 2" descr="Image resul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5786" y="3916906"/>
            <a:ext cx="361123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9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797" y="1519160"/>
            <a:ext cx="7509662" cy="575453"/>
          </a:xfrm>
          <a:prstGeom prst="rect">
            <a:avLst/>
          </a:prstGeom>
        </p:spPr>
      </p:pic>
      <p:pic>
        <p:nvPicPr>
          <p:cNvPr id="3" name="Picture 2"/>
          <p:cNvPicPr>
            <a:picLocks noChangeAspect="1"/>
          </p:cNvPicPr>
          <p:nvPr/>
        </p:nvPicPr>
        <p:blipFill rotWithShape="1">
          <a:blip r:embed="rId3"/>
          <a:srcRect l="1090"/>
          <a:stretch/>
        </p:blipFill>
        <p:spPr>
          <a:xfrm>
            <a:off x="42797" y="2592724"/>
            <a:ext cx="8346566" cy="3351252"/>
          </a:xfrm>
          <a:prstGeom prst="rect">
            <a:avLst/>
          </a:prstGeom>
        </p:spPr>
      </p:pic>
      <p:sp>
        <p:nvSpPr>
          <p:cNvPr id="4" name="Rectangle 3"/>
          <p:cNvSpPr/>
          <p:nvPr/>
        </p:nvSpPr>
        <p:spPr>
          <a:xfrm>
            <a:off x="0" y="-62971"/>
            <a:ext cx="5820119" cy="769441"/>
          </a:xfrm>
          <a:prstGeom prst="rect">
            <a:avLst/>
          </a:prstGeom>
        </p:spPr>
        <p:txBody>
          <a:bodyPr wrap="none">
            <a:spAutoFit/>
          </a:bodyPr>
          <a:lstStyle/>
          <a:p>
            <a:r>
              <a:rPr lang="en-US" sz="4400" dirty="0" smtClean="0"/>
              <a:t>The </a:t>
            </a:r>
            <a:r>
              <a:rPr lang="en-US" sz="4400" dirty="0" err="1" smtClean="0"/>
              <a:t>TukeyHSD</a:t>
            </a:r>
            <a:r>
              <a:rPr lang="en-US" sz="4400" dirty="0" smtClean="0"/>
              <a:t>() function</a:t>
            </a:r>
            <a:endParaRPr lang="en-US" sz="4400" dirty="0"/>
          </a:p>
        </p:txBody>
      </p:sp>
      <p:cxnSp>
        <p:nvCxnSpPr>
          <p:cNvPr id="5" name="Straight Arrow Connector 4"/>
          <p:cNvCxnSpPr/>
          <p:nvPr/>
        </p:nvCxnSpPr>
        <p:spPr>
          <a:xfrm>
            <a:off x="2881423" y="1243260"/>
            <a:ext cx="5252" cy="40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93533" y="626190"/>
            <a:ext cx="2433051" cy="646331"/>
          </a:xfrm>
          <a:prstGeom prst="rect">
            <a:avLst/>
          </a:prstGeom>
          <a:noFill/>
        </p:spPr>
        <p:txBody>
          <a:bodyPr wrap="square" rtlCol="0">
            <a:spAutoFit/>
          </a:bodyPr>
          <a:lstStyle/>
          <a:p>
            <a:pPr algn="ctr"/>
            <a:r>
              <a:rPr lang="en-US" dirty="0" smtClean="0"/>
              <a:t>Numeric response variable</a:t>
            </a:r>
            <a:endParaRPr lang="en-US" dirty="0"/>
          </a:p>
        </p:txBody>
      </p:sp>
      <p:cxnSp>
        <p:nvCxnSpPr>
          <p:cNvPr id="7" name="Straight Arrow Connector 6"/>
          <p:cNvCxnSpPr/>
          <p:nvPr/>
        </p:nvCxnSpPr>
        <p:spPr>
          <a:xfrm>
            <a:off x="1063256" y="2047515"/>
            <a:ext cx="850604" cy="44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20092" y="1256339"/>
            <a:ext cx="5252" cy="40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32202" y="639269"/>
            <a:ext cx="2433051" cy="646331"/>
          </a:xfrm>
          <a:prstGeom prst="rect">
            <a:avLst/>
          </a:prstGeom>
          <a:noFill/>
        </p:spPr>
        <p:txBody>
          <a:bodyPr wrap="square" rtlCol="0">
            <a:spAutoFit/>
          </a:bodyPr>
          <a:lstStyle/>
          <a:p>
            <a:pPr algn="ctr"/>
            <a:r>
              <a:rPr lang="en-US" dirty="0" smtClean="0"/>
              <a:t>Categorical grouping variables</a:t>
            </a:r>
            <a:endParaRPr lang="en-US" dirty="0"/>
          </a:p>
        </p:txBody>
      </p:sp>
      <p:cxnSp>
        <p:nvCxnSpPr>
          <p:cNvPr id="13" name="Straight Arrow Connector 12"/>
          <p:cNvCxnSpPr/>
          <p:nvPr/>
        </p:nvCxnSpPr>
        <p:spPr>
          <a:xfrm>
            <a:off x="1382233" y="1285600"/>
            <a:ext cx="391567" cy="449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8223" y="749509"/>
            <a:ext cx="1382233" cy="646331"/>
          </a:xfrm>
          <a:prstGeom prst="rect">
            <a:avLst/>
          </a:prstGeom>
          <a:noFill/>
        </p:spPr>
        <p:txBody>
          <a:bodyPr wrap="square" rtlCol="0">
            <a:spAutoFit/>
          </a:bodyPr>
          <a:lstStyle/>
          <a:p>
            <a:pPr algn="ctr"/>
            <a:r>
              <a:rPr lang="en-US" dirty="0" err="1" smtClean="0"/>
              <a:t>aov</a:t>
            </a:r>
            <a:r>
              <a:rPr lang="en-US" dirty="0" smtClean="0"/>
              <a:t>() function</a:t>
            </a:r>
            <a:endParaRPr lang="en-US" dirty="0"/>
          </a:p>
        </p:txBody>
      </p:sp>
      <p:sp>
        <p:nvSpPr>
          <p:cNvPr id="16" name="TextBox 15"/>
          <p:cNvSpPr txBox="1"/>
          <p:nvPr/>
        </p:nvSpPr>
        <p:spPr>
          <a:xfrm>
            <a:off x="8297986" y="149344"/>
            <a:ext cx="3727436" cy="6555641"/>
          </a:xfrm>
          <a:prstGeom prst="rect">
            <a:avLst/>
          </a:prstGeom>
          <a:noFill/>
        </p:spPr>
        <p:txBody>
          <a:bodyPr wrap="square" rtlCol="0">
            <a:spAutoFit/>
          </a:bodyPr>
          <a:lstStyle/>
          <a:p>
            <a:r>
              <a:rPr lang="en-US" sz="1400" dirty="0" err="1" smtClean="0"/>
              <a:t>TukeyHSD</a:t>
            </a:r>
            <a:r>
              <a:rPr lang="en-US" sz="1400" dirty="0" smtClean="0"/>
              <a:t> stands for “Tukey’s Honestly Significant Difference”.  It is related to a t-test but carries out a correction for multiple comparisons when all possible comparison between groups are being made.  It is recommended that this technique (or one like it) be used when carrying out exploratory “unplanned comparisons” that were not specified prior to designing the experiment or gathering the data.</a:t>
            </a:r>
          </a:p>
          <a:p>
            <a:endParaRPr lang="en-US" sz="1400" dirty="0"/>
          </a:p>
          <a:p>
            <a:r>
              <a:rPr lang="en-US" sz="1400" dirty="0" smtClean="0"/>
              <a:t>Unlike the </a:t>
            </a:r>
            <a:r>
              <a:rPr lang="en-US" sz="1400" dirty="0" err="1" smtClean="0"/>
              <a:t>pairwise.t.test</a:t>
            </a:r>
            <a:r>
              <a:rPr lang="en-US" sz="1400" dirty="0" smtClean="0"/>
              <a:t>() function, the </a:t>
            </a:r>
            <a:r>
              <a:rPr lang="en-US" sz="1400" dirty="0" err="1" smtClean="0"/>
              <a:t>TukeyHSD</a:t>
            </a:r>
            <a:r>
              <a:rPr lang="en-US" sz="1400" dirty="0" smtClean="0"/>
              <a:t> function takes just a single argument, which is the output of the function </a:t>
            </a:r>
            <a:r>
              <a:rPr lang="en-US" sz="1400" dirty="0" err="1" smtClean="0"/>
              <a:t>aov</a:t>
            </a:r>
            <a:r>
              <a:rPr lang="en-US" sz="1400" dirty="0" smtClean="0"/>
              <a:t>().  </a:t>
            </a:r>
            <a:r>
              <a:rPr lang="en-US" sz="1400" dirty="0" err="1" smtClean="0"/>
              <a:t>aov</a:t>
            </a:r>
            <a:r>
              <a:rPr lang="en-US" sz="1400" dirty="0" smtClean="0"/>
              <a:t>() stands for </a:t>
            </a:r>
            <a:r>
              <a:rPr lang="en-US" sz="1400" u="sng" dirty="0" smtClean="0"/>
              <a:t>a</a:t>
            </a:r>
            <a:r>
              <a:rPr lang="en-US" sz="1400" dirty="0" smtClean="0"/>
              <a:t>nalysis </a:t>
            </a:r>
            <a:r>
              <a:rPr lang="en-US" sz="1400" u="sng" dirty="0" smtClean="0"/>
              <a:t>o</a:t>
            </a:r>
            <a:r>
              <a:rPr lang="en-US" sz="1400" dirty="0" smtClean="0"/>
              <a:t>f </a:t>
            </a:r>
            <a:r>
              <a:rPr lang="en-US" sz="1400" u="sng" dirty="0" smtClean="0"/>
              <a:t>v</a:t>
            </a:r>
            <a:r>
              <a:rPr lang="en-US" sz="1400" dirty="0" smtClean="0"/>
              <a:t>ariance and is a way to fit an ANOVA model with a single command in R.  </a:t>
            </a:r>
          </a:p>
          <a:p>
            <a:endParaRPr lang="en-US" sz="1400" dirty="0"/>
          </a:p>
          <a:p>
            <a:r>
              <a:rPr lang="en-US" sz="1400" dirty="0" err="1" smtClean="0"/>
              <a:t>TukeyHSD</a:t>
            </a:r>
            <a:r>
              <a:rPr lang="en-US" sz="1400" dirty="0" smtClean="0"/>
              <a:t> produces much more output than </a:t>
            </a:r>
            <a:r>
              <a:rPr lang="en-US" sz="1400" dirty="0" err="1" smtClean="0"/>
              <a:t>pairwise.t.test</a:t>
            </a:r>
            <a:r>
              <a:rPr lang="en-US" sz="1400" dirty="0" smtClean="0"/>
              <a:t>().  In particular, it gives you the difference between the means of each group (“diff”) and a 95% confidence interval (CI) around this difference that has been adjust for multiple comparisons.  The mor</a:t>
            </a:r>
            <a:r>
              <a:rPr lang="en-US" sz="1400" dirty="0" smtClean="0"/>
              <a:t>e comparisons, the winder the interval becomes, and the large the adjusted p-value (</a:t>
            </a:r>
            <a:r>
              <a:rPr lang="en-US" sz="1400" dirty="0" err="1" smtClean="0"/>
              <a:t>adj</a:t>
            </a:r>
            <a:r>
              <a:rPr lang="en-US" sz="1400" dirty="0" smtClean="0"/>
              <a:t>) gets)</a:t>
            </a:r>
          </a:p>
          <a:p>
            <a:endParaRPr lang="en-US" sz="1400" dirty="0"/>
          </a:p>
          <a:p>
            <a:r>
              <a:rPr lang="en-US" sz="1400" dirty="0" smtClean="0"/>
              <a:t>95% CIs that contain zero will have a p value &gt; 0.05.  The hypothesis that the difference between two means is 0 therefore cannot be rejected</a:t>
            </a:r>
            <a:endParaRPr lang="en-US" sz="1400" dirty="0"/>
          </a:p>
        </p:txBody>
      </p:sp>
      <p:sp>
        <p:nvSpPr>
          <p:cNvPr id="17" name="Right Brace 16"/>
          <p:cNvSpPr/>
          <p:nvPr/>
        </p:nvSpPr>
        <p:spPr>
          <a:xfrm rot="5400000">
            <a:off x="2577651" y="5166369"/>
            <a:ext cx="214228" cy="1340985"/>
          </a:xfrm>
          <a:prstGeom prst="rightBrace">
            <a:avLst>
              <a:gd name="adj1" fmla="val 497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p:cNvSpPr/>
          <p:nvPr/>
        </p:nvSpPr>
        <p:spPr>
          <a:xfrm rot="5400000">
            <a:off x="4895219" y="4460521"/>
            <a:ext cx="214229" cy="2752684"/>
          </a:xfrm>
          <a:prstGeom prst="rightBrace">
            <a:avLst>
              <a:gd name="adj1" fmla="val 497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5400000">
            <a:off x="7064319" y="5110537"/>
            <a:ext cx="253843" cy="1413040"/>
          </a:xfrm>
          <a:prstGeom prst="rightBrace">
            <a:avLst>
              <a:gd name="adj1" fmla="val 497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1382233" y="5943976"/>
            <a:ext cx="2093261" cy="923330"/>
          </a:xfrm>
          <a:prstGeom prst="rect">
            <a:avLst/>
          </a:prstGeom>
          <a:noFill/>
        </p:spPr>
        <p:txBody>
          <a:bodyPr wrap="square" rtlCol="0">
            <a:spAutoFit/>
          </a:bodyPr>
          <a:lstStyle/>
          <a:p>
            <a:pPr algn="ctr"/>
            <a:r>
              <a:rPr lang="en-US" dirty="0" smtClean="0"/>
              <a:t>Difference between group means  (effect size)</a:t>
            </a:r>
            <a:endParaRPr lang="en-US" dirty="0"/>
          </a:p>
        </p:txBody>
      </p:sp>
      <p:sp>
        <p:nvSpPr>
          <p:cNvPr id="21" name="TextBox 20"/>
          <p:cNvSpPr txBox="1"/>
          <p:nvPr/>
        </p:nvSpPr>
        <p:spPr>
          <a:xfrm>
            <a:off x="3640952" y="5916989"/>
            <a:ext cx="2597616" cy="923330"/>
          </a:xfrm>
          <a:prstGeom prst="rect">
            <a:avLst/>
          </a:prstGeom>
          <a:noFill/>
        </p:spPr>
        <p:txBody>
          <a:bodyPr wrap="square" rtlCol="0">
            <a:spAutoFit/>
          </a:bodyPr>
          <a:lstStyle/>
          <a:p>
            <a:pPr algn="ctr"/>
            <a:r>
              <a:rPr lang="en-US" u="sng" dirty="0" smtClean="0"/>
              <a:t>L</a:t>
            </a:r>
            <a:r>
              <a:rPr lang="en-US" dirty="0" smtClean="0"/>
              <a:t>o</a:t>
            </a:r>
            <a:r>
              <a:rPr lang="en-US" u="sng" dirty="0" smtClean="0"/>
              <a:t>w</a:t>
            </a:r>
            <a:r>
              <a:rPr lang="en-US" dirty="0" smtClean="0"/>
              <a:t>e</a:t>
            </a:r>
            <a:r>
              <a:rPr lang="en-US" u="sng" dirty="0" smtClean="0"/>
              <a:t>r</a:t>
            </a:r>
            <a:r>
              <a:rPr lang="en-US" dirty="0" smtClean="0"/>
              <a:t> and </a:t>
            </a:r>
            <a:r>
              <a:rPr lang="en-US" u="sng" dirty="0" smtClean="0"/>
              <a:t>up</a:t>
            </a:r>
            <a:r>
              <a:rPr lang="en-US" dirty="0" smtClean="0"/>
              <a:t>pe</a:t>
            </a:r>
            <a:r>
              <a:rPr lang="en-US" u="sng" dirty="0" smtClean="0"/>
              <a:t>r</a:t>
            </a:r>
            <a:r>
              <a:rPr lang="en-US" dirty="0" smtClean="0"/>
              <a:t> adjusted 95% confidence intervals (CI)</a:t>
            </a:r>
            <a:endParaRPr lang="en-US" u="sng" dirty="0"/>
          </a:p>
        </p:txBody>
      </p:sp>
      <p:sp>
        <p:nvSpPr>
          <p:cNvPr id="22" name="TextBox 21"/>
          <p:cNvSpPr txBox="1"/>
          <p:nvPr/>
        </p:nvSpPr>
        <p:spPr>
          <a:xfrm>
            <a:off x="6378676" y="5943976"/>
            <a:ext cx="1664358" cy="646331"/>
          </a:xfrm>
          <a:prstGeom prst="rect">
            <a:avLst/>
          </a:prstGeom>
          <a:noFill/>
        </p:spPr>
        <p:txBody>
          <a:bodyPr wrap="square" rtlCol="0">
            <a:spAutoFit/>
          </a:bodyPr>
          <a:lstStyle/>
          <a:p>
            <a:pPr algn="ctr"/>
            <a:r>
              <a:rPr lang="en-US" dirty="0" smtClean="0"/>
              <a:t>Adjusted p-value</a:t>
            </a:r>
            <a:endParaRPr lang="en-US" dirty="0"/>
          </a:p>
        </p:txBody>
      </p:sp>
    </p:spTree>
    <p:extLst>
      <p:ext uri="{BB962C8B-B14F-4D97-AF65-F5344CB8AC3E}">
        <p14:creationId xmlns:p14="http://schemas.microsoft.com/office/powerpoint/2010/main" val="232740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6355" b="11856"/>
          <a:stretch/>
        </p:blipFill>
        <p:spPr>
          <a:xfrm>
            <a:off x="283477" y="1128502"/>
            <a:ext cx="3843636" cy="2340184"/>
          </a:xfrm>
          <a:prstGeom prst="rect">
            <a:avLst/>
          </a:prstGeom>
        </p:spPr>
      </p:pic>
      <p:pic>
        <p:nvPicPr>
          <p:cNvPr id="5" name="Picture 4"/>
          <p:cNvPicPr>
            <a:picLocks noChangeAspect="1"/>
          </p:cNvPicPr>
          <p:nvPr/>
        </p:nvPicPr>
        <p:blipFill rotWithShape="1">
          <a:blip r:embed="rId3"/>
          <a:srcRect b="15600"/>
          <a:stretch/>
        </p:blipFill>
        <p:spPr>
          <a:xfrm>
            <a:off x="5282551" y="48818"/>
            <a:ext cx="7038540" cy="3347963"/>
          </a:xfrm>
          <a:prstGeom prst="rect">
            <a:avLst/>
          </a:prstGeom>
        </p:spPr>
      </p:pic>
      <p:sp>
        <p:nvSpPr>
          <p:cNvPr id="6" name="Rectangle 5"/>
          <p:cNvSpPr/>
          <p:nvPr/>
        </p:nvSpPr>
        <p:spPr>
          <a:xfrm>
            <a:off x="137345" y="48818"/>
            <a:ext cx="5091074" cy="769441"/>
          </a:xfrm>
          <a:prstGeom prst="rect">
            <a:avLst/>
          </a:prstGeom>
        </p:spPr>
        <p:txBody>
          <a:bodyPr wrap="none">
            <a:spAutoFit/>
          </a:bodyPr>
          <a:lstStyle/>
          <a:p>
            <a:r>
              <a:rPr lang="en-US" sz="4400" dirty="0" smtClean="0"/>
              <a:t>Data used in example</a:t>
            </a:r>
            <a:endParaRPr lang="en-US" sz="4400" dirty="0"/>
          </a:p>
        </p:txBody>
      </p:sp>
      <p:sp>
        <p:nvSpPr>
          <p:cNvPr id="7" name="TextBox 6"/>
          <p:cNvSpPr txBox="1"/>
          <p:nvPr/>
        </p:nvSpPr>
        <p:spPr>
          <a:xfrm>
            <a:off x="137345" y="3916906"/>
            <a:ext cx="6318046" cy="2585323"/>
          </a:xfrm>
          <a:prstGeom prst="rect">
            <a:avLst/>
          </a:prstGeom>
          <a:noFill/>
        </p:spPr>
        <p:txBody>
          <a:bodyPr wrap="square" rtlCol="0">
            <a:spAutoFit/>
          </a:bodyPr>
          <a:lstStyle/>
          <a:p>
            <a:r>
              <a:rPr lang="en-US" dirty="0" smtClean="0"/>
              <a:t>The data used in this example is a </a:t>
            </a:r>
            <a:r>
              <a:rPr lang="en-US" dirty="0" err="1" smtClean="0"/>
              <a:t>dataframe</a:t>
            </a:r>
            <a:r>
              <a:rPr lang="en-US" dirty="0" smtClean="0"/>
              <a:t> called “</a:t>
            </a:r>
            <a:r>
              <a:rPr lang="en-US" dirty="0" err="1" smtClean="0"/>
              <a:t>df.mass</a:t>
            </a:r>
            <a:r>
              <a:rPr lang="en-US" dirty="0" smtClean="0"/>
              <a:t>” that has 2 columns.  The data are from an experiment on how different </a:t>
            </a:r>
            <a:r>
              <a:rPr lang="en-US" dirty="0" err="1" smtClean="0"/>
              <a:t>peiriods</a:t>
            </a:r>
            <a:r>
              <a:rPr lang="en-US" dirty="0" smtClean="0"/>
              <a:t> of high and low protein affect </a:t>
            </a:r>
            <a:r>
              <a:rPr lang="en-US" dirty="0" err="1" smtClean="0"/>
              <a:t>anterl</a:t>
            </a:r>
            <a:r>
              <a:rPr lang="en-US" dirty="0" smtClean="0"/>
              <a:t> growth in white tailed deer.  A numeric variable is in the 1</a:t>
            </a:r>
            <a:r>
              <a:rPr lang="en-US" baseline="30000" dirty="0" smtClean="0"/>
              <a:t>st</a:t>
            </a:r>
            <a:r>
              <a:rPr lang="en-US" dirty="0" smtClean="0"/>
              <a:t> column “</a:t>
            </a:r>
            <a:r>
              <a:rPr lang="en-US" dirty="0" err="1" smtClean="0"/>
              <a:t>antler.mass</a:t>
            </a:r>
            <a:r>
              <a:rPr lang="en-US" dirty="0" smtClean="0"/>
              <a:t>”, and a categorical variables (“diet”) with 3 groups is in the 2</a:t>
            </a:r>
            <a:r>
              <a:rPr lang="en-US" baseline="30000" dirty="0" smtClean="0"/>
              <a:t>nd</a:t>
            </a:r>
            <a:r>
              <a:rPr lang="en-US" dirty="0" smtClean="0"/>
              <a:t> column.  “</a:t>
            </a:r>
            <a:r>
              <a:rPr lang="en-US" dirty="0" err="1" smtClean="0"/>
              <a:t>Hi.Hi</a:t>
            </a:r>
            <a:r>
              <a:rPr lang="en-US" dirty="0" smtClean="0"/>
              <a:t>” is a diet with consistently high protein content.  The “</a:t>
            </a:r>
            <a:r>
              <a:rPr lang="en-US" dirty="0" err="1" smtClean="0"/>
              <a:t>Hi.Lo</a:t>
            </a:r>
            <a:r>
              <a:rPr lang="en-US" dirty="0" smtClean="0"/>
              <a:t>” treatment provided high protein followed by a period with a low-protein diet.  “</a:t>
            </a:r>
            <a:r>
              <a:rPr lang="en-US" dirty="0" err="1" smtClean="0"/>
              <a:t>Lo.Hi</a:t>
            </a:r>
            <a:r>
              <a:rPr lang="en-US" dirty="0" smtClean="0"/>
              <a:t>” began with a low protein diet and switched to a high protein diet.</a:t>
            </a:r>
            <a:endParaRPr lang="en-US" dirty="0"/>
          </a:p>
        </p:txBody>
      </p:sp>
      <p:pic>
        <p:nvPicPr>
          <p:cNvPr id="1026" name="Picture 2" descr="Image resul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55786" y="3916906"/>
            <a:ext cx="3611234"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89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46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3586258"/>
            <a:ext cx="7042036" cy="3271742"/>
            <a:chOff x="2970662" y="2057809"/>
            <a:chExt cx="6168789" cy="2866030"/>
          </a:xfrm>
        </p:grpSpPr>
        <p:pic>
          <p:nvPicPr>
            <p:cNvPr id="2" name="Picture 1"/>
            <p:cNvPicPr>
              <a:picLocks noChangeAspect="1"/>
            </p:cNvPicPr>
            <p:nvPr/>
          </p:nvPicPr>
          <p:blipFill rotWithShape="1">
            <a:blip r:embed="rId2"/>
            <a:srcRect l="2578" t="12796" r="3821" b="9443"/>
            <a:stretch/>
          </p:blipFill>
          <p:spPr>
            <a:xfrm>
              <a:off x="2970662" y="2057809"/>
              <a:ext cx="6168789" cy="2866030"/>
            </a:xfrm>
            <a:prstGeom prst="rect">
              <a:avLst/>
            </a:prstGeom>
          </p:spPr>
        </p:pic>
        <p:cxnSp>
          <p:nvCxnSpPr>
            <p:cNvPr id="5" name="Straight Connector 4"/>
            <p:cNvCxnSpPr/>
            <p:nvPr/>
          </p:nvCxnSpPr>
          <p:spPr>
            <a:xfrm>
              <a:off x="3604437" y="3551274"/>
              <a:ext cx="534817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rotWithShape="1">
          <a:blip r:embed="rId3"/>
          <a:srcRect l="1090" t="7747"/>
          <a:stretch/>
        </p:blipFill>
        <p:spPr>
          <a:xfrm>
            <a:off x="0" y="775581"/>
            <a:ext cx="7588155" cy="2810677"/>
          </a:xfrm>
          <a:prstGeom prst="rect">
            <a:avLst/>
          </a:prstGeom>
        </p:spPr>
      </p:pic>
      <p:sp>
        <p:nvSpPr>
          <p:cNvPr id="9" name="Rectangle 8"/>
          <p:cNvSpPr/>
          <p:nvPr/>
        </p:nvSpPr>
        <p:spPr>
          <a:xfrm>
            <a:off x="0" y="-62971"/>
            <a:ext cx="9579482" cy="769441"/>
          </a:xfrm>
          <a:prstGeom prst="rect">
            <a:avLst/>
          </a:prstGeom>
        </p:spPr>
        <p:txBody>
          <a:bodyPr wrap="none">
            <a:spAutoFit/>
          </a:bodyPr>
          <a:lstStyle/>
          <a:p>
            <a:r>
              <a:rPr lang="en-US" sz="4400" dirty="0" smtClean="0"/>
              <a:t>Effect sizes from the </a:t>
            </a:r>
            <a:r>
              <a:rPr lang="en-US" sz="4400" dirty="0" err="1" smtClean="0"/>
              <a:t>TukeyHSD</a:t>
            </a:r>
            <a:r>
              <a:rPr lang="en-US" sz="4400" dirty="0" smtClean="0"/>
              <a:t>() function</a:t>
            </a:r>
            <a:endParaRPr lang="en-US" sz="4400" dirty="0"/>
          </a:p>
        </p:txBody>
      </p:sp>
      <p:sp>
        <p:nvSpPr>
          <p:cNvPr id="10" name="TextBox 9"/>
          <p:cNvSpPr txBox="1"/>
          <p:nvPr/>
        </p:nvSpPr>
        <p:spPr>
          <a:xfrm>
            <a:off x="7582095" y="675961"/>
            <a:ext cx="4264162" cy="3939540"/>
          </a:xfrm>
          <a:prstGeom prst="rect">
            <a:avLst/>
          </a:prstGeom>
          <a:noFill/>
        </p:spPr>
        <p:txBody>
          <a:bodyPr wrap="square" rtlCol="0">
            <a:spAutoFit/>
          </a:bodyPr>
          <a:lstStyle/>
          <a:p>
            <a:r>
              <a:rPr lang="en-US" dirty="0" smtClean="0"/>
              <a:t>A succinct way to plot the results of a hypothesis test is to plot the difference (</a:t>
            </a:r>
            <a:r>
              <a:rPr lang="en-US" b="1" dirty="0" smtClean="0"/>
              <a:t>effect size</a:t>
            </a:r>
            <a:r>
              <a:rPr lang="en-US" dirty="0" smtClean="0"/>
              <a:t>) between the means of 2 groups (such as control and treatment groups) and the confidence interval (CI) around this difference.  If the means of 2 groups are exactly the same, the difference equals zero.  If they are not exactly the same (point </a:t>
            </a:r>
            <a:r>
              <a:rPr lang="en-US" b="1" dirty="0" smtClean="0">
                <a:solidFill>
                  <a:srgbClr val="7030A0"/>
                </a:solidFill>
              </a:rPr>
              <a:t>A</a:t>
            </a:r>
            <a:r>
              <a:rPr lang="en-US" dirty="0" smtClean="0"/>
              <a:t>) but their 95% CI contains zero (dashed red line) then the p value for a t-test with the two groups will be &gt; 0.05 and they are considered significantly different.  </a:t>
            </a:r>
          </a:p>
          <a:p>
            <a:endParaRPr lang="en-US" sz="1600" dirty="0"/>
          </a:p>
        </p:txBody>
      </p:sp>
      <p:sp>
        <p:nvSpPr>
          <p:cNvPr id="11" name="Rectangle 10"/>
          <p:cNvSpPr/>
          <p:nvPr/>
        </p:nvSpPr>
        <p:spPr>
          <a:xfrm>
            <a:off x="1419733" y="5291136"/>
            <a:ext cx="324128" cy="369332"/>
          </a:xfrm>
          <a:prstGeom prst="rect">
            <a:avLst/>
          </a:prstGeom>
        </p:spPr>
        <p:txBody>
          <a:bodyPr wrap="none">
            <a:spAutoFit/>
          </a:bodyPr>
          <a:lstStyle/>
          <a:p>
            <a:r>
              <a:rPr lang="en-US" b="1" dirty="0" smtClean="0">
                <a:solidFill>
                  <a:srgbClr val="7030A0"/>
                </a:solidFill>
              </a:rPr>
              <a:t>A</a:t>
            </a:r>
            <a:endParaRPr lang="en-US" b="1" dirty="0">
              <a:solidFill>
                <a:srgbClr val="7030A0"/>
              </a:solidFill>
            </a:endParaRPr>
          </a:p>
        </p:txBody>
      </p:sp>
      <p:sp>
        <p:nvSpPr>
          <p:cNvPr id="12" name="Rectangle 11"/>
          <p:cNvSpPr/>
          <p:nvPr/>
        </p:nvSpPr>
        <p:spPr>
          <a:xfrm>
            <a:off x="3794077" y="4589350"/>
            <a:ext cx="314510" cy="369332"/>
          </a:xfrm>
          <a:prstGeom prst="rect">
            <a:avLst/>
          </a:prstGeom>
        </p:spPr>
        <p:txBody>
          <a:bodyPr wrap="none">
            <a:spAutoFit/>
          </a:bodyPr>
          <a:lstStyle/>
          <a:p>
            <a:r>
              <a:rPr lang="en-US" b="1" dirty="0" smtClean="0">
                <a:solidFill>
                  <a:srgbClr val="00B050"/>
                </a:solidFill>
              </a:rPr>
              <a:t>B</a:t>
            </a:r>
            <a:endParaRPr lang="en-US" dirty="0"/>
          </a:p>
        </p:txBody>
      </p:sp>
    </p:spTree>
    <p:extLst>
      <p:ext uri="{BB962C8B-B14F-4D97-AF65-F5344CB8AC3E}">
        <p14:creationId xmlns:p14="http://schemas.microsoft.com/office/powerpoint/2010/main" val="426134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3586258"/>
            <a:ext cx="7042036" cy="3271742"/>
            <a:chOff x="2970662" y="2057809"/>
            <a:chExt cx="6168789" cy="2866030"/>
          </a:xfrm>
        </p:grpSpPr>
        <p:pic>
          <p:nvPicPr>
            <p:cNvPr id="2" name="Picture 1"/>
            <p:cNvPicPr>
              <a:picLocks noChangeAspect="1"/>
            </p:cNvPicPr>
            <p:nvPr/>
          </p:nvPicPr>
          <p:blipFill rotWithShape="1">
            <a:blip r:embed="rId2"/>
            <a:srcRect l="2578" t="12796" r="3821" b="9443"/>
            <a:stretch/>
          </p:blipFill>
          <p:spPr>
            <a:xfrm>
              <a:off x="2970662" y="2057809"/>
              <a:ext cx="6168789" cy="2866030"/>
            </a:xfrm>
            <a:prstGeom prst="rect">
              <a:avLst/>
            </a:prstGeom>
          </p:spPr>
        </p:pic>
        <p:cxnSp>
          <p:nvCxnSpPr>
            <p:cNvPr id="5" name="Straight Connector 4"/>
            <p:cNvCxnSpPr/>
            <p:nvPr/>
          </p:nvCxnSpPr>
          <p:spPr>
            <a:xfrm>
              <a:off x="3604437" y="3551274"/>
              <a:ext cx="534817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rotWithShape="1">
          <a:blip r:embed="rId3"/>
          <a:srcRect l="1090" t="7747"/>
          <a:stretch/>
        </p:blipFill>
        <p:spPr>
          <a:xfrm>
            <a:off x="0" y="775581"/>
            <a:ext cx="7588155" cy="2810677"/>
          </a:xfrm>
          <a:prstGeom prst="rect">
            <a:avLst/>
          </a:prstGeom>
        </p:spPr>
      </p:pic>
      <p:sp>
        <p:nvSpPr>
          <p:cNvPr id="9" name="Rectangle 8"/>
          <p:cNvSpPr/>
          <p:nvPr/>
        </p:nvSpPr>
        <p:spPr>
          <a:xfrm>
            <a:off x="0" y="-62971"/>
            <a:ext cx="9579482" cy="769441"/>
          </a:xfrm>
          <a:prstGeom prst="rect">
            <a:avLst/>
          </a:prstGeom>
        </p:spPr>
        <p:txBody>
          <a:bodyPr wrap="none">
            <a:spAutoFit/>
          </a:bodyPr>
          <a:lstStyle/>
          <a:p>
            <a:r>
              <a:rPr lang="en-US" sz="4400" dirty="0" smtClean="0"/>
              <a:t>Effect sizes from the </a:t>
            </a:r>
            <a:r>
              <a:rPr lang="en-US" sz="4400" dirty="0" err="1" smtClean="0"/>
              <a:t>TukeyHSD</a:t>
            </a:r>
            <a:r>
              <a:rPr lang="en-US" sz="4400" dirty="0" smtClean="0"/>
              <a:t>() function</a:t>
            </a:r>
            <a:endParaRPr lang="en-US" sz="4400" dirty="0"/>
          </a:p>
        </p:txBody>
      </p:sp>
      <p:sp>
        <p:nvSpPr>
          <p:cNvPr id="10" name="TextBox 9"/>
          <p:cNvSpPr txBox="1"/>
          <p:nvPr/>
        </p:nvSpPr>
        <p:spPr>
          <a:xfrm>
            <a:off x="7582095" y="675961"/>
            <a:ext cx="4932902" cy="10433625"/>
          </a:xfrm>
          <a:prstGeom prst="rect">
            <a:avLst/>
          </a:prstGeom>
          <a:noFill/>
        </p:spPr>
        <p:txBody>
          <a:bodyPr wrap="square" rtlCol="0">
            <a:spAutoFit/>
          </a:bodyPr>
          <a:lstStyle/>
          <a:p>
            <a:r>
              <a:rPr lang="en-US" sz="1600" dirty="0" smtClean="0"/>
              <a:t>A succinct way to plot the results of a hypothesis test is to plot the difference (effect size) between the means of 2 groups (such as control and treatment groups) and the confidence interval (CI) around this difference.  If the means of 2 groups are exactly the same, the difference equals zero.  If they are not exactly the same (point </a:t>
            </a:r>
            <a:r>
              <a:rPr lang="en-US" sz="1600" b="1" dirty="0" smtClean="0">
                <a:solidFill>
                  <a:srgbClr val="7030A0"/>
                </a:solidFill>
              </a:rPr>
              <a:t>A</a:t>
            </a:r>
            <a:r>
              <a:rPr lang="en-US" sz="1600" dirty="0" smtClean="0"/>
              <a:t>) but their 95% CI contains zero (dashed red line) then the p value for a t-test with the two groups will be &gt; 0.05 and they are considered significantly different.  </a:t>
            </a:r>
          </a:p>
          <a:p>
            <a:endParaRPr lang="en-US" sz="1600" dirty="0"/>
          </a:p>
          <a:p>
            <a:r>
              <a:rPr lang="en-US" sz="1600" dirty="0" smtClean="0"/>
              <a:t>Effect sizes are useful for understanding what is going on when there is no significant differences between groups.  Point </a:t>
            </a:r>
            <a:r>
              <a:rPr lang="en-US" sz="1600" b="1" dirty="0" smtClean="0">
                <a:solidFill>
                  <a:srgbClr val="7030A0"/>
                </a:solidFill>
              </a:rPr>
              <a:t>A </a:t>
            </a:r>
            <a:r>
              <a:rPr lang="en-US" sz="1600" dirty="0" smtClean="0"/>
              <a:t>, the difference between the </a:t>
            </a:r>
            <a:r>
              <a:rPr lang="en-US" sz="1600" dirty="0" err="1" smtClean="0"/>
              <a:t>Hi.Lo</a:t>
            </a:r>
            <a:r>
              <a:rPr lang="en-US" sz="1600" dirty="0" smtClean="0"/>
              <a:t> and </a:t>
            </a:r>
            <a:r>
              <a:rPr lang="en-US" sz="1600" dirty="0" err="1" smtClean="0"/>
              <a:t>Hi.Hi</a:t>
            </a:r>
            <a:r>
              <a:rPr lang="en-US" sz="1600" dirty="0" smtClean="0"/>
              <a:t> groups, is near zero, and its CIs span far above and below zero.  Any value within the CI is considered a plausible real value.  Since A is almost centered on zero, A could actually be zero, or be greater than zero, or less than zero.  </a:t>
            </a:r>
            <a:r>
              <a:rPr lang="en-US" sz="1600" dirty="0"/>
              <a:t> </a:t>
            </a:r>
            <a:r>
              <a:rPr lang="en-US" sz="1600" dirty="0" smtClean="0"/>
              <a:t> This tells us that we really can’t tell whether the </a:t>
            </a:r>
            <a:r>
              <a:rPr lang="en-US" sz="1600" dirty="0" err="1" smtClean="0"/>
              <a:t>Hi.Lo</a:t>
            </a:r>
            <a:r>
              <a:rPr lang="en-US" sz="1600" dirty="0" smtClean="0"/>
              <a:t> or the </a:t>
            </a:r>
            <a:r>
              <a:rPr lang="en-US" sz="1600" dirty="0" err="1" smtClean="0"/>
              <a:t>Hi.Hi</a:t>
            </a:r>
            <a:r>
              <a:rPr lang="en-US" sz="1600" dirty="0" smtClean="0"/>
              <a:t> treatment is greater, and its best to just assume for now that they are not different from each other (</a:t>
            </a:r>
            <a:r>
              <a:rPr lang="en-US" sz="1600" dirty="0" err="1" smtClean="0"/>
              <a:t>Hi.Lo</a:t>
            </a:r>
            <a:r>
              <a:rPr lang="en-US" sz="1600" dirty="0" smtClean="0"/>
              <a:t> – </a:t>
            </a:r>
            <a:r>
              <a:rPr lang="en-US" sz="1600" dirty="0" err="1" smtClean="0"/>
              <a:t>Hi.Hi</a:t>
            </a:r>
            <a:r>
              <a:rPr lang="en-US" sz="1600" dirty="0" smtClean="0"/>
              <a:t> = 0).</a:t>
            </a:r>
          </a:p>
          <a:p>
            <a:endParaRPr lang="en-US" sz="1600" dirty="0"/>
          </a:p>
          <a:p>
            <a:r>
              <a:rPr lang="en-US" sz="1600" dirty="0" smtClean="0"/>
              <a:t>Contrast this with Point </a:t>
            </a:r>
            <a:r>
              <a:rPr lang="en-US" sz="1600" b="1" dirty="0" smtClean="0">
                <a:solidFill>
                  <a:srgbClr val="00B050"/>
                </a:solidFill>
              </a:rPr>
              <a:t>B</a:t>
            </a:r>
            <a:r>
              <a:rPr lang="en-US" sz="1600" dirty="0" smtClean="0"/>
              <a:t>, which has a CI that crosses zero, but most of its CI are positive.  We therefore cannot rule out that B is equal to zero.  B is almost defiantly not negative, though, and it is very plausible that it is positive and even &gt;100.  B is the difference between the </a:t>
            </a:r>
            <a:r>
              <a:rPr lang="en-US" sz="1600" dirty="0" err="1" smtClean="0"/>
              <a:t>Lo.Hi</a:t>
            </a:r>
            <a:r>
              <a:rPr lang="en-US" sz="1600" dirty="0" smtClean="0"/>
              <a:t> and the </a:t>
            </a:r>
            <a:r>
              <a:rPr lang="en-US" sz="1600" dirty="0" err="1" smtClean="0"/>
              <a:t>Hi.Hi</a:t>
            </a:r>
            <a:r>
              <a:rPr lang="en-US" sz="1600" dirty="0" smtClean="0"/>
              <a:t> treatments.  We therefore cannot rule out the possibility that </a:t>
            </a:r>
            <a:r>
              <a:rPr lang="en-US" sz="1600" dirty="0" err="1" smtClean="0"/>
              <a:t>Lo.Hi</a:t>
            </a:r>
            <a:r>
              <a:rPr lang="en-US" sz="1600" dirty="0" smtClean="0"/>
              <a:t> and </a:t>
            </a:r>
            <a:r>
              <a:rPr lang="en-US" sz="1600" dirty="0" err="1" smtClean="0"/>
              <a:t>Hi.Hi</a:t>
            </a:r>
            <a:r>
              <a:rPr lang="en-US" sz="1600" dirty="0" smtClean="0"/>
              <a:t> are the same, but its most likely that </a:t>
            </a:r>
            <a:r>
              <a:rPr lang="en-US" sz="1600" dirty="0" err="1" smtClean="0"/>
              <a:t>Lo.Hi</a:t>
            </a:r>
            <a:r>
              <a:rPr lang="en-US" sz="1600" dirty="0" smtClean="0"/>
              <a:t> is at least a little – if not a fair bit – bigger than </a:t>
            </a:r>
            <a:r>
              <a:rPr lang="en-US" sz="1600" dirty="0" err="1" smtClean="0"/>
              <a:t>Hi.Hi</a:t>
            </a:r>
            <a:r>
              <a:rPr lang="en-US" sz="1600" dirty="0" smtClean="0"/>
              <a:t> (</a:t>
            </a:r>
            <a:r>
              <a:rPr lang="en-US" sz="1600" dirty="0" err="1" smtClean="0"/>
              <a:t>Lo.Hi</a:t>
            </a:r>
            <a:r>
              <a:rPr lang="en-US" sz="1600" dirty="0" smtClean="0"/>
              <a:t> – </a:t>
            </a:r>
            <a:r>
              <a:rPr lang="en-US" sz="1600" dirty="0" err="1" smtClean="0"/>
              <a:t>Hi.Hi</a:t>
            </a:r>
            <a:r>
              <a:rPr lang="en-US" sz="1600" dirty="0" smtClean="0"/>
              <a:t> &gt; 0).  </a:t>
            </a:r>
          </a:p>
          <a:p>
            <a:endParaRPr lang="en-US" sz="1600" dirty="0"/>
          </a:p>
          <a:p>
            <a:r>
              <a:rPr lang="en-US" sz="1600" dirty="0" smtClean="0"/>
              <a:t>Finally, point C has CIs that do not cross zero.  We can therefore conclude with high </a:t>
            </a:r>
            <a:r>
              <a:rPr lang="en-US" sz="1600" dirty="0" err="1" smtClean="0"/>
              <a:t>confindene</a:t>
            </a:r>
            <a:r>
              <a:rPr lang="en-US" sz="1600" dirty="0" smtClean="0"/>
              <a:t> (but not certainty!) that C  is not equal to zero.  C is the difference between the </a:t>
            </a:r>
            <a:r>
              <a:rPr lang="en-US" sz="1600" dirty="0" err="1" smtClean="0"/>
              <a:t>Lo.Hi</a:t>
            </a:r>
            <a:r>
              <a:rPr lang="en-US" sz="1600" dirty="0" smtClean="0"/>
              <a:t> and the </a:t>
            </a:r>
            <a:r>
              <a:rPr lang="en-US" sz="1600" dirty="0" err="1" smtClean="0"/>
              <a:t>Hi.Lo</a:t>
            </a:r>
            <a:r>
              <a:rPr lang="en-US" sz="1600" dirty="0" smtClean="0"/>
              <a:t> treatments.  </a:t>
            </a:r>
            <a:r>
              <a:rPr lang="en-US" sz="1600" dirty="0" err="1" smtClean="0"/>
              <a:t>Lo.Hi</a:t>
            </a:r>
            <a:r>
              <a:rPr lang="en-US" sz="1600" dirty="0" smtClean="0"/>
              <a:t> is therefore almost definitely greater than </a:t>
            </a:r>
            <a:r>
              <a:rPr lang="en-US" sz="1600" dirty="0" err="1" smtClean="0"/>
              <a:t>Hi.Lo</a:t>
            </a:r>
            <a:r>
              <a:rPr lang="en-US" sz="1600" dirty="0" smtClean="0"/>
              <a:t>.  But the confidence interval for point C does get fairly close to zero.  We therefore cannot rule out the possibility that the </a:t>
            </a:r>
            <a:r>
              <a:rPr lang="en-US" sz="1600" dirty="0" err="1" smtClean="0"/>
              <a:t>differene</a:t>
            </a:r>
            <a:r>
              <a:rPr lang="en-US" sz="1600" dirty="0" smtClean="0"/>
              <a:t> between the  treatments isn’t that big.  However, its also plausible that the true difference is as great as 300.</a:t>
            </a:r>
            <a:endParaRPr lang="en-US" sz="1600" dirty="0"/>
          </a:p>
        </p:txBody>
      </p:sp>
      <p:sp>
        <p:nvSpPr>
          <p:cNvPr id="11" name="Rectangle 10"/>
          <p:cNvSpPr/>
          <p:nvPr/>
        </p:nvSpPr>
        <p:spPr>
          <a:xfrm>
            <a:off x="1419733" y="5291136"/>
            <a:ext cx="324128" cy="369332"/>
          </a:xfrm>
          <a:prstGeom prst="rect">
            <a:avLst/>
          </a:prstGeom>
        </p:spPr>
        <p:txBody>
          <a:bodyPr wrap="none">
            <a:spAutoFit/>
          </a:bodyPr>
          <a:lstStyle/>
          <a:p>
            <a:r>
              <a:rPr lang="en-US" b="1" dirty="0" smtClean="0">
                <a:solidFill>
                  <a:srgbClr val="7030A0"/>
                </a:solidFill>
              </a:rPr>
              <a:t>A</a:t>
            </a:r>
            <a:endParaRPr lang="en-US" b="1" dirty="0">
              <a:solidFill>
                <a:srgbClr val="7030A0"/>
              </a:solidFill>
            </a:endParaRPr>
          </a:p>
        </p:txBody>
      </p:sp>
      <p:sp>
        <p:nvSpPr>
          <p:cNvPr id="12" name="Rectangle 11"/>
          <p:cNvSpPr/>
          <p:nvPr/>
        </p:nvSpPr>
        <p:spPr>
          <a:xfrm>
            <a:off x="3794077" y="4589350"/>
            <a:ext cx="314510" cy="369332"/>
          </a:xfrm>
          <a:prstGeom prst="rect">
            <a:avLst/>
          </a:prstGeom>
        </p:spPr>
        <p:txBody>
          <a:bodyPr wrap="none">
            <a:spAutoFit/>
          </a:bodyPr>
          <a:lstStyle/>
          <a:p>
            <a:r>
              <a:rPr lang="en-US" b="1" dirty="0" smtClean="0">
                <a:solidFill>
                  <a:srgbClr val="00B050"/>
                </a:solidFill>
              </a:rPr>
              <a:t>B</a:t>
            </a:r>
            <a:endParaRPr lang="en-US" dirty="0"/>
          </a:p>
        </p:txBody>
      </p:sp>
    </p:spTree>
    <p:extLst>
      <p:ext uri="{BB962C8B-B14F-4D97-AF65-F5344CB8AC3E}">
        <p14:creationId xmlns:p14="http://schemas.microsoft.com/office/powerpoint/2010/main" val="963174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45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559300" y="1584125"/>
            <a:ext cx="2946400" cy="3102175"/>
            <a:chOff x="4559300" y="1584125"/>
            <a:chExt cx="2946400" cy="3102175"/>
          </a:xfrm>
        </p:grpSpPr>
        <p:pic>
          <p:nvPicPr>
            <p:cNvPr id="5" name="Picture 4"/>
            <p:cNvPicPr>
              <a:picLocks noChangeAspect="1"/>
            </p:cNvPicPr>
            <p:nvPr/>
          </p:nvPicPr>
          <p:blipFill rotWithShape="1">
            <a:blip r:embed="rId2"/>
            <a:srcRect l="6154" t="22566" r="9779" b="11845"/>
            <a:stretch/>
          </p:blipFill>
          <p:spPr>
            <a:xfrm>
              <a:off x="4559300" y="2524991"/>
              <a:ext cx="2946400" cy="2161309"/>
            </a:xfrm>
            <a:prstGeom prst="rect">
              <a:avLst/>
            </a:prstGeom>
          </p:spPr>
        </p:pic>
        <p:pic>
          <p:nvPicPr>
            <p:cNvPr id="6" name="Picture 5"/>
            <p:cNvPicPr>
              <a:picLocks noChangeAspect="1"/>
            </p:cNvPicPr>
            <p:nvPr/>
          </p:nvPicPr>
          <p:blipFill rotWithShape="1">
            <a:blip r:embed="rId2"/>
            <a:srcRect l="20253" t="17310" r="40483" b="77294"/>
            <a:stretch/>
          </p:blipFill>
          <p:spPr>
            <a:xfrm>
              <a:off x="6016671" y="3965905"/>
              <a:ext cx="1376107" cy="177800"/>
            </a:xfrm>
            <a:prstGeom prst="rect">
              <a:avLst/>
            </a:prstGeom>
          </p:spPr>
        </p:pic>
        <p:sp>
          <p:nvSpPr>
            <p:cNvPr id="7" name="Right Brace 6"/>
            <p:cNvSpPr/>
            <p:nvPr/>
          </p:nvSpPr>
          <p:spPr>
            <a:xfrm rot="16200000">
              <a:off x="5631873" y="1891146"/>
              <a:ext cx="187035" cy="1080654"/>
            </a:xfrm>
            <a:prstGeom prst="rightBrace">
              <a:avLst>
                <a:gd name="adj1" fmla="val 14444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16200000">
              <a:off x="6187784" y="961157"/>
              <a:ext cx="155868" cy="2036617"/>
            </a:xfrm>
            <a:prstGeom prst="rightBrace">
              <a:avLst>
                <a:gd name="adj1" fmla="val 314079"/>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5255012" y="2018568"/>
              <a:ext cx="2105450" cy="307777"/>
            </a:xfrm>
            <a:prstGeom prst="rect">
              <a:avLst/>
            </a:prstGeom>
            <a:noFill/>
          </p:spPr>
          <p:txBody>
            <a:bodyPr wrap="square" rtlCol="0">
              <a:spAutoFit/>
            </a:bodyPr>
            <a:lstStyle/>
            <a:p>
              <a:r>
                <a:rPr lang="en-US" sz="1400" dirty="0" smtClean="0"/>
                <a:t>P=0.0004                 </a:t>
              </a:r>
              <a:r>
                <a:rPr lang="en-US" sz="1400" dirty="0" smtClean="0"/>
                <a:t>P=</a:t>
              </a:r>
              <a:r>
                <a:rPr lang="en-US" sz="1400" dirty="0" smtClean="0"/>
                <a:t>0.20</a:t>
              </a:r>
              <a:endParaRPr lang="en-US" sz="1400" dirty="0"/>
            </a:p>
          </p:txBody>
        </p:sp>
        <p:sp>
          <p:nvSpPr>
            <p:cNvPr id="12" name="Right Brace 11"/>
            <p:cNvSpPr/>
            <p:nvPr/>
          </p:nvSpPr>
          <p:spPr>
            <a:xfrm rot="16200000">
              <a:off x="6758244" y="1881517"/>
              <a:ext cx="187035" cy="1080654"/>
            </a:xfrm>
            <a:prstGeom prst="rightBrace">
              <a:avLst>
                <a:gd name="adj1" fmla="val 14444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5921663" y="1584125"/>
              <a:ext cx="688110" cy="307777"/>
            </a:xfrm>
            <a:prstGeom prst="rect">
              <a:avLst/>
            </a:prstGeom>
            <a:noFill/>
          </p:spPr>
          <p:txBody>
            <a:bodyPr wrap="square" rtlCol="0">
              <a:spAutoFit/>
            </a:bodyPr>
            <a:lstStyle/>
            <a:p>
              <a:r>
                <a:rPr lang="en-US" sz="1400" dirty="0" smtClean="0"/>
                <a:t>P=0.01</a:t>
              </a:r>
              <a:endParaRPr lang="en-US" sz="1400" dirty="0"/>
            </a:p>
          </p:txBody>
        </p:sp>
      </p:grpSp>
    </p:spTree>
    <p:extLst>
      <p:ext uri="{BB962C8B-B14F-4D97-AF65-F5344CB8AC3E}">
        <p14:creationId xmlns:p14="http://schemas.microsoft.com/office/powerpoint/2010/main" val="143282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1266</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lisanjie2</dc:creator>
  <cp:lastModifiedBy>lisanjie2</cp:lastModifiedBy>
  <cp:revision>11</cp:revision>
  <dcterms:created xsi:type="dcterms:W3CDTF">2016-11-06T17:02:05Z</dcterms:created>
  <dcterms:modified xsi:type="dcterms:W3CDTF">2016-11-06T20:47:39Z</dcterms:modified>
</cp:coreProperties>
</file>