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58" r:id="rId13"/>
    <p:sldId id="269" r:id="rId14"/>
    <p:sldId id="270" r:id="rId15"/>
    <p:sldId id="25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1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0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0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1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1405-204A-4BB8-8341-5D784BEB319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18DE-1184-450E-95FF-B0501F2F5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0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10/10/2017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Task 1: Everyone: </a:t>
            </a:r>
            <a:r>
              <a:rPr lang="en-US" dirty="0" smtClean="0"/>
              <a:t>Introduce the Breeding Bird Survey (BBS) data </a:t>
            </a:r>
            <a:r>
              <a:rPr lang="en-US" b="1" i="1" dirty="0" smtClean="0"/>
              <a:t>in detail </a:t>
            </a:r>
          </a:p>
          <a:p>
            <a:r>
              <a:rPr lang="en-US" b="1" dirty="0" smtClean="0"/>
              <a:t>Task 2: Everyone: </a:t>
            </a:r>
            <a:r>
              <a:rPr lang="en-US" dirty="0" smtClean="0"/>
              <a:t>Introduce </a:t>
            </a:r>
            <a:r>
              <a:rPr lang="en-US" b="1" dirty="0" smtClean="0"/>
              <a:t>t-tests</a:t>
            </a:r>
            <a:r>
              <a:rPr lang="en-US" dirty="0" smtClean="0"/>
              <a:t> in R</a:t>
            </a:r>
          </a:p>
          <a:p>
            <a:r>
              <a:rPr lang="en-US" b="1" dirty="0" smtClean="0"/>
              <a:t>Task 3: If you haven’t completed it: </a:t>
            </a:r>
            <a:r>
              <a:rPr lang="en-US" dirty="0" smtClean="0"/>
              <a:t>Finish HW 3 </a:t>
            </a:r>
          </a:p>
          <a:p>
            <a:r>
              <a:rPr lang="en-US" b="1" dirty="0" smtClean="0"/>
              <a:t>Task 4: If you haven’t completed it: </a:t>
            </a:r>
            <a:r>
              <a:rPr lang="en-US" dirty="0" smtClean="0"/>
              <a:t>Independent Project</a:t>
            </a:r>
          </a:p>
          <a:p>
            <a:pPr lvl="1"/>
            <a:r>
              <a:rPr lang="en-US" dirty="0" smtClean="0"/>
              <a:t>Identify Research Question</a:t>
            </a:r>
          </a:p>
          <a:p>
            <a:pPr lvl="1"/>
            <a:r>
              <a:rPr lang="en-US" dirty="0" smtClean="0"/>
              <a:t>Write short description of focal question</a:t>
            </a:r>
          </a:p>
          <a:p>
            <a:pPr lvl="1"/>
            <a:r>
              <a:rPr lang="en-US" dirty="0" smtClean="0"/>
              <a:t>Write short description of focal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6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Ho: Null hypothesis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change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Ha: Alternative hypothesis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Change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5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3" y="958109"/>
            <a:ext cx="10217027" cy="5726026"/>
          </a:xfrm>
          <a:prstGeom prst="rect">
            <a:avLst/>
          </a:prstGeom>
        </p:spPr>
      </p:pic>
      <p:pic>
        <p:nvPicPr>
          <p:cNvPr id="3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44" y="1"/>
            <a:ext cx="3392556" cy="27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1429555" y="811369"/>
            <a:ext cx="8474299" cy="2047741"/>
          </a:xfrm>
          <a:custGeom>
            <a:avLst/>
            <a:gdLst>
              <a:gd name="connsiteX0" fmla="*/ 0 w 8474299"/>
              <a:gd name="connsiteY0" fmla="*/ 0 h 2047741"/>
              <a:gd name="connsiteX1" fmla="*/ 1532586 w 8474299"/>
              <a:gd name="connsiteY1" fmla="*/ 695459 h 2047741"/>
              <a:gd name="connsiteX2" fmla="*/ 3940935 w 8474299"/>
              <a:gd name="connsiteY2" fmla="*/ 1545465 h 2047741"/>
              <a:gd name="connsiteX3" fmla="*/ 6452315 w 8474299"/>
              <a:gd name="connsiteY3" fmla="*/ 1931831 h 2047741"/>
              <a:gd name="connsiteX4" fmla="*/ 8474299 w 8474299"/>
              <a:gd name="connsiteY4" fmla="*/ 2047741 h 204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4299" h="2047741">
                <a:moveTo>
                  <a:pt x="0" y="0"/>
                </a:moveTo>
                <a:cubicBezTo>
                  <a:pt x="437882" y="218941"/>
                  <a:pt x="875764" y="437882"/>
                  <a:pt x="1532586" y="695459"/>
                </a:cubicBezTo>
                <a:cubicBezTo>
                  <a:pt x="2189408" y="953036"/>
                  <a:pt x="3120980" y="1339403"/>
                  <a:pt x="3940935" y="1545465"/>
                </a:cubicBezTo>
                <a:cubicBezTo>
                  <a:pt x="4760890" y="1751527"/>
                  <a:pt x="5696754" y="1848118"/>
                  <a:pt x="6452315" y="1931831"/>
                </a:cubicBezTo>
                <a:cubicBezTo>
                  <a:pt x="7207876" y="2015544"/>
                  <a:pt x="7841087" y="2031642"/>
                  <a:pt x="8474299" y="2047741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36372" y="4051511"/>
            <a:ext cx="8384146" cy="1666709"/>
          </a:xfrm>
          <a:custGeom>
            <a:avLst/>
            <a:gdLst>
              <a:gd name="connsiteX0" fmla="*/ 0 w 8384146"/>
              <a:gd name="connsiteY0" fmla="*/ 18213 h 1666709"/>
              <a:gd name="connsiteX1" fmla="*/ 2176529 w 8384146"/>
              <a:gd name="connsiteY1" fmla="*/ 5334 h 1666709"/>
              <a:gd name="connsiteX2" fmla="*/ 3760631 w 8384146"/>
              <a:gd name="connsiteY2" fmla="*/ 95486 h 1666709"/>
              <a:gd name="connsiteX3" fmla="*/ 5576552 w 8384146"/>
              <a:gd name="connsiteY3" fmla="*/ 636399 h 1666709"/>
              <a:gd name="connsiteX4" fmla="*/ 8384146 w 8384146"/>
              <a:gd name="connsiteY4" fmla="*/ 1666709 h 166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4146" h="1666709">
                <a:moveTo>
                  <a:pt x="0" y="18213"/>
                </a:moveTo>
                <a:cubicBezTo>
                  <a:pt x="774878" y="5334"/>
                  <a:pt x="1549757" y="-7545"/>
                  <a:pt x="2176529" y="5334"/>
                </a:cubicBezTo>
                <a:cubicBezTo>
                  <a:pt x="2803301" y="18213"/>
                  <a:pt x="3193961" y="-9691"/>
                  <a:pt x="3760631" y="95486"/>
                </a:cubicBezTo>
                <a:cubicBezTo>
                  <a:pt x="4327301" y="200663"/>
                  <a:pt x="4805966" y="374529"/>
                  <a:pt x="5576552" y="636399"/>
                </a:cubicBezTo>
                <a:cubicBezTo>
                  <a:pt x="6347138" y="898270"/>
                  <a:pt x="7365642" y="1282489"/>
                  <a:pt x="8384146" y="1666709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36372" y="3348507"/>
            <a:ext cx="866748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1993283" y="2460695"/>
            <a:ext cx="44174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Number of birds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468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09" y="0"/>
            <a:ext cx="4160355" cy="681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ational Land Cove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3" y="0"/>
            <a:ext cx="52916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5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8897531" cy="4986528"/>
          </a:xfrm>
          <a:prstGeom prst="rect">
            <a:avLst/>
          </a:prstGeom>
        </p:spPr>
      </p:pic>
      <p:pic>
        <p:nvPicPr>
          <p:cNvPr id="5" name="Picture 4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44" y="1"/>
            <a:ext cx="3392556" cy="27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4" r="33830" b="49160"/>
          <a:stretch/>
        </p:blipFill>
        <p:spPr bwMode="auto">
          <a:xfrm>
            <a:off x="8799444" y="3379478"/>
            <a:ext cx="2752905" cy="95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59110" y="5764650"/>
            <a:ext cx="441745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Amount of forest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005070" y="1993283"/>
            <a:ext cx="44174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Number of birds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008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4" y="958109"/>
            <a:ext cx="9297829" cy="5210871"/>
          </a:xfrm>
          <a:prstGeom prst="rect">
            <a:avLst/>
          </a:prstGeom>
        </p:spPr>
      </p:pic>
      <p:pic>
        <p:nvPicPr>
          <p:cNvPr id="5" name="Picture 4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44" y="1"/>
            <a:ext cx="3392556" cy="27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1527" y="5982910"/>
            <a:ext cx="689019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Amount of development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005070" y="1993283"/>
            <a:ext cx="44174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Number of birds</a:t>
            </a:r>
            <a:endParaRPr lang="en-US" sz="2200" dirty="0"/>
          </a:p>
        </p:txBody>
      </p:sp>
      <p:pic>
        <p:nvPicPr>
          <p:cNvPr id="8" name="Picture 2" descr="Image resul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5" b="67114"/>
          <a:stretch/>
        </p:blipFill>
        <p:spPr bwMode="auto">
          <a:xfrm>
            <a:off x="8717274" y="2871989"/>
            <a:ext cx="4160355" cy="11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038" y="9573"/>
            <a:ext cx="368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focal species</a:t>
            </a:r>
          </a:p>
          <a:p>
            <a:pPr algn="ctr"/>
            <a:r>
              <a:rPr lang="en-US" sz="2200" dirty="0" smtClean="0"/>
              <a:t>“Population Ecology”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113076" y="-6484"/>
            <a:ext cx="368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Group of species</a:t>
            </a:r>
          </a:p>
          <a:p>
            <a:pPr algn="ctr"/>
            <a:r>
              <a:rPr lang="en-US" sz="2200" dirty="0" smtClean="0"/>
              <a:t>“Community Ecology”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-7245" y="2614373"/>
            <a:ext cx="25779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Relationship with habitat variation</a:t>
            </a:r>
          </a:p>
          <a:p>
            <a:pPr algn="ctr"/>
            <a:r>
              <a:rPr lang="en-US" sz="2200" b="1" dirty="0" smtClean="0"/>
              <a:t>R: N ~ </a:t>
            </a:r>
            <a:r>
              <a:rPr lang="en-US" sz="2200" b="1" dirty="0" err="1" smtClean="0"/>
              <a:t>landcover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1574" y="2614373"/>
            <a:ext cx="1821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Trend over time</a:t>
            </a:r>
          </a:p>
          <a:p>
            <a:pPr algn="ctr"/>
            <a:r>
              <a:rPr lang="en-US" sz="2200" b="1" dirty="0" smtClean="0"/>
              <a:t>R: N ~ time</a:t>
            </a:r>
            <a:endParaRPr lang="en-US" sz="2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60742" y="2829817"/>
            <a:ext cx="29546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Whole community</a:t>
            </a:r>
          </a:p>
          <a:p>
            <a:pPr algn="ctr"/>
            <a:r>
              <a:rPr lang="en-US" sz="2200" dirty="0" smtClean="0"/>
              <a:t>-Species Richness</a:t>
            </a:r>
          </a:p>
          <a:p>
            <a:pPr algn="ctr"/>
            <a:r>
              <a:rPr lang="en-US" sz="2200" dirty="0" smtClean="0"/>
              <a:t>-Species Diversity (Shannon Diversity)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9299619" y="2829817"/>
            <a:ext cx="29546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Guild</a:t>
            </a:r>
          </a:p>
          <a:p>
            <a:pPr algn="ctr"/>
            <a:r>
              <a:rPr lang="en-US" sz="2200" dirty="0" smtClean="0"/>
              <a:t>-Grassland birds</a:t>
            </a:r>
          </a:p>
          <a:p>
            <a:pPr algn="ctr"/>
            <a:r>
              <a:rPr lang="en-US" sz="2200" dirty="0" smtClean="0"/>
              <a:t>-Aerial insectivores (Swallows, swifts)</a:t>
            </a:r>
          </a:p>
          <a:p>
            <a:pPr algn="ctr"/>
            <a:r>
              <a:rPr lang="en-US" sz="2200" dirty="0" smtClean="0"/>
              <a:t>-Warblers</a:t>
            </a:r>
            <a:endParaRPr lang="en-US" sz="2200" dirty="0"/>
          </a:p>
        </p:txBody>
      </p:sp>
      <p:pic>
        <p:nvPicPr>
          <p:cNvPr id="14" name="Picture 13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51" y="997297"/>
            <a:ext cx="1826426" cy="146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15" y="916846"/>
            <a:ext cx="2027356" cy="1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202" y="916846"/>
            <a:ext cx="2049321" cy="154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338" y="916846"/>
            <a:ext cx="1891761" cy="154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2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9635" y="138361"/>
            <a:ext cx="368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focal species</a:t>
            </a:r>
          </a:p>
          <a:p>
            <a:pPr algn="ctr"/>
            <a:r>
              <a:rPr lang="en-US" sz="2200" dirty="0" smtClean="0"/>
              <a:t>“Population Ecology”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225352" y="2743161"/>
            <a:ext cx="25779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Relationship with habitat variation</a:t>
            </a:r>
          </a:p>
          <a:p>
            <a:pPr algn="ctr"/>
            <a:r>
              <a:rPr lang="en-US" sz="2200" b="1" dirty="0" smtClean="0"/>
              <a:t>R: N ~ </a:t>
            </a:r>
            <a:r>
              <a:rPr lang="en-US" sz="2200" b="1" dirty="0" err="1" smtClean="0"/>
              <a:t>landcover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25534" y="2743161"/>
            <a:ext cx="1821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Trend over time</a:t>
            </a:r>
          </a:p>
          <a:p>
            <a:pPr algn="ctr"/>
            <a:r>
              <a:rPr lang="en-US" sz="2200" b="1" dirty="0" smtClean="0"/>
              <a:t>R: N ~ time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5352" y="4132143"/>
            <a:ext cx="2745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Single year </a:t>
            </a:r>
          </a:p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eg</a:t>
            </a:r>
            <a:r>
              <a:rPr lang="en-US" sz="2200" dirty="0" smtClean="0"/>
              <a:t> 2016) w/ multiple samples across geographic area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98036" y="4119845"/>
            <a:ext cx="3065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Multiple years</a:t>
            </a:r>
          </a:p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eg</a:t>
            </a:r>
            <a:r>
              <a:rPr lang="en-US" sz="2200" dirty="0" smtClean="0"/>
              <a:t> 1990-2016) using total number of birds seen in that area</a:t>
            </a:r>
            <a:endParaRPr lang="en-US" sz="2200" dirty="0"/>
          </a:p>
        </p:txBody>
      </p:sp>
      <p:pic>
        <p:nvPicPr>
          <p:cNvPr id="14" name="Picture 13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48" y="1126085"/>
            <a:ext cx="1826426" cy="146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2" y="2743161"/>
            <a:ext cx="2792942" cy="156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626" y="2743161"/>
            <a:ext cx="3079394" cy="17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3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7503" y="0"/>
            <a:ext cx="368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Group of species</a:t>
            </a:r>
          </a:p>
          <a:p>
            <a:pPr algn="ctr"/>
            <a:r>
              <a:rPr lang="en-US" sz="2200" dirty="0" smtClean="0"/>
              <a:t>“Community Ecology”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11242" y="2914998"/>
            <a:ext cx="29546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Whole community</a:t>
            </a:r>
          </a:p>
          <a:p>
            <a:pPr algn="ctr"/>
            <a:r>
              <a:rPr lang="en-US" sz="2200" dirty="0" smtClean="0"/>
              <a:t>-Species Richness</a:t>
            </a:r>
          </a:p>
          <a:p>
            <a:pPr algn="ctr"/>
            <a:r>
              <a:rPr lang="en-US" sz="2200" dirty="0" smtClean="0"/>
              <a:t>-Species Diversity (Shannon Diversity)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7689759" y="2745721"/>
            <a:ext cx="29546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Guild</a:t>
            </a:r>
          </a:p>
          <a:p>
            <a:pPr algn="ctr"/>
            <a:r>
              <a:rPr lang="en-US" sz="2200" dirty="0" smtClean="0"/>
              <a:t>-Grassland birds</a:t>
            </a:r>
          </a:p>
          <a:p>
            <a:pPr algn="ctr"/>
            <a:r>
              <a:rPr lang="en-US" sz="2200" dirty="0" smtClean="0"/>
              <a:t>-Aerial insectivores (Swallows, swifts)</a:t>
            </a:r>
          </a:p>
          <a:p>
            <a:pPr algn="ctr"/>
            <a:r>
              <a:rPr lang="en-US" sz="2200" dirty="0" smtClean="0"/>
              <a:t>-Warblers</a:t>
            </a:r>
            <a:endParaRPr lang="en-US" sz="2200" dirty="0"/>
          </a:p>
        </p:txBody>
      </p:sp>
      <p:pic>
        <p:nvPicPr>
          <p:cNvPr id="15" name="Picture 14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242" y="923330"/>
            <a:ext cx="2027356" cy="1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29" y="923330"/>
            <a:ext cx="2049321" cy="154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65" y="923330"/>
            <a:ext cx="1891761" cy="154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56813" y="4391193"/>
            <a:ext cx="2954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One Year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24499" y="4458017"/>
            <a:ext cx="33944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Multiple years</a:t>
            </a:r>
          </a:p>
          <a:p>
            <a:pPr algn="ctr"/>
            <a:r>
              <a:rPr lang="en-US" sz="2200" dirty="0" smtClean="0"/>
              <a:t>Trend over time</a:t>
            </a:r>
          </a:p>
          <a:p>
            <a:pPr algn="ctr"/>
            <a:r>
              <a:rPr lang="en-US" sz="2200" dirty="0" smtClean="0"/>
              <a:t>Number of warblers ~ Time</a:t>
            </a:r>
          </a:p>
          <a:p>
            <a:pPr algn="ctr"/>
            <a:r>
              <a:rPr lang="en-US" sz="2200" dirty="0" smtClean="0"/>
              <a:t>Spp. richness ~ Time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-186305" y="4822080"/>
            <a:ext cx="26289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Variation w/</a:t>
            </a:r>
          </a:p>
          <a:p>
            <a:pPr algn="ctr"/>
            <a:r>
              <a:rPr lang="en-US" sz="2200" b="1" dirty="0" smtClean="0"/>
              <a:t>habitat</a:t>
            </a:r>
          </a:p>
          <a:p>
            <a:pPr algn="ctr"/>
            <a:r>
              <a:rPr lang="en-US" sz="2200" b="1" dirty="0" smtClean="0"/>
              <a:t>Richness ~ Forest</a:t>
            </a:r>
          </a:p>
          <a:p>
            <a:pPr algn="ctr"/>
            <a:r>
              <a:rPr lang="en-US" sz="2200" dirty="0" smtClean="0"/>
              <a:t>“Does </a:t>
            </a:r>
            <a:r>
              <a:rPr lang="en-US" sz="2200" dirty="0" err="1" smtClean="0"/>
              <a:t>spp</a:t>
            </a:r>
            <a:r>
              <a:rPr lang="en-US" sz="2200" dirty="0" smtClean="0"/>
              <a:t> richness increase in forests?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04067" y="4881370"/>
            <a:ext cx="26782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Variation w/ </a:t>
            </a:r>
          </a:p>
          <a:p>
            <a:pPr algn="ctr"/>
            <a:r>
              <a:rPr lang="en-US" sz="2200" b="1" dirty="0" smtClean="0"/>
              <a:t>space</a:t>
            </a:r>
          </a:p>
          <a:p>
            <a:pPr algn="ctr"/>
            <a:r>
              <a:rPr lang="en-US" sz="2200" b="1" dirty="0" smtClean="0"/>
              <a:t>Spp. richness ~ State</a:t>
            </a:r>
          </a:p>
          <a:p>
            <a:pPr algn="ctr"/>
            <a:r>
              <a:rPr lang="en-US" sz="2200" dirty="0" smtClean="0"/>
              <a:t>“Is WV more diverse than PA?”</a:t>
            </a:r>
            <a:endParaRPr lang="en-US" sz="22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12433" y="4214505"/>
            <a:ext cx="424269" cy="29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11242" y="4273795"/>
            <a:ext cx="338827" cy="20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689759" y="4247323"/>
            <a:ext cx="311617" cy="28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92" y="-38639"/>
            <a:ext cx="10515600" cy="1325563"/>
          </a:xfrm>
        </p:spPr>
        <p:txBody>
          <a:bodyPr/>
          <a:lstStyle/>
          <a:p>
            <a:r>
              <a:rPr lang="en-US" dirty="0" smtClean="0"/>
              <a:t>Introduction to BBS data (again…)</a:t>
            </a:r>
            <a:endParaRPr lang="en-US" dirty="0"/>
          </a:p>
        </p:txBody>
      </p:sp>
      <p:pic>
        <p:nvPicPr>
          <p:cNvPr id="1026" name="Picture 2" descr="Image result for US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2" y="1505866"/>
            <a:ext cx="7108110" cy="37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SGS B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15" y="1286924"/>
            <a:ext cx="4184606" cy="54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2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8668"/>
            <a:ext cx="847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https://databasin.org/datasets/02fe0ebbb1b04111b0ba1579b89b7420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74911" cy="64886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19762" y="206062"/>
            <a:ext cx="191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Extent of the BBS around the </a:t>
            </a:r>
            <a:r>
              <a:rPr lang="en-US" b="1" dirty="0" smtClean="0"/>
              <a:t>USA – thousands of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515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16540"/>
            <a:ext cx="10431887" cy="6841460"/>
            <a:chOff x="901520" y="0"/>
            <a:chExt cx="10431887" cy="68414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520" y="0"/>
              <a:ext cx="10431887" cy="684146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622738" y="1826655"/>
              <a:ext cx="0" cy="48553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 flipV="1">
              <a:off x="1622738" y="6681990"/>
              <a:ext cx="7714445" cy="15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844085" y="1734356"/>
              <a:ext cx="7162800" cy="13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67695" y="665410"/>
              <a:ext cx="0" cy="10839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66871" y="159900"/>
            <a:ext cx="814910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BBS Routes in PA</a:t>
            </a:r>
          </a:p>
          <a:p>
            <a:r>
              <a:rPr lang="en-US" sz="2000" dirty="0" smtClean="0"/>
              <a:t>-each route has 50  “stops”</a:t>
            </a:r>
          </a:p>
          <a:p>
            <a:r>
              <a:rPr lang="en-US" sz="2000" dirty="0" smtClean="0"/>
              <a:t>-all </a:t>
            </a:r>
            <a:r>
              <a:rPr lang="en-US" sz="2000" dirty="0" err="1" smtClean="0"/>
              <a:t>spp</a:t>
            </a:r>
            <a:r>
              <a:rPr lang="en-US" sz="2000" dirty="0" smtClean="0"/>
              <a:t>  observed Or heard at a stop written  </a:t>
            </a:r>
            <a:r>
              <a:rPr lang="en-US" sz="2000" dirty="0"/>
              <a:t>d</a:t>
            </a:r>
            <a:r>
              <a:rPr lang="en-US" sz="2000" dirty="0" smtClean="0"/>
              <a:t>own</a:t>
            </a:r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Spp</a:t>
            </a:r>
            <a:r>
              <a:rPr lang="en-US" sz="2000" dirty="0" smtClean="0"/>
              <a:t>- Richness = Total number of unique spp. Observed on a route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00845" y="14295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2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506" t="66022" r="60247"/>
          <a:stretch/>
        </p:blipFill>
        <p:spPr>
          <a:xfrm>
            <a:off x="141667" y="907025"/>
            <a:ext cx="6250738" cy="46051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200845" y="14295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1574882">
            <a:off x="2382591" y="3825027"/>
            <a:ext cx="1249251" cy="130076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66" y="907025"/>
            <a:ext cx="5169662" cy="413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98365" y="5150311"/>
            <a:ext cx="353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1990:  25 observed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923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5" y="1101830"/>
            <a:ext cx="9667840" cy="54182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1219199" y="842463"/>
            <a:ext cx="291548" cy="7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3338" y="128004"/>
            <a:ext cx="353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1990:  25 observed</a:t>
            </a:r>
            <a:endParaRPr lang="en-US" sz="3200" b="1" dirty="0"/>
          </a:p>
        </p:txBody>
      </p:sp>
      <p:pic>
        <p:nvPicPr>
          <p:cNvPr id="6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44" y="1"/>
            <a:ext cx="3392556" cy="27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-1961051" y="2289497"/>
            <a:ext cx="44174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Number of birds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517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199"/>
            <a:ext cx="10102126" cy="5661631"/>
          </a:xfrm>
          <a:prstGeom prst="rect">
            <a:avLst/>
          </a:prstGeom>
        </p:spPr>
      </p:pic>
      <p:pic>
        <p:nvPicPr>
          <p:cNvPr id="3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44" y="1"/>
            <a:ext cx="3392556" cy="27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-1993283" y="2186466"/>
            <a:ext cx="44174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Number of birds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136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3" y="958109"/>
            <a:ext cx="10217027" cy="5726026"/>
          </a:xfrm>
          <a:prstGeom prst="rect">
            <a:avLst/>
          </a:prstGeom>
        </p:spPr>
      </p:pic>
      <p:pic>
        <p:nvPicPr>
          <p:cNvPr id="3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44" y="1"/>
            <a:ext cx="3392556" cy="27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8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3" y="958109"/>
            <a:ext cx="10217027" cy="5726026"/>
          </a:xfrm>
          <a:prstGeom prst="rect">
            <a:avLst/>
          </a:prstGeom>
        </p:spPr>
      </p:pic>
      <p:pic>
        <p:nvPicPr>
          <p:cNvPr id="3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44" y="1"/>
            <a:ext cx="3392556" cy="27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1429555" y="811369"/>
            <a:ext cx="8474299" cy="2047741"/>
          </a:xfrm>
          <a:custGeom>
            <a:avLst/>
            <a:gdLst>
              <a:gd name="connsiteX0" fmla="*/ 0 w 8474299"/>
              <a:gd name="connsiteY0" fmla="*/ 0 h 2047741"/>
              <a:gd name="connsiteX1" fmla="*/ 1532586 w 8474299"/>
              <a:gd name="connsiteY1" fmla="*/ 695459 h 2047741"/>
              <a:gd name="connsiteX2" fmla="*/ 3940935 w 8474299"/>
              <a:gd name="connsiteY2" fmla="*/ 1545465 h 2047741"/>
              <a:gd name="connsiteX3" fmla="*/ 6452315 w 8474299"/>
              <a:gd name="connsiteY3" fmla="*/ 1931831 h 2047741"/>
              <a:gd name="connsiteX4" fmla="*/ 8474299 w 8474299"/>
              <a:gd name="connsiteY4" fmla="*/ 2047741 h 204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4299" h="2047741">
                <a:moveTo>
                  <a:pt x="0" y="0"/>
                </a:moveTo>
                <a:cubicBezTo>
                  <a:pt x="437882" y="218941"/>
                  <a:pt x="875764" y="437882"/>
                  <a:pt x="1532586" y="695459"/>
                </a:cubicBezTo>
                <a:cubicBezTo>
                  <a:pt x="2189408" y="953036"/>
                  <a:pt x="3120980" y="1339403"/>
                  <a:pt x="3940935" y="1545465"/>
                </a:cubicBezTo>
                <a:cubicBezTo>
                  <a:pt x="4760890" y="1751527"/>
                  <a:pt x="5696754" y="1848118"/>
                  <a:pt x="6452315" y="1931831"/>
                </a:cubicBezTo>
                <a:cubicBezTo>
                  <a:pt x="7207876" y="2015544"/>
                  <a:pt x="7841087" y="2031642"/>
                  <a:pt x="8474299" y="2047741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36372" y="4051511"/>
            <a:ext cx="8384146" cy="1666709"/>
          </a:xfrm>
          <a:custGeom>
            <a:avLst/>
            <a:gdLst>
              <a:gd name="connsiteX0" fmla="*/ 0 w 8384146"/>
              <a:gd name="connsiteY0" fmla="*/ 18213 h 1666709"/>
              <a:gd name="connsiteX1" fmla="*/ 2176529 w 8384146"/>
              <a:gd name="connsiteY1" fmla="*/ 5334 h 1666709"/>
              <a:gd name="connsiteX2" fmla="*/ 3760631 w 8384146"/>
              <a:gd name="connsiteY2" fmla="*/ 95486 h 1666709"/>
              <a:gd name="connsiteX3" fmla="*/ 5576552 w 8384146"/>
              <a:gd name="connsiteY3" fmla="*/ 636399 h 1666709"/>
              <a:gd name="connsiteX4" fmla="*/ 8384146 w 8384146"/>
              <a:gd name="connsiteY4" fmla="*/ 1666709 h 166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4146" h="1666709">
                <a:moveTo>
                  <a:pt x="0" y="18213"/>
                </a:moveTo>
                <a:cubicBezTo>
                  <a:pt x="774878" y="5334"/>
                  <a:pt x="1549757" y="-7545"/>
                  <a:pt x="2176529" y="5334"/>
                </a:cubicBezTo>
                <a:cubicBezTo>
                  <a:pt x="2803301" y="18213"/>
                  <a:pt x="3193961" y="-9691"/>
                  <a:pt x="3760631" y="95486"/>
                </a:cubicBezTo>
                <a:cubicBezTo>
                  <a:pt x="4327301" y="200663"/>
                  <a:pt x="4805966" y="374529"/>
                  <a:pt x="5576552" y="636399"/>
                </a:cubicBezTo>
                <a:cubicBezTo>
                  <a:pt x="6347138" y="898270"/>
                  <a:pt x="7365642" y="1282489"/>
                  <a:pt x="8384146" y="1666709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993283" y="2212223"/>
            <a:ext cx="44174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Number of birds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088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359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Lab 10/10/2017</vt:lpstr>
      <vt:lpstr>Introduction to BBS data (again…)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8</cp:revision>
  <dcterms:created xsi:type="dcterms:W3CDTF">2017-10-10T09:34:36Z</dcterms:created>
  <dcterms:modified xsi:type="dcterms:W3CDTF">2017-10-10T15:06:22Z</dcterms:modified>
</cp:coreProperties>
</file>