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9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5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6087-A191-44D0-B85D-4A412052E4A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9D6C-3D8C-41BD-B10D-0581C696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T-test in R: Chemical ecology of “AITC” in the invasive plant garlic mustard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2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25" y="56583"/>
            <a:ext cx="69783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d</a:t>
            </a:r>
            <a:r>
              <a:rPr lang="en-US" sz="3800" b="1" dirty="0" smtClean="0"/>
              <a:t>f = _________ ___ _________</a:t>
            </a:r>
          </a:p>
          <a:p>
            <a:r>
              <a:rPr lang="en-US" sz="3800" b="1" dirty="0" smtClean="0"/>
              <a:t>n = 30 for </a:t>
            </a:r>
            <a:r>
              <a:rPr lang="en-US" sz="3800" b="1" dirty="0" err="1" smtClean="0"/>
              <a:t>Det</a:t>
            </a:r>
            <a:r>
              <a:rPr lang="en-US" sz="3800" b="1" dirty="0" smtClean="0"/>
              <a:t>, n = 30 for PGH</a:t>
            </a:r>
          </a:p>
          <a:p>
            <a:r>
              <a:rPr lang="en-US" sz="3800" b="1" dirty="0" smtClean="0"/>
              <a:t>2* 30 = 60 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5587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05137" y="1572126"/>
            <a:ext cx="312820" cy="705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325" y="56583"/>
            <a:ext cx="69783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d</a:t>
            </a:r>
            <a:r>
              <a:rPr lang="en-US" sz="3800" b="1" dirty="0" smtClean="0"/>
              <a:t>f = </a:t>
            </a:r>
            <a:r>
              <a:rPr lang="en-US" sz="3800" b="1" u="sng" dirty="0" smtClean="0"/>
              <a:t>degrees</a:t>
            </a:r>
            <a:r>
              <a:rPr lang="en-US" sz="3800" b="1" dirty="0" smtClean="0"/>
              <a:t> of </a:t>
            </a:r>
            <a:r>
              <a:rPr lang="en-US" sz="3800" b="1" u="sng" dirty="0" smtClean="0"/>
              <a:t>freedom</a:t>
            </a:r>
          </a:p>
          <a:p>
            <a:r>
              <a:rPr lang="en-US" sz="3800" b="1" dirty="0" smtClean="0"/>
              <a:t>n = 30 for </a:t>
            </a:r>
            <a:r>
              <a:rPr lang="en-US" sz="3800" b="1" dirty="0" err="1" smtClean="0"/>
              <a:t>Det</a:t>
            </a:r>
            <a:r>
              <a:rPr lang="en-US" sz="3800" b="1" dirty="0" smtClean="0"/>
              <a:t>, n = 30 for PGH</a:t>
            </a:r>
          </a:p>
          <a:p>
            <a:r>
              <a:rPr lang="en-US" sz="3800" b="1" dirty="0" smtClean="0"/>
              <a:t>2* 30 = 60 </a:t>
            </a:r>
            <a:endParaRPr lang="en-US" sz="3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70866" y="-111116"/>
            <a:ext cx="46270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/>
              <a:t>Why df is this not 60?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39138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05137" y="1572126"/>
            <a:ext cx="312820" cy="705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325" y="56583"/>
            <a:ext cx="66915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d</a:t>
            </a:r>
            <a:r>
              <a:rPr lang="en-US" sz="3800" b="1" dirty="0" smtClean="0"/>
              <a:t>f = degrees of freedom</a:t>
            </a:r>
          </a:p>
          <a:p>
            <a:r>
              <a:rPr lang="en-US" sz="3800" b="1" dirty="0" smtClean="0"/>
              <a:t>n = 30 for </a:t>
            </a:r>
            <a:r>
              <a:rPr lang="en-US" sz="3800" b="1" dirty="0" err="1" smtClean="0"/>
              <a:t>Det</a:t>
            </a:r>
            <a:r>
              <a:rPr lang="en-US" sz="3800" b="1" dirty="0" smtClean="0"/>
              <a:t>, n = 30 for PGH</a:t>
            </a:r>
          </a:p>
          <a:p>
            <a:r>
              <a:rPr lang="en-US" sz="3800" b="1" dirty="0" smtClean="0"/>
              <a:t>2* 30 = 60 </a:t>
            </a:r>
            <a:endParaRPr lang="en-US" sz="3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16842" y="-111116"/>
            <a:ext cx="57751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/>
              <a:t>Why df is this not 60?</a:t>
            </a:r>
          </a:p>
          <a:p>
            <a:r>
              <a:rPr lang="en-US" sz="3200" b="1" dirty="0" smtClean="0"/>
              <a:t>-Normally df = ____ or ____</a:t>
            </a:r>
          </a:p>
          <a:p>
            <a:r>
              <a:rPr lang="en-US" sz="3200" b="1" dirty="0" smtClean="0"/>
              <a:t>-model “________” ________</a:t>
            </a:r>
          </a:p>
          <a:p>
            <a:r>
              <a:rPr lang="en-US" sz="3200" b="1" dirty="0" smtClean="0"/>
              <a:t>-subtract more to correct for _______ data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12020314" y="0"/>
            <a:ext cx="17168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05137" y="1572126"/>
            <a:ext cx="312820" cy="705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325" y="56583"/>
            <a:ext cx="66915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d</a:t>
            </a:r>
            <a:r>
              <a:rPr lang="en-US" sz="3800" b="1" dirty="0" smtClean="0"/>
              <a:t>f = degrees of freedom</a:t>
            </a:r>
          </a:p>
          <a:p>
            <a:r>
              <a:rPr lang="en-US" sz="3800" b="1" dirty="0" smtClean="0"/>
              <a:t>n = 30 for </a:t>
            </a:r>
            <a:r>
              <a:rPr lang="en-US" sz="3800" b="1" dirty="0" err="1" smtClean="0"/>
              <a:t>Det</a:t>
            </a:r>
            <a:r>
              <a:rPr lang="en-US" sz="3800" b="1" dirty="0" smtClean="0"/>
              <a:t>, n = 30 for PGH</a:t>
            </a:r>
          </a:p>
          <a:p>
            <a:r>
              <a:rPr lang="en-US" sz="3800" b="1" dirty="0" smtClean="0"/>
              <a:t>2* 30 = 60 </a:t>
            </a:r>
            <a:endParaRPr lang="en-US" sz="3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16842" y="-111116"/>
            <a:ext cx="57751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/>
              <a:t>Why df ≠ 60?</a:t>
            </a:r>
          </a:p>
          <a:p>
            <a:r>
              <a:rPr lang="en-US" sz="3200" b="1" dirty="0" smtClean="0"/>
              <a:t>-Normally df = n-1 or n-2</a:t>
            </a:r>
          </a:p>
          <a:p>
            <a:r>
              <a:rPr lang="en-US" sz="3200" b="1" dirty="0" smtClean="0"/>
              <a:t>-model “</a:t>
            </a:r>
            <a:r>
              <a:rPr lang="en-US" sz="3200" b="1" u="sng" dirty="0" smtClean="0"/>
              <a:t>assumes”</a:t>
            </a:r>
            <a:r>
              <a:rPr lang="en-US" sz="3200" b="1" dirty="0" smtClean="0"/>
              <a:t> </a:t>
            </a:r>
            <a:r>
              <a:rPr lang="en-US" sz="3200" b="1" u="sng" dirty="0" smtClean="0"/>
              <a:t>normality</a:t>
            </a:r>
          </a:p>
          <a:p>
            <a:r>
              <a:rPr lang="en-US" sz="3200" b="1" dirty="0" smtClean="0"/>
              <a:t>-subtract more to correct for </a:t>
            </a:r>
            <a:r>
              <a:rPr lang="en-US" sz="3200" b="1" u="sng" dirty="0" smtClean="0"/>
              <a:t>non-normal</a:t>
            </a:r>
            <a:r>
              <a:rPr lang="en-US" sz="3200" b="1" dirty="0" smtClean="0"/>
              <a:t>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2782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9159"/>
          <a:stretch/>
        </p:blipFill>
        <p:spPr>
          <a:xfrm>
            <a:off x="126325" y="2053389"/>
            <a:ext cx="12188086" cy="26148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60360" y="4888332"/>
            <a:ext cx="1331583" cy="9373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91943" y="4840896"/>
            <a:ext cx="299743" cy="984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05773" y="4840206"/>
            <a:ext cx="66915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/>
              <a:t>What is up with this confidence interval?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3556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4" y="-304102"/>
            <a:ext cx="10515600" cy="1325563"/>
          </a:xfrm>
        </p:spPr>
        <p:txBody>
          <a:bodyPr/>
          <a:lstStyle/>
          <a:p>
            <a:r>
              <a:rPr lang="en-US" dirty="0" smtClean="0"/>
              <a:t>t-test in 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7358" y="565138"/>
            <a:ext cx="10749495" cy="750316"/>
            <a:chOff x="838200" y="978569"/>
            <a:chExt cx="10749495" cy="7503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35431" b="19494"/>
            <a:stretch/>
          </p:blipFill>
          <p:spPr>
            <a:xfrm>
              <a:off x="838200" y="978569"/>
              <a:ext cx="10749495" cy="7503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91000" y="1102017"/>
              <a:ext cx="637674" cy="5133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6641" y="1139679"/>
              <a:ext cx="1656347" cy="5133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81474" y="1102017"/>
              <a:ext cx="1363579" cy="5133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57489" y="1284719"/>
            <a:ext cx="734454" cy="876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79932" y="1315454"/>
            <a:ext cx="689352" cy="937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777356" y="3044864"/>
            <a:ext cx="1083276" cy="839289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5933" y="3784764"/>
            <a:ext cx="5201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accent4">
                    <a:lumMod val="75000"/>
                  </a:schemeClr>
                </a:solidFill>
              </a:rPr>
              <a:t>What P-value is indicated by these confidence intervals</a:t>
            </a:r>
            <a:endParaRPr lang="en-US" sz="33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484" y="1284719"/>
            <a:ext cx="12075087" cy="4811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42146" y="1284719"/>
            <a:ext cx="649797" cy="16673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93372" y="1224013"/>
            <a:ext cx="983984" cy="1564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51667" y="3054918"/>
            <a:ext cx="1656347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9440" y="3207834"/>
            <a:ext cx="1656347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133662" y="1438049"/>
            <a:ext cx="55333" cy="1732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12058" y="3320534"/>
            <a:ext cx="1656347" cy="32535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964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4" y="-304102"/>
            <a:ext cx="10515600" cy="1325563"/>
          </a:xfrm>
        </p:spPr>
        <p:txBody>
          <a:bodyPr/>
          <a:lstStyle/>
          <a:p>
            <a:r>
              <a:rPr lang="en-US" dirty="0" smtClean="0"/>
              <a:t>t-test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431" b="19494"/>
          <a:stretch/>
        </p:blipFill>
        <p:spPr>
          <a:xfrm>
            <a:off x="517358" y="565138"/>
            <a:ext cx="10749495" cy="750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57489" y="1284719"/>
            <a:ext cx="734454" cy="876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79932" y="1315454"/>
            <a:ext cx="689352" cy="937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777356" y="3044864"/>
            <a:ext cx="1083276" cy="839289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5933" y="3784764"/>
            <a:ext cx="5201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accent4">
                    <a:lumMod val="75000"/>
                  </a:schemeClr>
                </a:solidFill>
              </a:rPr>
              <a:t>What P-value is indicated by these confidence intervals</a:t>
            </a:r>
            <a:endParaRPr lang="en-US" sz="33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484" y="1284719"/>
            <a:ext cx="12075087" cy="4811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42146" y="1284719"/>
            <a:ext cx="649797" cy="16673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93372" y="1224013"/>
            <a:ext cx="983984" cy="1564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51667" y="3054918"/>
            <a:ext cx="1656347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9440" y="3207834"/>
            <a:ext cx="1656347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133662" y="1438049"/>
            <a:ext cx="55333" cy="1732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16591" y="3320533"/>
            <a:ext cx="2657041" cy="32535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17358" y="1284719"/>
            <a:ext cx="1740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98494" y="1278049"/>
            <a:ext cx="340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097252" y="1232624"/>
            <a:ext cx="114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6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4" y="-304102"/>
            <a:ext cx="10515600" cy="1325563"/>
          </a:xfrm>
        </p:spPr>
        <p:txBody>
          <a:bodyPr/>
          <a:lstStyle/>
          <a:p>
            <a:r>
              <a:rPr lang="en-US" dirty="0" smtClean="0"/>
              <a:t>t-test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431" b="19494"/>
          <a:stretch/>
        </p:blipFill>
        <p:spPr>
          <a:xfrm>
            <a:off x="517358" y="565138"/>
            <a:ext cx="10749495" cy="750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57489" y="1284719"/>
            <a:ext cx="734454" cy="876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79932" y="1315454"/>
            <a:ext cx="689352" cy="937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777356" y="3044864"/>
            <a:ext cx="1083276" cy="839289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5933" y="3784764"/>
            <a:ext cx="5201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accent4">
                    <a:lumMod val="75000"/>
                  </a:schemeClr>
                </a:solidFill>
              </a:rPr>
              <a:t>What P-value is indicated by these confidence intervals</a:t>
            </a:r>
            <a:endParaRPr lang="en-US" sz="33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484" y="1284719"/>
            <a:ext cx="12075087" cy="4811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42146" y="1284719"/>
            <a:ext cx="649797" cy="16673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93372" y="1224013"/>
            <a:ext cx="983984" cy="1564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33662" y="1438049"/>
            <a:ext cx="55333" cy="1732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7358" y="1284719"/>
            <a:ext cx="1740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8494" y="1278049"/>
            <a:ext cx="340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97252" y="1232624"/>
            <a:ext cx="114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0002" y="3213412"/>
            <a:ext cx="23259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Y variable</a:t>
            </a:r>
          </a:p>
          <a:p>
            <a:r>
              <a:rPr lang="en-US" sz="3400" dirty="0" smtClean="0"/>
              <a:t>Numeric</a:t>
            </a:r>
            <a:endParaRPr lang="en-US" sz="3400" dirty="0"/>
          </a:p>
        </p:txBody>
      </p:sp>
      <p:sp>
        <p:nvSpPr>
          <p:cNvPr id="37" name="TextBox 36"/>
          <p:cNvSpPr txBox="1"/>
          <p:nvPr/>
        </p:nvSpPr>
        <p:spPr>
          <a:xfrm>
            <a:off x="6776454" y="3144251"/>
            <a:ext cx="3182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Categorical variable</a:t>
            </a:r>
            <a:endParaRPr lang="en-US" sz="3400" dirty="0"/>
          </a:p>
        </p:txBody>
      </p:sp>
      <p:sp>
        <p:nvSpPr>
          <p:cNvPr id="38" name="Rectangle 37"/>
          <p:cNvSpPr/>
          <p:nvPr/>
        </p:nvSpPr>
        <p:spPr>
          <a:xfrm>
            <a:off x="3116591" y="3320533"/>
            <a:ext cx="2657041" cy="32535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5319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4" y="-304102"/>
            <a:ext cx="10515600" cy="1325563"/>
          </a:xfrm>
        </p:spPr>
        <p:txBody>
          <a:bodyPr/>
          <a:lstStyle/>
          <a:p>
            <a:r>
              <a:rPr lang="en-US" dirty="0" smtClean="0"/>
              <a:t>t-test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431" b="19494"/>
          <a:stretch/>
        </p:blipFill>
        <p:spPr>
          <a:xfrm>
            <a:off x="517358" y="565138"/>
            <a:ext cx="10749495" cy="750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57489" y="1284719"/>
            <a:ext cx="734454" cy="876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79932" y="1315454"/>
            <a:ext cx="689352" cy="937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777356" y="3044864"/>
            <a:ext cx="1083276" cy="839289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5933" y="3784764"/>
            <a:ext cx="5201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accent4">
                    <a:lumMod val="75000"/>
                  </a:schemeClr>
                </a:solidFill>
              </a:rPr>
              <a:t>What P-value is indicated by these confidence intervals</a:t>
            </a:r>
            <a:endParaRPr lang="en-US" sz="33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484" y="1284719"/>
            <a:ext cx="12075087" cy="4811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42146" y="1284719"/>
            <a:ext cx="649797" cy="16673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93372" y="1224013"/>
            <a:ext cx="983984" cy="1564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33662" y="1438049"/>
            <a:ext cx="55333" cy="1732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7358" y="1284719"/>
            <a:ext cx="1740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8494" y="1278049"/>
            <a:ext cx="340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97252" y="1232624"/>
            <a:ext cx="114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0002" y="3213412"/>
            <a:ext cx="23259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Y variable</a:t>
            </a:r>
          </a:p>
          <a:p>
            <a:r>
              <a:rPr lang="en-US" sz="3400" dirty="0" smtClean="0"/>
              <a:t>Numeric</a:t>
            </a:r>
            <a:endParaRPr lang="en-US" sz="3400" dirty="0"/>
          </a:p>
        </p:txBody>
      </p:sp>
      <p:sp>
        <p:nvSpPr>
          <p:cNvPr id="36" name="TextBox 35"/>
          <p:cNvSpPr txBox="1"/>
          <p:nvPr/>
        </p:nvSpPr>
        <p:spPr>
          <a:xfrm>
            <a:off x="2871566" y="3334503"/>
            <a:ext cx="318241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Tilda</a:t>
            </a:r>
          </a:p>
          <a:p>
            <a:r>
              <a:rPr lang="en-US" sz="3400" dirty="0" smtClean="0"/>
              <a:t>“depends on”</a:t>
            </a:r>
          </a:p>
          <a:p>
            <a:r>
              <a:rPr lang="en-US" sz="3400" dirty="0" smtClean="0"/>
              <a:t>“is a function of”</a:t>
            </a:r>
          </a:p>
          <a:p>
            <a:r>
              <a:rPr lang="en-US" sz="3400" dirty="0" smtClean="0"/>
              <a:t>“varies with”</a:t>
            </a:r>
            <a:endParaRPr lang="en-US" sz="3400" dirty="0"/>
          </a:p>
        </p:txBody>
      </p:sp>
      <p:sp>
        <p:nvSpPr>
          <p:cNvPr id="37" name="TextBox 36"/>
          <p:cNvSpPr txBox="1"/>
          <p:nvPr/>
        </p:nvSpPr>
        <p:spPr>
          <a:xfrm>
            <a:off x="6776454" y="3144251"/>
            <a:ext cx="3182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Categorical variable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0505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4" y="-304102"/>
            <a:ext cx="10515600" cy="1325563"/>
          </a:xfrm>
        </p:spPr>
        <p:txBody>
          <a:bodyPr/>
          <a:lstStyle/>
          <a:p>
            <a:r>
              <a:rPr lang="en-US" dirty="0" smtClean="0"/>
              <a:t>t-test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431" b="19494"/>
          <a:stretch/>
        </p:blipFill>
        <p:spPr>
          <a:xfrm>
            <a:off x="517358" y="565138"/>
            <a:ext cx="10749495" cy="7503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57489" y="1284719"/>
            <a:ext cx="734454" cy="876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79932" y="1315454"/>
            <a:ext cx="689352" cy="937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860631" y="2342146"/>
            <a:ext cx="2766453" cy="6974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17358" y="1284719"/>
            <a:ext cx="1740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98494" y="1278049"/>
            <a:ext cx="340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097252" y="1232624"/>
            <a:ext cx="114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6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4" y="-304102"/>
            <a:ext cx="10515600" cy="1325563"/>
          </a:xfrm>
        </p:spPr>
        <p:txBody>
          <a:bodyPr/>
          <a:lstStyle/>
          <a:p>
            <a:r>
              <a:rPr lang="en-US" dirty="0" smtClean="0"/>
              <a:t>t-test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431" b="19494"/>
          <a:stretch/>
        </p:blipFill>
        <p:spPr>
          <a:xfrm>
            <a:off x="517358" y="565138"/>
            <a:ext cx="10749495" cy="750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57489" y="1284719"/>
            <a:ext cx="734454" cy="876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79932" y="1315454"/>
            <a:ext cx="689352" cy="937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3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4" y="-304102"/>
            <a:ext cx="10515600" cy="1325563"/>
          </a:xfrm>
        </p:spPr>
        <p:txBody>
          <a:bodyPr/>
          <a:lstStyle/>
          <a:p>
            <a:r>
              <a:rPr lang="en-US" dirty="0" smtClean="0"/>
              <a:t>t-test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431" b="19494"/>
          <a:stretch/>
        </p:blipFill>
        <p:spPr>
          <a:xfrm>
            <a:off x="517358" y="565138"/>
            <a:ext cx="10749495" cy="750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57489" y="1284719"/>
            <a:ext cx="734454" cy="876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79932" y="1315454"/>
            <a:ext cx="689352" cy="937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6325" y="5616492"/>
            <a:ext cx="10758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t = “___ - ______” = “____ ______”.</a:t>
            </a:r>
          </a:p>
          <a:p>
            <a:r>
              <a:rPr lang="en-US" sz="4200" b="1" dirty="0" smtClean="0"/>
              <a:t>R compares this to a “____ distribution”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20856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4" y="-304102"/>
            <a:ext cx="10515600" cy="1325563"/>
          </a:xfrm>
        </p:spPr>
        <p:txBody>
          <a:bodyPr/>
          <a:lstStyle/>
          <a:p>
            <a:r>
              <a:rPr lang="en-US" dirty="0" smtClean="0"/>
              <a:t>t-test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431" b="19494"/>
          <a:stretch/>
        </p:blipFill>
        <p:spPr>
          <a:xfrm>
            <a:off x="517358" y="565138"/>
            <a:ext cx="10749495" cy="750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5" y="2053389"/>
            <a:ext cx="12188086" cy="4297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8706" y="2499433"/>
            <a:ext cx="2073441" cy="513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531516"/>
            <a:ext cx="1497841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5148" y="2531516"/>
            <a:ext cx="1048664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74" y="416850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2" y="2531516"/>
            <a:ext cx="44917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422" y="4184730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9391" y="4202341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876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5999" y="5359818"/>
            <a:ext cx="978566" cy="5133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943" y="4202341"/>
            <a:ext cx="1347448" cy="51334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57489" y="1284719"/>
            <a:ext cx="734454" cy="876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79932" y="1315454"/>
            <a:ext cx="689352" cy="937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1" y="5528116"/>
            <a:ext cx="10375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t = “t-statistic” = “test statistic”</a:t>
            </a:r>
          </a:p>
          <a:p>
            <a:r>
              <a:rPr lang="en-US" sz="4200" b="1" dirty="0" smtClean="0"/>
              <a:t>R compares this to a </a:t>
            </a:r>
            <a:r>
              <a:rPr lang="en-US" sz="4200" b="1" u="sng" dirty="0" smtClean="0"/>
              <a:t>null</a:t>
            </a:r>
            <a:r>
              <a:rPr lang="en-US" sz="4200" b="1" dirty="0" smtClean="0"/>
              <a:t> distribution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41419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49</Paragraphs>
  <Slides>14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T-test in R: Chemical ecology of “AITC” in the invasive plant garlic mustard</vt:lpstr>
      <vt:lpstr>t-test in R</vt:lpstr>
      <vt:lpstr>t-test in R</vt:lpstr>
      <vt:lpstr>t-test in R</vt:lpstr>
      <vt:lpstr>t-test in R</vt:lpstr>
      <vt:lpstr>t-test in R</vt:lpstr>
      <vt:lpstr>t-test in R</vt:lpstr>
      <vt:lpstr>t-test in R</vt:lpstr>
      <vt:lpstr>t-test in 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 in R: Chemical ecology of “AITC” in the invasive plant garlic mustard</dc:title>
  <dc:creator>lisanjie2</dc:creator>
  <cp:lastModifiedBy>lisanjie2</cp:lastModifiedBy>
  <cp:revision>1</cp:revision>
  <dcterms:created xsi:type="dcterms:W3CDTF">2017-10-10T15:32:22Z</dcterms:created>
  <dcterms:modified xsi:type="dcterms:W3CDTF">2017-10-10T15:32:45Z</dcterms:modified>
</cp:coreProperties>
</file>