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58" r:id="rId19"/>
    <p:sldId id="276" r:id="rId20"/>
    <p:sldId id="277" r:id="rId21"/>
    <p:sldId id="278" r:id="rId22"/>
    <p:sldId id="259" r:id="rId23"/>
    <p:sldId id="279" r:id="rId24"/>
    <p:sldId id="28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510B5-BC24-4478-A222-2B8F9670D795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2B442-97E9-4C62-AF9C-54B4EF429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68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510B5-BC24-4478-A222-2B8F9670D795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2B442-97E9-4C62-AF9C-54B4EF429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314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510B5-BC24-4478-A222-2B8F9670D795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2B442-97E9-4C62-AF9C-54B4EF429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294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510B5-BC24-4478-A222-2B8F9670D795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2B442-97E9-4C62-AF9C-54B4EF429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861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510B5-BC24-4478-A222-2B8F9670D795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2B442-97E9-4C62-AF9C-54B4EF429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844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510B5-BC24-4478-A222-2B8F9670D795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2B442-97E9-4C62-AF9C-54B4EF429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392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510B5-BC24-4478-A222-2B8F9670D795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2B442-97E9-4C62-AF9C-54B4EF429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6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510B5-BC24-4478-A222-2B8F9670D795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2B442-97E9-4C62-AF9C-54B4EF429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091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510B5-BC24-4478-A222-2B8F9670D795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2B442-97E9-4C62-AF9C-54B4EF429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594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510B5-BC24-4478-A222-2B8F9670D795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2B442-97E9-4C62-AF9C-54B4EF429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990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510B5-BC24-4478-A222-2B8F9670D795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2B442-97E9-4C62-AF9C-54B4EF429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17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8510B5-BC24-4478-A222-2B8F9670D795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2B442-97E9-4C62-AF9C-54B4EF429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539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Important formulas: variance &amp; standard deviation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3716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2880" y="3436441"/>
            <a:ext cx="3971925" cy="1905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412" y="31890"/>
            <a:ext cx="49002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Variance: step by step</a:t>
            </a:r>
            <a:endParaRPr lang="en-US"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412" y="580938"/>
            <a:ext cx="673565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ambria" panose="02040503050406030204" pitchFamily="18" charset="0"/>
              </a:rPr>
              <a:t>1) The “Y</a:t>
            </a:r>
            <a:r>
              <a:rPr lang="en-US" sz="2800" b="1" baseline="-25000" dirty="0" smtClean="0">
                <a:latin typeface="Cambria" panose="02040503050406030204" pitchFamily="18" charset="0"/>
              </a:rPr>
              <a:t>i </a:t>
            </a:r>
            <a:r>
              <a:rPr lang="en-US" sz="2800" b="1" i="1" dirty="0" smtClean="0">
                <a:latin typeface="Cambria" panose="02040503050406030204" pitchFamily="18" charset="0"/>
              </a:rPr>
              <a:t>s</a:t>
            </a:r>
            <a:r>
              <a:rPr lang="en-US" sz="2800" b="1" dirty="0" smtClean="0">
                <a:latin typeface="Cambria" panose="02040503050406030204" pitchFamily="18" charset="0"/>
              </a:rPr>
              <a:t>”</a:t>
            </a:r>
          </a:p>
          <a:p>
            <a:r>
              <a:rPr lang="en-US" sz="2800" b="1" dirty="0" smtClean="0">
                <a:latin typeface="Cambria" panose="02040503050406030204" pitchFamily="18" charset="0"/>
              </a:rPr>
              <a:t>“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Y</a:t>
            </a:r>
            <a:r>
              <a:rPr lang="en-US" sz="2800" b="1" baseline="-25000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i</a:t>
            </a:r>
            <a:r>
              <a:rPr lang="en-US" sz="2800" dirty="0" smtClean="0">
                <a:latin typeface="Cambria" panose="02040503050406030204" pitchFamily="18" charset="0"/>
              </a:rPr>
              <a:t> “ implies a list of every observation Y</a:t>
            </a:r>
            <a:r>
              <a:rPr lang="en-US" sz="2800" baseline="-25000" dirty="0" smtClean="0">
                <a:latin typeface="Cambria" panose="02040503050406030204" pitchFamily="18" charset="0"/>
              </a:rPr>
              <a:t>1</a:t>
            </a:r>
            <a:r>
              <a:rPr lang="en-US" sz="2800" dirty="0" smtClean="0">
                <a:latin typeface="Cambria" panose="02040503050406030204" pitchFamily="18" charset="0"/>
              </a:rPr>
              <a:t>,Y</a:t>
            </a:r>
            <a:r>
              <a:rPr lang="en-US" sz="2800" baseline="-25000" dirty="0" smtClean="0">
                <a:latin typeface="Cambria" panose="02040503050406030204" pitchFamily="18" charset="0"/>
              </a:rPr>
              <a:t>2</a:t>
            </a:r>
            <a:r>
              <a:rPr lang="en-US" sz="2800" dirty="0" smtClean="0">
                <a:latin typeface="Cambria" panose="02040503050406030204" pitchFamily="18" charset="0"/>
              </a:rPr>
              <a:t>,Y</a:t>
            </a:r>
            <a:r>
              <a:rPr lang="en-US" sz="2800" baseline="-25000" dirty="0" smtClean="0">
                <a:latin typeface="Cambria" panose="02040503050406030204" pitchFamily="18" charset="0"/>
              </a:rPr>
              <a:t>3</a:t>
            </a:r>
            <a:r>
              <a:rPr lang="en-US" sz="2800" dirty="0" smtClean="0">
                <a:latin typeface="Cambria" panose="02040503050406030204" pitchFamily="18" charset="0"/>
              </a:rPr>
              <a:t>,…</a:t>
            </a:r>
            <a:r>
              <a:rPr lang="en-US" sz="2800" dirty="0" err="1" smtClean="0">
                <a:latin typeface="Cambria" panose="02040503050406030204" pitchFamily="18" charset="0"/>
              </a:rPr>
              <a:t>Y</a:t>
            </a:r>
            <a:r>
              <a:rPr lang="en-US" sz="2800" baseline="-25000" dirty="0" err="1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n</a:t>
            </a:r>
            <a:r>
              <a:rPr lang="en-US" sz="2800" dirty="0" smtClean="0">
                <a:latin typeface="Cambria" panose="02040503050406030204" pitchFamily="18" charset="0"/>
              </a:rPr>
              <a:t>,  </a:t>
            </a:r>
            <a:endParaRPr lang="en-US" sz="2800" dirty="0" smtClean="0">
              <a:latin typeface="Cambria" panose="02040503050406030204" pitchFamily="18" charset="0"/>
            </a:endParaRPr>
          </a:p>
          <a:p>
            <a:r>
              <a:rPr lang="en-US" sz="2800" dirty="0" smtClean="0">
                <a:latin typeface="Cambria" panose="02040503050406030204" pitchFamily="18" charset="0"/>
              </a:rPr>
              <a:t>where 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n</a:t>
            </a:r>
            <a:r>
              <a:rPr lang="en-US" sz="2800" dirty="0" smtClean="0">
                <a:latin typeface="Cambria" panose="02040503050406030204" pitchFamily="18" charset="0"/>
              </a:rPr>
              <a:t> is the total sample </a:t>
            </a:r>
            <a:r>
              <a:rPr lang="en-US" sz="2800" dirty="0" smtClean="0">
                <a:latin typeface="Cambria" panose="02040503050406030204" pitchFamily="18" charset="0"/>
              </a:rPr>
              <a:t>size </a:t>
            </a:r>
            <a:endParaRPr lang="en-US" sz="2800" dirty="0">
              <a:latin typeface="Cambria" panose="02040503050406030204" pitchFamily="18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442317" y="2524255"/>
            <a:ext cx="1547240" cy="96089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5408493" y="2044164"/>
            <a:ext cx="1559756" cy="147295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600962" y="65400"/>
            <a:ext cx="559103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Cambria" panose="02040503050406030204" pitchFamily="18" charset="0"/>
              </a:rPr>
              <a:t>2)The mean “</a:t>
            </a:r>
            <a:r>
              <a:rPr lang="en-US" sz="3200" b="1" dirty="0" err="1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Y.bar</a:t>
            </a:r>
            <a:r>
              <a:rPr lang="en-US" sz="3200" b="1" dirty="0" smtClean="0">
                <a:latin typeface="Cambria" panose="02040503050406030204" pitchFamily="18" charset="0"/>
              </a:rPr>
              <a:t>”</a:t>
            </a:r>
          </a:p>
          <a:p>
            <a:r>
              <a:rPr lang="en-US" sz="3200" dirty="0">
                <a:latin typeface="Cambria" panose="02040503050406030204" pitchFamily="18" charset="0"/>
              </a:rPr>
              <a:t> </a:t>
            </a:r>
            <a:r>
              <a:rPr lang="en-US" sz="3200" dirty="0" smtClean="0">
                <a:latin typeface="Cambria" panose="02040503050406030204" pitchFamily="18" charset="0"/>
              </a:rPr>
              <a:t>    </a:t>
            </a:r>
            <a:r>
              <a:rPr lang="en-US" sz="2800" dirty="0" smtClean="0">
                <a:latin typeface="Cambria" panose="02040503050406030204" pitchFamily="18" charset="0"/>
              </a:rPr>
              <a:t>is</a:t>
            </a:r>
            <a:r>
              <a:rPr lang="en-US" sz="3200" dirty="0" smtClean="0">
                <a:latin typeface="Cambria" panose="02040503050406030204" pitchFamily="18" charset="0"/>
              </a:rPr>
              <a:t> </a:t>
            </a:r>
            <a:r>
              <a:rPr lang="en-US" sz="2800" dirty="0" smtClean="0">
                <a:latin typeface="Cambria" panose="02040503050406030204" pitchFamily="18" charset="0"/>
              </a:rPr>
              <a:t>called “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Y bar</a:t>
            </a:r>
            <a:r>
              <a:rPr lang="en-US" sz="2800" dirty="0" smtClean="0">
                <a:latin typeface="Cambria" panose="02040503050406030204" pitchFamily="18" charset="0"/>
              </a:rPr>
              <a:t>” &amp; is the mean of the observations (all the “Y</a:t>
            </a:r>
            <a:r>
              <a:rPr lang="en-US" sz="2800" baseline="-25000" dirty="0" smtClean="0">
                <a:latin typeface="Cambria" panose="02040503050406030204" pitchFamily="18" charset="0"/>
              </a:rPr>
              <a:t>i </a:t>
            </a:r>
            <a:r>
              <a:rPr lang="en-US" sz="2800" i="1" dirty="0" smtClean="0">
                <a:latin typeface="Cambria" panose="02040503050406030204" pitchFamily="18" charset="0"/>
              </a:rPr>
              <a:t>s </a:t>
            </a:r>
            <a:r>
              <a:rPr lang="en-US" sz="2800" dirty="0" smtClean="0">
                <a:latin typeface="Cambria" panose="02040503050406030204" pitchFamily="18" charset="0"/>
              </a:rPr>
              <a:t>” ).  </a:t>
            </a:r>
            <a:endParaRPr lang="en-US" sz="2800" dirty="0" smtClean="0">
              <a:latin typeface="Cambria" panose="02040503050406030204" pitchFamily="18" charset="0"/>
            </a:endParaRPr>
          </a:p>
          <a:p>
            <a:r>
              <a:rPr lang="en-US" sz="2800" dirty="0" smtClean="0">
                <a:latin typeface="Cambria" panose="02040503050406030204" pitchFamily="18" charset="0"/>
              </a:rPr>
              <a:t>It </a:t>
            </a:r>
            <a:r>
              <a:rPr lang="en-US" sz="2800" dirty="0" smtClean="0">
                <a:latin typeface="Cambria" panose="02040503050406030204" pitchFamily="18" charset="0"/>
              </a:rPr>
              <a:t>is often written “</a:t>
            </a:r>
            <a:r>
              <a:rPr lang="en-US" sz="2800" dirty="0" err="1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Y.bar</a:t>
            </a:r>
            <a:r>
              <a:rPr lang="en-US" sz="2800" dirty="0" smtClean="0">
                <a:latin typeface="Cambria" panose="02040503050406030204" pitchFamily="18" charset="0"/>
              </a:rPr>
              <a:t>”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789696" y="3388842"/>
            <a:ext cx="5567634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ambria" panose="02040503050406030204" pitchFamily="18" charset="0"/>
              </a:rPr>
              <a:t>               </a:t>
            </a:r>
            <a:r>
              <a:rPr lang="en-US" sz="2800" dirty="0" smtClean="0">
                <a:latin typeface="Cambria" panose="02040503050406030204" pitchFamily="18" charset="0"/>
              </a:rPr>
              <a:t>implies a list of every observation (Y</a:t>
            </a:r>
            <a:r>
              <a:rPr lang="en-US" sz="2800" baseline="-25000" dirty="0" smtClean="0">
                <a:latin typeface="Cambria" panose="02040503050406030204" pitchFamily="18" charset="0"/>
              </a:rPr>
              <a:t>i</a:t>
            </a:r>
            <a:r>
              <a:rPr lang="en-US" sz="2800" dirty="0" smtClean="0">
                <a:latin typeface="Cambria" panose="02040503050406030204" pitchFamily="18" charset="0"/>
              </a:rPr>
              <a:t>) from which the mean has been </a:t>
            </a:r>
            <a:r>
              <a:rPr lang="en-US" sz="2800" dirty="0" smtClean="0">
                <a:latin typeface="Cambria" panose="02040503050406030204" pitchFamily="18" charset="0"/>
              </a:rPr>
              <a:t>subtracted </a:t>
            </a:r>
          </a:p>
          <a:p>
            <a:r>
              <a:rPr lang="en-US" sz="2800" dirty="0" smtClean="0">
                <a:latin typeface="Cambria" panose="02040503050406030204" pitchFamily="18" charset="0"/>
              </a:rPr>
              <a:t>(that is, Yi – </a:t>
            </a:r>
            <a:r>
              <a:rPr lang="en-US" sz="2800" dirty="0" err="1" smtClean="0">
                <a:latin typeface="Cambria" panose="02040503050406030204" pitchFamily="18" charset="0"/>
              </a:rPr>
              <a:t>Y.bar</a:t>
            </a:r>
            <a:r>
              <a:rPr lang="en-US" sz="2800" dirty="0" smtClean="0">
                <a:latin typeface="Cambria" panose="02040503050406030204" pitchFamily="18" charset="0"/>
              </a:rPr>
              <a:t>).  </a:t>
            </a:r>
          </a:p>
          <a:p>
            <a:r>
              <a:rPr lang="en-US" sz="2800" dirty="0" smtClean="0">
                <a:latin typeface="Cambria" panose="02040503050406030204" pitchFamily="18" charset="0"/>
              </a:rPr>
              <a:t>These </a:t>
            </a:r>
            <a:r>
              <a:rPr lang="en-US" sz="2800" dirty="0" smtClean="0">
                <a:latin typeface="Cambria" panose="02040503050406030204" pitchFamily="18" charset="0"/>
              </a:rPr>
              <a:t>are the “deviations” of </a:t>
            </a:r>
            <a:r>
              <a:rPr lang="en-US" sz="2800" i="1" dirty="0" smtClean="0">
                <a:latin typeface="Cambria" panose="02040503050406030204" pitchFamily="18" charset="0"/>
              </a:rPr>
              <a:t>each</a:t>
            </a:r>
            <a:r>
              <a:rPr lang="en-US" sz="2800" dirty="0" smtClean="0">
                <a:latin typeface="Cambria" panose="02040503050406030204" pitchFamily="18" charset="0"/>
              </a:rPr>
              <a:t> Y</a:t>
            </a:r>
            <a:r>
              <a:rPr lang="en-US" sz="2800" baseline="-25000" dirty="0" smtClean="0">
                <a:latin typeface="Cambria" panose="02040503050406030204" pitchFamily="18" charset="0"/>
              </a:rPr>
              <a:t>i</a:t>
            </a:r>
            <a:r>
              <a:rPr lang="en-US" sz="2800" dirty="0" smtClean="0">
                <a:latin typeface="Cambria" panose="02040503050406030204" pitchFamily="18" charset="0"/>
              </a:rPr>
              <a:t> from the mean </a:t>
            </a:r>
            <a:r>
              <a:rPr lang="en-US" sz="2800" dirty="0" err="1" smtClean="0">
                <a:latin typeface="Cambria" panose="02040503050406030204" pitchFamily="18" charset="0"/>
              </a:rPr>
              <a:t>Y.bar</a:t>
            </a:r>
            <a:r>
              <a:rPr lang="en-US" sz="2800" dirty="0" smtClean="0">
                <a:latin typeface="Cambria" panose="02040503050406030204" pitchFamily="18" charset="0"/>
              </a:rPr>
              <a:t>.  </a:t>
            </a:r>
            <a:endParaRPr lang="en-US" sz="2800" dirty="0" smtClean="0">
              <a:latin typeface="Cambria" panose="02040503050406030204" pitchFamily="18" charset="0"/>
            </a:endParaRPr>
          </a:p>
          <a:p>
            <a:r>
              <a:rPr lang="en-US" sz="2800" dirty="0" smtClean="0">
                <a:latin typeface="Cambria" panose="02040503050406030204" pitchFamily="18" charset="0"/>
              </a:rPr>
              <a:t>This </a:t>
            </a:r>
            <a:r>
              <a:rPr lang="en-US" sz="2800" dirty="0" smtClean="0">
                <a:latin typeface="Cambria" panose="02040503050406030204" pitchFamily="18" charset="0"/>
              </a:rPr>
              <a:t>is the “deviation” in </a:t>
            </a:r>
            <a:endParaRPr lang="en-US" sz="2800" dirty="0" smtClean="0">
              <a:latin typeface="Cambria" panose="02040503050406030204" pitchFamily="18" charset="0"/>
            </a:endParaRPr>
          </a:p>
          <a:p>
            <a:r>
              <a:rPr lang="en-US" sz="2800" dirty="0" smtClean="0">
                <a:latin typeface="Cambria" panose="02040503050406030204" pitchFamily="18" charset="0"/>
              </a:rPr>
              <a:t>“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standard deviation</a:t>
            </a:r>
            <a:r>
              <a:rPr lang="en-US" sz="2800" dirty="0" smtClean="0">
                <a:latin typeface="Cambria" panose="02040503050406030204" pitchFamily="18" charset="0"/>
              </a:rPr>
              <a:t>”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/>
          <a:srcRect l="45081" r="9524" b="52442"/>
          <a:stretch/>
        </p:blipFill>
        <p:spPr>
          <a:xfrm>
            <a:off x="6741730" y="3235837"/>
            <a:ext cx="1414296" cy="710649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 flipH="1">
            <a:off x="5688380" y="4237539"/>
            <a:ext cx="9528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2"/>
          <a:srcRect l="72655" t="13568" r="15328" b="54018"/>
          <a:stretch/>
        </p:blipFill>
        <p:spPr>
          <a:xfrm>
            <a:off x="7063343" y="626134"/>
            <a:ext cx="374381" cy="484376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6641230" y="2780639"/>
            <a:ext cx="42159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ambria" panose="02040503050406030204" pitchFamily="18" charset="0"/>
              </a:rPr>
              <a:t>3) The “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deviations</a:t>
            </a:r>
            <a:r>
              <a:rPr lang="en-US" sz="2800" b="1" dirty="0" smtClean="0">
                <a:latin typeface="Cambria" panose="02040503050406030204" pitchFamily="18" charset="0"/>
              </a:rPr>
              <a:t>”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2061598" y="1693595"/>
            <a:ext cx="993258" cy="12312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0539306" y="3452641"/>
            <a:ext cx="1528198" cy="4938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6772741" y="3930286"/>
            <a:ext cx="2008176" cy="4938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778202" y="4348476"/>
            <a:ext cx="4067452" cy="4938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774545" y="4820892"/>
            <a:ext cx="4067452" cy="4396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9150969" y="5263276"/>
            <a:ext cx="1691028" cy="3939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6789696" y="6464003"/>
            <a:ext cx="3242946" cy="3939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7880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2880" y="3436441"/>
            <a:ext cx="3971925" cy="1905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412" y="31890"/>
            <a:ext cx="49002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Variance: step by step</a:t>
            </a:r>
            <a:endParaRPr lang="en-US"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412" y="580938"/>
            <a:ext cx="673565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ambria" panose="02040503050406030204" pitchFamily="18" charset="0"/>
              </a:rPr>
              <a:t>1) The “Y</a:t>
            </a:r>
            <a:r>
              <a:rPr lang="en-US" sz="2800" b="1" baseline="-25000" dirty="0" smtClean="0">
                <a:latin typeface="Cambria" panose="02040503050406030204" pitchFamily="18" charset="0"/>
              </a:rPr>
              <a:t>i </a:t>
            </a:r>
            <a:r>
              <a:rPr lang="en-US" sz="2800" b="1" i="1" dirty="0" smtClean="0">
                <a:latin typeface="Cambria" panose="02040503050406030204" pitchFamily="18" charset="0"/>
              </a:rPr>
              <a:t>s</a:t>
            </a:r>
            <a:r>
              <a:rPr lang="en-US" sz="2800" b="1" dirty="0" smtClean="0">
                <a:latin typeface="Cambria" panose="02040503050406030204" pitchFamily="18" charset="0"/>
              </a:rPr>
              <a:t>”</a:t>
            </a:r>
          </a:p>
          <a:p>
            <a:r>
              <a:rPr lang="en-US" sz="2800" b="1" dirty="0" smtClean="0">
                <a:latin typeface="Cambria" panose="02040503050406030204" pitchFamily="18" charset="0"/>
              </a:rPr>
              <a:t>“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Y</a:t>
            </a:r>
            <a:r>
              <a:rPr lang="en-US" sz="2800" b="1" baseline="-25000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i</a:t>
            </a:r>
            <a:r>
              <a:rPr lang="en-US" sz="2800" dirty="0" smtClean="0">
                <a:latin typeface="Cambria" panose="02040503050406030204" pitchFamily="18" charset="0"/>
              </a:rPr>
              <a:t> “ implies a list of every observation Y</a:t>
            </a:r>
            <a:r>
              <a:rPr lang="en-US" sz="2800" baseline="-25000" dirty="0" smtClean="0">
                <a:latin typeface="Cambria" panose="02040503050406030204" pitchFamily="18" charset="0"/>
              </a:rPr>
              <a:t>1</a:t>
            </a:r>
            <a:r>
              <a:rPr lang="en-US" sz="2800" dirty="0" smtClean="0">
                <a:latin typeface="Cambria" panose="02040503050406030204" pitchFamily="18" charset="0"/>
              </a:rPr>
              <a:t>,Y</a:t>
            </a:r>
            <a:r>
              <a:rPr lang="en-US" sz="2800" baseline="-25000" dirty="0" smtClean="0">
                <a:latin typeface="Cambria" panose="02040503050406030204" pitchFamily="18" charset="0"/>
              </a:rPr>
              <a:t>2</a:t>
            </a:r>
            <a:r>
              <a:rPr lang="en-US" sz="2800" dirty="0" smtClean="0">
                <a:latin typeface="Cambria" panose="02040503050406030204" pitchFamily="18" charset="0"/>
              </a:rPr>
              <a:t>,Y</a:t>
            </a:r>
            <a:r>
              <a:rPr lang="en-US" sz="2800" baseline="-25000" dirty="0" smtClean="0">
                <a:latin typeface="Cambria" panose="02040503050406030204" pitchFamily="18" charset="0"/>
              </a:rPr>
              <a:t>3</a:t>
            </a:r>
            <a:r>
              <a:rPr lang="en-US" sz="2800" dirty="0" smtClean="0">
                <a:latin typeface="Cambria" panose="02040503050406030204" pitchFamily="18" charset="0"/>
              </a:rPr>
              <a:t>,…</a:t>
            </a:r>
            <a:r>
              <a:rPr lang="en-US" sz="2800" dirty="0" err="1" smtClean="0">
                <a:latin typeface="Cambria" panose="02040503050406030204" pitchFamily="18" charset="0"/>
              </a:rPr>
              <a:t>Y</a:t>
            </a:r>
            <a:r>
              <a:rPr lang="en-US" sz="2800" baseline="-25000" dirty="0" err="1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n</a:t>
            </a:r>
            <a:r>
              <a:rPr lang="en-US" sz="2800" dirty="0" smtClean="0">
                <a:latin typeface="Cambria" panose="02040503050406030204" pitchFamily="18" charset="0"/>
              </a:rPr>
              <a:t>,  </a:t>
            </a:r>
            <a:endParaRPr lang="en-US" sz="2800" dirty="0" smtClean="0">
              <a:latin typeface="Cambria" panose="02040503050406030204" pitchFamily="18" charset="0"/>
            </a:endParaRPr>
          </a:p>
          <a:p>
            <a:r>
              <a:rPr lang="en-US" sz="2800" dirty="0" smtClean="0">
                <a:latin typeface="Cambria" panose="02040503050406030204" pitchFamily="18" charset="0"/>
              </a:rPr>
              <a:t>where 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n</a:t>
            </a:r>
            <a:r>
              <a:rPr lang="en-US" sz="2800" dirty="0" smtClean="0">
                <a:latin typeface="Cambria" panose="02040503050406030204" pitchFamily="18" charset="0"/>
              </a:rPr>
              <a:t> is the total sample </a:t>
            </a:r>
            <a:r>
              <a:rPr lang="en-US" sz="2800" dirty="0" smtClean="0">
                <a:latin typeface="Cambria" panose="02040503050406030204" pitchFamily="18" charset="0"/>
              </a:rPr>
              <a:t>size </a:t>
            </a:r>
            <a:endParaRPr lang="en-US" sz="2800" dirty="0">
              <a:latin typeface="Cambria" panose="02040503050406030204" pitchFamily="18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442317" y="2524255"/>
            <a:ext cx="1547240" cy="96089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5408493" y="2044164"/>
            <a:ext cx="1559756" cy="147295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600962" y="65400"/>
            <a:ext cx="559103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Cambria" panose="02040503050406030204" pitchFamily="18" charset="0"/>
              </a:rPr>
              <a:t>2)The mean “</a:t>
            </a:r>
            <a:r>
              <a:rPr lang="en-US" sz="3200" b="1" dirty="0" err="1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Y.bar</a:t>
            </a:r>
            <a:r>
              <a:rPr lang="en-US" sz="3200" b="1" dirty="0" smtClean="0">
                <a:latin typeface="Cambria" panose="02040503050406030204" pitchFamily="18" charset="0"/>
              </a:rPr>
              <a:t>”</a:t>
            </a:r>
          </a:p>
          <a:p>
            <a:r>
              <a:rPr lang="en-US" sz="3200" dirty="0">
                <a:latin typeface="Cambria" panose="02040503050406030204" pitchFamily="18" charset="0"/>
              </a:rPr>
              <a:t> </a:t>
            </a:r>
            <a:r>
              <a:rPr lang="en-US" sz="3200" dirty="0" smtClean="0">
                <a:latin typeface="Cambria" panose="02040503050406030204" pitchFamily="18" charset="0"/>
              </a:rPr>
              <a:t>    </a:t>
            </a:r>
            <a:r>
              <a:rPr lang="en-US" sz="2800" dirty="0" smtClean="0">
                <a:latin typeface="Cambria" panose="02040503050406030204" pitchFamily="18" charset="0"/>
              </a:rPr>
              <a:t>is</a:t>
            </a:r>
            <a:r>
              <a:rPr lang="en-US" sz="3200" dirty="0" smtClean="0">
                <a:latin typeface="Cambria" panose="02040503050406030204" pitchFamily="18" charset="0"/>
              </a:rPr>
              <a:t> </a:t>
            </a:r>
            <a:r>
              <a:rPr lang="en-US" sz="2800" dirty="0" smtClean="0">
                <a:latin typeface="Cambria" panose="02040503050406030204" pitchFamily="18" charset="0"/>
              </a:rPr>
              <a:t>called “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Y bar</a:t>
            </a:r>
            <a:r>
              <a:rPr lang="en-US" sz="2800" dirty="0" smtClean="0">
                <a:latin typeface="Cambria" panose="02040503050406030204" pitchFamily="18" charset="0"/>
              </a:rPr>
              <a:t>” &amp; is the mean of the observations (all the “Y</a:t>
            </a:r>
            <a:r>
              <a:rPr lang="en-US" sz="2800" baseline="-25000" dirty="0" smtClean="0">
                <a:latin typeface="Cambria" panose="02040503050406030204" pitchFamily="18" charset="0"/>
              </a:rPr>
              <a:t>i </a:t>
            </a:r>
            <a:r>
              <a:rPr lang="en-US" sz="2800" i="1" dirty="0" smtClean="0">
                <a:latin typeface="Cambria" panose="02040503050406030204" pitchFamily="18" charset="0"/>
              </a:rPr>
              <a:t>s </a:t>
            </a:r>
            <a:r>
              <a:rPr lang="en-US" sz="2800" dirty="0" smtClean="0">
                <a:latin typeface="Cambria" panose="02040503050406030204" pitchFamily="18" charset="0"/>
              </a:rPr>
              <a:t>” ).  </a:t>
            </a:r>
            <a:endParaRPr lang="en-US" sz="2800" dirty="0" smtClean="0">
              <a:latin typeface="Cambria" panose="02040503050406030204" pitchFamily="18" charset="0"/>
            </a:endParaRPr>
          </a:p>
          <a:p>
            <a:r>
              <a:rPr lang="en-US" sz="2800" dirty="0" smtClean="0">
                <a:latin typeface="Cambria" panose="02040503050406030204" pitchFamily="18" charset="0"/>
              </a:rPr>
              <a:t>It </a:t>
            </a:r>
            <a:r>
              <a:rPr lang="en-US" sz="2800" dirty="0" smtClean="0">
                <a:latin typeface="Cambria" panose="02040503050406030204" pitchFamily="18" charset="0"/>
              </a:rPr>
              <a:t>is often written “</a:t>
            </a:r>
            <a:r>
              <a:rPr lang="en-US" sz="2800" dirty="0" err="1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Y.bar</a:t>
            </a:r>
            <a:r>
              <a:rPr lang="en-US" sz="2800" dirty="0" smtClean="0">
                <a:latin typeface="Cambria" panose="02040503050406030204" pitchFamily="18" charset="0"/>
              </a:rPr>
              <a:t>”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789696" y="3388842"/>
            <a:ext cx="5567634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ambria" panose="02040503050406030204" pitchFamily="18" charset="0"/>
              </a:rPr>
              <a:t>               </a:t>
            </a:r>
            <a:r>
              <a:rPr lang="en-US" sz="2800" dirty="0" smtClean="0">
                <a:latin typeface="Cambria" panose="02040503050406030204" pitchFamily="18" charset="0"/>
              </a:rPr>
              <a:t>implies a list of </a:t>
            </a:r>
            <a:r>
              <a:rPr lang="en-US" sz="2800" u="sng" dirty="0" smtClean="0">
                <a:latin typeface="Cambria" panose="02040503050406030204" pitchFamily="18" charset="0"/>
              </a:rPr>
              <a:t>every</a:t>
            </a:r>
            <a:r>
              <a:rPr lang="en-US" sz="2800" dirty="0" smtClean="0">
                <a:latin typeface="Cambria" panose="02040503050406030204" pitchFamily="18" charset="0"/>
              </a:rPr>
              <a:t> observation (Y</a:t>
            </a:r>
            <a:r>
              <a:rPr lang="en-US" sz="2800" baseline="-25000" dirty="0" smtClean="0">
                <a:latin typeface="Cambria" panose="02040503050406030204" pitchFamily="18" charset="0"/>
              </a:rPr>
              <a:t>i</a:t>
            </a:r>
            <a:r>
              <a:rPr lang="en-US" sz="2800" dirty="0" smtClean="0">
                <a:latin typeface="Cambria" panose="02040503050406030204" pitchFamily="18" charset="0"/>
              </a:rPr>
              <a:t>) from which the mean has been </a:t>
            </a:r>
            <a:r>
              <a:rPr lang="en-US" sz="2800" dirty="0" smtClean="0">
                <a:latin typeface="Cambria" panose="02040503050406030204" pitchFamily="18" charset="0"/>
              </a:rPr>
              <a:t>subtracted </a:t>
            </a:r>
          </a:p>
          <a:p>
            <a:r>
              <a:rPr lang="en-US" sz="2800" dirty="0" smtClean="0">
                <a:latin typeface="Cambria" panose="02040503050406030204" pitchFamily="18" charset="0"/>
              </a:rPr>
              <a:t>(that is, Yi – </a:t>
            </a:r>
            <a:r>
              <a:rPr lang="en-US" sz="2800" dirty="0" err="1" smtClean="0">
                <a:latin typeface="Cambria" panose="02040503050406030204" pitchFamily="18" charset="0"/>
              </a:rPr>
              <a:t>Y.bar</a:t>
            </a:r>
            <a:r>
              <a:rPr lang="en-US" sz="2800" dirty="0" smtClean="0">
                <a:latin typeface="Cambria" panose="02040503050406030204" pitchFamily="18" charset="0"/>
              </a:rPr>
              <a:t>).  </a:t>
            </a:r>
          </a:p>
          <a:p>
            <a:r>
              <a:rPr lang="en-US" sz="2800" dirty="0" smtClean="0">
                <a:latin typeface="Cambria" panose="02040503050406030204" pitchFamily="18" charset="0"/>
              </a:rPr>
              <a:t>These </a:t>
            </a:r>
            <a:r>
              <a:rPr lang="en-US" sz="2800" dirty="0" smtClean="0">
                <a:latin typeface="Cambria" panose="02040503050406030204" pitchFamily="18" charset="0"/>
              </a:rPr>
              <a:t>are the “deviations” of </a:t>
            </a:r>
            <a:r>
              <a:rPr lang="en-US" sz="2800" i="1" dirty="0" smtClean="0">
                <a:latin typeface="Cambria" panose="02040503050406030204" pitchFamily="18" charset="0"/>
              </a:rPr>
              <a:t>each</a:t>
            </a:r>
            <a:r>
              <a:rPr lang="en-US" sz="2800" dirty="0" smtClean="0">
                <a:latin typeface="Cambria" panose="02040503050406030204" pitchFamily="18" charset="0"/>
              </a:rPr>
              <a:t> Y</a:t>
            </a:r>
            <a:r>
              <a:rPr lang="en-US" sz="2800" baseline="-25000" dirty="0" smtClean="0">
                <a:latin typeface="Cambria" panose="02040503050406030204" pitchFamily="18" charset="0"/>
              </a:rPr>
              <a:t>i</a:t>
            </a:r>
            <a:r>
              <a:rPr lang="en-US" sz="2800" dirty="0" smtClean="0">
                <a:latin typeface="Cambria" panose="02040503050406030204" pitchFamily="18" charset="0"/>
              </a:rPr>
              <a:t> from the mean </a:t>
            </a:r>
            <a:r>
              <a:rPr lang="en-US" sz="2800" dirty="0" err="1" smtClean="0">
                <a:latin typeface="Cambria" panose="02040503050406030204" pitchFamily="18" charset="0"/>
              </a:rPr>
              <a:t>Y.bar</a:t>
            </a:r>
            <a:r>
              <a:rPr lang="en-US" sz="2800" dirty="0" smtClean="0">
                <a:latin typeface="Cambria" panose="02040503050406030204" pitchFamily="18" charset="0"/>
              </a:rPr>
              <a:t>.  </a:t>
            </a:r>
            <a:endParaRPr lang="en-US" sz="2800" dirty="0" smtClean="0">
              <a:latin typeface="Cambria" panose="02040503050406030204" pitchFamily="18" charset="0"/>
            </a:endParaRPr>
          </a:p>
          <a:p>
            <a:r>
              <a:rPr lang="en-US" sz="2800" dirty="0" smtClean="0">
                <a:latin typeface="Cambria" panose="02040503050406030204" pitchFamily="18" charset="0"/>
              </a:rPr>
              <a:t>This </a:t>
            </a:r>
            <a:r>
              <a:rPr lang="en-US" sz="2800" dirty="0" smtClean="0">
                <a:latin typeface="Cambria" panose="02040503050406030204" pitchFamily="18" charset="0"/>
              </a:rPr>
              <a:t>is the “deviation” in </a:t>
            </a:r>
            <a:endParaRPr lang="en-US" sz="2800" dirty="0" smtClean="0">
              <a:latin typeface="Cambria" panose="02040503050406030204" pitchFamily="18" charset="0"/>
            </a:endParaRPr>
          </a:p>
          <a:p>
            <a:r>
              <a:rPr lang="en-US" sz="2800" dirty="0" smtClean="0">
                <a:latin typeface="Cambria" panose="02040503050406030204" pitchFamily="18" charset="0"/>
              </a:rPr>
              <a:t>“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standard deviation</a:t>
            </a:r>
            <a:r>
              <a:rPr lang="en-US" sz="2800" dirty="0" smtClean="0">
                <a:latin typeface="Cambria" panose="02040503050406030204" pitchFamily="18" charset="0"/>
              </a:rPr>
              <a:t>”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/>
          <a:srcRect l="45081" r="9524" b="52442"/>
          <a:stretch/>
        </p:blipFill>
        <p:spPr>
          <a:xfrm>
            <a:off x="6741730" y="3235837"/>
            <a:ext cx="1414296" cy="710649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 flipH="1">
            <a:off x="5688380" y="4237539"/>
            <a:ext cx="9528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2"/>
          <a:srcRect l="72655" t="13568" r="15328" b="54018"/>
          <a:stretch/>
        </p:blipFill>
        <p:spPr>
          <a:xfrm>
            <a:off x="7063343" y="626134"/>
            <a:ext cx="374381" cy="484376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6641230" y="2780639"/>
            <a:ext cx="42159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ambria" panose="02040503050406030204" pitchFamily="18" charset="0"/>
              </a:rPr>
              <a:t>3) The “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deviations</a:t>
            </a:r>
            <a:r>
              <a:rPr lang="en-US" sz="2800" b="1" dirty="0" smtClean="0">
                <a:latin typeface="Cambria" panose="02040503050406030204" pitchFamily="18" charset="0"/>
              </a:rPr>
              <a:t>”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2061598" y="1693595"/>
            <a:ext cx="993258" cy="12312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6772741" y="3930286"/>
            <a:ext cx="2008176" cy="4938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778202" y="4348476"/>
            <a:ext cx="4067452" cy="4938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774545" y="4820892"/>
            <a:ext cx="4067452" cy="4396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9150969" y="5263276"/>
            <a:ext cx="1691028" cy="3939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6789696" y="6464003"/>
            <a:ext cx="3242946" cy="3939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8618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2880" y="3436441"/>
            <a:ext cx="3971925" cy="1905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412" y="31890"/>
            <a:ext cx="49002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Variance: step by step</a:t>
            </a:r>
            <a:endParaRPr lang="en-US"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412" y="580938"/>
            <a:ext cx="673565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ambria" panose="02040503050406030204" pitchFamily="18" charset="0"/>
              </a:rPr>
              <a:t>1) The “Y</a:t>
            </a:r>
            <a:r>
              <a:rPr lang="en-US" sz="2800" b="1" baseline="-25000" dirty="0" smtClean="0">
                <a:latin typeface="Cambria" panose="02040503050406030204" pitchFamily="18" charset="0"/>
              </a:rPr>
              <a:t>i </a:t>
            </a:r>
            <a:r>
              <a:rPr lang="en-US" sz="2800" b="1" i="1" dirty="0" smtClean="0">
                <a:latin typeface="Cambria" panose="02040503050406030204" pitchFamily="18" charset="0"/>
              </a:rPr>
              <a:t>s</a:t>
            </a:r>
            <a:r>
              <a:rPr lang="en-US" sz="2800" b="1" dirty="0" smtClean="0">
                <a:latin typeface="Cambria" panose="02040503050406030204" pitchFamily="18" charset="0"/>
              </a:rPr>
              <a:t>”</a:t>
            </a:r>
          </a:p>
          <a:p>
            <a:r>
              <a:rPr lang="en-US" sz="2800" b="1" dirty="0" smtClean="0">
                <a:latin typeface="Cambria" panose="02040503050406030204" pitchFamily="18" charset="0"/>
              </a:rPr>
              <a:t>“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Y</a:t>
            </a:r>
            <a:r>
              <a:rPr lang="en-US" sz="2800" b="1" baseline="-25000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i</a:t>
            </a:r>
            <a:r>
              <a:rPr lang="en-US" sz="2800" dirty="0" smtClean="0">
                <a:latin typeface="Cambria" panose="02040503050406030204" pitchFamily="18" charset="0"/>
              </a:rPr>
              <a:t> “ implies a list of every observation Y</a:t>
            </a:r>
            <a:r>
              <a:rPr lang="en-US" sz="2800" baseline="-25000" dirty="0" smtClean="0">
                <a:latin typeface="Cambria" panose="02040503050406030204" pitchFamily="18" charset="0"/>
              </a:rPr>
              <a:t>1</a:t>
            </a:r>
            <a:r>
              <a:rPr lang="en-US" sz="2800" dirty="0" smtClean="0">
                <a:latin typeface="Cambria" panose="02040503050406030204" pitchFamily="18" charset="0"/>
              </a:rPr>
              <a:t>,Y</a:t>
            </a:r>
            <a:r>
              <a:rPr lang="en-US" sz="2800" baseline="-25000" dirty="0" smtClean="0">
                <a:latin typeface="Cambria" panose="02040503050406030204" pitchFamily="18" charset="0"/>
              </a:rPr>
              <a:t>2</a:t>
            </a:r>
            <a:r>
              <a:rPr lang="en-US" sz="2800" dirty="0" smtClean="0">
                <a:latin typeface="Cambria" panose="02040503050406030204" pitchFamily="18" charset="0"/>
              </a:rPr>
              <a:t>,Y</a:t>
            </a:r>
            <a:r>
              <a:rPr lang="en-US" sz="2800" baseline="-25000" dirty="0" smtClean="0">
                <a:latin typeface="Cambria" panose="02040503050406030204" pitchFamily="18" charset="0"/>
              </a:rPr>
              <a:t>3</a:t>
            </a:r>
            <a:r>
              <a:rPr lang="en-US" sz="2800" dirty="0" smtClean="0">
                <a:latin typeface="Cambria" panose="02040503050406030204" pitchFamily="18" charset="0"/>
              </a:rPr>
              <a:t>,…</a:t>
            </a:r>
            <a:r>
              <a:rPr lang="en-US" sz="2800" dirty="0" err="1" smtClean="0">
                <a:latin typeface="Cambria" panose="02040503050406030204" pitchFamily="18" charset="0"/>
              </a:rPr>
              <a:t>Y</a:t>
            </a:r>
            <a:r>
              <a:rPr lang="en-US" sz="2800" baseline="-25000" dirty="0" err="1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n</a:t>
            </a:r>
            <a:r>
              <a:rPr lang="en-US" sz="2800" dirty="0" smtClean="0">
                <a:latin typeface="Cambria" panose="02040503050406030204" pitchFamily="18" charset="0"/>
              </a:rPr>
              <a:t>,  </a:t>
            </a:r>
            <a:endParaRPr lang="en-US" sz="2800" dirty="0" smtClean="0">
              <a:latin typeface="Cambria" panose="02040503050406030204" pitchFamily="18" charset="0"/>
            </a:endParaRPr>
          </a:p>
          <a:p>
            <a:r>
              <a:rPr lang="en-US" sz="2800" dirty="0" smtClean="0">
                <a:latin typeface="Cambria" panose="02040503050406030204" pitchFamily="18" charset="0"/>
              </a:rPr>
              <a:t>where 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n</a:t>
            </a:r>
            <a:r>
              <a:rPr lang="en-US" sz="2800" dirty="0" smtClean="0">
                <a:latin typeface="Cambria" panose="02040503050406030204" pitchFamily="18" charset="0"/>
              </a:rPr>
              <a:t> is the total sample </a:t>
            </a:r>
            <a:r>
              <a:rPr lang="en-US" sz="2800" dirty="0" smtClean="0">
                <a:latin typeface="Cambria" panose="02040503050406030204" pitchFamily="18" charset="0"/>
              </a:rPr>
              <a:t>size </a:t>
            </a:r>
            <a:endParaRPr lang="en-US" sz="2800" dirty="0">
              <a:latin typeface="Cambria" panose="02040503050406030204" pitchFamily="18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442317" y="2524255"/>
            <a:ext cx="1547240" cy="96089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5408493" y="2044164"/>
            <a:ext cx="1559756" cy="147295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600962" y="65400"/>
            <a:ext cx="559103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Cambria" panose="02040503050406030204" pitchFamily="18" charset="0"/>
              </a:rPr>
              <a:t>2)The mean “</a:t>
            </a:r>
            <a:r>
              <a:rPr lang="en-US" sz="3200" b="1" dirty="0" err="1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Y.bar</a:t>
            </a:r>
            <a:r>
              <a:rPr lang="en-US" sz="3200" b="1" dirty="0" smtClean="0">
                <a:latin typeface="Cambria" panose="02040503050406030204" pitchFamily="18" charset="0"/>
              </a:rPr>
              <a:t>”</a:t>
            </a:r>
          </a:p>
          <a:p>
            <a:r>
              <a:rPr lang="en-US" sz="3200" dirty="0">
                <a:latin typeface="Cambria" panose="02040503050406030204" pitchFamily="18" charset="0"/>
              </a:rPr>
              <a:t> </a:t>
            </a:r>
            <a:r>
              <a:rPr lang="en-US" sz="3200" dirty="0" smtClean="0">
                <a:latin typeface="Cambria" panose="02040503050406030204" pitchFamily="18" charset="0"/>
              </a:rPr>
              <a:t>    </a:t>
            </a:r>
            <a:r>
              <a:rPr lang="en-US" sz="2800" dirty="0" smtClean="0">
                <a:latin typeface="Cambria" panose="02040503050406030204" pitchFamily="18" charset="0"/>
              </a:rPr>
              <a:t>is</a:t>
            </a:r>
            <a:r>
              <a:rPr lang="en-US" sz="3200" dirty="0" smtClean="0">
                <a:latin typeface="Cambria" panose="02040503050406030204" pitchFamily="18" charset="0"/>
              </a:rPr>
              <a:t> </a:t>
            </a:r>
            <a:r>
              <a:rPr lang="en-US" sz="2800" dirty="0" smtClean="0">
                <a:latin typeface="Cambria" panose="02040503050406030204" pitchFamily="18" charset="0"/>
              </a:rPr>
              <a:t>called “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Y bar</a:t>
            </a:r>
            <a:r>
              <a:rPr lang="en-US" sz="2800" dirty="0" smtClean="0">
                <a:latin typeface="Cambria" panose="02040503050406030204" pitchFamily="18" charset="0"/>
              </a:rPr>
              <a:t>” &amp; is the mean of the observations (all the “Y</a:t>
            </a:r>
            <a:r>
              <a:rPr lang="en-US" sz="2800" baseline="-25000" dirty="0" smtClean="0">
                <a:latin typeface="Cambria" panose="02040503050406030204" pitchFamily="18" charset="0"/>
              </a:rPr>
              <a:t>i </a:t>
            </a:r>
            <a:r>
              <a:rPr lang="en-US" sz="2800" i="1" dirty="0" smtClean="0">
                <a:latin typeface="Cambria" panose="02040503050406030204" pitchFamily="18" charset="0"/>
              </a:rPr>
              <a:t>s </a:t>
            </a:r>
            <a:r>
              <a:rPr lang="en-US" sz="2800" dirty="0" smtClean="0">
                <a:latin typeface="Cambria" panose="02040503050406030204" pitchFamily="18" charset="0"/>
              </a:rPr>
              <a:t>” ).  </a:t>
            </a:r>
            <a:endParaRPr lang="en-US" sz="2800" dirty="0" smtClean="0">
              <a:latin typeface="Cambria" panose="02040503050406030204" pitchFamily="18" charset="0"/>
            </a:endParaRPr>
          </a:p>
          <a:p>
            <a:r>
              <a:rPr lang="en-US" sz="2800" dirty="0" smtClean="0">
                <a:latin typeface="Cambria" panose="02040503050406030204" pitchFamily="18" charset="0"/>
              </a:rPr>
              <a:t>It </a:t>
            </a:r>
            <a:r>
              <a:rPr lang="en-US" sz="2800" dirty="0" smtClean="0">
                <a:latin typeface="Cambria" panose="02040503050406030204" pitchFamily="18" charset="0"/>
              </a:rPr>
              <a:t>is often written “</a:t>
            </a:r>
            <a:r>
              <a:rPr lang="en-US" sz="2800" dirty="0" err="1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Y.bar</a:t>
            </a:r>
            <a:r>
              <a:rPr lang="en-US" sz="2800" dirty="0" smtClean="0">
                <a:latin typeface="Cambria" panose="02040503050406030204" pitchFamily="18" charset="0"/>
              </a:rPr>
              <a:t>”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789696" y="3388842"/>
            <a:ext cx="5567634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ambria" panose="02040503050406030204" pitchFamily="18" charset="0"/>
              </a:rPr>
              <a:t>               </a:t>
            </a:r>
            <a:r>
              <a:rPr lang="en-US" sz="2800" dirty="0" smtClean="0">
                <a:latin typeface="Cambria" panose="02040503050406030204" pitchFamily="18" charset="0"/>
              </a:rPr>
              <a:t>implies a list of </a:t>
            </a:r>
            <a:r>
              <a:rPr lang="en-US" sz="2800" u="sng" dirty="0" smtClean="0">
                <a:latin typeface="Cambria" panose="02040503050406030204" pitchFamily="18" charset="0"/>
              </a:rPr>
              <a:t>every</a:t>
            </a:r>
            <a:r>
              <a:rPr lang="en-US" sz="2800" dirty="0" smtClean="0">
                <a:latin typeface="Cambria" panose="02040503050406030204" pitchFamily="18" charset="0"/>
              </a:rPr>
              <a:t> observation (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Y</a:t>
            </a:r>
            <a:r>
              <a:rPr lang="en-US" sz="2800" baseline="-25000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i</a:t>
            </a:r>
            <a:r>
              <a:rPr lang="en-US" sz="2800" dirty="0" smtClean="0">
                <a:latin typeface="Cambria" panose="02040503050406030204" pitchFamily="18" charset="0"/>
              </a:rPr>
              <a:t>) from which the mean has been </a:t>
            </a:r>
            <a:r>
              <a:rPr lang="en-US" sz="2800" dirty="0" smtClean="0">
                <a:latin typeface="Cambria" panose="02040503050406030204" pitchFamily="18" charset="0"/>
              </a:rPr>
              <a:t>subtracted </a:t>
            </a:r>
          </a:p>
          <a:p>
            <a:r>
              <a:rPr lang="en-US" sz="2800" dirty="0" smtClean="0">
                <a:latin typeface="Cambria" panose="02040503050406030204" pitchFamily="18" charset="0"/>
              </a:rPr>
              <a:t>(that is, Yi – </a:t>
            </a:r>
            <a:r>
              <a:rPr lang="en-US" sz="2800" dirty="0" err="1" smtClean="0">
                <a:latin typeface="Cambria" panose="02040503050406030204" pitchFamily="18" charset="0"/>
              </a:rPr>
              <a:t>Y.bar</a:t>
            </a:r>
            <a:r>
              <a:rPr lang="en-US" sz="2800" dirty="0" smtClean="0">
                <a:latin typeface="Cambria" panose="02040503050406030204" pitchFamily="18" charset="0"/>
              </a:rPr>
              <a:t>).  </a:t>
            </a:r>
          </a:p>
          <a:p>
            <a:r>
              <a:rPr lang="en-US" sz="2800" dirty="0" smtClean="0">
                <a:latin typeface="Cambria" panose="02040503050406030204" pitchFamily="18" charset="0"/>
              </a:rPr>
              <a:t>These </a:t>
            </a:r>
            <a:r>
              <a:rPr lang="en-US" sz="2800" dirty="0" smtClean="0">
                <a:latin typeface="Cambria" panose="02040503050406030204" pitchFamily="18" charset="0"/>
              </a:rPr>
              <a:t>are the “deviations” of </a:t>
            </a:r>
            <a:r>
              <a:rPr lang="en-US" sz="2800" i="1" dirty="0" smtClean="0">
                <a:latin typeface="Cambria" panose="02040503050406030204" pitchFamily="18" charset="0"/>
              </a:rPr>
              <a:t>each</a:t>
            </a:r>
            <a:r>
              <a:rPr lang="en-US" sz="2800" dirty="0" smtClean="0">
                <a:latin typeface="Cambria" panose="02040503050406030204" pitchFamily="18" charset="0"/>
              </a:rPr>
              <a:t> Y</a:t>
            </a:r>
            <a:r>
              <a:rPr lang="en-US" sz="2800" baseline="-25000" dirty="0" smtClean="0">
                <a:latin typeface="Cambria" panose="02040503050406030204" pitchFamily="18" charset="0"/>
              </a:rPr>
              <a:t>i</a:t>
            </a:r>
            <a:r>
              <a:rPr lang="en-US" sz="2800" dirty="0" smtClean="0">
                <a:latin typeface="Cambria" panose="02040503050406030204" pitchFamily="18" charset="0"/>
              </a:rPr>
              <a:t> from the mean </a:t>
            </a:r>
            <a:r>
              <a:rPr lang="en-US" sz="2800" dirty="0" err="1" smtClean="0">
                <a:latin typeface="Cambria" panose="02040503050406030204" pitchFamily="18" charset="0"/>
              </a:rPr>
              <a:t>Y.bar</a:t>
            </a:r>
            <a:r>
              <a:rPr lang="en-US" sz="2800" dirty="0" smtClean="0">
                <a:latin typeface="Cambria" panose="02040503050406030204" pitchFamily="18" charset="0"/>
              </a:rPr>
              <a:t>.  </a:t>
            </a:r>
            <a:endParaRPr lang="en-US" sz="2800" dirty="0" smtClean="0">
              <a:latin typeface="Cambria" panose="02040503050406030204" pitchFamily="18" charset="0"/>
            </a:endParaRPr>
          </a:p>
          <a:p>
            <a:r>
              <a:rPr lang="en-US" sz="2800" dirty="0" smtClean="0">
                <a:latin typeface="Cambria" panose="02040503050406030204" pitchFamily="18" charset="0"/>
              </a:rPr>
              <a:t>This </a:t>
            </a:r>
            <a:r>
              <a:rPr lang="en-US" sz="2800" dirty="0" smtClean="0">
                <a:latin typeface="Cambria" panose="02040503050406030204" pitchFamily="18" charset="0"/>
              </a:rPr>
              <a:t>is the “deviation” in </a:t>
            </a:r>
            <a:endParaRPr lang="en-US" sz="2800" dirty="0" smtClean="0">
              <a:latin typeface="Cambria" panose="02040503050406030204" pitchFamily="18" charset="0"/>
            </a:endParaRPr>
          </a:p>
          <a:p>
            <a:r>
              <a:rPr lang="en-US" sz="2800" dirty="0" smtClean="0">
                <a:latin typeface="Cambria" panose="02040503050406030204" pitchFamily="18" charset="0"/>
              </a:rPr>
              <a:t>“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standard deviation</a:t>
            </a:r>
            <a:r>
              <a:rPr lang="en-US" sz="2800" dirty="0" smtClean="0">
                <a:latin typeface="Cambria" panose="02040503050406030204" pitchFamily="18" charset="0"/>
              </a:rPr>
              <a:t>”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/>
          <a:srcRect l="45081" r="9524" b="52442"/>
          <a:stretch/>
        </p:blipFill>
        <p:spPr>
          <a:xfrm>
            <a:off x="6741730" y="3235837"/>
            <a:ext cx="1414296" cy="710649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 flipH="1">
            <a:off x="5688380" y="4237539"/>
            <a:ext cx="9528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2"/>
          <a:srcRect l="72655" t="13568" r="15328" b="54018"/>
          <a:stretch/>
        </p:blipFill>
        <p:spPr>
          <a:xfrm>
            <a:off x="7063343" y="626134"/>
            <a:ext cx="374381" cy="484376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6641230" y="2780639"/>
            <a:ext cx="42159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ambria" panose="02040503050406030204" pitchFamily="18" charset="0"/>
              </a:rPr>
              <a:t>3) The “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deviations</a:t>
            </a:r>
            <a:r>
              <a:rPr lang="en-US" sz="2800" b="1" dirty="0" smtClean="0">
                <a:latin typeface="Cambria" panose="02040503050406030204" pitchFamily="18" charset="0"/>
              </a:rPr>
              <a:t>”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2061598" y="1693595"/>
            <a:ext cx="993258" cy="12312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6778202" y="4348476"/>
            <a:ext cx="4067452" cy="4938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774545" y="4820892"/>
            <a:ext cx="4067452" cy="4396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9150969" y="5263276"/>
            <a:ext cx="1691028" cy="3939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6789696" y="6464003"/>
            <a:ext cx="3242946" cy="3939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3571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2880" y="3436441"/>
            <a:ext cx="3971925" cy="1905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412" y="31890"/>
            <a:ext cx="49002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Variance: step by step</a:t>
            </a:r>
            <a:endParaRPr lang="en-US"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412" y="580938"/>
            <a:ext cx="673565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ambria" panose="02040503050406030204" pitchFamily="18" charset="0"/>
              </a:rPr>
              <a:t>1) The “Y</a:t>
            </a:r>
            <a:r>
              <a:rPr lang="en-US" sz="2800" b="1" baseline="-25000" dirty="0" smtClean="0">
                <a:latin typeface="Cambria" panose="02040503050406030204" pitchFamily="18" charset="0"/>
              </a:rPr>
              <a:t>i </a:t>
            </a:r>
            <a:r>
              <a:rPr lang="en-US" sz="2800" b="1" i="1" dirty="0" smtClean="0">
                <a:latin typeface="Cambria" panose="02040503050406030204" pitchFamily="18" charset="0"/>
              </a:rPr>
              <a:t>s</a:t>
            </a:r>
            <a:r>
              <a:rPr lang="en-US" sz="2800" b="1" dirty="0" smtClean="0">
                <a:latin typeface="Cambria" panose="02040503050406030204" pitchFamily="18" charset="0"/>
              </a:rPr>
              <a:t>”</a:t>
            </a:r>
          </a:p>
          <a:p>
            <a:r>
              <a:rPr lang="en-US" sz="2800" b="1" dirty="0" smtClean="0">
                <a:latin typeface="Cambria" panose="02040503050406030204" pitchFamily="18" charset="0"/>
              </a:rPr>
              <a:t>“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Y</a:t>
            </a:r>
            <a:r>
              <a:rPr lang="en-US" sz="2800" b="1" baseline="-25000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i</a:t>
            </a:r>
            <a:r>
              <a:rPr lang="en-US" sz="2800" dirty="0" smtClean="0">
                <a:latin typeface="Cambria" panose="02040503050406030204" pitchFamily="18" charset="0"/>
              </a:rPr>
              <a:t> “ implies a list of every observation Y</a:t>
            </a:r>
            <a:r>
              <a:rPr lang="en-US" sz="2800" baseline="-25000" dirty="0" smtClean="0">
                <a:latin typeface="Cambria" panose="02040503050406030204" pitchFamily="18" charset="0"/>
              </a:rPr>
              <a:t>1</a:t>
            </a:r>
            <a:r>
              <a:rPr lang="en-US" sz="2800" dirty="0" smtClean="0">
                <a:latin typeface="Cambria" panose="02040503050406030204" pitchFamily="18" charset="0"/>
              </a:rPr>
              <a:t>,Y</a:t>
            </a:r>
            <a:r>
              <a:rPr lang="en-US" sz="2800" baseline="-25000" dirty="0" smtClean="0">
                <a:latin typeface="Cambria" panose="02040503050406030204" pitchFamily="18" charset="0"/>
              </a:rPr>
              <a:t>2</a:t>
            </a:r>
            <a:r>
              <a:rPr lang="en-US" sz="2800" dirty="0" smtClean="0">
                <a:latin typeface="Cambria" panose="02040503050406030204" pitchFamily="18" charset="0"/>
              </a:rPr>
              <a:t>,Y</a:t>
            </a:r>
            <a:r>
              <a:rPr lang="en-US" sz="2800" baseline="-25000" dirty="0" smtClean="0">
                <a:latin typeface="Cambria" panose="02040503050406030204" pitchFamily="18" charset="0"/>
              </a:rPr>
              <a:t>3</a:t>
            </a:r>
            <a:r>
              <a:rPr lang="en-US" sz="2800" dirty="0" smtClean="0">
                <a:latin typeface="Cambria" panose="02040503050406030204" pitchFamily="18" charset="0"/>
              </a:rPr>
              <a:t>,…</a:t>
            </a:r>
            <a:r>
              <a:rPr lang="en-US" sz="2800" dirty="0" err="1" smtClean="0">
                <a:latin typeface="Cambria" panose="02040503050406030204" pitchFamily="18" charset="0"/>
              </a:rPr>
              <a:t>Y</a:t>
            </a:r>
            <a:r>
              <a:rPr lang="en-US" sz="2800" baseline="-25000" dirty="0" err="1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n</a:t>
            </a:r>
            <a:r>
              <a:rPr lang="en-US" sz="2800" dirty="0" smtClean="0">
                <a:latin typeface="Cambria" panose="02040503050406030204" pitchFamily="18" charset="0"/>
              </a:rPr>
              <a:t>,  </a:t>
            </a:r>
            <a:endParaRPr lang="en-US" sz="2800" dirty="0" smtClean="0">
              <a:latin typeface="Cambria" panose="02040503050406030204" pitchFamily="18" charset="0"/>
            </a:endParaRPr>
          </a:p>
          <a:p>
            <a:r>
              <a:rPr lang="en-US" sz="2800" dirty="0" smtClean="0">
                <a:latin typeface="Cambria" panose="02040503050406030204" pitchFamily="18" charset="0"/>
              </a:rPr>
              <a:t>where 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n</a:t>
            </a:r>
            <a:r>
              <a:rPr lang="en-US" sz="2800" dirty="0" smtClean="0">
                <a:latin typeface="Cambria" panose="02040503050406030204" pitchFamily="18" charset="0"/>
              </a:rPr>
              <a:t> is the total sample </a:t>
            </a:r>
            <a:r>
              <a:rPr lang="en-US" sz="2800" dirty="0" smtClean="0">
                <a:latin typeface="Cambria" panose="02040503050406030204" pitchFamily="18" charset="0"/>
              </a:rPr>
              <a:t>size </a:t>
            </a:r>
            <a:endParaRPr lang="en-US" sz="2800" dirty="0">
              <a:latin typeface="Cambria" panose="02040503050406030204" pitchFamily="18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442317" y="2524255"/>
            <a:ext cx="1547240" cy="96089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5408493" y="2044164"/>
            <a:ext cx="1559756" cy="147295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600962" y="65400"/>
            <a:ext cx="559103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Cambria" panose="02040503050406030204" pitchFamily="18" charset="0"/>
              </a:rPr>
              <a:t>2)The mean “</a:t>
            </a:r>
            <a:r>
              <a:rPr lang="en-US" sz="3200" b="1" dirty="0" err="1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Y.bar</a:t>
            </a:r>
            <a:r>
              <a:rPr lang="en-US" sz="3200" b="1" dirty="0" smtClean="0">
                <a:latin typeface="Cambria" panose="02040503050406030204" pitchFamily="18" charset="0"/>
              </a:rPr>
              <a:t>”</a:t>
            </a:r>
          </a:p>
          <a:p>
            <a:r>
              <a:rPr lang="en-US" sz="3200" dirty="0">
                <a:latin typeface="Cambria" panose="02040503050406030204" pitchFamily="18" charset="0"/>
              </a:rPr>
              <a:t> </a:t>
            </a:r>
            <a:r>
              <a:rPr lang="en-US" sz="3200" dirty="0" smtClean="0">
                <a:latin typeface="Cambria" panose="02040503050406030204" pitchFamily="18" charset="0"/>
              </a:rPr>
              <a:t>    </a:t>
            </a:r>
            <a:r>
              <a:rPr lang="en-US" sz="2800" dirty="0" smtClean="0">
                <a:latin typeface="Cambria" panose="02040503050406030204" pitchFamily="18" charset="0"/>
              </a:rPr>
              <a:t>is</a:t>
            </a:r>
            <a:r>
              <a:rPr lang="en-US" sz="3200" dirty="0" smtClean="0">
                <a:latin typeface="Cambria" panose="02040503050406030204" pitchFamily="18" charset="0"/>
              </a:rPr>
              <a:t> </a:t>
            </a:r>
            <a:r>
              <a:rPr lang="en-US" sz="2800" dirty="0" smtClean="0">
                <a:latin typeface="Cambria" panose="02040503050406030204" pitchFamily="18" charset="0"/>
              </a:rPr>
              <a:t>called “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Y bar</a:t>
            </a:r>
            <a:r>
              <a:rPr lang="en-US" sz="2800" dirty="0" smtClean="0">
                <a:latin typeface="Cambria" panose="02040503050406030204" pitchFamily="18" charset="0"/>
              </a:rPr>
              <a:t>” &amp; is the mean of the observations (all the “Y</a:t>
            </a:r>
            <a:r>
              <a:rPr lang="en-US" sz="2800" baseline="-25000" dirty="0" smtClean="0">
                <a:latin typeface="Cambria" panose="02040503050406030204" pitchFamily="18" charset="0"/>
              </a:rPr>
              <a:t>i </a:t>
            </a:r>
            <a:r>
              <a:rPr lang="en-US" sz="2800" i="1" dirty="0" smtClean="0">
                <a:latin typeface="Cambria" panose="02040503050406030204" pitchFamily="18" charset="0"/>
              </a:rPr>
              <a:t>s </a:t>
            </a:r>
            <a:r>
              <a:rPr lang="en-US" sz="2800" dirty="0" smtClean="0">
                <a:latin typeface="Cambria" panose="02040503050406030204" pitchFamily="18" charset="0"/>
              </a:rPr>
              <a:t>” ).  </a:t>
            </a:r>
            <a:endParaRPr lang="en-US" sz="2800" dirty="0" smtClean="0">
              <a:latin typeface="Cambria" panose="02040503050406030204" pitchFamily="18" charset="0"/>
            </a:endParaRPr>
          </a:p>
          <a:p>
            <a:r>
              <a:rPr lang="en-US" sz="2800" dirty="0" smtClean="0">
                <a:latin typeface="Cambria" panose="02040503050406030204" pitchFamily="18" charset="0"/>
              </a:rPr>
              <a:t>It </a:t>
            </a:r>
            <a:r>
              <a:rPr lang="en-US" sz="2800" dirty="0" smtClean="0">
                <a:latin typeface="Cambria" panose="02040503050406030204" pitchFamily="18" charset="0"/>
              </a:rPr>
              <a:t>is often written “</a:t>
            </a:r>
            <a:r>
              <a:rPr lang="en-US" sz="2800" dirty="0" err="1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Y.bar</a:t>
            </a:r>
            <a:r>
              <a:rPr lang="en-US" sz="2800" dirty="0" smtClean="0">
                <a:latin typeface="Cambria" panose="02040503050406030204" pitchFamily="18" charset="0"/>
              </a:rPr>
              <a:t>”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789696" y="3388842"/>
            <a:ext cx="5567634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ambria" panose="02040503050406030204" pitchFamily="18" charset="0"/>
              </a:rPr>
              <a:t>               </a:t>
            </a:r>
            <a:r>
              <a:rPr lang="en-US" sz="2800" dirty="0" smtClean="0">
                <a:latin typeface="Cambria" panose="02040503050406030204" pitchFamily="18" charset="0"/>
              </a:rPr>
              <a:t>implies a list of </a:t>
            </a:r>
            <a:r>
              <a:rPr lang="en-US" sz="2800" u="sng" dirty="0" smtClean="0">
                <a:latin typeface="Cambria" panose="02040503050406030204" pitchFamily="18" charset="0"/>
              </a:rPr>
              <a:t>every</a:t>
            </a:r>
            <a:r>
              <a:rPr lang="en-US" sz="2800" dirty="0" smtClean="0">
                <a:latin typeface="Cambria" panose="02040503050406030204" pitchFamily="18" charset="0"/>
              </a:rPr>
              <a:t> observation (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Y</a:t>
            </a:r>
            <a:r>
              <a:rPr lang="en-US" sz="2800" baseline="-25000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i</a:t>
            </a:r>
            <a:r>
              <a:rPr lang="en-US" sz="2800" dirty="0" smtClean="0">
                <a:latin typeface="Cambria" panose="02040503050406030204" pitchFamily="18" charset="0"/>
              </a:rPr>
              <a:t>) from which the </a:t>
            </a:r>
            <a:r>
              <a:rPr lang="en-US" sz="2800" b="1" dirty="0" smtClean="0">
                <a:latin typeface="Cambria" panose="02040503050406030204" pitchFamily="18" charset="0"/>
              </a:rPr>
              <a:t>mean</a:t>
            </a:r>
            <a:r>
              <a:rPr lang="en-US" sz="2800" dirty="0" smtClean="0">
                <a:latin typeface="Cambria" panose="02040503050406030204" pitchFamily="18" charset="0"/>
              </a:rPr>
              <a:t> has been </a:t>
            </a:r>
            <a:r>
              <a:rPr lang="en-US" sz="2800" dirty="0" smtClean="0">
                <a:latin typeface="Cambria" panose="02040503050406030204" pitchFamily="18" charset="0"/>
              </a:rPr>
              <a:t>subtracted </a:t>
            </a:r>
          </a:p>
          <a:p>
            <a:r>
              <a:rPr lang="en-US" sz="2800" dirty="0" smtClean="0">
                <a:latin typeface="Cambria" panose="02040503050406030204" pitchFamily="18" charset="0"/>
              </a:rPr>
              <a:t>(that is, Yi – </a:t>
            </a:r>
            <a:r>
              <a:rPr lang="en-US" sz="2800" dirty="0" err="1" smtClean="0">
                <a:latin typeface="Cambria" panose="02040503050406030204" pitchFamily="18" charset="0"/>
              </a:rPr>
              <a:t>Y.bar</a:t>
            </a:r>
            <a:r>
              <a:rPr lang="en-US" sz="2800" dirty="0" smtClean="0">
                <a:latin typeface="Cambria" panose="02040503050406030204" pitchFamily="18" charset="0"/>
              </a:rPr>
              <a:t>).  </a:t>
            </a:r>
          </a:p>
          <a:p>
            <a:r>
              <a:rPr lang="en-US" sz="2800" dirty="0" smtClean="0">
                <a:latin typeface="Cambria" panose="02040503050406030204" pitchFamily="18" charset="0"/>
              </a:rPr>
              <a:t>These </a:t>
            </a:r>
            <a:r>
              <a:rPr lang="en-US" sz="2800" dirty="0" smtClean="0">
                <a:latin typeface="Cambria" panose="02040503050406030204" pitchFamily="18" charset="0"/>
              </a:rPr>
              <a:t>are the “deviations” of </a:t>
            </a:r>
            <a:r>
              <a:rPr lang="en-US" sz="2800" i="1" dirty="0" smtClean="0">
                <a:latin typeface="Cambria" panose="02040503050406030204" pitchFamily="18" charset="0"/>
              </a:rPr>
              <a:t>each</a:t>
            </a:r>
            <a:r>
              <a:rPr lang="en-US" sz="2800" dirty="0" smtClean="0">
                <a:latin typeface="Cambria" panose="02040503050406030204" pitchFamily="18" charset="0"/>
              </a:rPr>
              <a:t> Y</a:t>
            </a:r>
            <a:r>
              <a:rPr lang="en-US" sz="2800" baseline="-25000" dirty="0" smtClean="0">
                <a:latin typeface="Cambria" panose="02040503050406030204" pitchFamily="18" charset="0"/>
              </a:rPr>
              <a:t>i</a:t>
            </a:r>
            <a:r>
              <a:rPr lang="en-US" sz="2800" dirty="0" smtClean="0">
                <a:latin typeface="Cambria" panose="02040503050406030204" pitchFamily="18" charset="0"/>
              </a:rPr>
              <a:t> from the mean </a:t>
            </a:r>
            <a:r>
              <a:rPr lang="en-US" sz="2800" dirty="0" err="1" smtClean="0">
                <a:latin typeface="Cambria" panose="02040503050406030204" pitchFamily="18" charset="0"/>
              </a:rPr>
              <a:t>Y.bar</a:t>
            </a:r>
            <a:r>
              <a:rPr lang="en-US" sz="2800" dirty="0" smtClean="0">
                <a:latin typeface="Cambria" panose="02040503050406030204" pitchFamily="18" charset="0"/>
              </a:rPr>
              <a:t>.  </a:t>
            </a:r>
            <a:endParaRPr lang="en-US" sz="2800" dirty="0" smtClean="0">
              <a:latin typeface="Cambria" panose="02040503050406030204" pitchFamily="18" charset="0"/>
            </a:endParaRPr>
          </a:p>
          <a:p>
            <a:r>
              <a:rPr lang="en-US" sz="2800" dirty="0" smtClean="0">
                <a:latin typeface="Cambria" panose="02040503050406030204" pitchFamily="18" charset="0"/>
              </a:rPr>
              <a:t>This </a:t>
            </a:r>
            <a:r>
              <a:rPr lang="en-US" sz="2800" dirty="0" smtClean="0">
                <a:latin typeface="Cambria" panose="02040503050406030204" pitchFamily="18" charset="0"/>
              </a:rPr>
              <a:t>is the “deviation” in </a:t>
            </a:r>
            <a:endParaRPr lang="en-US" sz="2800" dirty="0" smtClean="0">
              <a:latin typeface="Cambria" panose="02040503050406030204" pitchFamily="18" charset="0"/>
            </a:endParaRPr>
          </a:p>
          <a:p>
            <a:r>
              <a:rPr lang="en-US" sz="2800" dirty="0" smtClean="0">
                <a:latin typeface="Cambria" panose="02040503050406030204" pitchFamily="18" charset="0"/>
              </a:rPr>
              <a:t>“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standard deviation</a:t>
            </a:r>
            <a:r>
              <a:rPr lang="en-US" sz="2800" dirty="0" smtClean="0">
                <a:latin typeface="Cambria" panose="02040503050406030204" pitchFamily="18" charset="0"/>
              </a:rPr>
              <a:t>”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/>
          <a:srcRect l="45081" r="9524" b="52442"/>
          <a:stretch/>
        </p:blipFill>
        <p:spPr>
          <a:xfrm>
            <a:off x="6741730" y="3235837"/>
            <a:ext cx="1414296" cy="710649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 flipH="1">
            <a:off x="5688380" y="4237539"/>
            <a:ext cx="9528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2"/>
          <a:srcRect l="72655" t="13568" r="15328" b="54018"/>
          <a:stretch/>
        </p:blipFill>
        <p:spPr>
          <a:xfrm>
            <a:off x="7063343" y="626134"/>
            <a:ext cx="374381" cy="484376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6641230" y="2780639"/>
            <a:ext cx="42159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ambria" panose="02040503050406030204" pitchFamily="18" charset="0"/>
              </a:rPr>
              <a:t>3) The “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deviations</a:t>
            </a:r>
            <a:r>
              <a:rPr lang="en-US" sz="2800" b="1" dirty="0" smtClean="0">
                <a:latin typeface="Cambria" panose="02040503050406030204" pitchFamily="18" charset="0"/>
              </a:rPr>
              <a:t>”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2061598" y="1693595"/>
            <a:ext cx="993258" cy="12312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6774545" y="4820892"/>
            <a:ext cx="4067452" cy="4396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9150969" y="5263276"/>
            <a:ext cx="1691028" cy="3939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6789696" y="6464003"/>
            <a:ext cx="3242946" cy="3939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524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2880" y="3436441"/>
            <a:ext cx="3971925" cy="1905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412" y="31890"/>
            <a:ext cx="49002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Variance: step by step</a:t>
            </a:r>
            <a:endParaRPr lang="en-US"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412" y="580938"/>
            <a:ext cx="673565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ambria" panose="02040503050406030204" pitchFamily="18" charset="0"/>
              </a:rPr>
              <a:t>1) The “Y</a:t>
            </a:r>
            <a:r>
              <a:rPr lang="en-US" sz="2800" b="1" baseline="-25000" dirty="0" smtClean="0">
                <a:latin typeface="Cambria" panose="02040503050406030204" pitchFamily="18" charset="0"/>
              </a:rPr>
              <a:t>i </a:t>
            </a:r>
            <a:r>
              <a:rPr lang="en-US" sz="2800" b="1" i="1" dirty="0" smtClean="0">
                <a:latin typeface="Cambria" panose="02040503050406030204" pitchFamily="18" charset="0"/>
              </a:rPr>
              <a:t>s</a:t>
            </a:r>
            <a:r>
              <a:rPr lang="en-US" sz="2800" b="1" dirty="0" smtClean="0">
                <a:latin typeface="Cambria" panose="02040503050406030204" pitchFamily="18" charset="0"/>
              </a:rPr>
              <a:t>”</a:t>
            </a:r>
          </a:p>
          <a:p>
            <a:r>
              <a:rPr lang="en-US" sz="2800" b="1" dirty="0" smtClean="0">
                <a:latin typeface="Cambria" panose="02040503050406030204" pitchFamily="18" charset="0"/>
              </a:rPr>
              <a:t>“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Y</a:t>
            </a:r>
            <a:r>
              <a:rPr lang="en-US" sz="2800" b="1" baseline="-25000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i</a:t>
            </a:r>
            <a:r>
              <a:rPr lang="en-US" sz="2800" dirty="0" smtClean="0">
                <a:latin typeface="Cambria" panose="02040503050406030204" pitchFamily="18" charset="0"/>
              </a:rPr>
              <a:t> “ implies a list of every observation Y</a:t>
            </a:r>
            <a:r>
              <a:rPr lang="en-US" sz="2800" baseline="-25000" dirty="0" smtClean="0">
                <a:latin typeface="Cambria" panose="02040503050406030204" pitchFamily="18" charset="0"/>
              </a:rPr>
              <a:t>1</a:t>
            </a:r>
            <a:r>
              <a:rPr lang="en-US" sz="2800" dirty="0" smtClean="0">
                <a:latin typeface="Cambria" panose="02040503050406030204" pitchFamily="18" charset="0"/>
              </a:rPr>
              <a:t>,Y</a:t>
            </a:r>
            <a:r>
              <a:rPr lang="en-US" sz="2800" baseline="-25000" dirty="0" smtClean="0">
                <a:latin typeface="Cambria" panose="02040503050406030204" pitchFamily="18" charset="0"/>
              </a:rPr>
              <a:t>2</a:t>
            </a:r>
            <a:r>
              <a:rPr lang="en-US" sz="2800" dirty="0" smtClean="0">
                <a:latin typeface="Cambria" panose="02040503050406030204" pitchFamily="18" charset="0"/>
              </a:rPr>
              <a:t>,Y</a:t>
            </a:r>
            <a:r>
              <a:rPr lang="en-US" sz="2800" baseline="-25000" dirty="0" smtClean="0">
                <a:latin typeface="Cambria" panose="02040503050406030204" pitchFamily="18" charset="0"/>
              </a:rPr>
              <a:t>3</a:t>
            </a:r>
            <a:r>
              <a:rPr lang="en-US" sz="2800" dirty="0" smtClean="0">
                <a:latin typeface="Cambria" panose="02040503050406030204" pitchFamily="18" charset="0"/>
              </a:rPr>
              <a:t>,…</a:t>
            </a:r>
            <a:r>
              <a:rPr lang="en-US" sz="2800" dirty="0" err="1" smtClean="0">
                <a:latin typeface="Cambria" panose="02040503050406030204" pitchFamily="18" charset="0"/>
              </a:rPr>
              <a:t>Y</a:t>
            </a:r>
            <a:r>
              <a:rPr lang="en-US" sz="2800" baseline="-25000" dirty="0" err="1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n</a:t>
            </a:r>
            <a:r>
              <a:rPr lang="en-US" sz="2800" dirty="0" smtClean="0">
                <a:latin typeface="Cambria" panose="02040503050406030204" pitchFamily="18" charset="0"/>
              </a:rPr>
              <a:t>,  </a:t>
            </a:r>
            <a:endParaRPr lang="en-US" sz="2800" dirty="0" smtClean="0">
              <a:latin typeface="Cambria" panose="02040503050406030204" pitchFamily="18" charset="0"/>
            </a:endParaRPr>
          </a:p>
          <a:p>
            <a:r>
              <a:rPr lang="en-US" sz="2800" dirty="0" smtClean="0">
                <a:latin typeface="Cambria" panose="02040503050406030204" pitchFamily="18" charset="0"/>
              </a:rPr>
              <a:t>where 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n</a:t>
            </a:r>
            <a:r>
              <a:rPr lang="en-US" sz="2800" dirty="0" smtClean="0">
                <a:latin typeface="Cambria" panose="02040503050406030204" pitchFamily="18" charset="0"/>
              </a:rPr>
              <a:t> is the total sample </a:t>
            </a:r>
            <a:r>
              <a:rPr lang="en-US" sz="2800" dirty="0" smtClean="0">
                <a:latin typeface="Cambria" panose="02040503050406030204" pitchFamily="18" charset="0"/>
              </a:rPr>
              <a:t>size </a:t>
            </a:r>
            <a:endParaRPr lang="en-US" sz="2800" dirty="0">
              <a:latin typeface="Cambria" panose="02040503050406030204" pitchFamily="18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442317" y="2524255"/>
            <a:ext cx="1547240" cy="96089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5408493" y="2044164"/>
            <a:ext cx="1559756" cy="147295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600962" y="65400"/>
            <a:ext cx="559103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Cambria" panose="02040503050406030204" pitchFamily="18" charset="0"/>
              </a:rPr>
              <a:t>2)The mean “</a:t>
            </a:r>
            <a:r>
              <a:rPr lang="en-US" sz="3200" b="1" dirty="0" err="1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Y.bar</a:t>
            </a:r>
            <a:r>
              <a:rPr lang="en-US" sz="3200" b="1" dirty="0" smtClean="0">
                <a:latin typeface="Cambria" panose="02040503050406030204" pitchFamily="18" charset="0"/>
              </a:rPr>
              <a:t>”</a:t>
            </a:r>
          </a:p>
          <a:p>
            <a:r>
              <a:rPr lang="en-US" sz="3200" dirty="0">
                <a:latin typeface="Cambria" panose="02040503050406030204" pitchFamily="18" charset="0"/>
              </a:rPr>
              <a:t> </a:t>
            </a:r>
            <a:r>
              <a:rPr lang="en-US" sz="3200" dirty="0" smtClean="0">
                <a:latin typeface="Cambria" panose="02040503050406030204" pitchFamily="18" charset="0"/>
              </a:rPr>
              <a:t>    </a:t>
            </a:r>
            <a:r>
              <a:rPr lang="en-US" sz="2800" dirty="0" smtClean="0">
                <a:latin typeface="Cambria" panose="02040503050406030204" pitchFamily="18" charset="0"/>
              </a:rPr>
              <a:t>is</a:t>
            </a:r>
            <a:r>
              <a:rPr lang="en-US" sz="3200" dirty="0" smtClean="0">
                <a:latin typeface="Cambria" panose="02040503050406030204" pitchFamily="18" charset="0"/>
              </a:rPr>
              <a:t> </a:t>
            </a:r>
            <a:r>
              <a:rPr lang="en-US" sz="2800" dirty="0" smtClean="0">
                <a:latin typeface="Cambria" panose="02040503050406030204" pitchFamily="18" charset="0"/>
              </a:rPr>
              <a:t>called “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Y bar</a:t>
            </a:r>
            <a:r>
              <a:rPr lang="en-US" sz="2800" dirty="0" smtClean="0">
                <a:latin typeface="Cambria" panose="02040503050406030204" pitchFamily="18" charset="0"/>
              </a:rPr>
              <a:t>” &amp; is the mean of the observations (all the “Y</a:t>
            </a:r>
            <a:r>
              <a:rPr lang="en-US" sz="2800" baseline="-25000" dirty="0" smtClean="0">
                <a:latin typeface="Cambria" panose="02040503050406030204" pitchFamily="18" charset="0"/>
              </a:rPr>
              <a:t>i </a:t>
            </a:r>
            <a:r>
              <a:rPr lang="en-US" sz="2800" i="1" dirty="0" smtClean="0">
                <a:latin typeface="Cambria" panose="02040503050406030204" pitchFamily="18" charset="0"/>
              </a:rPr>
              <a:t>s </a:t>
            </a:r>
            <a:r>
              <a:rPr lang="en-US" sz="2800" dirty="0" smtClean="0">
                <a:latin typeface="Cambria" panose="02040503050406030204" pitchFamily="18" charset="0"/>
              </a:rPr>
              <a:t>” ).  </a:t>
            </a:r>
            <a:endParaRPr lang="en-US" sz="2800" dirty="0" smtClean="0">
              <a:latin typeface="Cambria" panose="02040503050406030204" pitchFamily="18" charset="0"/>
            </a:endParaRPr>
          </a:p>
          <a:p>
            <a:r>
              <a:rPr lang="en-US" sz="2800" dirty="0" smtClean="0">
                <a:latin typeface="Cambria" panose="02040503050406030204" pitchFamily="18" charset="0"/>
              </a:rPr>
              <a:t>It </a:t>
            </a:r>
            <a:r>
              <a:rPr lang="en-US" sz="2800" dirty="0" smtClean="0">
                <a:latin typeface="Cambria" panose="02040503050406030204" pitchFamily="18" charset="0"/>
              </a:rPr>
              <a:t>is often written “</a:t>
            </a:r>
            <a:r>
              <a:rPr lang="en-US" sz="2800" dirty="0" err="1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Y.bar</a:t>
            </a:r>
            <a:r>
              <a:rPr lang="en-US" sz="2800" dirty="0" smtClean="0">
                <a:latin typeface="Cambria" panose="02040503050406030204" pitchFamily="18" charset="0"/>
              </a:rPr>
              <a:t>”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789696" y="3388842"/>
            <a:ext cx="5567634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ambria" panose="02040503050406030204" pitchFamily="18" charset="0"/>
              </a:rPr>
              <a:t>               </a:t>
            </a:r>
            <a:r>
              <a:rPr lang="en-US" sz="2800" dirty="0" smtClean="0">
                <a:latin typeface="Cambria" panose="02040503050406030204" pitchFamily="18" charset="0"/>
              </a:rPr>
              <a:t>implies a list of </a:t>
            </a:r>
            <a:r>
              <a:rPr lang="en-US" sz="2800" u="sng" dirty="0" smtClean="0">
                <a:latin typeface="Cambria" panose="02040503050406030204" pitchFamily="18" charset="0"/>
              </a:rPr>
              <a:t>every</a:t>
            </a:r>
            <a:r>
              <a:rPr lang="en-US" sz="2800" dirty="0" smtClean="0">
                <a:latin typeface="Cambria" panose="02040503050406030204" pitchFamily="18" charset="0"/>
              </a:rPr>
              <a:t> observation (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Y</a:t>
            </a:r>
            <a:r>
              <a:rPr lang="en-US" sz="2800" baseline="-25000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i</a:t>
            </a:r>
            <a:r>
              <a:rPr lang="en-US" sz="2800" dirty="0" smtClean="0">
                <a:latin typeface="Cambria" panose="02040503050406030204" pitchFamily="18" charset="0"/>
              </a:rPr>
              <a:t>) from which the </a:t>
            </a:r>
            <a:r>
              <a:rPr lang="en-US" sz="2800" b="1" dirty="0" smtClean="0">
                <a:latin typeface="Cambria" panose="02040503050406030204" pitchFamily="18" charset="0"/>
              </a:rPr>
              <a:t>mean</a:t>
            </a:r>
            <a:r>
              <a:rPr lang="en-US" sz="2800" dirty="0" smtClean="0">
                <a:latin typeface="Cambria" panose="02040503050406030204" pitchFamily="18" charset="0"/>
              </a:rPr>
              <a:t> has been </a:t>
            </a:r>
            <a:r>
              <a:rPr lang="en-US" sz="2800" dirty="0" smtClean="0">
                <a:latin typeface="Cambria" panose="02040503050406030204" pitchFamily="18" charset="0"/>
              </a:rPr>
              <a:t>subtracted </a:t>
            </a:r>
          </a:p>
          <a:p>
            <a:r>
              <a:rPr lang="en-US" sz="2800" dirty="0" smtClean="0">
                <a:latin typeface="Cambria" panose="02040503050406030204" pitchFamily="18" charset="0"/>
              </a:rPr>
              <a:t>(that is, 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Yi – </a:t>
            </a:r>
            <a:r>
              <a:rPr lang="en-US" sz="2800" dirty="0" err="1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Y.bar</a:t>
            </a:r>
            <a:r>
              <a:rPr lang="en-US" sz="2800" dirty="0" smtClean="0">
                <a:latin typeface="Cambria" panose="02040503050406030204" pitchFamily="18" charset="0"/>
              </a:rPr>
              <a:t>).  </a:t>
            </a:r>
          </a:p>
          <a:p>
            <a:r>
              <a:rPr lang="en-US" sz="2800" dirty="0" smtClean="0">
                <a:latin typeface="Cambria" panose="02040503050406030204" pitchFamily="18" charset="0"/>
              </a:rPr>
              <a:t>These </a:t>
            </a:r>
            <a:r>
              <a:rPr lang="en-US" sz="2800" dirty="0" smtClean="0">
                <a:latin typeface="Cambria" panose="02040503050406030204" pitchFamily="18" charset="0"/>
              </a:rPr>
              <a:t>are the “deviations” of </a:t>
            </a:r>
            <a:r>
              <a:rPr lang="en-US" sz="2800" i="1" dirty="0" smtClean="0">
                <a:latin typeface="Cambria" panose="02040503050406030204" pitchFamily="18" charset="0"/>
              </a:rPr>
              <a:t>each</a:t>
            </a:r>
            <a:r>
              <a:rPr lang="en-US" sz="2800" dirty="0" smtClean="0">
                <a:latin typeface="Cambria" panose="02040503050406030204" pitchFamily="18" charset="0"/>
              </a:rPr>
              <a:t> Y</a:t>
            </a:r>
            <a:r>
              <a:rPr lang="en-US" sz="2800" baseline="-25000" dirty="0" smtClean="0">
                <a:latin typeface="Cambria" panose="02040503050406030204" pitchFamily="18" charset="0"/>
              </a:rPr>
              <a:t>i</a:t>
            </a:r>
            <a:r>
              <a:rPr lang="en-US" sz="2800" dirty="0" smtClean="0">
                <a:latin typeface="Cambria" panose="02040503050406030204" pitchFamily="18" charset="0"/>
              </a:rPr>
              <a:t> from the mean </a:t>
            </a:r>
            <a:r>
              <a:rPr lang="en-US" sz="2800" dirty="0" err="1" smtClean="0">
                <a:latin typeface="Cambria" panose="02040503050406030204" pitchFamily="18" charset="0"/>
              </a:rPr>
              <a:t>Y.bar</a:t>
            </a:r>
            <a:r>
              <a:rPr lang="en-US" sz="2800" dirty="0" smtClean="0">
                <a:latin typeface="Cambria" panose="02040503050406030204" pitchFamily="18" charset="0"/>
              </a:rPr>
              <a:t>.  </a:t>
            </a:r>
            <a:endParaRPr lang="en-US" sz="2800" dirty="0" smtClean="0">
              <a:latin typeface="Cambria" panose="02040503050406030204" pitchFamily="18" charset="0"/>
            </a:endParaRPr>
          </a:p>
          <a:p>
            <a:r>
              <a:rPr lang="en-US" sz="2800" dirty="0" smtClean="0">
                <a:latin typeface="Cambria" panose="02040503050406030204" pitchFamily="18" charset="0"/>
              </a:rPr>
              <a:t>This </a:t>
            </a:r>
            <a:r>
              <a:rPr lang="en-US" sz="2800" dirty="0" smtClean="0">
                <a:latin typeface="Cambria" panose="02040503050406030204" pitchFamily="18" charset="0"/>
              </a:rPr>
              <a:t>is the “deviation” in </a:t>
            </a:r>
            <a:endParaRPr lang="en-US" sz="2800" dirty="0" smtClean="0">
              <a:latin typeface="Cambria" panose="02040503050406030204" pitchFamily="18" charset="0"/>
            </a:endParaRPr>
          </a:p>
          <a:p>
            <a:r>
              <a:rPr lang="en-US" sz="2800" dirty="0" smtClean="0">
                <a:latin typeface="Cambria" panose="02040503050406030204" pitchFamily="18" charset="0"/>
              </a:rPr>
              <a:t>“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standard deviation</a:t>
            </a:r>
            <a:r>
              <a:rPr lang="en-US" sz="2800" dirty="0" smtClean="0">
                <a:latin typeface="Cambria" panose="02040503050406030204" pitchFamily="18" charset="0"/>
              </a:rPr>
              <a:t>”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/>
          <a:srcRect l="45081" r="9524" b="52442"/>
          <a:stretch/>
        </p:blipFill>
        <p:spPr>
          <a:xfrm>
            <a:off x="6741730" y="3235837"/>
            <a:ext cx="1414296" cy="710649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 flipH="1">
            <a:off x="5688380" y="4237539"/>
            <a:ext cx="9528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2"/>
          <a:srcRect l="72655" t="13568" r="15328" b="54018"/>
          <a:stretch/>
        </p:blipFill>
        <p:spPr>
          <a:xfrm>
            <a:off x="7063343" y="626134"/>
            <a:ext cx="374381" cy="484376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6641230" y="2780639"/>
            <a:ext cx="42159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ambria" panose="02040503050406030204" pitchFamily="18" charset="0"/>
              </a:rPr>
              <a:t>3) The “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deviations</a:t>
            </a:r>
            <a:r>
              <a:rPr lang="en-US" sz="2800" b="1" dirty="0" smtClean="0">
                <a:latin typeface="Cambria" panose="02040503050406030204" pitchFamily="18" charset="0"/>
              </a:rPr>
              <a:t>”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2061598" y="1693595"/>
            <a:ext cx="993258" cy="12312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9150969" y="5263276"/>
            <a:ext cx="1691028" cy="3939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6789696" y="6464003"/>
            <a:ext cx="3242946" cy="3939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8625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2880" y="3436441"/>
            <a:ext cx="3971925" cy="1905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412" y="31890"/>
            <a:ext cx="49002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Variance: step by step</a:t>
            </a:r>
            <a:endParaRPr lang="en-US"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412" y="580938"/>
            <a:ext cx="673565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ambria" panose="02040503050406030204" pitchFamily="18" charset="0"/>
              </a:rPr>
              <a:t>1) The “Y</a:t>
            </a:r>
            <a:r>
              <a:rPr lang="en-US" sz="2800" b="1" baseline="-25000" dirty="0" smtClean="0">
                <a:latin typeface="Cambria" panose="02040503050406030204" pitchFamily="18" charset="0"/>
              </a:rPr>
              <a:t>i </a:t>
            </a:r>
            <a:r>
              <a:rPr lang="en-US" sz="2800" b="1" i="1" dirty="0" smtClean="0">
                <a:latin typeface="Cambria" panose="02040503050406030204" pitchFamily="18" charset="0"/>
              </a:rPr>
              <a:t>s</a:t>
            </a:r>
            <a:r>
              <a:rPr lang="en-US" sz="2800" b="1" dirty="0" smtClean="0">
                <a:latin typeface="Cambria" panose="02040503050406030204" pitchFamily="18" charset="0"/>
              </a:rPr>
              <a:t>”</a:t>
            </a:r>
          </a:p>
          <a:p>
            <a:r>
              <a:rPr lang="en-US" sz="2800" b="1" dirty="0" smtClean="0">
                <a:latin typeface="Cambria" panose="02040503050406030204" pitchFamily="18" charset="0"/>
              </a:rPr>
              <a:t>“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Y</a:t>
            </a:r>
            <a:r>
              <a:rPr lang="en-US" sz="2800" b="1" baseline="-25000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i</a:t>
            </a:r>
            <a:r>
              <a:rPr lang="en-US" sz="2800" dirty="0" smtClean="0">
                <a:latin typeface="Cambria" panose="02040503050406030204" pitchFamily="18" charset="0"/>
              </a:rPr>
              <a:t> “ implies a list of every observation Y</a:t>
            </a:r>
            <a:r>
              <a:rPr lang="en-US" sz="2800" baseline="-25000" dirty="0" smtClean="0">
                <a:latin typeface="Cambria" panose="02040503050406030204" pitchFamily="18" charset="0"/>
              </a:rPr>
              <a:t>1</a:t>
            </a:r>
            <a:r>
              <a:rPr lang="en-US" sz="2800" dirty="0" smtClean="0">
                <a:latin typeface="Cambria" panose="02040503050406030204" pitchFamily="18" charset="0"/>
              </a:rPr>
              <a:t>,Y</a:t>
            </a:r>
            <a:r>
              <a:rPr lang="en-US" sz="2800" baseline="-25000" dirty="0" smtClean="0">
                <a:latin typeface="Cambria" panose="02040503050406030204" pitchFamily="18" charset="0"/>
              </a:rPr>
              <a:t>2</a:t>
            </a:r>
            <a:r>
              <a:rPr lang="en-US" sz="2800" dirty="0" smtClean="0">
                <a:latin typeface="Cambria" panose="02040503050406030204" pitchFamily="18" charset="0"/>
              </a:rPr>
              <a:t>,Y</a:t>
            </a:r>
            <a:r>
              <a:rPr lang="en-US" sz="2800" baseline="-25000" dirty="0" smtClean="0">
                <a:latin typeface="Cambria" panose="02040503050406030204" pitchFamily="18" charset="0"/>
              </a:rPr>
              <a:t>3</a:t>
            </a:r>
            <a:r>
              <a:rPr lang="en-US" sz="2800" dirty="0" smtClean="0">
                <a:latin typeface="Cambria" panose="02040503050406030204" pitchFamily="18" charset="0"/>
              </a:rPr>
              <a:t>,…</a:t>
            </a:r>
            <a:r>
              <a:rPr lang="en-US" sz="2800" dirty="0" err="1" smtClean="0">
                <a:latin typeface="Cambria" panose="02040503050406030204" pitchFamily="18" charset="0"/>
              </a:rPr>
              <a:t>Y</a:t>
            </a:r>
            <a:r>
              <a:rPr lang="en-US" sz="2800" baseline="-25000" dirty="0" err="1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n</a:t>
            </a:r>
            <a:r>
              <a:rPr lang="en-US" sz="2800" dirty="0" smtClean="0">
                <a:latin typeface="Cambria" panose="02040503050406030204" pitchFamily="18" charset="0"/>
              </a:rPr>
              <a:t>,  </a:t>
            </a:r>
            <a:endParaRPr lang="en-US" sz="2800" dirty="0" smtClean="0">
              <a:latin typeface="Cambria" panose="02040503050406030204" pitchFamily="18" charset="0"/>
            </a:endParaRPr>
          </a:p>
          <a:p>
            <a:r>
              <a:rPr lang="en-US" sz="2800" dirty="0" smtClean="0">
                <a:latin typeface="Cambria" panose="02040503050406030204" pitchFamily="18" charset="0"/>
              </a:rPr>
              <a:t>where 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n</a:t>
            </a:r>
            <a:r>
              <a:rPr lang="en-US" sz="2800" dirty="0" smtClean="0">
                <a:latin typeface="Cambria" panose="02040503050406030204" pitchFamily="18" charset="0"/>
              </a:rPr>
              <a:t> is the total sample </a:t>
            </a:r>
            <a:r>
              <a:rPr lang="en-US" sz="2800" dirty="0" smtClean="0">
                <a:latin typeface="Cambria" panose="02040503050406030204" pitchFamily="18" charset="0"/>
              </a:rPr>
              <a:t>size </a:t>
            </a:r>
            <a:endParaRPr lang="en-US" sz="2800" dirty="0">
              <a:latin typeface="Cambria" panose="02040503050406030204" pitchFamily="18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442317" y="2524255"/>
            <a:ext cx="1547240" cy="96089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5408493" y="2044164"/>
            <a:ext cx="1559756" cy="147295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600962" y="65400"/>
            <a:ext cx="559103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Cambria" panose="02040503050406030204" pitchFamily="18" charset="0"/>
              </a:rPr>
              <a:t>2)The mean “</a:t>
            </a:r>
            <a:r>
              <a:rPr lang="en-US" sz="3200" b="1" dirty="0" err="1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Y.bar</a:t>
            </a:r>
            <a:r>
              <a:rPr lang="en-US" sz="3200" b="1" dirty="0" smtClean="0">
                <a:latin typeface="Cambria" panose="02040503050406030204" pitchFamily="18" charset="0"/>
              </a:rPr>
              <a:t>”</a:t>
            </a:r>
          </a:p>
          <a:p>
            <a:r>
              <a:rPr lang="en-US" sz="3200" dirty="0">
                <a:latin typeface="Cambria" panose="02040503050406030204" pitchFamily="18" charset="0"/>
              </a:rPr>
              <a:t> </a:t>
            </a:r>
            <a:r>
              <a:rPr lang="en-US" sz="3200" dirty="0" smtClean="0">
                <a:latin typeface="Cambria" panose="02040503050406030204" pitchFamily="18" charset="0"/>
              </a:rPr>
              <a:t>    </a:t>
            </a:r>
            <a:r>
              <a:rPr lang="en-US" sz="2800" dirty="0" smtClean="0">
                <a:latin typeface="Cambria" panose="02040503050406030204" pitchFamily="18" charset="0"/>
              </a:rPr>
              <a:t>is</a:t>
            </a:r>
            <a:r>
              <a:rPr lang="en-US" sz="3200" dirty="0" smtClean="0">
                <a:latin typeface="Cambria" panose="02040503050406030204" pitchFamily="18" charset="0"/>
              </a:rPr>
              <a:t> </a:t>
            </a:r>
            <a:r>
              <a:rPr lang="en-US" sz="2800" dirty="0" smtClean="0">
                <a:latin typeface="Cambria" panose="02040503050406030204" pitchFamily="18" charset="0"/>
              </a:rPr>
              <a:t>called “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Y bar</a:t>
            </a:r>
            <a:r>
              <a:rPr lang="en-US" sz="2800" dirty="0" smtClean="0">
                <a:latin typeface="Cambria" panose="02040503050406030204" pitchFamily="18" charset="0"/>
              </a:rPr>
              <a:t>” &amp; is the mean of the observations (all the “Y</a:t>
            </a:r>
            <a:r>
              <a:rPr lang="en-US" sz="2800" baseline="-25000" dirty="0" smtClean="0">
                <a:latin typeface="Cambria" panose="02040503050406030204" pitchFamily="18" charset="0"/>
              </a:rPr>
              <a:t>i </a:t>
            </a:r>
            <a:r>
              <a:rPr lang="en-US" sz="2800" i="1" dirty="0" smtClean="0">
                <a:latin typeface="Cambria" panose="02040503050406030204" pitchFamily="18" charset="0"/>
              </a:rPr>
              <a:t>s </a:t>
            </a:r>
            <a:r>
              <a:rPr lang="en-US" sz="2800" dirty="0" smtClean="0">
                <a:latin typeface="Cambria" panose="02040503050406030204" pitchFamily="18" charset="0"/>
              </a:rPr>
              <a:t>” ).  </a:t>
            </a:r>
            <a:endParaRPr lang="en-US" sz="2800" dirty="0" smtClean="0">
              <a:latin typeface="Cambria" panose="02040503050406030204" pitchFamily="18" charset="0"/>
            </a:endParaRPr>
          </a:p>
          <a:p>
            <a:r>
              <a:rPr lang="en-US" sz="2800" dirty="0" smtClean="0">
                <a:latin typeface="Cambria" panose="02040503050406030204" pitchFamily="18" charset="0"/>
              </a:rPr>
              <a:t>It </a:t>
            </a:r>
            <a:r>
              <a:rPr lang="en-US" sz="2800" dirty="0" smtClean="0">
                <a:latin typeface="Cambria" panose="02040503050406030204" pitchFamily="18" charset="0"/>
              </a:rPr>
              <a:t>is often written “</a:t>
            </a:r>
            <a:r>
              <a:rPr lang="en-US" sz="2800" dirty="0" err="1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Y.bar</a:t>
            </a:r>
            <a:r>
              <a:rPr lang="en-US" sz="2800" dirty="0" smtClean="0">
                <a:latin typeface="Cambria" panose="02040503050406030204" pitchFamily="18" charset="0"/>
              </a:rPr>
              <a:t>”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789696" y="3388842"/>
            <a:ext cx="5567634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ambria" panose="02040503050406030204" pitchFamily="18" charset="0"/>
              </a:rPr>
              <a:t>               </a:t>
            </a:r>
            <a:r>
              <a:rPr lang="en-US" sz="2800" dirty="0" smtClean="0">
                <a:latin typeface="Cambria" panose="02040503050406030204" pitchFamily="18" charset="0"/>
              </a:rPr>
              <a:t>implies a list of </a:t>
            </a:r>
            <a:r>
              <a:rPr lang="en-US" sz="2800" u="sng" dirty="0" smtClean="0">
                <a:latin typeface="Cambria" panose="02040503050406030204" pitchFamily="18" charset="0"/>
              </a:rPr>
              <a:t>every</a:t>
            </a:r>
            <a:r>
              <a:rPr lang="en-US" sz="2800" dirty="0" smtClean="0">
                <a:latin typeface="Cambria" panose="02040503050406030204" pitchFamily="18" charset="0"/>
              </a:rPr>
              <a:t> observation (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Y</a:t>
            </a:r>
            <a:r>
              <a:rPr lang="en-US" sz="2800" baseline="-25000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i</a:t>
            </a:r>
            <a:r>
              <a:rPr lang="en-US" sz="2800" dirty="0" smtClean="0">
                <a:latin typeface="Cambria" panose="02040503050406030204" pitchFamily="18" charset="0"/>
              </a:rPr>
              <a:t>) from which the </a:t>
            </a:r>
            <a:r>
              <a:rPr lang="en-US" sz="2800" b="1" dirty="0" smtClean="0">
                <a:latin typeface="Cambria" panose="02040503050406030204" pitchFamily="18" charset="0"/>
              </a:rPr>
              <a:t>mean</a:t>
            </a:r>
            <a:r>
              <a:rPr lang="en-US" sz="2800" dirty="0" smtClean="0">
                <a:latin typeface="Cambria" panose="02040503050406030204" pitchFamily="18" charset="0"/>
              </a:rPr>
              <a:t> has been </a:t>
            </a:r>
            <a:r>
              <a:rPr lang="en-US" sz="2800" dirty="0" smtClean="0">
                <a:latin typeface="Cambria" panose="02040503050406030204" pitchFamily="18" charset="0"/>
              </a:rPr>
              <a:t>subtracted </a:t>
            </a:r>
          </a:p>
          <a:p>
            <a:r>
              <a:rPr lang="en-US" sz="2800" dirty="0" smtClean="0">
                <a:latin typeface="Cambria" panose="02040503050406030204" pitchFamily="18" charset="0"/>
              </a:rPr>
              <a:t>(that is, 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Yi – </a:t>
            </a:r>
            <a:r>
              <a:rPr lang="en-US" sz="2800" dirty="0" err="1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Y.bar</a:t>
            </a:r>
            <a:r>
              <a:rPr lang="en-US" sz="2800" dirty="0" smtClean="0">
                <a:latin typeface="Cambria" panose="02040503050406030204" pitchFamily="18" charset="0"/>
              </a:rPr>
              <a:t>).  </a:t>
            </a:r>
          </a:p>
          <a:p>
            <a:r>
              <a:rPr lang="en-US" sz="2800" dirty="0" smtClean="0">
                <a:latin typeface="Cambria" panose="02040503050406030204" pitchFamily="18" charset="0"/>
              </a:rPr>
              <a:t>These </a:t>
            </a:r>
            <a:r>
              <a:rPr lang="en-US" sz="2800" dirty="0" smtClean="0">
                <a:latin typeface="Cambria" panose="02040503050406030204" pitchFamily="18" charset="0"/>
              </a:rPr>
              <a:t>are the “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deviations</a:t>
            </a:r>
            <a:r>
              <a:rPr lang="en-US" sz="2800" dirty="0" smtClean="0">
                <a:latin typeface="Cambria" panose="02040503050406030204" pitchFamily="18" charset="0"/>
              </a:rPr>
              <a:t>” of </a:t>
            </a:r>
            <a:r>
              <a:rPr lang="en-US" sz="2800" i="1" dirty="0" smtClean="0">
                <a:latin typeface="Cambria" panose="02040503050406030204" pitchFamily="18" charset="0"/>
              </a:rPr>
              <a:t>each</a:t>
            </a:r>
            <a:r>
              <a:rPr lang="en-US" sz="2800" dirty="0" smtClean="0">
                <a:latin typeface="Cambria" panose="02040503050406030204" pitchFamily="18" charset="0"/>
              </a:rPr>
              <a:t> Y</a:t>
            </a:r>
            <a:r>
              <a:rPr lang="en-US" sz="2800" baseline="-25000" dirty="0" smtClean="0">
                <a:latin typeface="Cambria" panose="02040503050406030204" pitchFamily="18" charset="0"/>
              </a:rPr>
              <a:t>i</a:t>
            </a:r>
            <a:r>
              <a:rPr lang="en-US" sz="2800" dirty="0" smtClean="0">
                <a:latin typeface="Cambria" panose="02040503050406030204" pitchFamily="18" charset="0"/>
              </a:rPr>
              <a:t> from the mean </a:t>
            </a:r>
            <a:r>
              <a:rPr lang="en-US" sz="2800" dirty="0" err="1" smtClean="0">
                <a:latin typeface="Cambria" panose="02040503050406030204" pitchFamily="18" charset="0"/>
              </a:rPr>
              <a:t>Y.bar</a:t>
            </a:r>
            <a:r>
              <a:rPr lang="en-US" sz="2800" dirty="0" smtClean="0">
                <a:latin typeface="Cambria" panose="02040503050406030204" pitchFamily="18" charset="0"/>
              </a:rPr>
              <a:t>.  </a:t>
            </a:r>
            <a:endParaRPr lang="en-US" sz="2800" dirty="0" smtClean="0">
              <a:latin typeface="Cambria" panose="02040503050406030204" pitchFamily="18" charset="0"/>
            </a:endParaRPr>
          </a:p>
          <a:p>
            <a:r>
              <a:rPr lang="en-US" sz="2800" dirty="0" smtClean="0">
                <a:latin typeface="Cambria" panose="02040503050406030204" pitchFamily="18" charset="0"/>
              </a:rPr>
              <a:t>This </a:t>
            </a:r>
            <a:r>
              <a:rPr lang="en-US" sz="2800" dirty="0" smtClean="0">
                <a:latin typeface="Cambria" panose="02040503050406030204" pitchFamily="18" charset="0"/>
              </a:rPr>
              <a:t>is the “deviation” in </a:t>
            </a:r>
            <a:endParaRPr lang="en-US" sz="2800" dirty="0" smtClean="0">
              <a:latin typeface="Cambria" panose="02040503050406030204" pitchFamily="18" charset="0"/>
            </a:endParaRPr>
          </a:p>
          <a:p>
            <a:r>
              <a:rPr lang="en-US" sz="2800" dirty="0" smtClean="0">
                <a:latin typeface="Cambria" panose="02040503050406030204" pitchFamily="18" charset="0"/>
              </a:rPr>
              <a:t>“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standard deviation</a:t>
            </a:r>
            <a:r>
              <a:rPr lang="en-US" sz="2800" dirty="0" smtClean="0">
                <a:latin typeface="Cambria" panose="02040503050406030204" pitchFamily="18" charset="0"/>
              </a:rPr>
              <a:t>”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/>
          <a:srcRect l="45081" r="9524" b="52442"/>
          <a:stretch/>
        </p:blipFill>
        <p:spPr>
          <a:xfrm>
            <a:off x="6741730" y="3235837"/>
            <a:ext cx="1414296" cy="710649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 flipH="1">
            <a:off x="5688380" y="4237539"/>
            <a:ext cx="9528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2"/>
          <a:srcRect l="72655" t="13568" r="15328" b="54018"/>
          <a:stretch/>
        </p:blipFill>
        <p:spPr>
          <a:xfrm>
            <a:off x="7063343" y="626134"/>
            <a:ext cx="374381" cy="484376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6641230" y="2780639"/>
            <a:ext cx="42159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ambria" panose="02040503050406030204" pitchFamily="18" charset="0"/>
              </a:rPr>
              <a:t>3) The “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deviations</a:t>
            </a:r>
            <a:r>
              <a:rPr lang="en-US" sz="2800" b="1" dirty="0" smtClean="0">
                <a:latin typeface="Cambria" panose="02040503050406030204" pitchFamily="18" charset="0"/>
              </a:rPr>
              <a:t>”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2061598" y="1693595"/>
            <a:ext cx="993258" cy="12312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6789696" y="6464003"/>
            <a:ext cx="3242946" cy="3939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2519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2880" y="3436441"/>
            <a:ext cx="3971925" cy="1905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412" y="31890"/>
            <a:ext cx="49002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Variance: step by step</a:t>
            </a:r>
            <a:endParaRPr lang="en-US"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412" y="580938"/>
            <a:ext cx="673565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ambria" panose="02040503050406030204" pitchFamily="18" charset="0"/>
              </a:rPr>
              <a:t>1) The “Y</a:t>
            </a:r>
            <a:r>
              <a:rPr lang="en-US" sz="2800" b="1" baseline="-25000" dirty="0" smtClean="0">
                <a:latin typeface="Cambria" panose="02040503050406030204" pitchFamily="18" charset="0"/>
              </a:rPr>
              <a:t>i </a:t>
            </a:r>
            <a:r>
              <a:rPr lang="en-US" sz="2800" b="1" i="1" dirty="0" smtClean="0">
                <a:latin typeface="Cambria" panose="02040503050406030204" pitchFamily="18" charset="0"/>
              </a:rPr>
              <a:t>s</a:t>
            </a:r>
            <a:r>
              <a:rPr lang="en-US" sz="2800" b="1" dirty="0" smtClean="0">
                <a:latin typeface="Cambria" panose="02040503050406030204" pitchFamily="18" charset="0"/>
              </a:rPr>
              <a:t>”</a:t>
            </a:r>
          </a:p>
          <a:p>
            <a:r>
              <a:rPr lang="en-US" sz="2800" b="1" dirty="0" smtClean="0">
                <a:latin typeface="Cambria" panose="02040503050406030204" pitchFamily="18" charset="0"/>
              </a:rPr>
              <a:t>“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Y</a:t>
            </a:r>
            <a:r>
              <a:rPr lang="en-US" sz="2800" b="1" baseline="-25000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i</a:t>
            </a:r>
            <a:r>
              <a:rPr lang="en-US" sz="2800" dirty="0" smtClean="0">
                <a:latin typeface="Cambria" panose="02040503050406030204" pitchFamily="18" charset="0"/>
              </a:rPr>
              <a:t> “ implies a list of every observation Y</a:t>
            </a:r>
            <a:r>
              <a:rPr lang="en-US" sz="2800" baseline="-25000" dirty="0" smtClean="0">
                <a:latin typeface="Cambria" panose="02040503050406030204" pitchFamily="18" charset="0"/>
              </a:rPr>
              <a:t>1</a:t>
            </a:r>
            <a:r>
              <a:rPr lang="en-US" sz="2800" dirty="0" smtClean="0">
                <a:latin typeface="Cambria" panose="02040503050406030204" pitchFamily="18" charset="0"/>
              </a:rPr>
              <a:t>,Y</a:t>
            </a:r>
            <a:r>
              <a:rPr lang="en-US" sz="2800" baseline="-25000" dirty="0" smtClean="0">
                <a:latin typeface="Cambria" panose="02040503050406030204" pitchFamily="18" charset="0"/>
              </a:rPr>
              <a:t>2</a:t>
            </a:r>
            <a:r>
              <a:rPr lang="en-US" sz="2800" dirty="0" smtClean="0">
                <a:latin typeface="Cambria" panose="02040503050406030204" pitchFamily="18" charset="0"/>
              </a:rPr>
              <a:t>,Y</a:t>
            </a:r>
            <a:r>
              <a:rPr lang="en-US" sz="2800" baseline="-25000" dirty="0" smtClean="0">
                <a:latin typeface="Cambria" panose="02040503050406030204" pitchFamily="18" charset="0"/>
              </a:rPr>
              <a:t>3</a:t>
            </a:r>
            <a:r>
              <a:rPr lang="en-US" sz="2800" dirty="0" smtClean="0">
                <a:latin typeface="Cambria" panose="02040503050406030204" pitchFamily="18" charset="0"/>
              </a:rPr>
              <a:t>,…</a:t>
            </a:r>
            <a:r>
              <a:rPr lang="en-US" sz="2800" dirty="0" err="1" smtClean="0">
                <a:latin typeface="Cambria" panose="02040503050406030204" pitchFamily="18" charset="0"/>
              </a:rPr>
              <a:t>Y</a:t>
            </a:r>
            <a:r>
              <a:rPr lang="en-US" sz="2800" baseline="-25000" dirty="0" err="1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n</a:t>
            </a:r>
            <a:r>
              <a:rPr lang="en-US" sz="2800" dirty="0" smtClean="0">
                <a:latin typeface="Cambria" panose="02040503050406030204" pitchFamily="18" charset="0"/>
              </a:rPr>
              <a:t>,  </a:t>
            </a:r>
            <a:endParaRPr lang="en-US" sz="2800" dirty="0" smtClean="0">
              <a:latin typeface="Cambria" panose="02040503050406030204" pitchFamily="18" charset="0"/>
            </a:endParaRPr>
          </a:p>
          <a:p>
            <a:r>
              <a:rPr lang="en-US" sz="2800" dirty="0" smtClean="0">
                <a:latin typeface="Cambria" panose="02040503050406030204" pitchFamily="18" charset="0"/>
              </a:rPr>
              <a:t>where 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n</a:t>
            </a:r>
            <a:r>
              <a:rPr lang="en-US" sz="2800" dirty="0" smtClean="0">
                <a:latin typeface="Cambria" panose="02040503050406030204" pitchFamily="18" charset="0"/>
              </a:rPr>
              <a:t> is the total sample </a:t>
            </a:r>
            <a:r>
              <a:rPr lang="en-US" sz="2800" dirty="0" smtClean="0">
                <a:latin typeface="Cambria" panose="02040503050406030204" pitchFamily="18" charset="0"/>
              </a:rPr>
              <a:t>size </a:t>
            </a:r>
            <a:endParaRPr lang="en-US" sz="2800" dirty="0">
              <a:latin typeface="Cambria" panose="02040503050406030204" pitchFamily="18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442317" y="2524255"/>
            <a:ext cx="1547240" cy="96089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5408493" y="2044164"/>
            <a:ext cx="1559756" cy="147295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600962" y="65400"/>
            <a:ext cx="559103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Cambria" panose="02040503050406030204" pitchFamily="18" charset="0"/>
              </a:rPr>
              <a:t>2)The mean “</a:t>
            </a:r>
            <a:r>
              <a:rPr lang="en-US" sz="3200" b="1" dirty="0" err="1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Y.bar</a:t>
            </a:r>
            <a:r>
              <a:rPr lang="en-US" sz="3200" b="1" dirty="0" smtClean="0">
                <a:latin typeface="Cambria" panose="02040503050406030204" pitchFamily="18" charset="0"/>
              </a:rPr>
              <a:t>”</a:t>
            </a:r>
          </a:p>
          <a:p>
            <a:r>
              <a:rPr lang="en-US" sz="3200" dirty="0">
                <a:latin typeface="Cambria" panose="02040503050406030204" pitchFamily="18" charset="0"/>
              </a:rPr>
              <a:t> </a:t>
            </a:r>
            <a:r>
              <a:rPr lang="en-US" sz="3200" dirty="0" smtClean="0">
                <a:latin typeface="Cambria" panose="02040503050406030204" pitchFamily="18" charset="0"/>
              </a:rPr>
              <a:t>    </a:t>
            </a:r>
            <a:r>
              <a:rPr lang="en-US" sz="2800" dirty="0" smtClean="0">
                <a:latin typeface="Cambria" panose="02040503050406030204" pitchFamily="18" charset="0"/>
              </a:rPr>
              <a:t>is</a:t>
            </a:r>
            <a:r>
              <a:rPr lang="en-US" sz="3200" dirty="0" smtClean="0">
                <a:latin typeface="Cambria" panose="02040503050406030204" pitchFamily="18" charset="0"/>
              </a:rPr>
              <a:t> </a:t>
            </a:r>
            <a:r>
              <a:rPr lang="en-US" sz="2800" dirty="0" smtClean="0">
                <a:latin typeface="Cambria" panose="02040503050406030204" pitchFamily="18" charset="0"/>
              </a:rPr>
              <a:t>called “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Y bar</a:t>
            </a:r>
            <a:r>
              <a:rPr lang="en-US" sz="2800" dirty="0" smtClean="0">
                <a:latin typeface="Cambria" panose="02040503050406030204" pitchFamily="18" charset="0"/>
              </a:rPr>
              <a:t>” &amp; is the mean of the observations (all the “Y</a:t>
            </a:r>
            <a:r>
              <a:rPr lang="en-US" sz="2800" baseline="-25000" dirty="0" smtClean="0">
                <a:latin typeface="Cambria" panose="02040503050406030204" pitchFamily="18" charset="0"/>
              </a:rPr>
              <a:t>i </a:t>
            </a:r>
            <a:r>
              <a:rPr lang="en-US" sz="2800" i="1" dirty="0" smtClean="0">
                <a:latin typeface="Cambria" panose="02040503050406030204" pitchFamily="18" charset="0"/>
              </a:rPr>
              <a:t>s </a:t>
            </a:r>
            <a:r>
              <a:rPr lang="en-US" sz="2800" dirty="0" smtClean="0">
                <a:latin typeface="Cambria" panose="02040503050406030204" pitchFamily="18" charset="0"/>
              </a:rPr>
              <a:t>” ).  </a:t>
            </a:r>
            <a:endParaRPr lang="en-US" sz="2800" dirty="0" smtClean="0">
              <a:latin typeface="Cambria" panose="02040503050406030204" pitchFamily="18" charset="0"/>
            </a:endParaRPr>
          </a:p>
          <a:p>
            <a:r>
              <a:rPr lang="en-US" sz="2800" dirty="0" smtClean="0">
                <a:latin typeface="Cambria" panose="02040503050406030204" pitchFamily="18" charset="0"/>
              </a:rPr>
              <a:t>It </a:t>
            </a:r>
            <a:r>
              <a:rPr lang="en-US" sz="2800" dirty="0" smtClean="0">
                <a:latin typeface="Cambria" panose="02040503050406030204" pitchFamily="18" charset="0"/>
              </a:rPr>
              <a:t>is often written “</a:t>
            </a:r>
            <a:r>
              <a:rPr lang="en-US" sz="2800" dirty="0" err="1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Y.bar</a:t>
            </a:r>
            <a:r>
              <a:rPr lang="en-US" sz="2800" dirty="0" smtClean="0">
                <a:latin typeface="Cambria" panose="02040503050406030204" pitchFamily="18" charset="0"/>
              </a:rPr>
              <a:t>”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789696" y="3388842"/>
            <a:ext cx="5567634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ambria" panose="02040503050406030204" pitchFamily="18" charset="0"/>
              </a:rPr>
              <a:t>               </a:t>
            </a:r>
            <a:r>
              <a:rPr lang="en-US" sz="2800" dirty="0" smtClean="0">
                <a:latin typeface="Cambria" panose="02040503050406030204" pitchFamily="18" charset="0"/>
              </a:rPr>
              <a:t>implies a list of </a:t>
            </a:r>
            <a:r>
              <a:rPr lang="en-US" sz="2800" u="sng" dirty="0" smtClean="0">
                <a:latin typeface="Cambria" panose="02040503050406030204" pitchFamily="18" charset="0"/>
              </a:rPr>
              <a:t>every</a:t>
            </a:r>
            <a:r>
              <a:rPr lang="en-US" sz="2800" dirty="0" smtClean="0">
                <a:latin typeface="Cambria" panose="02040503050406030204" pitchFamily="18" charset="0"/>
              </a:rPr>
              <a:t> observation (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Y</a:t>
            </a:r>
            <a:r>
              <a:rPr lang="en-US" sz="2800" baseline="-25000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i</a:t>
            </a:r>
            <a:r>
              <a:rPr lang="en-US" sz="2800" dirty="0" smtClean="0">
                <a:latin typeface="Cambria" panose="02040503050406030204" pitchFamily="18" charset="0"/>
              </a:rPr>
              <a:t>) from which the </a:t>
            </a:r>
            <a:r>
              <a:rPr lang="en-US" sz="2800" b="1" dirty="0" smtClean="0">
                <a:latin typeface="Cambria" panose="02040503050406030204" pitchFamily="18" charset="0"/>
              </a:rPr>
              <a:t>mean</a:t>
            </a:r>
            <a:r>
              <a:rPr lang="en-US" sz="2800" dirty="0" smtClean="0">
                <a:latin typeface="Cambria" panose="02040503050406030204" pitchFamily="18" charset="0"/>
              </a:rPr>
              <a:t> has been </a:t>
            </a:r>
            <a:r>
              <a:rPr lang="en-US" sz="2800" dirty="0" smtClean="0">
                <a:latin typeface="Cambria" panose="02040503050406030204" pitchFamily="18" charset="0"/>
              </a:rPr>
              <a:t>subtracted </a:t>
            </a:r>
          </a:p>
          <a:p>
            <a:r>
              <a:rPr lang="en-US" sz="2800" dirty="0" smtClean="0">
                <a:latin typeface="Cambria" panose="02040503050406030204" pitchFamily="18" charset="0"/>
              </a:rPr>
              <a:t>(that is, 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Yi – </a:t>
            </a:r>
            <a:r>
              <a:rPr lang="en-US" sz="2800" dirty="0" err="1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Y.bar</a:t>
            </a:r>
            <a:r>
              <a:rPr lang="en-US" sz="2800" dirty="0" smtClean="0">
                <a:latin typeface="Cambria" panose="02040503050406030204" pitchFamily="18" charset="0"/>
              </a:rPr>
              <a:t>).  </a:t>
            </a:r>
          </a:p>
          <a:p>
            <a:r>
              <a:rPr lang="en-US" sz="2800" dirty="0" smtClean="0">
                <a:latin typeface="Cambria" panose="02040503050406030204" pitchFamily="18" charset="0"/>
              </a:rPr>
              <a:t>These </a:t>
            </a:r>
            <a:r>
              <a:rPr lang="en-US" sz="2800" dirty="0" smtClean="0">
                <a:latin typeface="Cambria" panose="02040503050406030204" pitchFamily="18" charset="0"/>
              </a:rPr>
              <a:t>are the “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deviations</a:t>
            </a:r>
            <a:r>
              <a:rPr lang="en-US" sz="2800" dirty="0" smtClean="0">
                <a:latin typeface="Cambria" panose="02040503050406030204" pitchFamily="18" charset="0"/>
              </a:rPr>
              <a:t>” of </a:t>
            </a:r>
            <a:r>
              <a:rPr lang="en-US" sz="2800" i="1" dirty="0" smtClean="0">
                <a:latin typeface="Cambria" panose="02040503050406030204" pitchFamily="18" charset="0"/>
              </a:rPr>
              <a:t>each</a:t>
            </a:r>
            <a:r>
              <a:rPr lang="en-US" sz="2800" dirty="0" smtClean="0">
                <a:latin typeface="Cambria" panose="02040503050406030204" pitchFamily="18" charset="0"/>
              </a:rPr>
              <a:t> Y</a:t>
            </a:r>
            <a:r>
              <a:rPr lang="en-US" sz="2800" baseline="-25000" dirty="0" smtClean="0">
                <a:latin typeface="Cambria" panose="02040503050406030204" pitchFamily="18" charset="0"/>
              </a:rPr>
              <a:t>i</a:t>
            </a:r>
            <a:r>
              <a:rPr lang="en-US" sz="2800" dirty="0" smtClean="0">
                <a:latin typeface="Cambria" panose="02040503050406030204" pitchFamily="18" charset="0"/>
              </a:rPr>
              <a:t> from the mean </a:t>
            </a:r>
            <a:r>
              <a:rPr lang="en-US" sz="2800" dirty="0" err="1" smtClean="0">
                <a:latin typeface="Cambria" panose="02040503050406030204" pitchFamily="18" charset="0"/>
              </a:rPr>
              <a:t>Y.bar</a:t>
            </a:r>
            <a:r>
              <a:rPr lang="en-US" sz="2800" dirty="0" smtClean="0">
                <a:latin typeface="Cambria" panose="02040503050406030204" pitchFamily="18" charset="0"/>
              </a:rPr>
              <a:t>.  </a:t>
            </a:r>
            <a:endParaRPr lang="en-US" sz="2800" dirty="0" smtClean="0">
              <a:latin typeface="Cambria" panose="02040503050406030204" pitchFamily="18" charset="0"/>
            </a:endParaRPr>
          </a:p>
          <a:p>
            <a:r>
              <a:rPr lang="en-US" sz="2800" dirty="0" smtClean="0">
                <a:latin typeface="Cambria" panose="02040503050406030204" pitchFamily="18" charset="0"/>
              </a:rPr>
              <a:t>This </a:t>
            </a:r>
            <a:r>
              <a:rPr lang="en-US" sz="2800" dirty="0" smtClean="0">
                <a:latin typeface="Cambria" panose="02040503050406030204" pitchFamily="18" charset="0"/>
              </a:rPr>
              <a:t>is the “deviation” in </a:t>
            </a:r>
            <a:endParaRPr lang="en-US" sz="2800" dirty="0" smtClean="0">
              <a:latin typeface="Cambria" panose="02040503050406030204" pitchFamily="18" charset="0"/>
            </a:endParaRPr>
          </a:p>
          <a:p>
            <a:r>
              <a:rPr lang="en-US" sz="2800" dirty="0" smtClean="0">
                <a:latin typeface="Cambria" panose="02040503050406030204" pitchFamily="18" charset="0"/>
              </a:rPr>
              <a:t>“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standard deviation</a:t>
            </a:r>
            <a:r>
              <a:rPr lang="en-US" sz="2800" dirty="0" smtClean="0">
                <a:latin typeface="Cambria" panose="02040503050406030204" pitchFamily="18" charset="0"/>
              </a:rPr>
              <a:t>”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/>
          <a:srcRect l="45081" r="9524" b="52442"/>
          <a:stretch/>
        </p:blipFill>
        <p:spPr>
          <a:xfrm>
            <a:off x="6741730" y="3235837"/>
            <a:ext cx="1414296" cy="710649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 flipH="1">
            <a:off x="5688380" y="4237539"/>
            <a:ext cx="9528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2"/>
          <a:srcRect l="72655" t="13568" r="15328" b="54018"/>
          <a:stretch/>
        </p:blipFill>
        <p:spPr>
          <a:xfrm>
            <a:off x="7063343" y="626134"/>
            <a:ext cx="374381" cy="484376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6641230" y="2780639"/>
            <a:ext cx="42159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ambria" panose="02040503050406030204" pitchFamily="18" charset="0"/>
              </a:rPr>
              <a:t>3) The “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deviations</a:t>
            </a:r>
            <a:r>
              <a:rPr lang="en-US" sz="2800" b="1" dirty="0" smtClean="0">
                <a:latin typeface="Cambria" panose="02040503050406030204" pitchFamily="18" charset="0"/>
              </a:rPr>
              <a:t>”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2061598" y="1693595"/>
            <a:ext cx="993258" cy="12312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6789696" y="6464003"/>
            <a:ext cx="3242946" cy="3939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1783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2880" y="3436441"/>
            <a:ext cx="3971925" cy="1905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412" y="31890"/>
            <a:ext cx="49002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Variance: step by step</a:t>
            </a:r>
            <a:endParaRPr lang="en-US"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412" y="580938"/>
            <a:ext cx="673565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ambria" panose="02040503050406030204" pitchFamily="18" charset="0"/>
              </a:rPr>
              <a:t>1) The “Y</a:t>
            </a:r>
            <a:r>
              <a:rPr lang="en-US" sz="2800" b="1" baseline="-25000" dirty="0" smtClean="0">
                <a:latin typeface="Cambria" panose="02040503050406030204" pitchFamily="18" charset="0"/>
              </a:rPr>
              <a:t>i </a:t>
            </a:r>
            <a:r>
              <a:rPr lang="en-US" sz="2800" b="1" i="1" dirty="0" smtClean="0">
                <a:latin typeface="Cambria" panose="02040503050406030204" pitchFamily="18" charset="0"/>
              </a:rPr>
              <a:t>s</a:t>
            </a:r>
            <a:r>
              <a:rPr lang="en-US" sz="2800" b="1" dirty="0" smtClean="0">
                <a:latin typeface="Cambria" panose="02040503050406030204" pitchFamily="18" charset="0"/>
              </a:rPr>
              <a:t>”</a:t>
            </a:r>
          </a:p>
          <a:p>
            <a:r>
              <a:rPr lang="en-US" sz="2800" b="1" dirty="0" smtClean="0">
                <a:latin typeface="Cambria" panose="02040503050406030204" pitchFamily="18" charset="0"/>
              </a:rPr>
              <a:t>“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Y</a:t>
            </a:r>
            <a:r>
              <a:rPr lang="en-US" sz="2800" b="1" baseline="-25000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i</a:t>
            </a:r>
            <a:r>
              <a:rPr lang="en-US" sz="2800" dirty="0" smtClean="0">
                <a:latin typeface="Cambria" panose="02040503050406030204" pitchFamily="18" charset="0"/>
              </a:rPr>
              <a:t> “ implies a list of every observation Y</a:t>
            </a:r>
            <a:r>
              <a:rPr lang="en-US" sz="2800" baseline="-25000" dirty="0" smtClean="0">
                <a:latin typeface="Cambria" panose="02040503050406030204" pitchFamily="18" charset="0"/>
              </a:rPr>
              <a:t>1</a:t>
            </a:r>
            <a:r>
              <a:rPr lang="en-US" sz="2800" dirty="0" smtClean="0">
                <a:latin typeface="Cambria" panose="02040503050406030204" pitchFamily="18" charset="0"/>
              </a:rPr>
              <a:t>,Y</a:t>
            </a:r>
            <a:r>
              <a:rPr lang="en-US" sz="2800" baseline="-25000" dirty="0" smtClean="0">
                <a:latin typeface="Cambria" panose="02040503050406030204" pitchFamily="18" charset="0"/>
              </a:rPr>
              <a:t>2</a:t>
            </a:r>
            <a:r>
              <a:rPr lang="en-US" sz="2800" dirty="0" smtClean="0">
                <a:latin typeface="Cambria" panose="02040503050406030204" pitchFamily="18" charset="0"/>
              </a:rPr>
              <a:t>,Y</a:t>
            </a:r>
            <a:r>
              <a:rPr lang="en-US" sz="2800" baseline="-25000" dirty="0" smtClean="0">
                <a:latin typeface="Cambria" panose="02040503050406030204" pitchFamily="18" charset="0"/>
              </a:rPr>
              <a:t>3</a:t>
            </a:r>
            <a:r>
              <a:rPr lang="en-US" sz="2800" dirty="0" smtClean="0">
                <a:latin typeface="Cambria" panose="02040503050406030204" pitchFamily="18" charset="0"/>
              </a:rPr>
              <a:t>,…</a:t>
            </a:r>
            <a:r>
              <a:rPr lang="en-US" sz="2800" dirty="0" err="1" smtClean="0">
                <a:latin typeface="Cambria" panose="02040503050406030204" pitchFamily="18" charset="0"/>
              </a:rPr>
              <a:t>Y</a:t>
            </a:r>
            <a:r>
              <a:rPr lang="en-US" sz="2800" baseline="-25000" dirty="0" err="1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n</a:t>
            </a:r>
            <a:r>
              <a:rPr lang="en-US" sz="2800" dirty="0" smtClean="0">
                <a:latin typeface="Cambria" panose="02040503050406030204" pitchFamily="18" charset="0"/>
              </a:rPr>
              <a:t>,  </a:t>
            </a:r>
            <a:endParaRPr lang="en-US" sz="2800" dirty="0" smtClean="0">
              <a:latin typeface="Cambria" panose="02040503050406030204" pitchFamily="18" charset="0"/>
            </a:endParaRPr>
          </a:p>
          <a:p>
            <a:r>
              <a:rPr lang="en-US" sz="2800" dirty="0" smtClean="0">
                <a:latin typeface="Cambria" panose="02040503050406030204" pitchFamily="18" charset="0"/>
              </a:rPr>
              <a:t>where 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n</a:t>
            </a:r>
            <a:r>
              <a:rPr lang="en-US" sz="2800" dirty="0" smtClean="0">
                <a:latin typeface="Cambria" panose="02040503050406030204" pitchFamily="18" charset="0"/>
              </a:rPr>
              <a:t> is the total sample </a:t>
            </a:r>
            <a:r>
              <a:rPr lang="en-US" sz="2800" dirty="0" smtClean="0">
                <a:latin typeface="Cambria" panose="02040503050406030204" pitchFamily="18" charset="0"/>
              </a:rPr>
              <a:t>size </a:t>
            </a:r>
            <a:endParaRPr lang="en-US" sz="2800" dirty="0">
              <a:latin typeface="Cambria" panose="02040503050406030204" pitchFamily="18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442317" y="2524255"/>
            <a:ext cx="1547240" cy="96089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5408493" y="2044164"/>
            <a:ext cx="1559756" cy="147295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600962" y="65400"/>
            <a:ext cx="559103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Cambria" panose="02040503050406030204" pitchFamily="18" charset="0"/>
              </a:rPr>
              <a:t>2)The mean “</a:t>
            </a:r>
            <a:r>
              <a:rPr lang="en-US" sz="3200" b="1" dirty="0" err="1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Y.bar</a:t>
            </a:r>
            <a:r>
              <a:rPr lang="en-US" sz="3200" b="1" dirty="0" smtClean="0">
                <a:latin typeface="Cambria" panose="02040503050406030204" pitchFamily="18" charset="0"/>
              </a:rPr>
              <a:t>”</a:t>
            </a:r>
          </a:p>
          <a:p>
            <a:r>
              <a:rPr lang="en-US" sz="3200" dirty="0">
                <a:latin typeface="Cambria" panose="02040503050406030204" pitchFamily="18" charset="0"/>
              </a:rPr>
              <a:t> </a:t>
            </a:r>
            <a:r>
              <a:rPr lang="en-US" sz="3200" dirty="0" smtClean="0">
                <a:latin typeface="Cambria" panose="02040503050406030204" pitchFamily="18" charset="0"/>
              </a:rPr>
              <a:t>    </a:t>
            </a:r>
            <a:r>
              <a:rPr lang="en-US" sz="2800" dirty="0" smtClean="0">
                <a:latin typeface="Cambria" panose="02040503050406030204" pitchFamily="18" charset="0"/>
              </a:rPr>
              <a:t>is</a:t>
            </a:r>
            <a:r>
              <a:rPr lang="en-US" sz="3200" dirty="0" smtClean="0">
                <a:latin typeface="Cambria" panose="02040503050406030204" pitchFamily="18" charset="0"/>
              </a:rPr>
              <a:t> </a:t>
            </a:r>
            <a:r>
              <a:rPr lang="en-US" sz="2800" dirty="0" smtClean="0">
                <a:latin typeface="Cambria" panose="02040503050406030204" pitchFamily="18" charset="0"/>
              </a:rPr>
              <a:t>called “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Y bar</a:t>
            </a:r>
            <a:r>
              <a:rPr lang="en-US" sz="2800" dirty="0" smtClean="0">
                <a:latin typeface="Cambria" panose="02040503050406030204" pitchFamily="18" charset="0"/>
              </a:rPr>
              <a:t>” &amp; is the mean of the observations (all the “Y</a:t>
            </a:r>
            <a:r>
              <a:rPr lang="en-US" sz="2800" baseline="-25000" dirty="0" smtClean="0">
                <a:latin typeface="Cambria" panose="02040503050406030204" pitchFamily="18" charset="0"/>
              </a:rPr>
              <a:t>i </a:t>
            </a:r>
            <a:r>
              <a:rPr lang="en-US" sz="2800" i="1" dirty="0" smtClean="0">
                <a:latin typeface="Cambria" panose="02040503050406030204" pitchFamily="18" charset="0"/>
              </a:rPr>
              <a:t>s </a:t>
            </a:r>
            <a:r>
              <a:rPr lang="en-US" sz="2800" dirty="0" smtClean="0">
                <a:latin typeface="Cambria" panose="02040503050406030204" pitchFamily="18" charset="0"/>
              </a:rPr>
              <a:t>” ).  </a:t>
            </a:r>
            <a:endParaRPr lang="en-US" sz="2800" dirty="0" smtClean="0">
              <a:latin typeface="Cambria" panose="02040503050406030204" pitchFamily="18" charset="0"/>
            </a:endParaRPr>
          </a:p>
          <a:p>
            <a:r>
              <a:rPr lang="en-US" sz="2800" dirty="0" smtClean="0">
                <a:latin typeface="Cambria" panose="02040503050406030204" pitchFamily="18" charset="0"/>
              </a:rPr>
              <a:t>It </a:t>
            </a:r>
            <a:r>
              <a:rPr lang="en-US" sz="2800" dirty="0" smtClean="0">
                <a:latin typeface="Cambria" panose="02040503050406030204" pitchFamily="18" charset="0"/>
              </a:rPr>
              <a:t>is often written “</a:t>
            </a:r>
            <a:r>
              <a:rPr lang="en-US" sz="2800" dirty="0" err="1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Y.bar</a:t>
            </a:r>
            <a:r>
              <a:rPr lang="en-US" sz="2800" dirty="0" smtClean="0">
                <a:latin typeface="Cambria" panose="02040503050406030204" pitchFamily="18" charset="0"/>
              </a:rPr>
              <a:t>”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789696" y="3388842"/>
            <a:ext cx="5567634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ambria" panose="02040503050406030204" pitchFamily="18" charset="0"/>
              </a:rPr>
              <a:t>               </a:t>
            </a:r>
            <a:r>
              <a:rPr lang="en-US" sz="2800" dirty="0" smtClean="0">
                <a:latin typeface="Cambria" panose="02040503050406030204" pitchFamily="18" charset="0"/>
              </a:rPr>
              <a:t>implies a list of </a:t>
            </a:r>
            <a:r>
              <a:rPr lang="en-US" sz="2800" u="sng" dirty="0" smtClean="0">
                <a:latin typeface="Cambria" panose="02040503050406030204" pitchFamily="18" charset="0"/>
              </a:rPr>
              <a:t>every</a:t>
            </a:r>
            <a:r>
              <a:rPr lang="en-US" sz="2800" dirty="0" smtClean="0">
                <a:latin typeface="Cambria" panose="02040503050406030204" pitchFamily="18" charset="0"/>
              </a:rPr>
              <a:t> observation (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Y</a:t>
            </a:r>
            <a:r>
              <a:rPr lang="en-US" sz="2800" baseline="-25000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i</a:t>
            </a:r>
            <a:r>
              <a:rPr lang="en-US" sz="2800" dirty="0" smtClean="0">
                <a:latin typeface="Cambria" panose="02040503050406030204" pitchFamily="18" charset="0"/>
              </a:rPr>
              <a:t>) from which the </a:t>
            </a:r>
            <a:r>
              <a:rPr lang="en-US" sz="2800" b="1" dirty="0" smtClean="0">
                <a:latin typeface="Cambria" panose="02040503050406030204" pitchFamily="18" charset="0"/>
              </a:rPr>
              <a:t>mean</a:t>
            </a:r>
            <a:r>
              <a:rPr lang="en-US" sz="2800" dirty="0" smtClean="0">
                <a:latin typeface="Cambria" panose="02040503050406030204" pitchFamily="18" charset="0"/>
              </a:rPr>
              <a:t> has been </a:t>
            </a:r>
            <a:r>
              <a:rPr lang="en-US" sz="2800" dirty="0" smtClean="0">
                <a:latin typeface="Cambria" panose="02040503050406030204" pitchFamily="18" charset="0"/>
              </a:rPr>
              <a:t>subtracted </a:t>
            </a:r>
          </a:p>
          <a:p>
            <a:r>
              <a:rPr lang="en-US" sz="2800" dirty="0" smtClean="0">
                <a:latin typeface="Cambria" panose="02040503050406030204" pitchFamily="18" charset="0"/>
              </a:rPr>
              <a:t>(that is, 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Yi – </a:t>
            </a:r>
            <a:r>
              <a:rPr lang="en-US" sz="2800" dirty="0" err="1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Y.bar</a:t>
            </a:r>
            <a:r>
              <a:rPr lang="en-US" sz="2800" dirty="0" smtClean="0">
                <a:latin typeface="Cambria" panose="02040503050406030204" pitchFamily="18" charset="0"/>
              </a:rPr>
              <a:t>).  </a:t>
            </a:r>
          </a:p>
          <a:p>
            <a:r>
              <a:rPr lang="en-US" sz="2800" dirty="0" smtClean="0">
                <a:latin typeface="Cambria" panose="02040503050406030204" pitchFamily="18" charset="0"/>
              </a:rPr>
              <a:t>These </a:t>
            </a:r>
            <a:r>
              <a:rPr lang="en-US" sz="2800" dirty="0" smtClean="0">
                <a:latin typeface="Cambria" panose="02040503050406030204" pitchFamily="18" charset="0"/>
              </a:rPr>
              <a:t>are the “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deviations</a:t>
            </a:r>
            <a:r>
              <a:rPr lang="en-US" sz="2800" dirty="0" smtClean="0">
                <a:latin typeface="Cambria" panose="02040503050406030204" pitchFamily="18" charset="0"/>
              </a:rPr>
              <a:t>” of </a:t>
            </a:r>
            <a:r>
              <a:rPr lang="en-US" sz="2800" i="1" dirty="0" smtClean="0">
                <a:latin typeface="Cambria" panose="02040503050406030204" pitchFamily="18" charset="0"/>
              </a:rPr>
              <a:t>each</a:t>
            </a:r>
            <a:r>
              <a:rPr lang="en-US" sz="2800" dirty="0" smtClean="0">
                <a:latin typeface="Cambria" panose="02040503050406030204" pitchFamily="18" charset="0"/>
              </a:rPr>
              <a:t> Y</a:t>
            </a:r>
            <a:r>
              <a:rPr lang="en-US" sz="2800" baseline="-25000" dirty="0" smtClean="0">
                <a:latin typeface="Cambria" panose="02040503050406030204" pitchFamily="18" charset="0"/>
              </a:rPr>
              <a:t>i</a:t>
            </a:r>
            <a:r>
              <a:rPr lang="en-US" sz="2800" dirty="0" smtClean="0">
                <a:latin typeface="Cambria" panose="02040503050406030204" pitchFamily="18" charset="0"/>
              </a:rPr>
              <a:t> from the mean </a:t>
            </a:r>
            <a:r>
              <a:rPr lang="en-US" sz="2800" dirty="0" err="1" smtClean="0">
                <a:latin typeface="Cambria" panose="02040503050406030204" pitchFamily="18" charset="0"/>
              </a:rPr>
              <a:t>Y.bar</a:t>
            </a:r>
            <a:r>
              <a:rPr lang="en-US" sz="2800" dirty="0" smtClean="0">
                <a:latin typeface="Cambria" panose="02040503050406030204" pitchFamily="18" charset="0"/>
              </a:rPr>
              <a:t>.  </a:t>
            </a:r>
            <a:endParaRPr lang="en-US" sz="2800" dirty="0" smtClean="0">
              <a:latin typeface="Cambria" panose="02040503050406030204" pitchFamily="18" charset="0"/>
            </a:endParaRPr>
          </a:p>
          <a:p>
            <a:r>
              <a:rPr lang="en-US" sz="2800" dirty="0" smtClean="0">
                <a:latin typeface="Cambria" panose="02040503050406030204" pitchFamily="18" charset="0"/>
              </a:rPr>
              <a:t>This </a:t>
            </a:r>
            <a:r>
              <a:rPr lang="en-US" sz="2800" dirty="0" smtClean="0">
                <a:latin typeface="Cambria" panose="02040503050406030204" pitchFamily="18" charset="0"/>
              </a:rPr>
              <a:t>is the “deviation” in </a:t>
            </a:r>
            <a:endParaRPr lang="en-US" sz="2800" dirty="0" smtClean="0">
              <a:latin typeface="Cambria" panose="02040503050406030204" pitchFamily="18" charset="0"/>
            </a:endParaRPr>
          </a:p>
          <a:p>
            <a:r>
              <a:rPr lang="en-US" sz="2800" dirty="0" smtClean="0">
                <a:latin typeface="Cambria" panose="02040503050406030204" pitchFamily="18" charset="0"/>
              </a:rPr>
              <a:t>“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standard deviation</a:t>
            </a:r>
            <a:r>
              <a:rPr lang="en-US" sz="2800" dirty="0" smtClean="0">
                <a:latin typeface="Cambria" panose="02040503050406030204" pitchFamily="18" charset="0"/>
              </a:rPr>
              <a:t>”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/>
          <a:srcRect l="45081" r="9524" b="52442"/>
          <a:stretch/>
        </p:blipFill>
        <p:spPr>
          <a:xfrm>
            <a:off x="6741730" y="3235837"/>
            <a:ext cx="1414296" cy="710649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 flipH="1">
            <a:off x="5688380" y="4237539"/>
            <a:ext cx="9528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2"/>
          <a:srcRect l="72655" t="13568" r="15328" b="54018"/>
          <a:stretch/>
        </p:blipFill>
        <p:spPr>
          <a:xfrm>
            <a:off x="7063343" y="626134"/>
            <a:ext cx="374381" cy="484376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6641230" y="2780639"/>
            <a:ext cx="42159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ambria" panose="02040503050406030204" pitchFamily="18" charset="0"/>
              </a:rPr>
              <a:t>3) The “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deviations</a:t>
            </a:r>
            <a:r>
              <a:rPr lang="en-US" sz="2800" b="1" dirty="0" smtClean="0">
                <a:latin typeface="Cambria" panose="02040503050406030204" pitchFamily="18" charset="0"/>
              </a:rPr>
              <a:t>”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2061598" y="1693595"/>
            <a:ext cx="993258" cy="12312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62576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5495" y="3385580"/>
            <a:ext cx="3971925" cy="1905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412" y="31890"/>
            <a:ext cx="24229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Variance</a:t>
            </a:r>
            <a:endParaRPr 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676762" y="64408"/>
            <a:ext cx="10515238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latin typeface="Cambria" panose="02040503050406030204" pitchFamily="18" charset="0"/>
              </a:rPr>
              <a:t>5</a:t>
            </a:r>
            <a:r>
              <a:rPr lang="en-US" sz="2600" b="1" dirty="0" smtClean="0">
                <a:latin typeface="Cambria" panose="02040503050406030204" pitchFamily="18" charset="0"/>
              </a:rPr>
              <a:t>) The summation operator “</a:t>
            </a:r>
            <a:r>
              <a:rPr lang="el-GR" sz="2600" b="1" dirty="0" smtClean="0">
                <a:latin typeface="Cambria" panose="02040503050406030204" pitchFamily="18" charset="0"/>
              </a:rPr>
              <a:t>Σ</a:t>
            </a:r>
            <a:r>
              <a:rPr lang="en-US" sz="2600" b="1" dirty="0" smtClean="0">
                <a:latin typeface="Cambria" panose="02040503050406030204" pitchFamily="18" charset="0"/>
              </a:rPr>
              <a:t>”</a:t>
            </a:r>
          </a:p>
          <a:p>
            <a:r>
              <a:rPr lang="el-GR" sz="2600" b="1" dirty="0" smtClean="0">
                <a:latin typeface="Cambria" panose="02040503050406030204" pitchFamily="18" charset="0"/>
              </a:rPr>
              <a:t>Σ</a:t>
            </a:r>
            <a:r>
              <a:rPr lang="en-US" sz="2600" b="1" dirty="0" smtClean="0">
                <a:latin typeface="Cambria" panose="02040503050406030204" pitchFamily="18" charset="0"/>
              </a:rPr>
              <a:t> </a:t>
            </a:r>
            <a:r>
              <a:rPr lang="en-US" sz="2600" dirty="0" smtClean="0">
                <a:latin typeface="Cambria" panose="02040503050406030204" pitchFamily="18" charset="0"/>
              </a:rPr>
              <a:t>is the Greek letter “sigma” and stands for </a:t>
            </a:r>
            <a:r>
              <a:rPr lang="en-US" sz="2600" b="1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summation</a:t>
            </a:r>
            <a:r>
              <a:rPr lang="en-US" sz="2600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US" sz="2600" dirty="0" smtClean="0">
                <a:latin typeface="Cambria" panose="02040503050406030204" pitchFamily="18" charset="0"/>
              </a:rPr>
              <a:t>or </a:t>
            </a:r>
            <a:r>
              <a:rPr lang="en-US" sz="2600" b="1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sum</a:t>
            </a:r>
            <a:r>
              <a:rPr lang="en-US" sz="2600" dirty="0" smtClean="0">
                <a:latin typeface="Cambria" panose="02040503050406030204" pitchFamily="18" charset="0"/>
              </a:rPr>
              <a:t>.  </a:t>
            </a:r>
            <a:endParaRPr lang="en-US" sz="2600" dirty="0" smtClean="0">
              <a:latin typeface="Cambria" panose="02040503050406030204" pitchFamily="18" charset="0"/>
            </a:endParaRPr>
          </a:p>
          <a:p>
            <a:r>
              <a:rPr lang="en-US" sz="2600" dirty="0" smtClean="0">
                <a:latin typeface="Cambria" panose="02040503050406030204" pitchFamily="18" charset="0"/>
              </a:rPr>
              <a:t>The </a:t>
            </a:r>
            <a:r>
              <a:rPr lang="en-US" sz="2600" dirty="0" smtClean="0">
                <a:latin typeface="Cambria" panose="02040503050406030204" pitchFamily="18" charset="0"/>
              </a:rPr>
              <a:t>operation </a:t>
            </a:r>
            <a:r>
              <a:rPr lang="el-GR" sz="2600" dirty="0" smtClean="0">
                <a:latin typeface="Cambria" panose="02040503050406030204" pitchFamily="18" charset="0"/>
              </a:rPr>
              <a:t>Σ</a:t>
            </a:r>
            <a:r>
              <a:rPr lang="en-US" sz="2600" dirty="0" smtClean="0">
                <a:latin typeface="Cambria" panose="02040503050406030204" pitchFamily="18" charset="0"/>
              </a:rPr>
              <a:t>(…) means “sum up everything in the parentheses.”  </a:t>
            </a:r>
            <a:endParaRPr lang="en-US" sz="2600" dirty="0" smtClean="0">
              <a:latin typeface="Cambria" panose="02040503050406030204" pitchFamily="18" charset="0"/>
            </a:endParaRPr>
          </a:p>
          <a:p>
            <a:r>
              <a:rPr lang="en-US" sz="2600" b="1" dirty="0" smtClean="0">
                <a:latin typeface="Cambria" panose="02040503050406030204" pitchFamily="18" charset="0"/>
              </a:rPr>
              <a:t>Note </a:t>
            </a:r>
            <a:r>
              <a:rPr lang="en-US" sz="2600" b="1" dirty="0" smtClean="0">
                <a:latin typeface="Cambria" panose="02040503050406030204" pitchFamily="18" charset="0"/>
              </a:rPr>
              <a:t>that b/c of how the rules</a:t>
            </a:r>
            <a:r>
              <a:rPr lang="en-US" sz="2600" b="1" dirty="0">
                <a:latin typeface="Cambria" panose="02040503050406030204" pitchFamily="18" charset="0"/>
              </a:rPr>
              <a:t> </a:t>
            </a:r>
            <a:r>
              <a:rPr lang="en-US" sz="2600" b="1" dirty="0" smtClean="0">
                <a:latin typeface="Cambria" panose="02040503050406030204" pitchFamily="18" charset="0"/>
              </a:rPr>
              <a:t>of algebra work, we actually square everything in the </a:t>
            </a:r>
            <a:r>
              <a:rPr lang="en-US" sz="2600" b="1" dirty="0" smtClean="0">
                <a:latin typeface="Cambria" panose="02040503050406030204" pitchFamily="18" charset="0"/>
              </a:rPr>
              <a:t>parentheses </a:t>
            </a:r>
            <a:r>
              <a:rPr lang="en-US" sz="2600" b="1" dirty="0" smtClean="0">
                <a:latin typeface="Cambria" panose="02040503050406030204" pitchFamily="18" charset="0"/>
              </a:rPr>
              <a:t>1</a:t>
            </a:r>
            <a:r>
              <a:rPr lang="en-US" sz="2600" b="1" baseline="30000" dirty="0" smtClean="0">
                <a:latin typeface="Cambria" panose="02040503050406030204" pitchFamily="18" charset="0"/>
              </a:rPr>
              <a:t>st</a:t>
            </a:r>
            <a:r>
              <a:rPr lang="en-US" sz="2600" b="1" dirty="0" smtClean="0">
                <a:latin typeface="Cambria" panose="02040503050406030204" pitchFamily="18" charset="0"/>
              </a:rPr>
              <a:t>, </a:t>
            </a:r>
            <a:r>
              <a:rPr lang="en-US" sz="2600" b="1" i="1" dirty="0" smtClean="0">
                <a:latin typeface="Cambria" panose="02040503050406030204" pitchFamily="18" charset="0"/>
              </a:rPr>
              <a:t>then</a:t>
            </a:r>
            <a:r>
              <a:rPr lang="en-US" sz="2600" b="1" dirty="0" smtClean="0">
                <a:latin typeface="Cambria" panose="02040503050406030204" pitchFamily="18" charset="0"/>
              </a:rPr>
              <a:t> sum it up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467100" y="2343695"/>
            <a:ext cx="3152641" cy="124951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-16311" y="3634749"/>
            <a:ext cx="600155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smtClean="0">
                <a:latin typeface="Cambria" panose="02040503050406030204" pitchFamily="18" charset="0"/>
              </a:rPr>
              <a:t>6) The “</a:t>
            </a:r>
            <a:r>
              <a:rPr lang="en-US" sz="2600" b="1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sum of square deviations</a:t>
            </a:r>
            <a:r>
              <a:rPr lang="en-US" sz="2600" b="1" dirty="0" smtClean="0">
                <a:latin typeface="Cambria" panose="02040503050406030204" pitchFamily="18" charset="0"/>
              </a:rPr>
              <a:t>”</a:t>
            </a:r>
          </a:p>
          <a:p>
            <a:r>
              <a:rPr lang="en-US" sz="2600" dirty="0" smtClean="0">
                <a:latin typeface="Cambria" panose="02040503050406030204" pitchFamily="18" charset="0"/>
              </a:rPr>
              <a:t>Because we are </a:t>
            </a:r>
            <a:r>
              <a:rPr lang="en-US" sz="2600" b="1" dirty="0" smtClean="0">
                <a:latin typeface="Cambria" panose="02040503050406030204" pitchFamily="18" charset="0"/>
              </a:rPr>
              <a:t>summing</a:t>
            </a:r>
            <a:r>
              <a:rPr lang="en-US" sz="2600" dirty="0" smtClean="0">
                <a:latin typeface="Cambria" panose="02040503050406030204" pitchFamily="18" charset="0"/>
              </a:rPr>
              <a:t> up a set of </a:t>
            </a:r>
            <a:r>
              <a:rPr lang="en-US" sz="2600" b="1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deviations</a:t>
            </a:r>
            <a:r>
              <a:rPr lang="en-US" sz="2600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US" sz="2600" dirty="0" smtClean="0">
                <a:latin typeface="Cambria" panose="02040503050406030204" pitchFamily="18" charset="0"/>
              </a:rPr>
              <a:t>(point 3) that have been </a:t>
            </a:r>
            <a:r>
              <a:rPr lang="en-US" sz="2600" b="1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squared</a:t>
            </a:r>
            <a:r>
              <a:rPr lang="en-US" sz="2600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US" sz="2600" dirty="0" smtClean="0">
                <a:latin typeface="Cambria" panose="02040503050406030204" pitchFamily="18" charset="0"/>
              </a:rPr>
              <a:t>(point 4) what we get is called a </a:t>
            </a:r>
            <a:endParaRPr lang="en-US" sz="2600" dirty="0" smtClean="0">
              <a:latin typeface="Cambria" panose="02040503050406030204" pitchFamily="18" charset="0"/>
            </a:endParaRPr>
          </a:p>
          <a:p>
            <a:r>
              <a:rPr lang="en-US" sz="2600" dirty="0" smtClean="0">
                <a:latin typeface="Cambria" panose="02040503050406030204" pitchFamily="18" charset="0"/>
              </a:rPr>
              <a:t>“</a:t>
            </a:r>
            <a:r>
              <a:rPr lang="en-US" sz="2600" b="1" dirty="0" smtClean="0">
                <a:latin typeface="Cambria" panose="02040503050406030204" pitchFamily="18" charset="0"/>
              </a:rPr>
              <a:t>sum of square deviations</a:t>
            </a:r>
            <a:r>
              <a:rPr lang="en-US" sz="2600" dirty="0" smtClean="0">
                <a:latin typeface="Cambria" panose="02040503050406030204" pitchFamily="18" charset="0"/>
              </a:rPr>
              <a:t>” (SSD) or just “</a:t>
            </a:r>
            <a:r>
              <a:rPr lang="en-US" sz="2600" b="1" dirty="0" smtClean="0">
                <a:latin typeface="Cambria" panose="02040503050406030204" pitchFamily="18" charset="0"/>
              </a:rPr>
              <a:t>sum of squares</a:t>
            </a:r>
            <a:r>
              <a:rPr lang="en-US" sz="2600" dirty="0" smtClean="0">
                <a:latin typeface="Cambria" panose="02040503050406030204" pitchFamily="18" charset="0"/>
              </a:rPr>
              <a:t>” (SS) for short.  The </a:t>
            </a:r>
            <a:r>
              <a:rPr lang="en-US" sz="2600" b="1" dirty="0" smtClean="0">
                <a:latin typeface="Cambria" panose="02040503050406030204" pitchFamily="18" charset="0"/>
              </a:rPr>
              <a:t>SSD</a:t>
            </a:r>
            <a:r>
              <a:rPr lang="en-US" sz="2600" dirty="0" smtClean="0">
                <a:latin typeface="Cambria" panose="02040503050406030204" pitchFamily="18" charset="0"/>
              </a:rPr>
              <a:t> is the numerator of this </a:t>
            </a:r>
            <a:r>
              <a:rPr lang="en-US" sz="2600" dirty="0" smtClean="0">
                <a:latin typeface="Cambria" panose="02040503050406030204" pitchFamily="18" charset="0"/>
              </a:rPr>
              <a:t>equation for the variance.</a:t>
            </a:r>
            <a:endParaRPr lang="en-US" sz="2600" dirty="0" smtClean="0">
              <a:latin typeface="Cambria" panose="02040503050406030204" pitchFamily="18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7963082" y="4934229"/>
            <a:ext cx="952318" cy="42846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9007217" y="3564791"/>
            <a:ext cx="3184783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smtClean="0">
                <a:latin typeface="Cambria" panose="02040503050406030204" pitchFamily="18" charset="0"/>
              </a:rPr>
              <a:t>7)Divide by df</a:t>
            </a:r>
            <a:endParaRPr lang="en-US" sz="2600" b="1" baseline="30000" dirty="0" smtClean="0">
              <a:latin typeface="Cambria" panose="02040503050406030204" pitchFamily="18" charset="0"/>
            </a:endParaRPr>
          </a:p>
          <a:p>
            <a:r>
              <a:rPr lang="en-US" sz="2600" dirty="0" smtClean="0">
                <a:latin typeface="Cambria" panose="02040503050406030204" pitchFamily="18" charset="0"/>
              </a:rPr>
              <a:t>To complete the calculation of the variance we divide the </a:t>
            </a:r>
            <a:r>
              <a:rPr lang="en-US" sz="2600" b="1" dirty="0" smtClean="0">
                <a:latin typeface="Cambria" panose="02040503050406030204" pitchFamily="18" charset="0"/>
              </a:rPr>
              <a:t>sums of squares </a:t>
            </a:r>
            <a:endParaRPr lang="en-US" sz="2600" b="1" dirty="0" smtClean="0">
              <a:latin typeface="Cambria" panose="02040503050406030204" pitchFamily="18" charset="0"/>
            </a:endParaRPr>
          </a:p>
          <a:p>
            <a:r>
              <a:rPr lang="en-US" sz="2600" dirty="0" smtClean="0">
                <a:latin typeface="Cambria" panose="02040503050406030204" pitchFamily="18" charset="0"/>
              </a:rPr>
              <a:t>(</a:t>
            </a:r>
            <a:r>
              <a:rPr lang="en-US" sz="2600" dirty="0" smtClean="0">
                <a:latin typeface="Cambria" panose="02040503050406030204" pitchFamily="18" charset="0"/>
              </a:rPr>
              <a:t>SS) by n-1.  This is called the “degrees of freedom” (df)</a:t>
            </a:r>
          </a:p>
        </p:txBody>
      </p:sp>
      <p:sp>
        <p:nvSpPr>
          <p:cNvPr id="9" name="Rectangle 8"/>
          <p:cNvSpPr/>
          <p:nvPr/>
        </p:nvSpPr>
        <p:spPr>
          <a:xfrm>
            <a:off x="10500972" y="5918122"/>
            <a:ext cx="1691028" cy="4532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099255" y="64408"/>
            <a:ext cx="3902299" cy="4938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01554" y="64407"/>
            <a:ext cx="618187" cy="4938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481068" y="485430"/>
            <a:ext cx="504787" cy="4938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723659" y="558252"/>
            <a:ext cx="821433" cy="4365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826434" y="485430"/>
            <a:ext cx="2837273" cy="4938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709596" y="929837"/>
            <a:ext cx="821433" cy="4365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737722" y="920610"/>
            <a:ext cx="5312351" cy="4365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8929495" y="2519646"/>
            <a:ext cx="795270" cy="106191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261511" y="3653202"/>
            <a:ext cx="3783575" cy="4365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51839" y="5290580"/>
            <a:ext cx="3714854" cy="4365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178742" y="5241991"/>
            <a:ext cx="866344" cy="4365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81699" y="5678556"/>
            <a:ext cx="2456886" cy="4365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224203" y="5663478"/>
            <a:ext cx="671777" cy="4365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8809944" y="6407837"/>
            <a:ext cx="1691028" cy="3939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0490919" y="6427528"/>
            <a:ext cx="1691028" cy="3939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0089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5495" y="3385580"/>
            <a:ext cx="3971925" cy="1905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412" y="31890"/>
            <a:ext cx="24229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Variance</a:t>
            </a:r>
            <a:endParaRPr 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676762" y="64408"/>
            <a:ext cx="10515238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latin typeface="Cambria" panose="02040503050406030204" pitchFamily="18" charset="0"/>
              </a:rPr>
              <a:t>5</a:t>
            </a:r>
            <a:r>
              <a:rPr lang="en-US" sz="2600" b="1" dirty="0" smtClean="0">
                <a:latin typeface="Cambria" panose="02040503050406030204" pitchFamily="18" charset="0"/>
              </a:rPr>
              <a:t>) </a:t>
            </a:r>
            <a:r>
              <a:rPr lang="en-US" sz="2600" b="1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The summation operator </a:t>
            </a:r>
            <a:r>
              <a:rPr lang="en-US" sz="2600" b="1" dirty="0" smtClean="0">
                <a:latin typeface="Cambria" panose="02040503050406030204" pitchFamily="18" charset="0"/>
              </a:rPr>
              <a:t>“</a:t>
            </a:r>
            <a:r>
              <a:rPr lang="el-GR" sz="2600" b="1" dirty="0" smtClean="0">
                <a:latin typeface="Cambria" panose="02040503050406030204" pitchFamily="18" charset="0"/>
              </a:rPr>
              <a:t>Σ</a:t>
            </a:r>
            <a:r>
              <a:rPr lang="en-US" sz="2600" b="1" dirty="0" smtClean="0">
                <a:latin typeface="Cambria" panose="02040503050406030204" pitchFamily="18" charset="0"/>
              </a:rPr>
              <a:t>”</a:t>
            </a:r>
          </a:p>
          <a:p>
            <a:r>
              <a:rPr lang="el-GR" sz="2600" b="1" dirty="0" smtClean="0">
                <a:latin typeface="Cambria" panose="02040503050406030204" pitchFamily="18" charset="0"/>
              </a:rPr>
              <a:t>Σ</a:t>
            </a:r>
            <a:r>
              <a:rPr lang="en-US" sz="2600" b="1" dirty="0" smtClean="0">
                <a:latin typeface="Cambria" panose="02040503050406030204" pitchFamily="18" charset="0"/>
              </a:rPr>
              <a:t> </a:t>
            </a:r>
            <a:r>
              <a:rPr lang="en-US" sz="2600" dirty="0" smtClean="0">
                <a:latin typeface="Cambria" panose="02040503050406030204" pitchFamily="18" charset="0"/>
              </a:rPr>
              <a:t>is the Greek letter “sigma” and stands for </a:t>
            </a:r>
            <a:r>
              <a:rPr lang="en-US" sz="2600" b="1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summation</a:t>
            </a:r>
            <a:r>
              <a:rPr lang="en-US" sz="2600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US" sz="2600" dirty="0" smtClean="0">
                <a:latin typeface="Cambria" panose="02040503050406030204" pitchFamily="18" charset="0"/>
              </a:rPr>
              <a:t>or </a:t>
            </a:r>
            <a:r>
              <a:rPr lang="en-US" sz="2600" b="1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sum</a:t>
            </a:r>
            <a:r>
              <a:rPr lang="en-US" sz="2600" dirty="0" smtClean="0">
                <a:latin typeface="Cambria" panose="02040503050406030204" pitchFamily="18" charset="0"/>
              </a:rPr>
              <a:t>.  </a:t>
            </a:r>
            <a:endParaRPr lang="en-US" sz="2600" dirty="0" smtClean="0">
              <a:latin typeface="Cambria" panose="02040503050406030204" pitchFamily="18" charset="0"/>
            </a:endParaRPr>
          </a:p>
          <a:p>
            <a:r>
              <a:rPr lang="en-US" sz="2600" dirty="0" smtClean="0">
                <a:latin typeface="Cambria" panose="02040503050406030204" pitchFamily="18" charset="0"/>
              </a:rPr>
              <a:t>The </a:t>
            </a:r>
            <a:r>
              <a:rPr lang="en-US" sz="2600" dirty="0" smtClean="0">
                <a:latin typeface="Cambria" panose="02040503050406030204" pitchFamily="18" charset="0"/>
              </a:rPr>
              <a:t>operation </a:t>
            </a:r>
            <a:r>
              <a:rPr lang="el-GR" sz="2600" dirty="0" smtClean="0">
                <a:latin typeface="Cambria" panose="02040503050406030204" pitchFamily="18" charset="0"/>
              </a:rPr>
              <a:t>Σ</a:t>
            </a:r>
            <a:r>
              <a:rPr lang="en-US" sz="2600" dirty="0" smtClean="0">
                <a:latin typeface="Cambria" panose="02040503050406030204" pitchFamily="18" charset="0"/>
              </a:rPr>
              <a:t>(…) means “sum up everything in the parentheses.”  </a:t>
            </a:r>
            <a:endParaRPr lang="en-US" sz="2600" dirty="0" smtClean="0">
              <a:latin typeface="Cambria" panose="02040503050406030204" pitchFamily="18" charset="0"/>
            </a:endParaRPr>
          </a:p>
          <a:p>
            <a:r>
              <a:rPr lang="en-US" sz="2600" b="1" dirty="0" smtClean="0">
                <a:latin typeface="Cambria" panose="02040503050406030204" pitchFamily="18" charset="0"/>
              </a:rPr>
              <a:t>Note </a:t>
            </a:r>
            <a:r>
              <a:rPr lang="en-US" sz="2600" b="1" dirty="0" smtClean="0">
                <a:latin typeface="Cambria" panose="02040503050406030204" pitchFamily="18" charset="0"/>
              </a:rPr>
              <a:t>that b/c of how the rules</a:t>
            </a:r>
            <a:r>
              <a:rPr lang="en-US" sz="2600" b="1" dirty="0">
                <a:latin typeface="Cambria" panose="02040503050406030204" pitchFamily="18" charset="0"/>
              </a:rPr>
              <a:t> </a:t>
            </a:r>
            <a:r>
              <a:rPr lang="en-US" sz="2600" b="1" dirty="0" smtClean="0">
                <a:latin typeface="Cambria" panose="02040503050406030204" pitchFamily="18" charset="0"/>
              </a:rPr>
              <a:t>of algebra work, we actually square everything in the </a:t>
            </a:r>
            <a:r>
              <a:rPr lang="en-US" sz="2600" b="1" dirty="0" smtClean="0">
                <a:latin typeface="Cambria" panose="02040503050406030204" pitchFamily="18" charset="0"/>
              </a:rPr>
              <a:t>parentheses </a:t>
            </a:r>
            <a:r>
              <a:rPr lang="en-US" sz="2600" b="1" dirty="0" smtClean="0">
                <a:latin typeface="Cambria" panose="02040503050406030204" pitchFamily="18" charset="0"/>
              </a:rPr>
              <a:t>1</a:t>
            </a:r>
            <a:r>
              <a:rPr lang="en-US" sz="2600" b="1" baseline="30000" dirty="0" smtClean="0">
                <a:latin typeface="Cambria" panose="02040503050406030204" pitchFamily="18" charset="0"/>
              </a:rPr>
              <a:t>st</a:t>
            </a:r>
            <a:r>
              <a:rPr lang="en-US" sz="2600" b="1" dirty="0" smtClean="0">
                <a:latin typeface="Cambria" panose="02040503050406030204" pitchFamily="18" charset="0"/>
              </a:rPr>
              <a:t>, </a:t>
            </a:r>
            <a:r>
              <a:rPr lang="en-US" sz="2600" b="1" i="1" dirty="0" smtClean="0">
                <a:latin typeface="Cambria" panose="02040503050406030204" pitchFamily="18" charset="0"/>
              </a:rPr>
              <a:t>then</a:t>
            </a:r>
            <a:r>
              <a:rPr lang="en-US" sz="2600" b="1" dirty="0" smtClean="0">
                <a:latin typeface="Cambria" panose="02040503050406030204" pitchFamily="18" charset="0"/>
              </a:rPr>
              <a:t> sum it up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467100" y="2343695"/>
            <a:ext cx="3152641" cy="124951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-16311" y="3634749"/>
            <a:ext cx="600155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smtClean="0">
                <a:latin typeface="Cambria" panose="02040503050406030204" pitchFamily="18" charset="0"/>
              </a:rPr>
              <a:t>6) The “</a:t>
            </a:r>
            <a:r>
              <a:rPr lang="en-US" sz="2600" b="1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sum of square deviations</a:t>
            </a:r>
            <a:r>
              <a:rPr lang="en-US" sz="2600" b="1" dirty="0" smtClean="0">
                <a:latin typeface="Cambria" panose="02040503050406030204" pitchFamily="18" charset="0"/>
              </a:rPr>
              <a:t>”</a:t>
            </a:r>
          </a:p>
          <a:p>
            <a:r>
              <a:rPr lang="en-US" sz="2600" dirty="0" smtClean="0">
                <a:latin typeface="Cambria" panose="02040503050406030204" pitchFamily="18" charset="0"/>
              </a:rPr>
              <a:t>Because we are </a:t>
            </a:r>
            <a:r>
              <a:rPr lang="en-US" sz="2600" b="1" dirty="0" smtClean="0">
                <a:latin typeface="Cambria" panose="02040503050406030204" pitchFamily="18" charset="0"/>
              </a:rPr>
              <a:t>summing</a:t>
            </a:r>
            <a:r>
              <a:rPr lang="en-US" sz="2600" dirty="0" smtClean="0">
                <a:latin typeface="Cambria" panose="02040503050406030204" pitchFamily="18" charset="0"/>
              </a:rPr>
              <a:t> up a set of </a:t>
            </a:r>
            <a:r>
              <a:rPr lang="en-US" sz="2600" b="1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deviations</a:t>
            </a:r>
            <a:r>
              <a:rPr lang="en-US" sz="2600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US" sz="2600" dirty="0" smtClean="0">
                <a:latin typeface="Cambria" panose="02040503050406030204" pitchFamily="18" charset="0"/>
              </a:rPr>
              <a:t>(point 3) that have been </a:t>
            </a:r>
            <a:r>
              <a:rPr lang="en-US" sz="2600" b="1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squared</a:t>
            </a:r>
            <a:r>
              <a:rPr lang="en-US" sz="2600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US" sz="2600" dirty="0" smtClean="0">
                <a:latin typeface="Cambria" panose="02040503050406030204" pitchFamily="18" charset="0"/>
              </a:rPr>
              <a:t>(point 4) what we get is called a </a:t>
            </a:r>
            <a:endParaRPr lang="en-US" sz="2600" dirty="0" smtClean="0">
              <a:latin typeface="Cambria" panose="02040503050406030204" pitchFamily="18" charset="0"/>
            </a:endParaRPr>
          </a:p>
          <a:p>
            <a:r>
              <a:rPr lang="en-US" sz="2600" dirty="0" smtClean="0">
                <a:latin typeface="Cambria" panose="02040503050406030204" pitchFamily="18" charset="0"/>
              </a:rPr>
              <a:t>“</a:t>
            </a:r>
            <a:r>
              <a:rPr lang="en-US" sz="2600" b="1" dirty="0" smtClean="0">
                <a:latin typeface="Cambria" panose="02040503050406030204" pitchFamily="18" charset="0"/>
              </a:rPr>
              <a:t>sum of square deviations</a:t>
            </a:r>
            <a:r>
              <a:rPr lang="en-US" sz="2600" dirty="0" smtClean="0">
                <a:latin typeface="Cambria" panose="02040503050406030204" pitchFamily="18" charset="0"/>
              </a:rPr>
              <a:t>” (SSD) or just “</a:t>
            </a:r>
            <a:r>
              <a:rPr lang="en-US" sz="2600" b="1" dirty="0" smtClean="0">
                <a:latin typeface="Cambria" panose="02040503050406030204" pitchFamily="18" charset="0"/>
              </a:rPr>
              <a:t>sum of squares</a:t>
            </a:r>
            <a:r>
              <a:rPr lang="en-US" sz="2600" dirty="0" smtClean="0">
                <a:latin typeface="Cambria" panose="02040503050406030204" pitchFamily="18" charset="0"/>
              </a:rPr>
              <a:t>” (SS) for short.  The </a:t>
            </a:r>
            <a:r>
              <a:rPr lang="en-US" sz="2600" b="1" dirty="0" smtClean="0">
                <a:latin typeface="Cambria" panose="02040503050406030204" pitchFamily="18" charset="0"/>
              </a:rPr>
              <a:t>SSD</a:t>
            </a:r>
            <a:r>
              <a:rPr lang="en-US" sz="2600" dirty="0" smtClean="0">
                <a:latin typeface="Cambria" panose="02040503050406030204" pitchFamily="18" charset="0"/>
              </a:rPr>
              <a:t> is the numerator of this </a:t>
            </a:r>
            <a:r>
              <a:rPr lang="en-US" sz="2600" dirty="0" smtClean="0">
                <a:latin typeface="Cambria" panose="02040503050406030204" pitchFamily="18" charset="0"/>
              </a:rPr>
              <a:t>equation for the variance.</a:t>
            </a:r>
            <a:endParaRPr lang="en-US" sz="2600" dirty="0" smtClean="0">
              <a:latin typeface="Cambria" panose="02040503050406030204" pitchFamily="18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7963082" y="4934229"/>
            <a:ext cx="952318" cy="42846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9007217" y="3564791"/>
            <a:ext cx="3184783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smtClean="0">
                <a:latin typeface="Cambria" panose="02040503050406030204" pitchFamily="18" charset="0"/>
              </a:rPr>
              <a:t>7)Divide by df</a:t>
            </a:r>
            <a:endParaRPr lang="en-US" sz="2600" b="1" baseline="30000" dirty="0" smtClean="0">
              <a:latin typeface="Cambria" panose="02040503050406030204" pitchFamily="18" charset="0"/>
            </a:endParaRPr>
          </a:p>
          <a:p>
            <a:r>
              <a:rPr lang="en-US" sz="2600" dirty="0" smtClean="0">
                <a:latin typeface="Cambria" panose="02040503050406030204" pitchFamily="18" charset="0"/>
              </a:rPr>
              <a:t>To complete the calculation of the variance we divide the </a:t>
            </a:r>
            <a:r>
              <a:rPr lang="en-US" sz="2600" b="1" dirty="0" smtClean="0">
                <a:latin typeface="Cambria" panose="02040503050406030204" pitchFamily="18" charset="0"/>
              </a:rPr>
              <a:t>sums of squares </a:t>
            </a:r>
            <a:endParaRPr lang="en-US" sz="2600" b="1" dirty="0" smtClean="0">
              <a:latin typeface="Cambria" panose="02040503050406030204" pitchFamily="18" charset="0"/>
            </a:endParaRPr>
          </a:p>
          <a:p>
            <a:r>
              <a:rPr lang="en-US" sz="2600" dirty="0" smtClean="0">
                <a:latin typeface="Cambria" panose="02040503050406030204" pitchFamily="18" charset="0"/>
              </a:rPr>
              <a:t>(</a:t>
            </a:r>
            <a:r>
              <a:rPr lang="en-US" sz="2600" dirty="0" smtClean="0">
                <a:latin typeface="Cambria" panose="02040503050406030204" pitchFamily="18" charset="0"/>
              </a:rPr>
              <a:t>SS) by n-1.  This is called the “degrees of freedom” (df)</a:t>
            </a:r>
          </a:p>
        </p:txBody>
      </p:sp>
      <p:sp>
        <p:nvSpPr>
          <p:cNvPr id="9" name="Rectangle 8"/>
          <p:cNvSpPr/>
          <p:nvPr/>
        </p:nvSpPr>
        <p:spPr>
          <a:xfrm>
            <a:off x="10500972" y="5918122"/>
            <a:ext cx="1691028" cy="4532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01554" y="64407"/>
            <a:ext cx="618187" cy="4938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481068" y="485430"/>
            <a:ext cx="504787" cy="4938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723659" y="558252"/>
            <a:ext cx="821433" cy="4365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826434" y="485430"/>
            <a:ext cx="2837273" cy="4938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709596" y="929837"/>
            <a:ext cx="821433" cy="4365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737722" y="920610"/>
            <a:ext cx="5312351" cy="4365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8929495" y="2519646"/>
            <a:ext cx="795270" cy="106191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261511" y="3653202"/>
            <a:ext cx="3783575" cy="4365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51839" y="5290580"/>
            <a:ext cx="3714854" cy="4365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178742" y="5241991"/>
            <a:ext cx="866344" cy="4365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81699" y="5678556"/>
            <a:ext cx="2456886" cy="4365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224203" y="5663478"/>
            <a:ext cx="671777" cy="4365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8809944" y="6407837"/>
            <a:ext cx="1691028" cy="3939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0490919" y="6427528"/>
            <a:ext cx="1691028" cy="3939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0687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2880" y="3436441"/>
            <a:ext cx="3971925" cy="1905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412" y="31890"/>
            <a:ext cx="49002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Variance: step by step</a:t>
            </a:r>
            <a:endParaRPr lang="en-US"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412" y="580938"/>
            <a:ext cx="673565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ambria" panose="02040503050406030204" pitchFamily="18" charset="0"/>
              </a:rPr>
              <a:t>1) The “Y</a:t>
            </a:r>
            <a:r>
              <a:rPr lang="en-US" sz="2800" b="1" baseline="-25000" dirty="0" smtClean="0">
                <a:latin typeface="Cambria" panose="02040503050406030204" pitchFamily="18" charset="0"/>
              </a:rPr>
              <a:t>i </a:t>
            </a:r>
            <a:r>
              <a:rPr lang="en-US" sz="2800" b="1" i="1" dirty="0" smtClean="0">
                <a:latin typeface="Cambria" panose="02040503050406030204" pitchFamily="18" charset="0"/>
              </a:rPr>
              <a:t>s</a:t>
            </a:r>
            <a:r>
              <a:rPr lang="en-US" sz="2800" b="1" dirty="0" smtClean="0">
                <a:latin typeface="Cambria" panose="02040503050406030204" pitchFamily="18" charset="0"/>
              </a:rPr>
              <a:t>”</a:t>
            </a:r>
          </a:p>
          <a:p>
            <a:r>
              <a:rPr lang="en-US" sz="2800" b="1" dirty="0" smtClean="0">
                <a:latin typeface="Cambria" panose="02040503050406030204" pitchFamily="18" charset="0"/>
              </a:rPr>
              <a:t>“Y</a:t>
            </a:r>
            <a:r>
              <a:rPr lang="en-US" sz="2800" b="1" baseline="-25000" dirty="0" smtClean="0">
                <a:latin typeface="Cambria" panose="02040503050406030204" pitchFamily="18" charset="0"/>
              </a:rPr>
              <a:t>i</a:t>
            </a:r>
            <a:r>
              <a:rPr lang="en-US" sz="2800" dirty="0" smtClean="0">
                <a:latin typeface="Cambria" panose="02040503050406030204" pitchFamily="18" charset="0"/>
              </a:rPr>
              <a:t> “ implies a list of every observation Y</a:t>
            </a:r>
            <a:r>
              <a:rPr lang="en-US" sz="2800" baseline="-25000" dirty="0" smtClean="0">
                <a:latin typeface="Cambria" panose="02040503050406030204" pitchFamily="18" charset="0"/>
              </a:rPr>
              <a:t>1</a:t>
            </a:r>
            <a:r>
              <a:rPr lang="en-US" sz="2800" dirty="0" smtClean="0">
                <a:latin typeface="Cambria" panose="02040503050406030204" pitchFamily="18" charset="0"/>
              </a:rPr>
              <a:t>,Y</a:t>
            </a:r>
            <a:r>
              <a:rPr lang="en-US" sz="2800" baseline="-25000" dirty="0" smtClean="0">
                <a:latin typeface="Cambria" panose="02040503050406030204" pitchFamily="18" charset="0"/>
              </a:rPr>
              <a:t>2</a:t>
            </a:r>
            <a:r>
              <a:rPr lang="en-US" sz="2800" dirty="0" smtClean="0">
                <a:latin typeface="Cambria" panose="02040503050406030204" pitchFamily="18" charset="0"/>
              </a:rPr>
              <a:t>,Y</a:t>
            </a:r>
            <a:r>
              <a:rPr lang="en-US" sz="2800" baseline="-25000" dirty="0" smtClean="0">
                <a:latin typeface="Cambria" panose="02040503050406030204" pitchFamily="18" charset="0"/>
              </a:rPr>
              <a:t>3</a:t>
            </a:r>
            <a:r>
              <a:rPr lang="en-US" sz="2800" dirty="0" smtClean="0">
                <a:latin typeface="Cambria" panose="02040503050406030204" pitchFamily="18" charset="0"/>
              </a:rPr>
              <a:t>,…</a:t>
            </a:r>
            <a:r>
              <a:rPr lang="en-US" sz="2800" dirty="0" err="1" smtClean="0">
                <a:latin typeface="Cambria" panose="02040503050406030204" pitchFamily="18" charset="0"/>
              </a:rPr>
              <a:t>Y</a:t>
            </a:r>
            <a:r>
              <a:rPr lang="en-US" sz="2800" baseline="-25000" dirty="0" err="1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n</a:t>
            </a:r>
            <a:r>
              <a:rPr lang="en-US" sz="2800" dirty="0" smtClean="0">
                <a:latin typeface="Cambria" panose="02040503050406030204" pitchFamily="18" charset="0"/>
              </a:rPr>
              <a:t>,  </a:t>
            </a:r>
            <a:endParaRPr lang="en-US" sz="2800" dirty="0" smtClean="0">
              <a:latin typeface="Cambria" panose="02040503050406030204" pitchFamily="18" charset="0"/>
            </a:endParaRPr>
          </a:p>
          <a:p>
            <a:r>
              <a:rPr lang="en-US" sz="2800" dirty="0" smtClean="0">
                <a:latin typeface="Cambria" panose="02040503050406030204" pitchFamily="18" charset="0"/>
              </a:rPr>
              <a:t>where 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n</a:t>
            </a:r>
            <a:r>
              <a:rPr lang="en-US" sz="2800" dirty="0" smtClean="0">
                <a:latin typeface="Cambria" panose="02040503050406030204" pitchFamily="18" charset="0"/>
              </a:rPr>
              <a:t> is the total sample </a:t>
            </a:r>
            <a:r>
              <a:rPr lang="en-US" sz="2800" dirty="0" smtClean="0">
                <a:latin typeface="Cambria" panose="02040503050406030204" pitchFamily="18" charset="0"/>
              </a:rPr>
              <a:t>size </a:t>
            </a:r>
            <a:endParaRPr lang="en-US" sz="2800" dirty="0">
              <a:latin typeface="Cambria" panose="02040503050406030204" pitchFamily="18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442317" y="2524255"/>
            <a:ext cx="1547240" cy="96089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5408493" y="2044164"/>
            <a:ext cx="1559756" cy="147295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600962" y="65400"/>
            <a:ext cx="559103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Cambria" panose="02040503050406030204" pitchFamily="18" charset="0"/>
              </a:rPr>
              <a:t>2)The mean “</a:t>
            </a:r>
            <a:r>
              <a:rPr lang="en-US" sz="3200" b="1" dirty="0" err="1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Y.bar</a:t>
            </a:r>
            <a:r>
              <a:rPr lang="en-US" sz="3200" b="1" dirty="0" smtClean="0">
                <a:latin typeface="Cambria" panose="02040503050406030204" pitchFamily="18" charset="0"/>
              </a:rPr>
              <a:t>”</a:t>
            </a:r>
          </a:p>
          <a:p>
            <a:r>
              <a:rPr lang="en-US" sz="3200" dirty="0">
                <a:latin typeface="Cambria" panose="02040503050406030204" pitchFamily="18" charset="0"/>
              </a:rPr>
              <a:t> </a:t>
            </a:r>
            <a:r>
              <a:rPr lang="en-US" sz="3200" dirty="0" smtClean="0">
                <a:latin typeface="Cambria" panose="02040503050406030204" pitchFamily="18" charset="0"/>
              </a:rPr>
              <a:t>    </a:t>
            </a:r>
            <a:r>
              <a:rPr lang="en-US" sz="2800" dirty="0" smtClean="0">
                <a:latin typeface="Cambria" panose="02040503050406030204" pitchFamily="18" charset="0"/>
              </a:rPr>
              <a:t>is</a:t>
            </a:r>
            <a:r>
              <a:rPr lang="en-US" sz="3200" dirty="0" smtClean="0">
                <a:latin typeface="Cambria" panose="02040503050406030204" pitchFamily="18" charset="0"/>
              </a:rPr>
              <a:t> </a:t>
            </a:r>
            <a:r>
              <a:rPr lang="en-US" sz="2800" dirty="0" smtClean="0">
                <a:latin typeface="Cambria" panose="02040503050406030204" pitchFamily="18" charset="0"/>
              </a:rPr>
              <a:t>called “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Y bar</a:t>
            </a:r>
            <a:r>
              <a:rPr lang="en-US" sz="2800" dirty="0" smtClean="0">
                <a:latin typeface="Cambria" panose="02040503050406030204" pitchFamily="18" charset="0"/>
              </a:rPr>
              <a:t>” &amp; is the mean of the observations (all the “Y</a:t>
            </a:r>
            <a:r>
              <a:rPr lang="en-US" sz="2800" baseline="-25000" dirty="0" smtClean="0">
                <a:latin typeface="Cambria" panose="02040503050406030204" pitchFamily="18" charset="0"/>
              </a:rPr>
              <a:t>i </a:t>
            </a:r>
            <a:r>
              <a:rPr lang="en-US" sz="2800" i="1" dirty="0" smtClean="0">
                <a:latin typeface="Cambria" panose="02040503050406030204" pitchFamily="18" charset="0"/>
              </a:rPr>
              <a:t>s </a:t>
            </a:r>
            <a:r>
              <a:rPr lang="en-US" sz="2800" dirty="0" smtClean="0">
                <a:latin typeface="Cambria" panose="02040503050406030204" pitchFamily="18" charset="0"/>
              </a:rPr>
              <a:t>” ).  </a:t>
            </a:r>
            <a:endParaRPr lang="en-US" sz="2800" dirty="0" smtClean="0">
              <a:latin typeface="Cambria" panose="02040503050406030204" pitchFamily="18" charset="0"/>
            </a:endParaRPr>
          </a:p>
          <a:p>
            <a:r>
              <a:rPr lang="en-US" sz="2800" dirty="0" smtClean="0">
                <a:latin typeface="Cambria" panose="02040503050406030204" pitchFamily="18" charset="0"/>
              </a:rPr>
              <a:t>It </a:t>
            </a:r>
            <a:r>
              <a:rPr lang="en-US" sz="2800" dirty="0" smtClean="0">
                <a:latin typeface="Cambria" panose="02040503050406030204" pitchFamily="18" charset="0"/>
              </a:rPr>
              <a:t>is often written “</a:t>
            </a:r>
            <a:r>
              <a:rPr lang="en-US" sz="2800" dirty="0" err="1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Y.bar</a:t>
            </a:r>
            <a:r>
              <a:rPr lang="en-US" sz="2800" dirty="0" smtClean="0">
                <a:latin typeface="Cambria" panose="02040503050406030204" pitchFamily="18" charset="0"/>
              </a:rPr>
              <a:t>”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789696" y="3388842"/>
            <a:ext cx="5567634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ambria" panose="02040503050406030204" pitchFamily="18" charset="0"/>
              </a:rPr>
              <a:t>               </a:t>
            </a:r>
            <a:r>
              <a:rPr lang="en-US" sz="2800" dirty="0" smtClean="0">
                <a:latin typeface="Cambria" panose="02040503050406030204" pitchFamily="18" charset="0"/>
              </a:rPr>
              <a:t>implies a list of every observation (Y</a:t>
            </a:r>
            <a:r>
              <a:rPr lang="en-US" sz="2800" baseline="-25000" dirty="0" smtClean="0">
                <a:latin typeface="Cambria" panose="02040503050406030204" pitchFamily="18" charset="0"/>
              </a:rPr>
              <a:t>i</a:t>
            </a:r>
            <a:r>
              <a:rPr lang="en-US" sz="2800" dirty="0" smtClean="0">
                <a:latin typeface="Cambria" panose="02040503050406030204" pitchFamily="18" charset="0"/>
              </a:rPr>
              <a:t>) from which the mean has been </a:t>
            </a:r>
            <a:r>
              <a:rPr lang="en-US" sz="2800" dirty="0" smtClean="0">
                <a:latin typeface="Cambria" panose="02040503050406030204" pitchFamily="18" charset="0"/>
              </a:rPr>
              <a:t>subtracted </a:t>
            </a:r>
          </a:p>
          <a:p>
            <a:r>
              <a:rPr lang="en-US" sz="2800" dirty="0" smtClean="0">
                <a:latin typeface="Cambria" panose="02040503050406030204" pitchFamily="18" charset="0"/>
              </a:rPr>
              <a:t>(that is, Yi – </a:t>
            </a:r>
            <a:r>
              <a:rPr lang="en-US" sz="2800" dirty="0" err="1" smtClean="0">
                <a:latin typeface="Cambria" panose="02040503050406030204" pitchFamily="18" charset="0"/>
              </a:rPr>
              <a:t>Y.bar</a:t>
            </a:r>
            <a:r>
              <a:rPr lang="en-US" sz="2800" dirty="0" smtClean="0">
                <a:latin typeface="Cambria" panose="02040503050406030204" pitchFamily="18" charset="0"/>
              </a:rPr>
              <a:t>).  </a:t>
            </a:r>
          </a:p>
          <a:p>
            <a:r>
              <a:rPr lang="en-US" sz="2800" dirty="0" smtClean="0">
                <a:latin typeface="Cambria" panose="02040503050406030204" pitchFamily="18" charset="0"/>
              </a:rPr>
              <a:t>These </a:t>
            </a:r>
            <a:r>
              <a:rPr lang="en-US" sz="2800" dirty="0" smtClean="0">
                <a:latin typeface="Cambria" panose="02040503050406030204" pitchFamily="18" charset="0"/>
              </a:rPr>
              <a:t>are the “deviations” of </a:t>
            </a:r>
            <a:r>
              <a:rPr lang="en-US" sz="2800" i="1" dirty="0" smtClean="0">
                <a:latin typeface="Cambria" panose="02040503050406030204" pitchFamily="18" charset="0"/>
              </a:rPr>
              <a:t>each</a:t>
            </a:r>
            <a:r>
              <a:rPr lang="en-US" sz="2800" dirty="0" smtClean="0">
                <a:latin typeface="Cambria" panose="02040503050406030204" pitchFamily="18" charset="0"/>
              </a:rPr>
              <a:t> Y</a:t>
            </a:r>
            <a:r>
              <a:rPr lang="en-US" sz="2800" baseline="-25000" dirty="0" smtClean="0">
                <a:latin typeface="Cambria" panose="02040503050406030204" pitchFamily="18" charset="0"/>
              </a:rPr>
              <a:t>i</a:t>
            </a:r>
            <a:r>
              <a:rPr lang="en-US" sz="2800" dirty="0" smtClean="0">
                <a:latin typeface="Cambria" panose="02040503050406030204" pitchFamily="18" charset="0"/>
              </a:rPr>
              <a:t> from the mean </a:t>
            </a:r>
            <a:r>
              <a:rPr lang="en-US" sz="2800" dirty="0" err="1" smtClean="0">
                <a:latin typeface="Cambria" panose="02040503050406030204" pitchFamily="18" charset="0"/>
              </a:rPr>
              <a:t>Y.bar</a:t>
            </a:r>
            <a:r>
              <a:rPr lang="en-US" sz="2800" dirty="0" smtClean="0">
                <a:latin typeface="Cambria" panose="02040503050406030204" pitchFamily="18" charset="0"/>
              </a:rPr>
              <a:t>.  </a:t>
            </a:r>
            <a:endParaRPr lang="en-US" sz="2800" dirty="0" smtClean="0">
              <a:latin typeface="Cambria" panose="02040503050406030204" pitchFamily="18" charset="0"/>
            </a:endParaRPr>
          </a:p>
          <a:p>
            <a:r>
              <a:rPr lang="en-US" sz="2800" dirty="0" smtClean="0">
                <a:latin typeface="Cambria" panose="02040503050406030204" pitchFamily="18" charset="0"/>
              </a:rPr>
              <a:t>This </a:t>
            </a:r>
            <a:r>
              <a:rPr lang="en-US" sz="2800" dirty="0" smtClean="0">
                <a:latin typeface="Cambria" panose="02040503050406030204" pitchFamily="18" charset="0"/>
              </a:rPr>
              <a:t>is the “deviation” in </a:t>
            </a:r>
            <a:endParaRPr lang="en-US" sz="2800" dirty="0" smtClean="0">
              <a:latin typeface="Cambria" panose="02040503050406030204" pitchFamily="18" charset="0"/>
            </a:endParaRPr>
          </a:p>
          <a:p>
            <a:r>
              <a:rPr lang="en-US" sz="2800" dirty="0" smtClean="0">
                <a:latin typeface="Cambria" panose="02040503050406030204" pitchFamily="18" charset="0"/>
              </a:rPr>
              <a:t>“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standard deviation</a:t>
            </a:r>
            <a:r>
              <a:rPr lang="en-US" sz="2800" dirty="0" smtClean="0">
                <a:latin typeface="Cambria" panose="02040503050406030204" pitchFamily="18" charset="0"/>
              </a:rPr>
              <a:t>”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/>
          <a:srcRect l="45081" r="9524" b="52442"/>
          <a:stretch/>
        </p:blipFill>
        <p:spPr>
          <a:xfrm>
            <a:off x="6741730" y="3235837"/>
            <a:ext cx="1414296" cy="710649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 flipH="1">
            <a:off x="5688380" y="4237539"/>
            <a:ext cx="9528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2"/>
          <a:srcRect l="72655" t="13568" r="15328" b="54018"/>
          <a:stretch/>
        </p:blipFill>
        <p:spPr>
          <a:xfrm>
            <a:off x="7063343" y="626134"/>
            <a:ext cx="374381" cy="484376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6641230" y="2780639"/>
            <a:ext cx="42159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ambria" panose="02040503050406030204" pitchFamily="18" charset="0"/>
              </a:rPr>
              <a:t>3) The “deviations”</a:t>
            </a:r>
          </a:p>
        </p:txBody>
      </p:sp>
      <p:sp>
        <p:nvSpPr>
          <p:cNvPr id="2" name="Rectangle 1"/>
          <p:cNvSpPr/>
          <p:nvPr/>
        </p:nvSpPr>
        <p:spPr>
          <a:xfrm>
            <a:off x="476518" y="616665"/>
            <a:ext cx="1854558" cy="4938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9412" y="1125000"/>
            <a:ext cx="702404" cy="4052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2061598" y="1693595"/>
            <a:ext cx="993258" cy="12312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8955154" y="123016"/>
            <a:ext cx="1394460" cy="4938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981128" y="609494"/>
            <a:ext cx="478395" cy="4938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8436356" y="631155"/>
            <a:ext cx="1106889" cy="4938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9396481" y="1511566"/>
            <a:ext cx="1037175" cy="4938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950824" y="2795326"/>
            <a:ext cx="1772725" cy="4938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755063" y="3436441"/>
            <a:ext cx="1331173" cy="4938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0539306" y="3452641"/>
            <a:ext cx="1528198" cy="4938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6772741" y="3930286"/>
            <a:ext cx="2008176" cy="4938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778202" y="4348476"/>
            <a:ext cx="4067452" cy="4938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774545" y="4820892"/>
            <a:ext cx="4067452" cy="4396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9150969" y="5263276"/>
            <a:ext cx="1691028" cy="3939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6789696" y="6464003"/>
            <a:ext cx="3242946" cy="3939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2969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5495" y="3385580"/>
            <a:ext cx="3971925" cy="1905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412" y="31890"/>
            <a:ext cx="24229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Variance</a:t>
            </a:r>
            <a:endParaRPr 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676762" y="64408"/>
            <a:ext cx="10515238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latin typeface="Cambria" panose="02040503050406030204" pitchFamily="18" charset="0"/>
              </a:rPr>
              <a:t>5</a:t>
            </a:r>
            <a:r>
              <a:rPr lang="en-US" sz="2600" b="1" dirty="0" smtClean="0">
                <a:latin typeface="Cambria" panose="02040503050406030204" pitchFamily="18" charset="0"/>
              </a:rPr>
              <a:t>) </a:t>
            </a:r>
            <a:r>
              <a:rPr lang="en-US" sz="2600" b="1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The summation operator </a:t>
            </a:r>
            <a:r>
              <a:rPr lang="en-US" sz="2600" b="1" dirty="0" smtClean="0">
                <a:latin typeface="Cambria" panose="02040503050406030204" pitchFamily="18" charset="0"/>
              </a:rPr>
              <a:t>“</a:t>
            </a:r>
            <a:r>
              <a:rPr lang="el-GR" sz="2600" b="1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Σ</a:t>
            </a:r>
            <a:r>
              <a:rPr lang="en-US" sz="2600" b="1" dirty="0" smtClean="0">
                <a:latin typeface="Cambria" panose="02040503050406030204" pitchFamily="18" charset="0"/>
              </a:rPr>
              <a:t>”</a:t>
            </a:r>
          </a:p>
          <a:p>
            <a:r>
              <a:rPr lang="el-GR" sz="2600" b="1" dirty="0" smtClean="0">
                <a:latin typeface="Cambria" panose="02040503050406030204" pitchFamily="18" charset="0"/>
              </a:rPr>
              <a:t>Σ</a:t>
            </a:r>
            <a:r>
              <a:rPr lang="en-US" sz="2600" b="1" dirty="0" smtClean="0">
                <a:latin typeface="Cambria" panose="02040503050406030204" pitchFamily="18" charset="0"/>
              </a:rPr>
              <a:t> </a:t>
            </a:r>
            <a:r>
              <a:rPr lang="en-US" sz="2600" dirty="0" smtClean="0">
                <a:latin typeface="Cambria" panose="02040503050406030204" pitchFamily="18" charset="0"/>
              </a:rPr>
              <a:t>is the Greek letter “</a:t>
            </a:r>
            <a:r>
              <a:rPr lang="en-US" sz="2600" b="1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sigma</a:t>
            </a:r>
            <a:r>
              <a:rPr lang="en-US" sz="2600" dirty="0" smtClean="0">
                <a:latin typeface="Cambria" panose="02040503050406030204" pitchFamily="18" charset="0"/>
              </a:rPr>
              <a:t>” and stands for </a:t>
            </a:r>
            <a:r>
              <a:rPr lang="en-US" sz="2600" b="1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summation</a:t>
            </a:r>
            <a:r>
              <a:rPr lang="en-US" sz="2600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US" sz="2600" dirty="0" smtClean="0">
                <a:latin typeface="Cambria" panose="02040503050406030204" pitchFamily="18" charset="0"/>
              </a:rPr>
              <a:t>or </a:t>
            </a:r>
            <a:r>
              <a:rPr lang="en-US" sz="2600" b="1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sum</a:t>
            </a:r>
            <a:r>
              <a:rPr lang="en-US" sz="2600" dirty="0" smtClean="0">
                <a:latin typeface="Cambria" panose="02040503050406030204" pitchFamily="18" charset="0"/>
              </a:rPr>
              <a:t>.  </a:t>
            </a:r>
            <a:endParaRPr lang="en-US" sz="2600" dirty="0" smtClean="0">
              <a:latin typeface="Cambria" panose="02040503050406030204" pitchFamily="18" charset="0"/>
            </a:endParaRPr>
          </a:p>
          <a:p>
            <a:r>
              <a:rPr lang="en-US" sz="2600" dirty="0" smtClean="0">
                <a:latin typeface="Cambria" panose="02040503050406030204" pitchFamily="18" charset="0"/>
              </a:rPr>
              <a:t>The </a:t>
            </a:r>
            <a:r>
              <a:rPr lang="en-US" sz="2600" dirty="0" smtClean="0">
                <a:latin typeface="Cambria" panose="02040503050406030204" pitchFamily="18" charset="0"/>
              </a:rPr>
              <a:t>operation </a:t>
            </a:r>
            <a:r>
              <a:rPr lang="el-GR" sz="2600" b="1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Σ</a:t>
            </a:r>
            <a:r>
              <a:rPr lang="en-US" sz="2600" b="1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(…) </a:t>
            </a:r>
            <a:r>
              <a:rPr lang="en-US" sz="2600" dirty="0" smtClean="0">
                <a:latin typeface="Cambria" panose="02040503050406030204" pitchFamily="18" charset="0"/>
              </a:rPr>
              <a:t>means “</a:t>
            </a:r>
            <a:r>
              <a:rPr lang="en-US" sz="2600" b="1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sum up everything in the parentheses</a:t>
            </a:r>
            <a:r>
              <a:rPr lang="en-US" sz="2600" dirty="0" smtClean="0">
                <a:latin typeface="Cambria" panose="02040503050406030204" pitchFamily="18" charset="0"/>
              </a:rPr>
              <a:t>.”  </a:t>
            </a:r>
            <a:endParaRPr lang="en-US" sz="2600" dirty="0" smtClean="0">
              <a:latin typeface="Cambria" panose="02040503050406030204" pitchFamily="18" charset="0"/>
            </a:endParaRPr>
          </a:p>
          <a:p>
            <a:r>
              <a:rPr lang="en-US" sz="2600" b="1" dirty="0" smtClean="0">
                <a:latin typeface="Cambria" panose="02040503050406030204" pitchFamily="18" charset="0"/>
              </a:rPr>
              <a:t>Note </a:t>
            </a:r>
            <a:r>
              <a:rPr lang="en-US" sz="2600" b="1" dirty="0" smtClean="0">
                <a:latin typeface="Cambria" panose="02040503050406030204" pitchFamily="18" charset="0"/>
              </a:rPr>
              <a:t>that b/c of how the rules</a:t>
            </a:r>
            <a:r>
              <a:rPr lang="en-US" sz="2600" b="1" dirty="0">
                <a:latin typeface="Cambria" panose="02040503050406030204" pitchFamily="18" charset="0"/>
              </a:rPr>
              <a:t> </a:t>
            </a:r>
            <a:r>
              <a:rPr lang="en-US" sz="2600" b="1" dirty="0" smtClean="0">
                <a:latin typeface="Cambria" panose="02040503050406030204" pitchFamily="18" charset="0"/>
              </a:rPr>
              <a:t>of algebra work, we actually square everything in the </a:t>
            </a:r>
            <a:r>
              <a:rPr lang="en-US" sz="2600" b="1" dirty="0" smtClean="0">
                <a:latin typeface="Cambria" panose="02040503050406030204" pitchFamily="18" charset="0"/>
              </a:rPr>
              <a:t>parentheses </a:t>
            </a:r>
            <a:r>
              <a:rPr lang="en-US" sz="2600" b="1" dirty="0" smtClean="0">
                <a:latin typeface="Cambria" panose="02040503050406030204" pitchFamily="18" charset="0"/>
              </a:rPr>
              <a:t>1</a:t>
            </a:r>
            <a:r>
              <a:rPr lang="en-US" sz="2600" b="1" baseline="30000" dirty="0" smtClean="0">
                <a:latin typeface="Cambria" panose="02040503050406030204" pitchFamily="18" charset="0"/>
              </a:rPr>
              <a:t>st</a:t>
            </a:r>
            <a:r>
              <a:rPr lang="en-US" sz="2600" b="1" dirty="0" smtClean="0">
                <a:latin typeface="Cambria" panose="02040503050406030204" pitchFamily="18" charset="0"/>
              </a:rPr>
              <a:t>, </a:t>
            </a:r>
            <a:r>
              <a:rPr lang="en-US" sz="2600" b="1" i="1" dirty="0" smtClean="0">
                <a:latin typeface="Cambria" panose="02040503050406030204" pitchFamily="18" charset="0"/>
              </a:rPr>
              <a:t>then</a:t>
            </a:r>
            <a:r>
              <a:rPr lang="en-US" sz="2600" b="1" dirty="0" smtClean="0">
                <a:latin typeface="Cambria" panose="02040503050406030204" pitchFamily="18" charset="0"/>
              </a:rPr>
              <a:t> sum it up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467100" y="2343695"/>
            <a:ext cx="3152641" cy="124951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-16311" y="3634749"/>
            <a:ext cx="600155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smtClean="0">
                <a:latin typeface="Cambria" panose="02040503050406030204" pitchFamily="18" charset="0"/>
              </a:rPr>
              <a:t>6) The “</a:t>
            </a:r>
            <a:r>
              <a:rPr lang="en-US" sz="2600" b="1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sum of square deviations</a:t>
            </a:r>
            <a:r>
              <a:rPr lang="en-US" sz="2600" b="1" dirty="0" smtClean="0">
                <a:latin typeface="Cambria" panose="02040503050406030204" pitchFamily="18" charset="0"/>
              </a:rPr>
              <a:t>”</a:t>
            </a:r>
          </a:p>
          <a:p>
            <a:r>
              <a:rPr lang="en-US" sz="2600" dirty="0" smtClean="0">
                <a:latin typeface="Cambria" panose="02040503050406030204" pitchFamily="18" charset="0"/>
              </a:rPr>
              <a:t>Because we are </a:t>
            </a:r>
            <a:r>
              <a:rPr lang="en-US" sz="2600" b="1" dirty="0" smtClean="0">
                <a:latin typeface="Cambria" panose="02040503050406030204" pitchFamily="18" charset="0"/>
              </a:rPr>
              <a:t>summing</a:t>
            </a:r>
            <a:r>
              <a:rPr lang="en-US" sz="2600" dirty="0" smtClean="0">
                <a:latin typeface="Cambria" panose="02040503050406030204" pitchFamily="18" charset="0"/>
              </a:rPr>
              <a:t> up a set of </a:t>
            </a:r>
            <a:r>
              <a:rPr lang="en-US" sz="2600" b="1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deviations</a:t>
            </a:r>
            <a:r>
              <a:rPr lang="en-US" sz="2600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US" sz="2600" dirty="0" smtClean="0">
                <a:latin typeface="Cambria" panose="02040503050406030204" pitchFamily="18" charset="0"/>
              </a:rPr>
              <a:t>(point 3) that have been </a:t>
            </a:r>
            <a:r>
              <a:rPr lang="en-US" sz="2600" b="1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squared</a:t>
            </a:r>
            <a:r>
              <a:rPr lang="en-US" sz="2600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US" sz="2600" dirty="0" smtClean="0">
                <a:latin typeface="Cambria" panose="02040503050406030204" pitchFamily="18" charset="0"/>
              </a:rPr>
              <a:t>(point 4) what we get is called a </a:t>
            </a:r>
            <a:endParaRPr lang="en-US" sz="2600" dirty="0" smtClean="0">
              <a:latin typeface="Cambria" panose="02040503050406030204" pitchFamily="18" charset="0"/>
            </a:endParaRPr>
          </a:p>
          <a:p>
            <a:r>
              <a:rPr lang="en-US" sz="2600" dirty="0" smtClean="0">
                <a:latin typeface="Cambria" panose="02040503050406030204" pitchFamily="18" charset="0"/>
              </a:rPr>
              <a:t>“</a:t>
            </a:r>
            <a:r>
              <a:rPr lang="en-US" sz="2600" b="1" dirty="0" smtClean="0">
                <a:latin typeface="Cambria" panose="02040503050406030204" pitchFamily="18" charset="0"/>
              </a:rPr>
              <a:t>sum of square deviations</a:t>
            </a:r>
            <a:r>
              <a:rPr lang="en-US" sz="2600" dirty="0" smtClean="0">
                <a:latin typeface="Cambria" panose="02040503050406030204" pitchFamily="18" charset="0"/>
              </a:rPr>
              <a:t>” (</a:t>
            </a:r>
            <a:r>
              <a:rPr lang="en-US" sz="2600" b="1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SSD</a:t>
            </a:r>
            <a:r>
              <a:rPr lang="en-US" sz="2600" dirty="0" smtClean="0">
                <a:latin typeface="Cambria" panose="02040503050406030204" pitchFamily="18" charset="0"/>
              </a:rPr>
              <a:t>) or just “</a:t>
            </a:r>
            <a:r>
              <a:rPr lang="en-US" sz="2600" b="1" dirty="0" smtClean="0">
                <a:latin typeface="Cambria" panose="02040503050406030204" pitchFamily="18" charset="0"/>
              </a:rPr>
              <a:t>sum of squares</a:t>
            </a:r>
            <a:r>
              <a:rPr lang="en-US" sz="2600" dirty="0" smtClean="0">
                <a:latin typeface="Cambria" panose="02040503050406030204" pitchFamily="18" charset="0"/>
              </a:rPr>
              <a:t>” (</a:t>
            </a:r>
            <a:r>
              <a:rPr lang="en-US" sz="2600" b="1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SS</a:t>
            </a:r>
            <a:r>
              <a:rPr lang="en-US" sz="2600" dirty="0" smtClean="0">
                <a:latin typeface="Cambria" panose="02040503050406030204" pitchFamily="18" charset="0"/>
              </a:rPr>
              <a:t>) for short.  The </a:t>
            </a:r>
            <a:r>
              <a:rPr lang="en-US" sz="2600" b="1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SSD</a:t>
            </a:r>
            <a:r>
              <a:rPr lang="en-US" sz="2600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US" sz="2600" dirty="0" smtClean="0">
                <a:latin typeface="Cambria" panose="02040503050406030204" pitchFamily="18" charset="0"/>
              </a:rPr>
              <a:t>is the numerator of this </a:t>
            </a:r>
            <a:r>
              <a:rPr lang="en-US" sz="2600" dirty="0" smtClean="0">
                <a:latin typeface="Cambria" panose="02040503050406030204" pitchFamily="18" charset="0"/>
              </a:rPr>
              <a:t>equation for the variance.</a:t>
            </a:r>
            <a:endParaRPr lang="en-US" sz="2600" dirty="0" smtClean="0">
              <a:latin typeface="Cambria" panose="02040503050406030204" pitchFamily="18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7963082" y="4934229"/>
            <a:ext cx="952318" cy="42846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9007217" y="3564791"/>
            <a:ext cx="3184783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smtClean="0">
                <a:latin typeface="Cambria" panose="02040503050406030204" pitchFamily="18" charset="0"/>
              </a:rPr>
              <a:t>7)Divide by df</a:t>
            </a:r>
            <a:endParaRPr lang="en-US" sz="2600" b="1" baseline="30000" dirty="0" smtClean="0">
              <a:latin typeface="Cambria" panose="02040503050406030204" pitchFamily="18" charset="0"/>
            </a:endParaRPr>
          </a:p>
          <a:p>
            <a:r>
              <a:rPr lang="en-US" sz="2600" dirty="0" smtClean="0">
                <a:latin typeface="Cambria" panose="02040503050406030204" pitchFamily="18" charset="0"/>
              </a:rPr>
              <a:t>To complete the calculation of the variance we divide the </a:t>
            </a:r>
            <a:r>
              <a:rPr lang="en-US" sz="2600" b="1" dirty="0" smtClean="0">
                <a:latin typeface="Cambria" panose="02040503050406030204" pitchFamily="18" charset="0"/>
              </a:rPr>
              <a:t>sums of squares </a:t>
            </a:r>
            <a:endParaRPr lang="en-US" sz="2600" b="1" dirty="0" smtClean="0">
              <a:latin typeface="Cambria" panose="02040503050406030204" pitchFamily="18" charset="0"/>
            </a:endParaRPr>
          </a:p>
          <a:p>
            <a:r>
              <a:rPr lang="en-US" sz="2600" dirty="0" smtClean="0">
                <a:latin typeface="Cambria" panose="02040503050406030204" pitchFamily="18" charset="0"/>
              </a:rPr>
              <a:t>(</a:t>
            </a:r>
            <a:r>
              <a:rPr lang="en-US" sz="2600" dirty="0" smtClean="0">
                <a:latin typeface="Cambria" panose="02040503050406030204" pitchFamily="18" charset="0"/>
              </a:rPr>
              <a:t>SS) by n-1.  This is called the “</a:t>
            </a:r>
            <a:r>
              <a:rPr lang="en-US" sz="2600" b="1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degrees of freedom</a:t>
            </a:r>
            <a:r>
              <a:rPr lang="en-US" sz="2600" dirty="0" smtClean="0">
                <a:latin typeface="Cambria" panose="02040503050406030204" pitchFamily="18" charset="0"/>
              </a:rPr>
              <a:t>” (</a:t>
            </a:r>
            <a:r>
              <a:rPr lang="en-US" sz="2600" b="1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df</a:t>
            </a:r>
            <a:r>
              <a:rPr lang="en-US" sz="2600" dirty="0" smtClean="0">
                <a:latin typeface="Cambria" panose="02040503050406030204" pitchFamily="18" charset="0"/>
              </a:rPr>
              <a:t>)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8929495" y="2519646"/>
            <a:ext cx="795270" cy="106191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12144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71721"/>
            <a:ext cx="5724876" cy="274574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88665" y="157853"/>
            <a:ext cx="7903335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Cambria" panose="02040503050406030204" pitchFamily="18" charset="0"/>
              </a:rPr>
              <a:t>The </a:t>
            </a:r>
            <a:r>
              <a:rPr lang="en-US" sz="2600" b="1" dirty="0" smtClean="0">
                <a:latin typeface="Cambria" panose="02040503050406030204" pitchFamily="18" charset="0"/>
              </a:rPr>
              <a:t>variance </a:t>
            </a:r>
            <a:r>
              <a:rPr lang="en-US" sz="2600" b="1" dirty="0" smtClean="0">
                <a:latin typeface="Cambria" panose="02040503050406030204" pitchFamily="18" charset="0"/>
              </a:rPr>
              <a:t>formula </a:t>
            </a:r>
            <a:r>
              <a:rPr lang="en-US" sz="2600" dirty="0" smtClean="0">
                <a:latin typeface="Cambria" panose="02040503050406030204" pitchFamily="18" charset="0"/>
              </a:rPr>
              <a:t>(s</a:t>
            </a:r>
            <a:r>
              <a:rPr lang="en-US" sz="2600" baseline="30000" dirty="0" smtClean="0">
                <a:latin typeface="Cambria" panose="02040503050406030204" pitchFamily="18" charset="0"/>
              </a:rPr>
              <a:t>2</a:t>
            </a:r>
            <a:r>
              <a:rPr lang="en-US" sz="2600" dirty="0" smtClean="0">
                <a:latin typeface="Cambria" panose="02040503050406030204" pitchFamily="18" charset="0"/>
              </a:rPr>
              <a:t>) </a:t>
            </a:r>
            <a:r>
              <a:rPr lang="en-US" sz="2600" dirty="0" smtClean="0">
                <a:latin typeface="Cambria" panose="02040503050406030204" pitchFamily="18" charset="0"/>
              </a:rPr>
              <a:t>looks complicate but it is actually a bit like the </a:t>
            </a:r>
            <a:r>
              <a:rPr lang="en-US" sz="2600" b="1" dirty="0" smtClean="0">
                <a:latin typeface="Cambria" panose="02040503050406030204" pitchFamily="18" charset="0"/>
              </a:rPr>
              <a:t>mean</a:t>
            </a:r>
            <a:r>
              <a:rPr lang="en-US" sz="2600" dirty="0" smtClean="0">
                <a:latin typeface="Cambria" panose="02040503050406030204" pitchFamily="18" charset="0"/>
              </a:rPr>
              <a:t>.  It involves a </a:t>
            </a:r>
            <a:r>
              <a:rPr lang="en-US" sz="2600" b="1" dirty="0" smtClean="0">
                <a:latin typeface="Cambria" panose="02040503050406030204" pitchFamily="18" charset="0"/>
              </a:rPr>
              <a:t>summation </a:t>
            </a:r>
            <a:r>
              <a:rPr lang="en-US" sz="2600" b="1" dirty="0" smtClean="0">
                <a:latin typeface="Cambria" panose="02040503050406030204" pitchFamily="18" charset="0"/>
              </a:rPr>
              <a:t>(</a:t>
            </a:r>
            <a:r>
              <a:rPr lang="el-GR" sz="2600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Σ </a:t>
            </a:r>
            <a:r>
              <a:rPr lang="en-US" sz="2600" b="1" dirty="0" smtClean="0">
                <a:latin typeface="Cambria" panose="02040503050406030204" pitchFamily="18" charset="0"/>
              </a:rPr>
              <a:t>) </a:t>
            </a:r>
            <a:r>
              <a:rPr lang="en-US" sz="2600" dirty="0" smtClean="0">
                <a:latin typeface="Cambria" panose="02040503050406030204" pitchFamily="18" charset="0"/>
              </a:rPr>
              <a:t>as </a:t>
            </a:r>
            <a:r>
              <a:rPr lang="en-US" sz="2600" dirty="0" smtClean="0">
                <a:latin typeface="Cambria" panose="02040503050406030204" pitchFamily="18" charset="0"/>
              </a:rPr>
              <a:t>the numerator and has the </a:t>
            </a:r>
            <a:r>
              <a:rPr lang="en-US" sz="2600" b="1" dirty="0" smtClean="0">
                <a:latin typeface="Cambria" panose="02040503050406030204" pitchFamily="18" charset="0"/>
              </a:rPr>
              <a:t>sample </a:t>
            </a:r>
            <a:r>
              <a:rPr lang="en-US" sz="2600" b="1" dirty="0" smtClean="0">
                <a:latin typeface="Cambria" panose="02040503050406030204" pitchFamily="18" charset="0"/>
              </a:rPr>
              <a:t>size (n) </a:t>
            </a:r>
            <a:r>
              <a:rPr lang="en-US" sz="2600" dirty="0" smtClean="0">
                <a:latin typeface="Cambria" panose="02040503050406030204" pitchFamily="18" charset="0"/>
              </a:rPr>
              <a:t>on the denominator (minus 1 to get the </a:t>
            </a:r>
            <a:endParaRPr lang="en-US" sz="2600" dirty="0" smtClean="0">
              <a:latin typeface="Cambria" panose="02040503050406030204" pitchFamily="18" charset="0"/>
            </a:endParaRPr>
          </a:p>
          <a:p>
            <a:r>
              <a:rPr lang="en-US" sz="2600" b="1" dirty="0" smtClean="0">
                <a:latin typeface="Cambria" panose="02040503050406030204" pitchFamily="18" charset="0"/>
              </a:rPr>
              <a:t>degrees </a:t>
            </a:r>
            <a:r>
              <a:rPr lang="en-US" sz="2600" b="1" dirty="0" smtClean="0">
                <a:latin typeface="Cambria" panose="02040503050406030204" pitchFamily="18" charset="0"/>
              </a:rPr>
              <a:t>of freedom</a:t>
            </a:r>
            <a:r>
              <a:rPr lang="en-US" sz="2600" dirty="0" smtClean="0">
                <a:latin typeface="Cambria" panose="02040503050406030204" pitchFamily="18" charset="0"/>
              </a:rPr>
              <a:t>, </a:t>
            </a:r>
            <a:r>
              <a:rPr lang="en-US" sz="2600" b="1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df</a:t>
            </a:r>
            <a:r>
              <a:rPr lang="en-US" sz="2600" dirty="0" smtClean="0">
                <a:latin typeface="Cambria" panose="02040503050406030204" pitchFamily="18" charset="0"/>
              </a:rPr>
              <a:t>).</a:t>
            </a:r>
          </a:p>
          <a:p>
            <a:endParaRPr lang="en-US" sz="2600" dirty="0">
              <a:latin typeface="Cambria" panose="02040503050406030204" pitchFamily="18" charset="0"/>
            </a:endParaRPr>
          </a:p>
          <a:p>
            <a:endParaRPr lang="en-US" sz="2600" dirty="0" smtClean="0">
              <a:latin typeface="Cambria" panose="02040503050406030204" pitchFamily="18" charset="0"/>
            </a:endParaRPr>
          </a:p>
        </p:txBody>
      </p:sp>
      <p:sp>
        <p:nvSpPr>
          <p:cNvPr id="2" name="Right Brace 1"/>
          <p:cNvSpPr/>
          <p:nvPr/>
        </p:nvSpPr>
        <p:spPr>
          <a:xfrm>
            <a:off x="5444234" y="4932608"/>
            <a:ext cx="631064" cy="991674"/>
          </a:xfrm>
          <a:prstGeom prst="rightBrace">
            <a:avLst>
              <a:gd name="adj1" fmla="val 26700"/>
              <a:gd name="adj2" fmla="val 50000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/>
          <p:cNvSpPr/>
          <p:nvPr/>
        </p:nvSpPr>
        <p:spPr>
          <a:xfrm>
            <a:off x="5444234" y="3838293"/>
            <a:ext cx="631064" cy="991674"/>
          </a:xfrm>
          <a:prstGeom prst="rightBrace">
            <a:avLst>
              <a:gd name="adj1" fmla="val 26700"/>
              <a:gd name="adj2" fmla="val 50000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603877" y="3581785"/>
            <a:ext cx="513521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Sum of square deviations </a:t>
            </a:r>
            <a:r>
              <a:rPr lang="en-US" sz="2600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(SSD) aka  sum of squares (SS)</a:t>
            </a:r>
            <a:endParaRPr lang="en-US" sz="2600" dirty="0" smtClean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</a:endParaRPr>
          </a:p>
          <a:p>
            <a:endParaRPr lang="en-US" sz="2600" dirty="0">
              <a:latin typeface="Cambria" panose="02040503050406030204" pitchFamily="18" charset="0"/>
            </a:endParaRPr>
          </a:p>
          <a:p>
            <a:endParaRPr lang="en-US" sz="2600" dirty="0" smtClean="0">
              <a:latin typeface="Cambria" panose="020405030504060302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03877" y="4932608"/>
            <a:ext cx="513521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Degrees of freedom (df)</a:t>
            </a:r>
            <a:endParaRPr lang="en-US" sz="2600" b="1" dirty="0" smtClean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</a:endParaRPr>
          </a:p>
          <a:p>
            <a:endParaRPr lang="en-US" sz="2600" dirty="0">
              <a:latin typeface="Cambria" panose="02040503050406030204" pitchFamily="18" charset="0"/>
            </a:endParaRPr>
          </a:p>
          <a:p>
            <a:endParaRPr lang="en-US" sz="2600" dirty="0" smtClean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6587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55313" y="-811695"/>
            <a:ext cx="945416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600" dirty="0">
              <a:latin typeface="Cambria" panose="02040503050406030204" pitchFamily="18" charset="0"/>
            </a:endParaRPr>
          </a:p>
          <a:p>
            <a:endParaRPr lang="en-US" sz="2600" dirty="0" smtClean="0">
              <a:latin typeface="Cambria" panose="02040503050406030204" pitchFamily="18" charset="0"/>
            </a:endParaRPr>
          </a:p>
          <a:p>
            <a:r>
              <a:rPr lang="en-US" sz="2600" b="1" dirty="0" smtClean="0">
                <a:latin typeface="Cambria" panose="02040503050406030204" pitchFamily="18" charset="0"/>
              </a:rPr>
              <a:t>The standard deviation </a:t>
            </a:r>
            <a:r>
              <a:rPr lang="en-US" sz="2600" dirty="0" smtClean="0">
                <a:latin typeface="Cambria" panose="02040503050406030204" pitchFamily="18" charset="0"/>
              </a:rPr>
              <a:t>(</a:t>
            </a:r>
            <a:r>
              <a:rPr lang="en-US" sz="2600" b="1" dirty="0" smtClean="0">
                <a:latin typeface="Cambria" panose="02040503050406030204" pitchFamily="18" charset="0"/>
              </a:rPr>
              <a:t>SD</a:t>
            </a:r>
            <a:r>
              <a:rPr lang="en-US" sz="2600" dirty="0" smtClean="0">
                <a:latin typeface="Cambria" panose="02040503050406030204" pitchFamily="18" charset="0"/>
              </a:rPr>
              <a:t> or just </a:t>
            </a:r>
            <a:r>
              <a:rPr lang="en-US" sz="2600" b="1" dirty="0" smtClean="0">
                <a:latin typeface="Cambria" panose="02040503050406030204" pitchFamily="18" charset="0"/>
              </a:rPr>
              <a:t>S</a:t>
            </a:r>
            <a:r>
              <a:rPr lang="en-US" sz="2600" dirty="0" smtClean="0">
                <a:latin typeface="Cambria" panose="02040503050406030204" pitchFamily="18" charset="0"/>
              </a:rPr>
              <a:t>) </a:t>
            </a:r>
            <a:r>
              <a:rPr lang="en-US" sz="2600" dirty="0" smtClean="0">
                <a:latin typeface="Cambria" panose="02040503050406030204" pitchFamily="18" charset="0"/>
              </a:rPr>
              <a:t>is just the </a:t>
            </a:r>
            <a:r>
              <a:rPr lang="en-US" sz="2600" b="1" dirty="0" smtClean="0">
                <a:latin typeface="Cambria" panose="02040503050406030204" pitchFamily="18" charset="0"/>
              </a:rPr>
              <a:t>square root </a:t>
            </a:r>
            <a:r>
              <a:rPr lang="en-US" sz="2600" dirty="0" smtClean="0">
                <a:latin typeface="Cambria" panose="02040503050406030204" pitchFamily="18" charset="0"/>
              </a:rPr>
              <a:t>of the </a:t>
            </a:r>
            <a:r>
              <a:rPr lang="en-US" sz="2600" b="1" dirty="0" smtClean="0">
                <a:latin typeface="Cambria" panose="02040503050406030204" pitchFamily="18" charset="0"/>
              </a:rPr>
              <a:t>variance</a:t>
            </a:r>
            <a:r>
              <a:rPr lang="en-US" sz="2600" dirty="0" smtClean="0">
                <a:latin typeface="Cambria" panose="02040503050406030204" pitchFamily="18" charset="0"/>
              </a:rPr>
              <a:t>.  The SD is “</a:t>
            </a:r>
            <a:r>
              <a:rPr lang="en-US" sz="2600" b="1" dirty="0" smtClean="0">
                <a:latin typeface="Cambria" panose="02040503050406030204" pitchFamily="18" charset="0"/>
              </a:rPr>
              <a:t>standardized</a:t>
            </a:r>
            <a:r>
              <a:rPr lang="en-US" sz="2600" dirty="0" smtClean="0">
                <a:latin typeface="Cambria" panose="02040503050406030204" pitchFamily="18" charset="0"/>
              </a:rPr>
              <a:t>” relative to the mean because taking the square root of the variance undoes the “</a:t>
            </a:r>
            <a:r>
              <a:rPr lang="en-US" sz="2600" b="1" dirty="0" smtClean="0">
                <a:latin typeface="Cambria" panose="02040503050406030204" pitchFamily="18" charset="0"/>
              </a:rPr>
              <a:t>squaring of the deviations</a:t>
            </a:r>
            <a:r>
              <a:rPr lang="en-US" sz="2600" dirty="0" smtClean="0">
                <a:latin typeface="Cambria" panose="02040503050406030204" pitchFamily="18" charset="0"/>
              </a:rPr>
              <a:t>”.</a:t>
            </a:r>
            <a:endParaRPr lang="en-US" sz="2600" dirty="0">
              <a:latin typeface="Cambria" panose="020405030504060302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04" y="2126254"/>
            <a:ext cx="6339632" cy="3849543"/>
          </a:xfrm>
          <a:prstGeom prst="rect">
            <a:avLst/>
          </a:prstGeom>
        </p:spPr>
      </p:pic>
      <p:sp>
        <p:nvSpPr>
          <p:cNvPr id="10" name="Right Brace 9"/>
          <p:cNvSpPr/>
          <p:nvPr/>
        </p:nvSpPr>
        <p:spPr>
          <a:xfrm>
            <a:off x="6281361" y="3214092"/>
            <a:ext cx="502075" cy="1976094"/>
          </a:xfrm>
          <a:prstGeom prst="rightBrace">
            <a:avLst>
              <a:gd name="adj1" fmla="val 26700"/>
              <a:gd name="adj2" fmla="val 50000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273578" y="3799267"/>
            <a:ext cx="513521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Variance</a:t>
            </a:r>
            <a:endParaRPr lang="en-US" sz="2600" b="1" dirty="0" smtClean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</a:endParaRPr>
          </a:p>
          <a:p>
            <a:endParaRPr lang="en-US" sz="2600" dirty="0">
              <a:latin typeface="Cambria" panose="02040503050406030204" pitchFamily="18" charset="0"/>
            </a:endParaRPr>
          </a:p>
          <a:p>
            <a:endParaRPr lang="en-US" sz="2600" dirty="0" smtClean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00955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879" y="2375092"/>
            <a:ext cx="107538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b="1" dirty="0" smtClean="0"/>
              <a:t>Data</a:t>
            </a:r>
          </a:p>
          <a:p>
            <a:pPr algn="ctr"/>
            <a:r>
              <a:rPr lang="en-US" sz="3400" dirty="0" smtClean="0"/>
              <a:t>(</a:t>
            </a:r>
            <a:r>
              <a:rPr lang="en-US" sz="3400" dirty="0" err="1" smtClean="0"/>
              <a:t>Y.i</a:t>
            </a:r>
            <a:r>
              <a:rPr lang="en-US" sz="3400" dirty="0" smtClean="0"/>
              <a:t>)</a:t>
            </a:r>
            <a:endParaRPr lang="en-US" sz="3400" dirty="0"/>
          </a:p>
        </p:txBody>
      </p:sp>
      <p:sp>
        <p:nvSpPr>
          <p:cNvPr id="3" name="TextBox 2"/>
          <p:cNvSpPr txBox="1"/>
          <p:nvPr/>
        </p:nvSpPr>
        <p:spPr>
          <a:xfrm>
            <a:off x="1352818" y="2375092"/>
            <a:ext cx="271744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b="1" dirty="0"/>
              <a:t>v</a:t>
            </a:r>
            <a:r>
              <a:rPr lang="en-US" sz="3400" b="1" dirty="0" smtClean="0"/>
              <a:t>ariance</a:t>
            </a:r>
          </a:p>
          <a:p>
            <a:pPr algn="ctr"/>
            <a:r>
              <a:rPr lang="en-US" sz="3400" dirty="0" err="1" smtClean="0"/>
              <a:t>var</a:t>
            </a:r>
            <a:r>
              <a:rPr lang="en-US" sz="3400" dirty="0" smtClean="0"/>
              <a:t>(</a:t>
            </a:r>
            <a:r>
              <a:rPr lang="en-US" sz="3400" dirty="0" err="1" smtClean="0"/>
              <a:t>Y.i</a:t>
            </a:r>
            <a:r>
              <a:rPr lang="en-US" sz="3400" dirty="0" smtClean="0"/>
              <a:t>)</a:t>
            </a:r>
            <a:endParaRPr lang="en-US" sz="34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132265" y="2944478"/>
            <a:ext cx="56667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873054" y="2435714"/>
            <a:ext cx="250413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b="1" dirty="0" smtClean="0"/>
              <a:t>SD </a:t>
            </a:r>
          </a:p>
          <a:p>
            <a:pPr algn="ctr"/>
            <a:r>
              <a:rPr lang="en-US" sz="3400" dirty="0" err="1"/>
              <a:t>s</a:t>
            </a:r>
            <a:r>
              <a:rPr lang="en-US" sz="3400" dirty="0" err="1" smtClean="0"/>
              <a:t>qrt</a:t>
            </a:r>
            <a:r>
              <a:rPr lang="en-US" sz="3400" dirty="0" smtClean="0"/>
              <a:t>(</a:t>
            </a:r>
            <a:r>
              <a:rPr lang="en-US" sz="3400" dirty="0" err="1" smtClean="0"/>
              <a:t>var</a:t>
            </a:r>
            <a:r>
              <a:rPr lang="en-US" sz="3400" dirty="0" smtClean="0"/>
              <a:t>(</a:t>
            </a:r>
            <a:r>
              <a:rPr lang="en-US" sz="3400" dirty="0" err="1" smtClean="0"/>
              <a:t>Y.i</a:t>
            </a:r>
            <a:r>
              <a:rPr lang="en-US" sz="3400" dirty="0"/>
              <a:t>)</a:t>
            </a:r>
          </a:p>
          <a:p>
            <a:pPr algn="ctr"/>
            <a:endParaRPr lang="en-US" sz="34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9567928" y="1912493"/>
            <a:ext cx="2717442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b="1" dirty="0" smtClean="0">
                <a:solidFill>
                  <a:schemeClr val="accent2">
                    <a:lumMod val="75000"/>
                  </a:schemeClr>
                </a:solidFill>
              </a:rPr>
              <a:t>95% Confidence Intervals</a:t>
            </a:r>
          </a:p>
          <a:p>
            <a:pPr algn="ctr"/>
            <a:endParaRPr lang="en-US" sz="34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en-US" sz="3400" b="1" dirty="0" smtClean="0">
                <a:solidFill>
                  <a:schemeClr val="accent2">
                    <a:lumMod val="75000"/>
                  </a:schemeClr>
                </a:solidFill>
              </a:rPr>
              <a:t>1.96*SE</a:t>
            </a:r>
          </a:p>
          <a:p>
            <a:pPr algn="ctr"/>
            <a:endParaRPr lang="en-US" sz="3400" b="1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en-US" sz="3400" b="1" dirty="0" smtClean="0">
                <a:solidFill>
                  <a:schemeClr val="accent2">
                    <a:lumMod val="75000"/>
                  </a:schemeClr>
                </a:solidFill>
              </a:rPr>
              <a:t>Best choice for error bars</a:t>
            </a:r>
            <a:endParaRPr lang="en-US" sz="3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390036" y="1905489"/>
            <a:ext cx="311406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dirty="0" smtClean="0">
                <a:solidFill>
                  <a:schemeClr val="accent2">
                    <a:lumMod val="75000"/>
                  </a:schemeClr>
                </a:solidFill>
              </a:rPr>
              <a:t>SE</a:t>
            </a:r>
          </a:p>
          <a:p>
            <a:pPr algn="ctr"/>
            <a:r>
              <a:rPr lang="en-US" sz="3400" dirty="0" smtClean="0">
                <a:solidFill>
                  <a:schemeClr val="accent2">
                    <a:lumMod val="75000"/>
                  </a:schemeClr>
                </a:solidFill>
              </a:rPr>
              <a:t>“standard error”</a:t>
            </a:r>
            <a:endParaRPr lang="en-US" sz="3400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en-US" sz="3400" dirty="0" smtClean="0">
                <a:solidFill>
                  <a:schemeClr val="accent2">
                    <a:lumMod val="75000"/>
                  </a:schemeClr>
                </a:solidFill>
              </a:rPr>
              <a:t>SD/</a:t>
            </a:r>
            <a:r>
              <a:rPr lang="en-US" sz="3400" dirty="0" err="1" smtClean="0">
                <a:solidFill>
                  <a:schemeClr val="accent2">
                    <a:lumMod val="75000"/>
                  </a:schemeClr>
                </a:solidFill>
              </a:rPr>
              <a:t>sqrt</a:t>
            </a:r>
            <a:r>
              <a:rPr lang="en-US" sz="3400" dirty="0" smtClean="0">
                <a:solidFill>
                  <a:schemeClr val="accent2">
                    <a:lumMod val="75000"/>
                  </a:schemeClr>
                </a:solidFill>
              </a:rPr>
              <a:t>(N)</a:t>
            </a:r>
          </a:p>
          <a:p>
            <a:pPr algn="ctr"/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-Often Used for “error bars”</a:t>
            </a:r>
          </a:p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Extending above &amp; below mean</a:t>
            </a:r>
          </a:p>
          <a:p>
            <a:pPr algn="ctr"/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693550" y="2944478"/>
            <a:ext cx="56667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093854" y="2935065"/>
            <a:ext cx="56667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9244881" y="3078909"/>
            <a:ext cx="56667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816656" y="3513865"/>
            <a:ext cx="21769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-very important to the math behind stats…</a:t>
            </a:r>
          </a:p>
          <a:p>
            <a:r>
              <a:rPr lang="en-US" dirty="0" smtClean="0"/>
              <a:t>-…but CANNOT be compared directly to the mean</a:t>
            </a:r>
          </a:p>
          <a:p>
            <a:r>
              <a:rPr lang="en-US" dirty="0" smtClean="0"/>
              <a:t>-rarely reported in papers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173433" y="3434417"/>
            <a:ext cx="21769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-CAN be compared directly to the mean</a:t>
            </a:r>
          </a:p>
          <a:p>
            <a:r>
              <a:rPr lang="en-US" dirty="0" smtClean="0"/>
              <a:t>-occasionally reported in papers, but SE is usually more informative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6436" y="-130783"/>
            <a:ext cx="1216556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Flow chart:</a:t>
            </a:r>
          </a:p>
          <a:p>
            <a:r>
              <a:rPr lang="en-US" sz="4400" dirty="0" smtClean="0"/>
              <a:t>From raw data (Yi) to 95%Confidence interval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2978098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0"/>
            <a:ext cx="12192000" cy="821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 smtClean="0">
                <a:solidFill>
                  <a:schemeClr val="accent2">
                    <a:lumMod val="75000"/>
                  </a:schemeClr>
                </a:solidFill>
              </a:rPr>
              <a:t>SE = SD/</a:t>
            </a:r>
            <a:r>
              <a:rPr lang="en-US" sz="8800" b="1" dirty="0" err="1" smtClean="0">
                <a:solidFill>
                  <a:schemeClr val="accent2">
                    <a:lumMod val="75000"/>
                  </a:schemeClr>
                </a:solidFill>
              </a:rPr>
              <a:t>sqrt</a:t>
            </a:r>
            <a:r>
              <a:rPr lang="en-US" sz="8800" b="1" dirty="0" smtClean="0">
                <a:solidFill>
                  <a:schemeClr val="accent2">
                    <a:lumMod val="75000"/>
                  </a:schemeClr>
                </a:solidFill>
              </a:rPr>
              <a:t>(N)</a:t>
            </a:r>
          </a:p>
          <a:p>
            <a:pPr algn="ctr"/>
            <a:endParaRPr lang="en-US" sz="88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en-US" sz="8800" b="1" dirty="0" smtClean="0">
                <a:solidFill>
                  <a:schemeClr val="accent2">
                    <a:lumMod val="75000"/>
                  </a:schemeClr>
                </a:solidFill>
              </a:rPr>
              <a:t>SE = </a:t>
            </a:r>
            <a:r>
              <a:rPr lang="en-US" sz="8800" b="1" dirty="0" err="1" smtClean="0">
                <a:solidFill>
                  <a:schemeClr val="accent2">
                    <a:lumMod val="75000"/>
                  </a:schemeClr>
                </a:solidFill>
              </a:rPr>
              <a:t>sqrt</a:t>
            </a:r>
            <a:r>
              <a:rPr lang="en-US" sz="8800" b="1" dirty="0" smtClean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US" sz="8800" b="1" dirty="0" err="1" smtClean="0">
                <a:solidFill>
                  <a:schemeClr val="accent2">
                    <a:lumMod val="75000"/>
                  </a:schemeClr>
                </a:solidFill>
              </a:rPr>
              <a:t>var</a:t>
            </a:r>
            <a:r>
              <a:rPr lang="en-US" sz="8800" b="1" dirty="0" smtClean="0">
                <a:solidFill>
                  <a:schemeClr val="accent2">
                    <a:lumMod val="75000"/>
                  </a:schemeClr>
                </a:solidFill>
              </a:rPr>
              <a:t>(N))/</a:t>
            </a:r>
            <a:r>
              <a:rPr lang="en-US" sz="8800" b="1" dirty="0" err="1" smtClean="0">
                <a:solidFill>
                  <a:schemeClr val="accent2">
                    <a:lumMod val="75000"/>
                  </a:schemeClr>
                </a:solidFill>
              </a:rPr>
              <a:t>sqrt</a:t>
            </a:r>
            <a:r>
              <a:rPr lang="en-US" sz="8800" b="1" dirty="0" smtClean="0">
                <a:solidFill>
                  <a:schemeClr val="accent2">
                    <a:lumMod val="75000"/>
                  </a:schemeClr>
                </a:solidFill>
              </a:rPr>
              <a:t>(N)</a:t>
            </a:r>
          </a:p>
          <a:p>
            <a:pPr algn="ctr"/>
            <a:endParaRPr lang="en-US" sz="8800" b="1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en-US" sz="8800" b="1" dirty="0" smtClean="0">
                <a:solidFill>
                  <a:schemeClr val="accent2">
                    <a:lumMod val="75000"/>
                  </a:schemeClr>
                </a:solidFill>
              </a:rPr>
              <a:t>95%CI is +/- 1.96*SE</a:t>
            </a:r>
          </a:p>
          <a:p>
            <a:pPr algn="ctr"/>
            <a:endParaRPr lang="en-US" sz="88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783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2880" y="3436441"/>
            <a:ext cx="3971925" cy="1905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412" y="31890"/>
            <a:ext cx="49002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Variance: step by step</a:t>
            </a:r>
            <a:endParaRPr lang="en-US"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412" y="580938"/>
            <a:ext cx="673565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ambria" panose="02040503050406030204" pitchFamily="18" charset="0"/>
              </a:rPr>
              <a:t>1) The “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Y</a:t>
            </a:r>
            <a:r>
              <a:rPr lang="en-US" sz="2800" b="1" baseline="-25000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i </a:t>
            </a:r>
            <a:r>
              <a:rPr lang="en-US" sz="2800" b="1" i="1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s</a:t>
            </a:r>
            <a:r>
              <a:rPr lang="en-US" sz="2800" b="1" dirty="0" smtClean="0">
                <a:latin typeface="Cambria" panose="02040503050406030204" pitchFamily="18" charset="0"/>
              </a:rPr>
              <a:t>”</a:t>
            </a:r>
          </a:p>
          <a:p>
            <a:r>
              <a:rPr lang="en-US" sz="2800" b="1" dirty="0" smtClean="0">
                <a:latin typeface="Cambria" panose="02040503050406030204" pitchFamily="18" charset="0"/>
              </a:rPr>
              <a:t>“Y</a:t>
            </a:r>
            <a:r>
              <a:rPr lang="en-US" sz="2800" b="1" baseline="-25000" dirty="0" smtClean="0">
                <a:latin typeface="Cambria" panose="02040503050406030204" pitchFamily="18" charset="0"/>
              </a:rPr>
              <a:t>i</a:t>
            </a:r>
            <a:r>
              <a:rPr lang="en-US" sz="2800" dirty="0" smtClean="0">
                <a:latin typeface="Cambria" panose="02040503050406030204" pitchFamily="18" charset="0"/>
              </a:rPr>
              <a:t> “ implies a list of every observation Y</a:t>
            </a:r>
            <a:r>
              <a:rPr lang="en-US" sz="2800" baseline="-25000" dirty="0" smtClean="0">
                <a:latin typeface="Cambria" panose="02040503050406030204" pitchFamily="18" charset="0"/>
              </a:rPr>
              <a:t>1</a:t>
            </a:r>
            <a:r>
              <a:rPr lang="en-US" sz="2800" dirty="0" smtClean="0">
                <a:latin typeface="Cambria" panose="02040503050406030204" pitchFamily="18" charset="0"/>
              </a:rPr>
              <a:t>,Y</a:t>
            </a:r>
            <a:r>
              <a:rPr lang="en-US" sz="2800" baseline="-25000" dirty="0" smtClean="0">
                <a:latin typeface="Cambria" panose="02040503050406030204" pitchFamily="18" charset="0"/>
              </a:rPr>
              <a:t>2</a:t>
            </a:r>
            <a:r>
              <a:rPr lang="en-US" sz="2800" dirty="0" smtClean="0">
                <a:latin typeface="Cambria" panose="02040503050406030204" pitchFamily="18" charset="0"/>
              </a:rPr>
              <a:t>,Y</a:t>
            </a:r>
            <a:r>
              <a:rPr lang="en-US" sz="2800" baseline="-25000" dirty="0" smtClean="0">
                <a:latin typeface="Cambria" panose="02040503050406030204" pitchFamily="18" charset="0"/>
              </a:rPr>
              <a:t>3</a:t>
            </a:r>
            <a:r>
              <a:rPr lang="en-US" sz="2800" dirty="0" smtClean="0">
                <a:latin typeface="Cambria" panose="02040503050406030204" pitchFamily="18" charset="0"/>
              </a:rPr>
              <a:t>,…</a:t>
            </a:r>
            <a:r>
              <a:rPr lang="en-US" sz="2800" dirty="0" err="1" smtClean="0">
                <a:latin typeface="Cambria" panose="02040503050406030204" pitchFamily="18" charset="0"/>
              </a:rPr>
              <a:t>Y</a:t>
            </a:r>
            <a:r>
              <a:rPr lang="en-US" sz="2800" baseline="-25000" dirty="0" err="1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n</a:t>
            </a:r>
            <a:r>
              <a:rPr lang="en-US" sz="2800" dirty="0" smtClean="0">
                <a:latin typeface="Cambria" panose="02040503050406030204" pitchFamily="18" charset="0"/>
              </a:rPr>
              <a:t>,  </a:t>
            </a:r>
            <a:endParaRPr lang="en-US" sz="2800" dirty="0" smtClean="0">
              <a:latin typeface="Cambria" panose="02040503050406030204" pitchFamily="18" charset="0"/>
            </a:endParaRPr>
          </a:p>
          <a:p>
            <a:r>
              <a:rPr lang="en-US" sz="2800" dirty="0" smtClean="0">
                <a:latin typeface="Cambria" panose="02040503050406030204" pitchFamily="18" charset="0"/>
              </a:rPr>
              <a:t>where 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n</a:t>
            </a:r>
            <a:r>
              <a:rPr lang="en-US" sz="2800" dirty="0" smtClean="0">
                <a:latin typeface="Cambria" panose="02040503050406030204" pitchFamily="18" charset="0"/>
              </a:rPr>
              <a:t> is the total sample </a:t>
            </a:r>
            <a:r>
              <a:rPr lang="en-US" sz="2800" dirty="0" smtClean="0">
                <a:latin typeface="Cambria" panose="02040503050406030204" pitchFamily="18" charset="0"/>
              </a:rPr>
              <a:t>size </a:t>
            </a:r>
            <a:endParaRPr lang="en-US" sz="2800" dirty="0">
              <a:latin typeface="Cambria" panose="02040503050406030204" pitchFamily="18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442317" y="2524255"/>
            <a:ext cx="1547240" cy="96089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5408493" y="2044164"/>
            <a:ext cx="1559756" cy="147295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600962" y="65400"/>
            <a:ext cx="559103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Cambria" panose="02040503050406030204" pitchFamily="18" charset="0"/>
              </a:rPr>
              <a:t>2)The mean “</a:t>
            </a:r>
            <a:r>
              <a:rPr lang="en-US" sz="3200" b="1" dirty="0" err="1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Y.bar</a:t>
            </a:r>
            <a:r>
              <a:rPr lang="en-US" sz="3200" b="1" dirty="0" smtClean="0">
                <a:latin typeface="Cambria" panose="02040503050406030204" pitchFamily="18" charset="0"/>
              </a:rPr>
              <a:t>”</a:t>
            </a:r>
          </a:p>
          <a:p>
            <a:r>
              <a:rPr lang="en-US" sz="3200" dirty="0">
                <a:latin typeface="Cambria" panose="02040503050406030204" pitchFamily="18" charset="0"/>
              </a:rPr>
              <a:t> </a:t>
            </a:r>
            <a:r>
              <a:rPr lang="en-US" sz="3200" dirty="0" smtClean="0">
                <a:latin typeface="Cambria" panose="02040503050406030204" pitchFamily="18" charset="0"/>
              </a:rPr>
              <a:t>    </a:t>
            </a:r>
            <a:r>
              <a:rPr lang="en-US" sz="2800" dirty="0" smtClean="0">
                <a:latin typeface="Cambria" panose="02040503050406030204" pitchFamily="18" charset="0"/>
              </a:rPr>
              <a:t>is</a:t>
            </a:r>
            <a:r>
              <a:rPr lang="en-US" sz="3200" dirty="0" smtClean="0">
                <a:latin typeface="Cambria" panose="02040503050406030204" pitchFamily="18" charset="0"/>
              </a:rPr>
              <a:t> </a:t>
            </a:r>
            <a:r>
              <a:rPr lang="en-US" sz="2800" dirty="0" smtClean="0">
                <a:latin typeface="Cambria" panose="02040503050406030204" pitchFamily="18" charset="0"/>
              </a:rPr>
              <a:t>called “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Y bar</a:t>
            </a:r>
            <a:r>
              <a:rPr lang="en-US" sz="2800" dirty="0" smtClean="0">
                <a:latin typeface="Cambria" panose="02040503050406030204" pitchFamily="18" charset="0"/>
              </a:rPr>
              <a:t>” &amp; is the mean of the observations (all the “Y</a:t>
            </a:r>
            <a:r>
              <a:rPr lang="en-US" sz="2800" baseline="-25000" dirty="0" smtClean="0">
                <a:latin typeface="Cambria" panose="02040503050406030204" pitchFamily="18" charset="0"/>
              </a:rPr>
              <a:t>i </a:t>
            </a:r>
            <a:r>
              <a:rPr lang="en-US" sz="2800" i="1" dirty="0" smtClean="0">
                <a:latin typeface="Cambria" panose="02040503050406030204" pitchFamily="18" charset="0"/>
              </a:rPr>
              <a:t>s </a:t>
            </a:r>
            <a:r>
              <a:rPr lang="en-US" sz="2800" dirty="0" smtClean="0">
                <a:latin typeface="Cambria" panose="02040503050406030204" pitchFamily="18" charset="0"/>
              </a:rPr>
              <a:t>” ).  </a:t>
            </a:r>
            <a:endParaRPr lang="en-US" sz="2800" dirty="0" smtClean="0">
              <a:latin typeface="Cambria" panose="02040503050406030204" pitchFamily="18" charset="0"/>
            </a:endParaRPr>
          </a:p>
          <a:p>
            <a:r>
              <a:rPr lang="en-US" sz="2800" dirty="0" smtClean="0">
                <a:latin typeface="Cambria" panose="02040503050406030204" pitchFamily="18" charset="0"/>
              </a:rPr>
              <a:t>It </a:t>
            </a:r>
            <a:r>
              <a:rPr lang="en-US" sz="2800" dirty="0" smtClean="0">
                <a:latin typeface="Cambria" panose="02040503050406030204" pitchFamily="18" charset="0"/>
              </a:rPr>
              <a:t>is often written “</a:t>
            </a:r>
            <a:r>
              <a:rPr lang="en-US" sz="2800" dirty="0" err="1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Y.bar</a:t>
            </a:r>
            <a:r>
              <a:rPr lang="en-US" sz="2800" dirty="0" smtClean="0">
                <a:latin typeface="Cambria" panose="02040503050406030204" pitchFamily="18" charset="0"/>
              </a:rPr>
              <a:t>”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789696" y="3388842"/>
            <a:ext cx="5567634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ambria" panose="02040503050406030204" pitchFamily="18" charset="0"/>
              </a:rPr>
              <a:t>               </a:t>
            </a:r>
            <a:r>
              <a:rPr lang="en-US" sz="2800" dirty="0" smtClean="0">
                <a:latin typeface="Cambria" panose="02040503050406030204" pitchFamily="18" charset="0"/>
              </a:rPr>
              <a:t>implies a list of every observation (Y</a:t>
            </a:r>
            <a:r>
              <a:rPr lang="en-US" sz="2800" baseline="-25000" dirty="0" smtClean="0">
                <a:latin typeface="Cambria" panose="02040503050406030204" pitchFamily="18" charset="0"/>
              </a:rPr>
              <a:t>i</a:t>
            </a:r>
            <a:r>
              <a:rPr lang="en-US" sz="2800" dirty="0" smtClean="0">
                <a:latin typeface="Cambria" panose="02040503050406030204" pitchFamily="18" charset="0"/>
              </a:rPr>
              <a:t>) from which the mean has been </a:t>
            </a:r>
            <a:r>
              <a:rPr lang="en-US" sz="2800" dirty="0" smtClean="0">
                <a:latin typeface="Cambria" panose="02040503050406030204" pitchFamily="18" charset="0"/>
              </a:rPr>
              <a:t>subtracted </a:t>
            </a:r>
          </a:p>
          <a:p>
            <a:r>
              <a:rPr lang="en-US" sz="2800" dirty="0" smtClean="0">
                <a:latin typeface="Cambria" panose="02040503050406030204" pitchFamily="18" charset="0"/>
              </a:rPr>
              <a:t>(that is, Yi – </a:t>
            </a:r>
            <a:r>
              <a:rPr lang="en-US" sz="2800" dirty="0" err="1" smtClean="0">
                <a:latin typeface="Cambria" panose="02040503050406030204" pitchFamily="18" charset="0"/>
              </a:rPr>
              <a:t>Y.bar</a:t>
            </a:r>
            <a:r>
              <a:rPr lang="en-US" sz="2800" dirty="0" smtClean="0">
                <a:latin typeface="Cambria" panose="02040503050406030204" pitchFamily="18" charset="0"/>
              </a:rPr>
              <a:t>).  </a:t>
            </a:r>
          </a:p>
          <a:p>
            <a:r>
              <a:rPr lang="en-US" sz="2800" dirty="0" smtClean="0">
                <a:latin typeface="Cambria" panose="02040503050406030204" pitchFamily="18" charset="0"/>
              </a:rPr>
              <a:t>These </a:t>
            </a:r>
            <a:r>
              <a:rPr lang="en-US" sz="2800" dirty="0" smtClean="0">
                <a:latin typeface="Cambria" panose="02040503050406030204" pitchFamily="18" charset="0"/>
              </a:rPr>
              <a:t>are the “deviations” of </a:t>
            </a:r>
            <a:r>
              <a:rPr lang="en-US" sz="2800" i="1" dirty="0" smtClean="0">
                <a:latin typeface="Cambria" panose="02040503050406030204" pitchFamily="18" charset="0"/>
              </a:rPr>
              <a:t>each</a:t>
            </a:r>
            <a:r>
              <a:rPr lang="en-US" sz="2800" dirty="0" smtClean="0">
                <a:latin typeface="Cambria" panose="02040503050406030204" pitchFamily="18" charset="0"/>
              </a:rPr>
              <a:t> Y</a:t>
            </a:r>
            <a:r>
              <a:rPr lang="en-US" sz="2800" baseline="-25000" dirty="0" smtClean="0">
                <a:latin typeface="Cambria" panose="02040503050406030204" pitchFamily="18" charset="0"/>
              </a:rPr>
              <a:t>i</a:t>
            </a:r>
            <a:r>
              <a:rPr lang="en-US" sz="2800" dirty="0" smtClean="0">
                <a:latin typeface="Cambria" panose="02040503050406030204" pitchFamily="18" charset="0"/>
              </a:rPr>
              <a:t> from the mean </a:t>
            </a:r>
            <a:r>
              <a:rPr lang="en-US" sz="2800" dirty="0" err="1" smtClean="0">
                <a:latin typeface="Cambria" panose="02040503050406030204" pitchFamily="18" charset="0"/>
              </a:rPr>
              <a:t>Y.bar</a:t>
            </a:r>
            <a:r>
              <a:rPr lang="en-US" sz="2800" dirty="0" smtClean="0">
                <a:latin typeface="Cambria" panose="02040503050406030204" pitchFamily="18" charset="0"/>
              </a:rPr>
              <a:t>.  </a:t>
            </a:r>
            <a:endParaRPr lang="en-US" sz="2800" dirty="0" smtClean="0">
              <a:latin typeface="Cambria" panose="02040503050406030204" pitchFamily="18" charset="0"/>
            </a:endParaRPr>
          </a:p>
          <a:p>
            <a:r>
              <a:rPr lang="en-US" sz="2800" dirty="0" smtClean="0">
                <a:latin typeface="Cambria" panose="02040503050406030204" pitchFamily="18" charset="0"/>
              </a:rPr>
              <a:t>This </a:t>
            </a:r>
            <a:r>
              <a:rPr lang="en-US" sz="2800" dirty="0" smtClean="0">
                <a:latin typeface="Cambria" panose="02040503050406030204" pitchFamily="18" charset="0"/>
              </a:rPr>
              <a:t>is the “deviation” in </a:t>
            </a:r>
            <a:endParaRPr lang="en-US" sz="2800" dirty="0" smtClean="0">
              <a:latin typeface="Cambria" panose="02040503050406030204" pitchFamily="18" charset="0"/>
            </a:endParaRPr>
          </a:p>
          <a:p>
            <a:r>
              <a:rPr lang="en-US" sz="2800" dirty="0" smtClean="0">
                <a:latin typeface="Cambria" panose="02040503050406030204" pitchFamily="18" charset="0"/>
              </a:rPr>
              <a:t>“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standard deviation</a:t>
            </a:r>
            <a:r>
              <a:rPr lang="en-US" sz="2800" dirty="0" smtClean="0">
                <a:latin typeface="Cambria" panose="02040503050406030204" pitchFamily="18" charset="0"/>
              </a:rPr>
              <a:t>”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/>
          <a:srcRect l="45081" r="9524" b="52442"/>
          <a:stretch/>
        </p:blipFill>
        <p:spPr>
          <a:xfrm>
            <a:off x="6741730" y="3235837"/>
            <a:ext cx="1414296" cy="710649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 flipH="1">
            <a:off x="5688380" y="4237539"/>
            <a:ext cx="9528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2"/>
          <a:srcRect l="72655" t="13568" r="15328" b="54018"/>
          <a:stretch/>
        </p:blipFill>
        <p:spPr>
          <a:xfrm>
            <a:off x="7063343" y="626134"/>
            <a:ext cx="374381" cy="484376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6641230" y="2780639"/>
            <a:ext cx="42159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ambria" panose="02040503050406030204" pitchFamily="18" charset="0"/>
              </a:rPr>
              <a:t>3) The “deviations”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9412" y="1125000"/>
            <a:ext cx="702404" cy="4052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2061598" y="1693595"/>
            <a:ext cx="993258" cy="12312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8955154" y="123016"/>
            <a:ext cx="1394460" cy="4938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981128" y="609494"/>
            <a:ext cx="478395" cy="4938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8436356" y="631155"/>
            <a:ext cx="1106889" cy="4938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9396481" y="1511566"/>
            <a:ext cx="1037175" cy="4938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950824" y="2795326"/>
            <a:ext cx="1772725" cy="4938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755063" y="3436441"/>
            <a:ext cx="1331173" cy="4938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0539306" y="3452641"/>
            <a:ext cx="1528198" cy="4938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6772741" y="3930286"/>
            <a:ext cx="2008176" cy="4938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778202" y="4348476"/>
            <a:ext cx="4067452" cy="4938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774545" y="4820892"/>
            <a:ext cx="4067452" cy="4396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9150969" y="5263276"/>
            <a:ext cx="1691028" cy="3939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6789696" y="6464003"/>
            <a:ext cx="3242946" cy="3939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545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2880" y="3436441"/>
            <a:ext cx="3971925" cy="1905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412" y="31890"/>
            <a:ext cx="49002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Variance: step by step</a:t>
            </a:r>
            <a:endParaRPr lang="en-US"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412" y="580938"/>
            <a:ext cx="673565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ambria" panose="02040503050406030204" pitchFamily="18" charset="0"/>
              </a:rPr>
              <a:t>1) The “Y</a:t>
            </a:r>
            <a:r>
              <a:rPr lang="en-US" sz="2800" b="1" baseline="-25000" dirty="0" smtClean="0">
                <a:latin typeface="Cambria" panose="02040503050406030204" pitchFamily="18" charset="0"/>
              </a:rPr>
              <a:t>i </a:t>
            </a:r>
            <a:r>
              <a:rPr lang="en-US" sz="2800" b="1" i="1" dirty="0" smtClean="0">
                <a:latin typeface="Cambria" panose="02040503050406030204" pitchFamily="18" charset="0"/>
              </a:rPr>
              <a:t>s</a:t>
            </a:r>
            <a:r>
              <a:rPr lang="en-US" sz="2800" b="1" dirty="0" smtClean="0">
                <a:latin typeface="Cambria" panose="02040503050406030204" pitchFamily="18" charset="0"/>
              </a:rPr>
              <a:t>”</a:t>
            </a:r>
          </a:p>
          <a:p>
            <a:r>
              <a:rPr lang="en-US" sz="2800" b="1" dirty="0" smtClean="0">
                <a:latin typeface="Cambria" panose="02040503050406030204" pitchFamily="18" charset="0"/>
              </a:rPr>
              <a:t>“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Y</a:t>
            </a:r>
            <a:r>
              <a:rPr lang="en-US" sz="2800" b="1" baseline="-25000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i</a:t>
            </a:r>
            <a:r>
              <a:rPr lang="en-US" sz="2800" dirty="0" smtClean="0">
                <a:latin typeface="Cambria" panose="02040503050406030204" pitchFamily="18" charset="0"/>
              </a:rPr>
              <a:t> “ implies a list of every observation Y</a:t>
            </a:r>
            <a:r>
              <a:rPr lang="en-US" sz="2800" baseline="-25000" dirty="0" smtClean="0">
                <a:latin typeface="Cambria" panose="02040503050406030204" pitchFamily="18" charset="0"/>
              </a:rPr>
              <a:t>1</a:t>
            </a:r>
            <a:r>
              <a:rPr lang="en-US" sz="2800" dirty="0" smtClean="0">
                <a:latin typeface="Cambria" panose="02040503050406030204" pitchFamily="18" charset="0"/>
              </a:rPr>
              <a:t>,Y</a:t>
            </a:r>
            <a:r>
              <a:rPr lang="en-US" sz="2800" baseline="-25000" dirty="0" smtClean="0">
                <a:latin typeface="Cambria" panose="02040503050406030204" pitchFamily="18" charset="0"/>
              </a:rPr>
              <a:t>2</a:t>
            </a:r>
            <a:r>
              <a:rPr lang="en-US" sz="2800" dirty="0" smtClean="0">
                <a:latin typeface="Cambria" panose="02040503050406030204" pitchFamily="18" charset="0"/>
              </a:rPr>
              <a:t>,Y</a:t>
            </a:r>
            <a:r>
              <a:rPr lang="en-US" sz="2800" baseline="-25000" dirty="0" smtClean="0">
                <a:latin typeface="Cambria" panose="02040503050406030204" pitchFamily="18" charset="0"/>
              </a:rPr>
              <a:t>3</a:t>
            </a:r>
            <a:r>
              <a:rPr lang="en-US" sz="2800" dirty="0" smtClean="0">
                <a:latin typeface="Cambria" panose="02040503050406030204" pitchFamily="18" charset="0"/>
              </a:rPr>
              <a:t>,…</a:t>
            </a:r>
            <a:r>
              <a:rPr lang="en-US" sz="2800" dirty="0" err="1" smtClean="0">
                <a:latin typeface="Cambria" panose="02040503050406030204" pitchFamily="18" charset="0"/>
              </a:rPr>
              <a:t>Y</a:t>
            </a:r>
            <a:r>
              <a:rPr lang="en-US" sz="2800" baseline="-25000" dirty="0" err="1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n</a:t>
            </a:r>
            <a:r>
              <a:rPr lang="en-US" sz="2800" dirty="0" smtClean="0">
                <a:latin typeface="Cambria" panose="02040503050406030204" pitchFamily="18" charset="0"/>
              </a:rPr>
              <a:t>,  </a:t>
            </a:r>
            <a:endParaRPr lang="en-US" sz="2800" dirty="0" smtClean="0">
              <a:latin typeface="Cambria" panose="02040503050406030204" pitchFamily="18" charset="0"/>
            </a:endParaRPr>
          </a:p>
          <a:p>
            <a:r>
              <a:rPr lang="en-US" sz="2800" dirty="0" smtClean="0">
                <a:latin typeface="Cambria" panose="02040503050406030204" pitchFamily="18" charset="0"/>
              </a:rPr>
              <a:t>where 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n</a:t>
            </a:r>
            <a:r>
              <a:rPr lang="en-US" sz="2800" dirty="0" smtClean="0">
                <a:latin typeface="Cambria" panose="02040503050406030204" pitchFamily="18" charset="0"/>
              </a:rPr>
              <a:t> is the total sample </a:t>
            </a:r>
            <a:r>
              <a:rPr lang="en-US" sz="2800" dirty="0" smtClean="0">
                <a:latin typeface="Cambria" panose="02040503050406030204" pitchFamily="18" charset="0"/>
              </a:rPr>
              <a:t>size </a:t>
            </a:r>
            <a:endParaRPr lang="en-US" sz="2800" dirty="0">
              <a:latin typeface="Cambria" panose="02040503050406030204" pitchFamily="18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442317" y="2524255"/>
            <a:ext cx="1547240" cy="96089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5408493" y="2044164"/>
            <a:ext cx="1559756" cy="147295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600962" y="65400"/>
            <a:ext cx="559103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Cambria" panose="02040503050406030204" pitchFamily="18" charset="0"/>
              </a:rPr>
              <a:t>2)The mean “</a:t>
            </a:r>
            <a:r>
              <a:rPr lang="en-US" sz="3200" b="1" dirty="0" err="1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Y.bar</a:t>
            </a:r>
            <a:r>
              <a:rPr lang="en-US" sz="3200" b="1" dirty="0" smtClean="0">
                <a:latin typeface="Cambria" panose="02040503050406030204" pitchFamily="18" charset="0"/>
              </a:rPr>
              <a:t>”</a:t>
            </a:r>
          </a:p>
          <a:p>
            <a:r>
              <a:rPr lang="en-US" sz="3200" dirty="0">
                <a:latin typeface="Cambria" panose="02040503050406030204" pitchFamily="18" charset="0"/>
              </a:rPr>
              <a:t> </a:t>
            </a:r>
            <a:r>
              <a:rPr lang="en-US" sz="3200" dirty="0" smtClean="0">
                <a:latin typeface="Cambria" panose="02040503050406030204" pitchFamily="18" charset="0"/>
              </a:rPr>
              <a:t>    </a:t>
            </a:r>
            <a:r>
              <a:rPr lang="en-US" sz="2800" dirty="0" smtClean="0">
                <a:latin typeface="Cambria" panose="02040503050406030204" pitchFamily="18" charset="0"/>
              </a:rPr>
              <a:t>is</a:t>
            </a:r>
            <a:r>
              <a:rPr lang="en-US" sz="3200" dirty="0" smtClean="0">
                <a:latin typeface="Cambria" panose="02040503050406030204" pitchFamily="18" charset="0"/>
              </a:rPr>
              <a:t> </a:t>
            </a:r>
            <a:r>
              <a:rPr lang="en-US" sz="2800" dirty="0" smtClean="0">
                <a:latin typeface="Cambria" panose="02040503050406030204" pitchFamily="18" charset="0"/>
              </a:rPr>
              <a:t>called “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Y bar</a:t>
            </a:r>
            <a:r>
              <a:rPr lang="en-US" sz="2800" dirty="0" smtClean="0">
                <a:latin typeface="Cambria" panose="02040503050406030204" pitchFamily="18" charset="0"/>
              </a:rPr>
              <a:t>” &amp; is the mean of the observations (all the “Y</a:t>
            </a:r>
            <a:r>
              <a:rPr lang="en-US" sz="2800" baseline="-25000" dirty="0" smtClean="0">
                <a:latin typeface="Cambria" panose="02040503050406030204" pitchFamily="18" charset="0"/>
              </a:rPr>
              <a:t>i </a:t>
            </a:r>
            <a:r>
              <a:rPr lang="en-US" sz="2800" i="1" dirty="0" smtClean="0">
                <a:latin typeface="Cambria" panose="02040503050406030204" pitchFamily="18" charset="0"/>
              </a:rPr>
              <a:t>s </a:t>
            </a:r>
            <a:r>
              <a:rPr lang="en-US" sz="2800" dirty="0" smtClean="0">
                <a:latin typeface="Cambria" panose="02040503050406030204" pitchFamily="18" charset="0"/>
              </a:rPr>
              <a:t>” ).  </a:t>
            </a:r>
            <a:endParaRPr lang="en-US" sz="2800" dirty="0" smtClean="0">
              <a:latin typeface="Cambria" panose="02040503050406030204" pitchFamily="18" charset="0"/>
            </a:endParaRPr>
          </a:p>
          <a:p>
            <a:r>
              <a:rPr lang="en-US" sz="2800" dirty="0" smtClean="0">
                <a:latin typeface="Cambria" panose="02040503050406030204" pitchFamily="18" charset="0"/>
              </a:rPr>
              <a:t>It </a:t>
            </a:r>
            <a:r>
              <a:rPr lang="en-US" sz="2800" dirty="0" smtClean="0">
                <a:latin typeface="Cambria" panose="02040503050406030204" pitchFamily="18" charset="0"/>
              </a:rPr>
              <a:t>is often written “</a:t>
            </a:r>
            <a:r>
              <a:rPr lang="en-US" sz="2800" dirty="0" err="1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Y.bar</a:t>
            </a:r>
            <a:r>
              <a:rPr lang="en-US" sz="2800" dirty="0" smtClean="0">
                <a:latin typeface="Cambria" panose="02040503050406030204" pitchFamily="18" charset="0"/>
              </a:rPr>
              <a:t>”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789696" y="3388842"/>
            <a:ext cx="5567634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ambria" panose="02040503050406030204" pitchFamily="18" charset="0"/>
              </a:rPr>
              <a:t>               </a:t>
            </a:r>
            <a:r>
              <a:rPr lang="en-US" sz="2800" dirty="0" smtClean="0">
                <a:latin typeface="Cambria" panose="02040503050406030204" pitchFamily="18" charset="0"/>
              </a:rPr>
              <a:t>implies a list of every observation (Y</a:t>
            </a:r>
            <a:r>
              <a:rPr lang="en-US" sz="2800" baseline="-25000" dirty="0" smtClean="0">
                <a:latin typeface="Cambria" panose="02040503050406030204" pitchFamily="18" charset="0"/>
              </a:rPr>
              <a:t>i</a:t>
            </a:r>
            <a:r>
              <a:rPr lang="en-US" sz="2800" dirty="0" smtClean="0">
                <a:latin typeface="Cambria" panose="02040503050406030204" pitchFamily="18" charset="0"/>
              </a:rPr>
              <a:t>) from which the mean has been </a:t>
            </a:r>
            <a:r>
              <a:rPr lang="en-US" sz="2800" dirty="0" smtClean="0">
                <a:latin typeface="Cambria" panose="02040503050406030204" pitchFamily="18" charset="0"/>
              </a:rPr>
              <a:t>subtracted </a:t>
            </a:r>
          </a:p>
          <a:p>
            <a:r>
              <a:rPr lang="en-US" sz="2800" dirty="0" smtClean="0">
                <a:latin typeface="Cambria" panose="02040503050406030204" pitchFamily="18" charset="0"/>
              </a:rPr>
              <a:t>(that is, Yi – </a:t>
            </a:r>
            <a:r>
              <a:rPr lang="en-US" sz="2800" dirty="0" err="1" smtClean="0">
                <a:latin typeface="Cambria" panose="02040503050406030204" pitchFamily="18" charset="0"/>
              </a:rPr>
              <a:t>Y.bar</a:t>
            </a:r>
            <a:r>
              <a:rPr lang="en-US" sz="2800" dirty="0" smtClean="0">
                <a:latin typeface="Cambria" panose="02040503050406030204" pitchFamily="18" charset="0"/>
              </a:rPr>
              <a:t>).  </a:t>
            </a:r>
          </a:p>
          <a:p>
            <a:r>
              <a:rPr lang="en-US" sz="2800" dirty="0" smtClean="0">
                <a:latin typeface="Cambria" panose="02040503050406030204" pitchFamily="18" charset="0"/>
              </a:rPr>
              <a:t>These </a:t>
            </a:r>
            <a:r>
              <a:rPr lang="en-US" sz="2800" dirty="0" smtClean="0">
                <a:latin typeface="Cambria" panose="02040503050406030204" pitchFamily="18" charset="0"/>
              </a:rPr>
              <a:t>are the “deviations” of </a:t>
            </a:r>
            <a:r>
              <a:rPr lang="en-US" sz="2800" i="1" dirty="0" smtClean="0">
                <a:latin typeface="Cambria" panose="02040503050406030204" pitchFamily="18" charset="0"/>
              </a:rPr>
              <a:t>each</a:t>
            </a:r>
            <a:r>
              <a:rPr lang="en-US" sz="2800" dirty="0" smtClean="0">
                <a:latin typeface="Cambria" panose="02040503050406030204" pitchFamily="18" charset="0"/>
              </a:rPr>
              <a:t> Y</a:t>
            </a:r>
            <a:r>
              <a:rPr lang="en-US" sz="2800" baseline="-25000" dirty="0" smtClean="0">
                <a:latin typeface="Cambria" panose="02040503050406030204" pitchFamily="18" charset="0"/>
              </a:rPr>
              <a:t>i</a:t>
            </a:r>
            <a:r>
              <a:rPr lang="en-US" sz="2800" dirty="0" smtClean="0">
                <a:latin typeface="Cambria" panose="02040503050406030204" pitchFamily="18" charset="0"/>
              </a:rPr>
              <a:t> from the mean </a:t>
            </a:r>
            <a:r>
              <a:rPr lang="en-US" sz="2800" dirty="0" err="1" smtClean="0">
                <a:latin typeface="Cambria" panose="02040503050406030204" pitchFamily="18" charset="0"/>
              </a:rPr>
              <a:t>Y.bar</a:t>
            </a:r>
            <a:r>
              <a:rPr lang="en-US" sz="2800" dirty="0" smtClean="0">
                <a:latin typeface="Cambria" panose="02040503050406030204" pitchFamily="18" charset="0"/>
              </a:rPr>
              <a:t>.  </a:t>
            </a:r>
            <a:endParaRPr lang="en-US" sz="2800" dirty="0" smtClean="0">
              <a:latin typeface="Cambria" panose="02040503050406030204" pitchFamily="18" charset="0"/>
            </a:endParaRPr>
          </a:p>
          <a:p>
            <a:r>
              <a:rPr lang="en-US" sz="2800" dirty="0" smtClean="0">
                <a:latin typeface="Cambria" panose="02040503050406030204" pitchFamily="18" charset="0"/>
              </a:rPr>
              <a:t>This </a:t>
            </a:r>
            <a:r>
              <a:rPr lang="en-US" sz="2800" dirty="0" smtClean="0">
                <a:latin typeface="Cambria" panose="02040503050406030204" pitchFamily="18" charset="0"/>
              </a:rPr>
              <a:t>is the “deviation” in </a:t>
            </a:r>
            <a:endParaRPr lang="en-US" sz="2800" dirty="0" smtClean="0">
              <a:latin typeface="Cambria" panose="02040503050406030204" pitchFamily="18" charset="0"/>
            </a:endParaRPr>
          </a:p>
          <a:p>
            <a:r>
              <a:rPr lang="en-US" sz="2800" dirty="0" smtClean="0">
                <a:latin typeface="Cambria" panose="02040503050406030204" pitchFamily="18" charset="0"/>
              </a:rPr>
              <a:t>“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standard deviation</a:t>
            </a:r>
            <a:r>
              <a:rPr lang="en-US" sz="2800" dirty="0" smtClean="0">
                <a:latin typeface="Cambria" panose="02040503050406030204" pitchFamily="18" charset="0"/>
              </a:rPr>
              <a:t>”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/>
          <a:srcRect l="45081" r="9524" b="52442"/>
          <a:stretch/>
        </p:blipFill>
        <p:spPr>
          <a:xfrm>
            <a:off x="6741730" y="3235837"/>
            <a:ext cx="1414296" cy="710649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 flipH="1">
            <a:off x="5688380" y="4237539"/>
            <a:ext cx="9528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2"/>
          <a:srcRect l="72655" t="13568" r="15328" b="54018"/>
          <a:stretch/>
        </p:blipFill>
        <p:spPr>
          <a:xfrm>
            <a:off x="7063343" y="626134"/>
            <a:ext cx="374381" cy="484376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6641230" y="2780639"/>
            <a:ext cx="42159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ambria" panose="02040503050406030204" pitchFamily="18" charset="0"/>
              </a:rPr>
              <a:t>3) The “deviations”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2061598" y="1693595"/>
            <a:ext cx="993258" cy="12312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8955154" y="123016"/>
            <a:ext cx="1394460" cy="4938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981128" y="609494"/>
            <a:ext cx="478395" cy="4938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8436356" y="631155"/>
            <a:ext cx="1106889" cy="4938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9396481" y="1511566"/>
            <a:ext cx="1037175" cy="4938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950824" y="2795326"/>
            <a:ext cx="1772725" cy="4938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755063" y="3436441"/>
            <a:ext cx="1331173" cy="4938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0539306" y="3452641"/>
            <a:ext cx="1528198" cy="4938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6772741" y="3930286"/>
            <a:ext cx="2008176" cy="4938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778202" y="4348476"/>
            <a:ext cx="4067452" cy="4938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774545" y="4820892"/>
            <a:ext cx="4067452" cy="4396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9150969" y="5263276"/>
            <a:ext cx="1691028" cy="3939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6789696" y="6464003"/>
            <a:ext cx="3242946" cy="3939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5314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2880" y="3436441"/>
            <a:ext cx="3971925" cy="1905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412" y="31890"/>
            <a:ext cx="49002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Variance: step by step</a:t>
            </a:r>
            <a:endParaRPr lang="en-US"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412" y="580938"/>
            <a:ext cx="673565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ambria" panose="02040503050406030204" pitchFamily="18" charset="0"/>
              </a:rPr>
              <a:t>1) The “Y</a:t>
            </a:r>
            <a:r>
              <a:rPr lang="en-US" sz="2800" b="1" baseline="-25000" dirty="0" smtClean="0">
                <a:latin typeface="Cambria" panose="02040503050406030204" pitchFamily="18" charset="0"/>
              </a:rPr>
              <a:t>i </a:t>
            </a:r>
            <a:r>
              <a:rPr lang="en-US" sz="2800" b="1" i="1" dirty="0" smtClean="0">
                <a:latin typeface="Cambria" panose="02040503050406030204" pitchFamily="18" charset="0"/>
              </a:rPr>
              <a:t>s</a:t>
            </a:r>
            <a:r>
              <a:rPr lang="en-US" sz="2800" b="1" dirty="0" smtClean="0">
                <a:latin typeface="Cambria" panose="02040503050406030204" pitchFamily="18" charset="0"/>
              </a:rPr>
              <a:t>”</a:t>
            </a:r>
          </a:p>
          <a:p>
            <a:r>
              <a:rPr lang="en-US" sz="2800" b="1" dirty="0" smtClean="0">
                <a:latin typeface="Cambria" panose="02040503050406030204" pitchFamily="18" charset="0"/>
              </a:rPr>
              <a:t>“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Y</a:t>
            </a:r>
            <a:r>
              <a:rPr lang="en-US" sz="2800" b="1" baseline="-25000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i</a:t>
            </a:r>
            <a:r>
              <a:rPr lang="en-US" sz="2800" dirty="0" smtClean="0">
                <a:latin typeface="Cambria" panose="02040503050406030204" pitchFamily="18" charset="0"/>
              </a:rPr>
              <a:t> “ implies a list of every observation Y</a:t>
            </a:r>
            <a:r>
              <a:rPr lang="en-US" sz="2800" baseline="-25000" dirty="0" smtClean="0">
                <a:latin typeface="Cambria" panose="02040503050406030204" pitchFamily="18" charset="0"/>
              </a:rPr>
              <a:t>1</a:t>
            </a:r>
            <a:r>
              <a:rPr lang="en-US" sz="2800" dirty="0" smtClean="0">
                <a:latin typeface="Cambria" panose="02040503050406030204" pitchFamily="18" charset="0"/>
              </a:rPr>
              <a:t>,Y</a:t>
            </a:r>
            <a:r>
              <a:rPr lang="en-US" sz="2800" baseline="-25000" dirty="0" smtClean="0">
                <a:latin typeface="Cambria" panose="02040503050406030204" pitchFamily="18" charset="0"/>
              </a:rPr>
              <a:t>2</a:t>
            </a:r>
            <a:r>
              <a:rPr lang="en-US" sz="2800" dirty="0" smtClean="0">
                <a:latin typeface="Cambria" panose="02040503050406030204" pitchFamily="18" charset="0"/>
              </a:rPr>
              <a:t>,Y</a:t>
            </a:r>
            <a:r>
              <a:rPr lang="en-US" sz="2800" baseline="-25000" dirty="0" smtClean="0">
                <a:latin typeface="Cambria" panose="02040503050406030204" pitchFamily="18" charset="0"/>
              </a:rPr>
              <a:t>3</a:t>
            </a:r>
            <a:r>
              <a:rPr lang="en-US" sz="2800" dirty="0" smtClean="0">
                <a:latin typeface="Cambria" panose="02040503050406030204" pitchFamily="18" charset="0"/>
              </a:rPr>
              <a:t>,…</a:t>
            </a:r>
            <a:r>
              <a:rPr lang="en-US" sz="2800" dirty="0" err="1" smtClean="0">
                <a:latin typeface="Cambria" panose="02040503050406030204" pitchFamily="18" charset="0"/>
              </a:rPr>
              <a:t>Y</a:t>
            </a:r>
            <a:r>
              <a:rPr lang="en-US" sz="2800" baseline="-25000" dirty="0" err="1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n</a:t>
            </a:r>
            <a:r>
              <a:rPr lang="en-US" sz="2800" dirty="0" smtClean="0">
                <a:latin typeface="Cambria" panose="02040503050406030204" pitchFamily="18" charset="0"/>
              </a:rPr>
              <a:t>,  </a:t>
            </a:r>
            <a:endParaRPr lang="en-US" sz="2800" dirty="0" smtClean="0">
              <a:latin typeface="Cambria" panose="02040503050406030204" pitchFamily="18" charset="0"/>
            </a:endParaRPr>
          </a:p>
          <a:p>
            <a:r>
              <a:rPr lang="en-US" sz="2800" dirty="0" smtClean="0">
                <a:latin typeface="Cambria" panose="02040503050406030204" pitchFamily="18" charset="0"/>
              </a:rPr>
              <a:t>where 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n</a:t>
            </a:r>
            <a:r>
              <a:rPr lang="en-US" sz="2800" dirty="0" smtClean="0">
                <a:latin typeface="Cambria" panose="02040503050406030204" pitchFamily="18" charset="0"/>
              </a:rPr>
              <a:t> is the total sample </a:t>
            </a:r>
            <a:r>
              <a:rPr lang="en-US" sz="2800" dirty="0" smtClean="0">
                <a:latin typeface="Cambria" panose="02040503050406030204" pitchFamily="18" charset="0"/>
              </a:rPr>
              <a:t>size </a:t>
            </a:r>
            <a:endParaRPr lang="en-US" sz="2800" dirty="0">
              <a:latin typeface="Cambria" panose="02040503050406030204" pitchFamily="18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442317" y="2524255"/>
            <a:ext cx="1547240" cy="96089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5408493" y="2044164"/>
            <a:ext cx="1559756" cy="147295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600962" y="65400"/>
            <a:ext cx="559103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Cambria" panose="02040503050406030204" pitchFamily="18" charset="0"/>
              </a:rPr>
              <a:t>2)The mean “</a:t>
            </a:r>
            <a:r>
              <a:rPr lang="en-US" sz="3200" b="1" dirty="0" err="1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Y.bar</a:t>
            </a:r>
            <a:r>
              <a:rPr lang="en-US" sz="3200" b="1" dirty="0" smtClean="0">
                <a:latin typeface="Cambria" panose="02040503050406030204" pitchFamily="18" charset="0"/>
              </a:rPr>
              <a:t>”</a:t>
            </a:r>
          </a:p>
          <a:p>
            <a:r>
              <a:rPr lang="en-US" sz="3200" dirty="0">
                <a:latin typeface="Cambria" panose="02040503050406030204" pitchFamily="18" charset="0"/>
              </a:rPr>
              <a:t> </a:t>
            </a:r>
            <a:r>
              <a:rPr lang="en-US" sz="3200" dirty="0" smtClean="0">
                <a:latin typeface="Cambria" panose="02040503050406030204" pitchFamily="18" charset="0"/>
              </a:rPr>
              <a:t>    </a:t>
            </a:r>
            <a:r>
              <a:rPr lang="en-US" sz="2800" dirty="0" smtClean="0">
                <a:latin typeface="Cambria" panose="02040503050406030204" pitchFamily="18" charset="0"/>
              </a:rPr>
              <a:t>is</a:t>
            </a:r>
            <a:r>
              <a:rPr lang="en-US" sz="3200" dirty="0" smtClean="0">
                <a:latin typeface="Cambria" panose="02040503050406030204" pitchFamily="18" charset="0"/>
              </a:rPr>
              <a:t> </a:t>
            </a:r>
            <a:r>
              <a:rPr lang="en-US" sz="2800" dirty="0" smtClean="0">
                <a:latin typeface="Cambria" panose="02040503050406030204" pitchFamily="18" charset="0"/>
              </a:rPr>
              <a:t>called “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Y bar</a:t>
            </a:r>
            <a:r>
              <a:rPr lang="en-US" sz="2800" dirty="0" smtClean="0">
                <a:latin typeface="Cambria" panose="02040503050406030204" pitchFamily="18" charset="0"/>
              </a:rPr>
              <a:t>” &amp; is the mean of the observations (all the “Y</a:t>
            </a:r>
            <a:r>
              <a:rPr lang="en-US" sz="2800" baseline="-25000" dirty="0" smtClean="0">
                <a:latin typeface="Cambria" panose="02040503050406030204" pitchFamily="18" charset="0"/>
              </a:rPr>
              <a:t>i </a:t>
            </a:r>
            <a:r>
              <a:rPr lang="en-US" sz="2800" i="1" dirty="0" smtClean="0">
                <a:latin typeface="Cambria" panose="02040503050406030204" pitchFamily="18" charset="0"/>
              </a:rPr>
              <a:t>s </a:t>
            </a:r>
            <a:r>
              <a:rPr lang="en-US" sz="2800" dirty="0" smtClean="0">
                <a:latin typeface="Cambria" panose="02040503050406030204" pitchFamily="18" charset="0"/>
              </a:rPr>
              <a:t>” ).  </a:t>
            </a:r>
            <a:endParaRPr lang="en-US" sz="2800" dirty="0" smtClean="0">
              <a:latin typeface="Cambria" panose="02040503050406030204" pitchFamily="18" charset="0"/>
            </a:endParaRPr>
          </a:p>
          <a:p>
            <a:r>
              <a:rPr lang="en-US" sz="2800" dirty="0" smtClean="0">
                <a:latin typeface="Cambria" panose="02040503050406030204" pitchFamily="18" charset="0"/>
              </a:rPr>
              <a:t>It </a:t>
            </a:r>
            <a:r>
              <a:rPr lang="en-US" sz="2800" dirty="0" smtClean="0">
                <a:latin typeface="Cambria" panose="02040503050406030204" pitchFamily="18" charset="0"/>
              </a:rPr>
              <a:t>is often written “</a:t>
            </a:r>
            <a:r>
              <a:rPr lang="en-US" sz="2800" dirty="0" err="1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Y.bar</a:t>
            </a:r>
            <a:r>
              <a:rPr lang="en-US" sz="2800" dirty="0" smtClean="0">
                <a:latin typeface="Cambria" panose="02040503050406030204" pitchFamily="18" charset="0"/>
              </a:rPr>
              <a:t>”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789696" y="3388842"/>
            <a:ext cx="5567634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ambria" panose="02040503050406030204" pitchFamily="18" charset="0"/>
              </a:rPr>
              <a:t>               </a:t>
            </a:r>
            <a:r>
              <a:rPr lang="en-US" sz="2800" dirty="0" smtClean="0">
                <a:latin typeface="Cambria" panose="02040503050406030204" pitchFamily="18" charset="0"/>
              </a:rPr>
              <a:t>implies a list of every observation (Y</a:t>
            </a:r>
            <a:r>
              <a:rPr lang="en-US" sz="2800" baseline="-25000" dirty="0" smtClean="0">
                <a:latin typeface="Cambria" panose="02040503050406030204" pitchFamily="18" charset="0"/>
              </a:rPr>
              <a:t>i</a:t>
            </a:r>
            <a:r>
              <a:rPr lang="en-US" sz="2800" dirty="0" smtClean="0">
                <a:latin typeface="Cambria" panose="02040503050406030204" pitchFamily="18" charset="0"/>
              </a:rPr>
              <a:t>) from which the mean has been </a:t>
            </a:r>
            <a:r>
              <a:rPr lang="en-US" sz="2800" dirty="0" smtClean="0">
                <a:latin typeface="Cambria" panose="02040503050406030204" pitchFamily="18" charset="0"/>
              </a:rPr>
              <a:t>subtracted </a:t>
            </a:r>
          </a:p>
          <a:p>
            <a:r>
              <a:rPr lang="en-US" sz="2800" dirty="0" smtClean="0">
                <a:latin typeface="Cambria" panose="02040503050406030204" pitchFamily="18" charset="0"/>
              </a:rPr>
              <a:t>(that is, Yi – </a:t>
            </a:r>
            <a:r>
              <a:rPr lang="en-US" sz="2800" dirty="0" err="1" smtClean="0">
                <a:latin typeface="Cambria" panose="02040503050406030204" pitchFamily="18" charset="0"/>
              </a:rPr>
              <a:t>Y.bar</a:t>
            </a:r>
            <a:r>
              <a:rPr lang="en-US" sz="2800" dirty="0" smtClean="0">
                <a:latin typeface="Cambria" panose="02040503050406030204" pitchFamily="18" charset="0"/>
              </a:rPr>
              <a:t>).  </a:t>
            </a:r>
          </a:p>
          <a:p>
            <a:r>
              <a:rPr lang="en-US" sz="2800" dirty="0" smtClean="0">
                <a:latin typeface="Cambria" panose="02040503050406030204" pitchFamily="18" charset="0"/>
              </a:rPr>
              <a:t>These </a:t>
            </a:r>
            <a:r>
              <a:rPr lang="en-US" sz="2800" dirty="0" smtClean="0">
                <a:latin typeface="Cambria" panose="02040503050406030204" pitchFamily="18" charset="0"/>
              </a:rPr>
              <a:t>are the “deviations” of </a:t>
            </a:r>
            <a:r>
              <a:rPr lang="en-US" sz="2800" i="1" dirty="0" smtClean="0">
                <a:latin typeface="Cambria" panose="02040503050406030204" pitchFamily="18" charset="0"/>
              </a:rPr>
              <a:t>each</a:t>
            </a:r>
            <a:r>
              <a:rPr lang="en-US" sz="2800" dirty="0" smtClean="0">
                <a:latin typeface="Cambria" panose="02040503050406030204" pitchFamily="18" charset="0"/>
              </a:rPr>
              <a:t> Y</a:t>
            </a:r>
            <a:r>
              <a:rPr lang="en-US" sz="2800" baseline="-25000" dirty="0" smtClean="0">
                <a:latin typeface="Cambria" panose="02040503050406030204" pitchFamily="18" charset="0"/>
              </a:rPr>
              <a:t>i</a:t>
            </a:r>
            <a:r>
              <a:rPr lang="en-US" sz="2800" dirty="0" smtClean="0">
                <a:latin typeface="Cambria" panose="02040503050406030204" pitchFamily="18" charset="0"/>
              </a:rPr>
              <a:t> from the mean </a:t>
            </a:r>
            <a:r>
              <a:rPr lang="en-US" sz="2800" dirty="0" err="1" smtClean="0">
                <a:latin typeface="Cambria" panose="02040503050406030204" pitchFamily="18" charset="0"/>
              </a:rPr>
              <a:t>Y.bar</a:t>
            </a:r>
            <a:r>
              <a:rPr lang="en-US" sz="2800" dirty="0" smtClean="0">
                <a:latin typeface="Cambria" panose="02040503050406030204" pitchFamily="18" charset="0"/>
              </a:rPr>
              <a:t>.  </a:t>
            </a:r>
            <a:endParaRPr lang="en-US" sz="2800" dirty="0" smtClean="0">
              <a:latin typeface="Cambria" panose="02040503050406030204" pitchFamily="18" charset="0"/>
            </a:endParaRPr>
          </a:p>
          <a:p>
            <a:r>
              <a:rPr lang="en-US" sz="2800" dirty="0" smtClean="0">
                <a:latin typeface="Cambria" panose="02040503050406030204" pitchFamily="18" charset="0"/>
              </a:rPr>
              <a:t>This </a:t>
            </a:r>
            <a:r>
              <a:rPr lang="en-US" sz="2800" dirty="0" smtClean="0">
                <a:latin typeface="Cambria" panose="02040503050406030204" pitchFamily="18" charset="0"/>
              </a:rPr>
              <a:t>is the “deviation” in </a:t>
            </a:r>
            <a:endParaRPr lang="en-US" sz="2800" dirty="0" smtClean="0">
              <a:latin typeface="Cambria" panose="02040503050406030204" pitchFamily="18" charset="0"/>
            </a:endParaRPr>
          </a:p>
          <a:p>
            <a:r>
              <a:rPr lang="en-US" sz="2800" dirty="0" smtClean="0">
                <a:latin typeface="Cambria" panose="02040503050406030204" pitchFamily="18" charset="0"/>
              </a:rPr>
              <a:t>“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standard deviation</a:t>
            </a:r>
            <a:r>
              <a:rPr lang="en-US" sz="2800" dirty="0" smtClean="0">
                <a:latin typeface="Cambria" panose="02040503050406030204" pitchFamily="18" charset="0"/>
              </a:rPr>
              <a:t>”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/>
          <a:srcRect l="45081" r="9524" b="52442"/>
          <a:stretch/>
        </p:blipFill>
        <p:spPr>
          <a:xfrm>
            <a:off x="6741730" y="3235837"/>
            <a:ext cx="1414296" cy="710649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 flipH="1">
            <a:off x="5688380" y="4237539"/>
            <a:ext cx="9528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2"/>
          <a:srcRect l="72655" t="13568" r="15328" b="54018"/>
          <a:stretch/>
        </p:blipFill>
        <p:spPr>
          <a:xfrm>
            <a:off x="7063343" y="626134"/>
            <a:ext cx="374381" cy="484376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6641230" y="2780639"/>
            <a:ext cx="42159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ambria" panose="02040503050406030204" pitchFamily="18" charset="0"/>
              </a:rPr>
              <a:t>3) The “deviations”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2061598" y="1693595"/>
            <a:ext cx="993258" cy="12312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6981128" y="609494"/>
            <a:ext cx="478395" cy="4938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8436356" y="631155"/>
            <a:ext cx="1106889" cy="4938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9396481" y="1511566"/>
            <a:ext cx="1037175" cy="4938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950824" y="2795326"/>
            <a:ext cx="1772725" cy="4938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755063" y="3436441"/>
            <a:ext cx="1331173" cy="4938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0539306" y="3452641"/>
            <a:ext cx="1528198" cy="4938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6772741" y="3930286"/>
            <a:ext cx="2008176" cy="4938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778202" y="4348476"/>
            <a:ext cx="4067452" cy="4938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774545" y="4820892"/>
            <a:ext cx="4067452" cy="4396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9150969" y="5263276"/>
            <a:ext cx="1691028" cy="3939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6789696" y="6464003"/>
            <a:ext cx="3242946" cy="3939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6626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2880" y="3436441"/>
            <a:ext cx="3971925" cy="1905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412" y="31890"/>
            <a:ext cx="49002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Variance: step by step</a:t>
            </a:r>
            <a:endParaRPr lang="en-US"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412" y="580938"/>
            <a:ext cx="673565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ambria" panose="02040503050406030204" pitchFamily="18" charset="0"/>
              </a:rPr>
              <a:t>1) The “Y</a:t>
            </a:r>
            <a:r>
              <a:rPr lang="en-US" sz="2800" b="1" baseline="-25000" dirty="0" smtClean="0">
                <a:latin typeface="Cambria" panose="02040503050406030204" pitchFamily="18" charset="0"/>
              </a:rPr>
              <a:t>i </a:t>
            </a:r>
            <a:r>
              <a:rPr lang="en-US" sz="2800" b="1" i="1" dirty="0" smtClean="0">
                <a:latin typeface="Cambria" panose="02040503050406030204" pitchFamily="18" charset="0"/>
              </a:rPr>
              <a:t>s</a:t>
            </a:r>
            <a:r>
              <a:rPr lang="en-US" sz="2800" b="1" dirty="0" smtClean="0">
                <a:latin typeface="Cambria" panose="02040503050406030204" pitchFamily="18" charset="0"/>
              </a:rPr>
              <a:t>”</a:t>
            </a:r>
          </a:p>
          <a:p>
            <a:r>
              <a:rPr lang="en-US" sz="2800" b="1" dirty="0" smtClean="0">
                <a:latin typeface="Cambria" panose="02040503050406030204" pitchFamily="18" charset="0"/>
              </a:rPr>
              <a:t>“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Y</a:t>
            </a:r>
            <a:r>
              <a:rPr lang="en-US" sz="2800" b="1" baseline="-25000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i</a:t>
            </a:r>
            <a:r>
              <a:rPr lang="en-US" sz="2800" dirty="0" smtClean="0">
                <a:latin typeface="Cambria" panose="02040503050406030204" pitchFamily="18" charset="0"/>
              </a:rPr>
              <a:t> “ implies a list of every observation Y</a:t>
            </a:r>
            <a:r>
              <a:rPr lang="en-US" sz="2800" baseline="-25000" dirty="0" smtClean="0">
                <a:latin typeface="Cambria" panose="02040503050406030204" pitchFamily="18" charset="0"/>
              </a:rPr>
              <a:t>1</a:t>
            </a:r>
            <a:r>
              <a:rPr lang="en-US" sz="2800" dirty="0" smtClean="0">
                <a:latin typeface="Cambria" panose="02040503050406030204" pitchFamily="18" charset="0"/>
              </a:rPr>
              <a:t>,Y</a:t>
            </a:r>
            <a:r>
              <a:rPr lang="en-US" sz="2800" baseline="-25000" dirty="0" smtClean="0">
                <a:latin typeface="Cambria" panose="02040503050406030204" pitchFamily="18" charset="0"/>
              </a:rPr>
              <a:t>2</a:t>
            </a:r>
            <a:r>
              <a:rPr lang="en-US" sz="2800" dirty="0" smtClean="0">
                <a:latin typeface="Cambria" panose="02040503050406030204" pitchFamily="18" charset="0"/>
              </a:rPr>
              <a:t>,Y</a:t>
            </a:r>
            <a:r>
              <a:rPr lang="en-US" sz="2800" baseline="-25000" dirty="0" smtClean="0">
                <a:latin typeface="Cambria" panose="02040503050406030204" pitchFamily="18" charset="0"/>
              </a:rPr>
              <a:t>3</a:t>
            </a:r>
            <a:r>
              <a:rPr lang="en-US" sz="2800" dirty="0" smtClean="0">
                <a:latin typeface="Cambria" panose="02040503050406030204" pitchFamily="18" charset="0"/>
              </a:rPr>
              <a:t>,…</a:t>
            </a:r>
            <a:r>
              <a:rPr lang="en-US" sz="2800" dirty="0" err="1" smtClean="0">
                <a:latin typeface="Cambria" panose="02040503050406030204" pitchFamily="18" charset="0"/>
              </a:rPr>
              <a:t>Y</a:t>
            </a:r>
            <a:r>
              <a:rPr lang="en-US" sz="2800" baseline="-25000" dirty="0" err="1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n</a:t>
            </a:r>
            <a:r>
              <a:rPr lang="en-US" sz="2800" dirty="0" smtClean="0">
                <a:latin typeface="Cambria" panose="02040503050406030204" pitchFamily="18" charset="0"/>
              </a:rPr>
              <a:t>,  </a:t>
            </a:r>
            <a:endParaRPr lang="en-US" sz="2800" dirty="0" smtClean="0">
              <a:latin typeface="Cambria" panose="02040503050406030204" pitchFamily="18" charset="0"/>
            </a:endParaRPr>
          </a:p>
          <a:p>
            <a:r>
              <a:rPr lang="en-US" sz="2800" dirty="0" smtClean="0">
                <a:latin typeface="Cambria" panose="02040503050406030204" pitchFamily="18" charset="0"/>
              </a:rPr>
              <a:t>where 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n</a:t>
            </a:r>
            <a:r>
              <a:rPr lang="en-US" sz="2800" dirty="0" smtClean="0">
                <a:latin typeface="Cambria" panose="02040503050406030204" pitchFamily="18" charset="0"/>
              </a:rPr>
              <a:t> is the total sample </a:t>
            </a:r>
            <a:r>
              <a:rPr lang="en-US" sz="2800" dirty="0" smtClean="0">
                <a:latin typeface="Cambria" panose="02040503050406030204" pitchFamily="18" charset="0"/>
              </a:rPr>
              <a:t>size </a:t>
            </a:r>
            <a:endParaRPr lang="en-US" sz="2800" dirty="0">
              <a:latin typeface="Cambria" panose="02040503050406030204" pitchFamily="18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442317" y="2524255"/>
            <a:ext cx="1547240" cy="96089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5408493" y="2044164"/>
            <a:ext cx="1559756" cy="147295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600962" y="65400"/>
            <a:ext cx="559103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Cambria" panose="02040503050406030204" pitchFamily="18" charset="0"/>
              </a:rPr>
              <a:t>2)The mean “</a:t>
            </a:r>
            <a:r>
              <a:rPr lang="en-US" sz="3200" b="1" dirty="0" err="1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Y.bar</a:t>
            </a:r>
            <a:r>
              <a:rPr lang="en-US" sz="3200" b="1" dirty="0" smtClean="0">
                <a:latin typeface="Cambria" panose="02040503050406030204" pitchFamily="18" charset="0"/>
              </a:rPr>
              <a:t>”</a:t>
            </a:r>
          </a:p>
          <a:p>
            <a:r>
              <a:rPr lang="en-US" sz="3200" dirty="0">
                <a:latin typeface="Cambria" panose="02040503050406030204" pitchFamily="18" charset="0"/>
              </a:rPr>
              <a:t> </a:t>
            </a:r>
            <a:r>
              <a:rPr lang="en-US" sz="3200" dirty="0" smtClean="0">
                <a:latin typeface="Cambria" panose="02040503050406030204" pitchFamily="18" charset="0"/>
              </a:rPr>
              <a:t>    </a:t>
            </a:r>
            <a:r>
              <a:rPr lang="en-US" sz="2800" dirty="0" smtClean="0">
                <a:latin typeface="Cambria" panose="02040503050406030204" pitchFamily="18" charset="0"/>
              </a:rPr>
              <a:t>is</a:t>
            </a:r>
            <a:r>
              <a:rPr lang="en-US" sz="3200" dirty="0" smtClean="0">
                <a:latin typeface="Cambria" panose="02040503050406030204" pitchFamily="18" charset="0"/>
              </a:rPr>
              <a:t> </a:t>
            </a:r>
            <a:r>
              <a:rPr lang="en-US" sz="2800" dirty="0" smtClean="0">
                <a:latin typeface="Cambria" panose="02040503050406030204" pitchFamily="18" charset="0"/>
              </a:rPr>
              <a:t>called “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Y bar</a:t>
            </a:r>
            <a:r>
              <a:rPr lang="en-US" sz="2800" dirty="0" smtClean="0">
                <a:latin typeface="Cambria" panose="02040503050406030204" pitchFamily="18" charset="0"/>
              </a:rPr>
              <a:t>” &amp; is the mean of the observations (all the “Y</a:t>
            </a:r>
            <a:r>
              <a:rPr lang="en-US" sz="2800" baseline="-25000" dirty="0" smtClean="0">
                <a:latin typeface="Cambria" panose="02040503050406030204" pitchFamily="18" charset="0"/>
              </a:rPr>
              <a:t>i </a:t>
            </a:r>
            <a:r>
              <a:rPr lang="en-US" sz="2800" i="1" dirty="0" smtClean="0">
                <a:latin typeface="Cambria" panose="02040503050406030204" pitchFamily="18" charset="0"/>
              </a:rPr>
              <a:t>s </a:t>
            </a:r>
            <a:r>
              <a:rPr lang="en-US" sz="2800" dirty="0" smtClean="0">
                <a:latin typeface="Cambria" panose="02040503050406030204" pitchFamily="18" charset="0"/>
              </a:rPr>
              <a:t>” ).  </a:t>
            </a:r>
            <a:endParaRPr lang="en-US" sz="2800" dirty="0" smtClean="0">
              <a:latin typeface="Cambria" panose="02040503050406030204" pitchFamily="18" charset="0"/>
            </a:endParaRPr>
          </a:p>
          <a:p>
            <a:r>
              <a:rPr lang="en-US" sz="2800" dirty="0" smtClean="0">
                <a:latin typeface="Cambria" panose="02040503050406030204" pitchFamily="18" charset="0"/>
              </a:rPr>
              <a:t>It </a:t>
            </a:r>
            <a:r>
              <a:rPr lang="en-US" sz="2800" dirty="0" smtClean="0">
                <a:latin typeface="Cambria" panose="02040503050406030204" pitchFamily="18" charset="0"/>
              </a:rPr>
              <a:t>is often written “</a:t>
            </a:r>
            <a:r>
              <a:rPr lang="en-US" sz="2800" dirty="0" err="1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Y.bar</a:t>
            </a:r>
            <a:r>
              <a:rPr lang="en-US" sz="2800" dirty="0" smtClean="0">
                <a:latin typeface="Cambria" panose="02040503050406030204" pitchFamily="18" charset="0"/>
              </a:rPr>
              <a:t>”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789696" y="3388842"/>
            <a:ext cx="5567634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ambria" panose="02040503050406030204" pitchFamily="18" charset="0"/>
              </a:rPr>
              <a:t>               </a:t>
            </a:r>
            <a:r>
              <a:rPr lang="en-US" sz="2800" dirty="0" smtClean="0">
                <a:latin typeface="Cambria" panose="02040503050406030204" pitchFamily="18" charset="0"/>
              </a:rPr>
              <a:t>implies a list of every observation (Y</a:t>
            </a:r>
            <a:r>
              <a:rPr lang="en-US" sz="2800" baseline="-25000" dirty="0" smtClean="0">
                <a:latin typeface="Cambria" panose="02040503050406030204" pitchFamily="18" charset="0"/>
              </a:rPr>
              <a:t>i</a:t>
            </a:r>
            <a:r>
              <a:rPr lang="en-US" sz="2800" dirty="0" smtClean="0">
                <a:latin typeface="Cambria" panose="02040503050406030204" pitchFamily="18" charset="0"/>
              </a:rPr>
              <a:t>) from which the mean has been </a:t>
            </a:r>
            <a:r>
              <a:rPr lang="en-US" sz="2800" dirty="0" smtClean="0">
                <a:latin typeface="Cambria" panose="02040503050406030204" pitchFamily="18" charset="0"/>
              </a:rPr>
              <a:t>subtracted </a:t>
            </a:r>
          </a:p>
          <a:p>
            <a:r>
              <a:rPr lang="en-US" sz="2800" dirty="0" smtClean="0">
                <a:latin typeface="Cambria" panose="02040503050406030204" pitchFamily="18" charset="0"/>
              </a:rPr>
              <a:t>(that is, Yi – </a:t>
            </a:r>
            <a:r>
              <a:rPr lang="en-US" sz="2800" dirty="0" err="1" smtClean="0">
                <a:latin typeface="Cambria" panose="02040503050406030204" pitchFamily="18" charset="0"/>
              </a:rPr>
              <a:t>Y.bar</a:t>
            </a:r>
            <a:r>
              <a:rPr lang="en-US" sz="2800" dirty="0" smtClean="0">
                <a:latin typeface="Cambria" panose="02040503050406030204" pitchFamily="18" charset="0"/>
              </a:rPr>
              <a:t>).  </a:t>
            </a:r>
          </a:p>
          <a:p>
            <a:r>
              <a:rPr lang="en-US" sz="2800" dirty="0" smtClean="0">
                <a:latin typeface="Cambria" panose="02040503050406030204" pitchFamily="18" charset="0"/>
              </a:rPr>
              <a:t>These </a:t>
            </a:r>
            <a:r>
              <a:rPr lang="en-US" sz="2800" dirty="0" smtClean="0">
                <a:latin typeface="Cambria" panose="02040503050406030204" pitchFamily="18" charset="0"/>
              </a:rPr>
              <a:t>are the “deviations” of </a:t>
            </a:r>
            <a:r>
              <a:rPr lang="en-US" sz="2800" i="1" dirty="0" smtClean="0">
                <a:latin typeface="Cambria" panose="02040503050406030204" pitchFamily="18" charset="0"/>
              </a:rPr>
              <a:t>each</a:t>
            </a:r>
            <a:r>
              <a:rPr lang="en-US" sz="2800" dirty="0" smtClean="0">
                <a:latin typeface="Cambria" panose="02040503050406030204" pitchFamily="18" charset="0"/>
              </a:rPr>
              <a:t> Y</a:t>
            </a:r>
            <a:r>
              <a:rPr lang="en-US" sz="2800" baseline="-25000" dirty="0" smtClean="0">
                <a:latin typeface="Cambria" panose="02040503050406030204" pitchFamily="18" charset="0"/>
              </a:rPr>
              <a:t>i</a:t>
            </a:r>
            <a:r>
              <a:rPr lang="en-US" sz="2800" dirty="0" smtClean="0">
                <a:latin typeface="Cambria" panose="02040503050406030204" pitchFamily="18" charset="0"/>
              </a:rPr>
              <a:t> from the mean </a:t>
            </a:r>
            <a:r>
              <a:rPr lang="en-US" sz="2800" dirty="0" err="1" smtClean="0">
                <a:latin typeface="Cambria" panose="02040503050406030204" pitchFamily="18" charset="0"/>
              </a:rPr>
              <a:t>Y.bar</a:t>
            </a:r>
            <a:r>
              <a:rPr lang="en-US" sz="2800" dirty="0" smtClean="0">
                <a:latin typeface="Cambria" panose="02040503050406030204" pitchFamily="18" charset="0"/>
              </a:rPr>
              <a:t>.  </a:t>
            </a:r>
            <a:endParaRPr lang="en-US" sz="2800" dirty="0" smtClean="0">
              <a:latin typeface="Cambria" panose="02040503050406030204" pitchFamily="18" charset="0"/>
            </a:endParaRPr>
          </a:p>
          <a:p>
            <a:r>
              <a:rPr lang="en-US" sz="2800" dirty="0" smtClean="0">
                <a:latin typeface="Cambria" panose="02040503050406030204" pitchFamily="18" charset="0"/>
              </a:rPr>
              <a:t>This </a:t>
            </a:r>
            <a:r>
              <a:rPr lang="en-US" sz="2800" dirty="0" smtClean="0">
                <a:latin typeface="Cambria" panose="02040503050406030204" pitchFamily="18" charset="0"/>
              </a:rPr>
              <a:t>is the “deviation” in </a:t>
            </a:r>
            <a:endParaRPr lang="en-US" sz="2800" dirty="0" smtClean="0">
              <a:latin typeface="Cambria" panose="02040503050406030204" pitchFamily="18" charset="0"/>
            </a:endParaRPr>
          </a:p>
          <a:p>
            <a:r>
              <a:rPr lang="en-US" sz="2800" dirty="0" smtClean="0">
                <a:latin typeface="Cambria" panose="02040503050406030204" pitchFamily="18" charset="0"/>
              </a:rPr>
              <a:t>“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standard deviation</a:t>
            </a:r>
            <a:r>
              <a:rPr lang="en-US" sz="2800" dirty="0" smtClean="0">
                <a:latin typeface="Cambria" panose="02040503050406030204" pitchFamily="18" charset="0"/>
              </a:rPr>
              <a:t>”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/>
          <a:srcRect l="45081" r="9524" b="52442"/>
          <a:stretch/>
        </p:blipFill>
        <p:spPr>
          <a:xfrm>
            <a:off x="6741730" y="3235837"/>
            <a:ext cx="1414296" cy="710649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 flipH="1">
            <a:off x="5688380" y="4237539"/>
            <a:ext cx="9528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2"/>
          <a:srcRect l="72655" t="13568" r="15328" b="54018"/>
          <a:stretch/>
        </p:blipFill>
        <p:spPr>
          <a:xfrm>
            <a:off x="7063343" y="626134"/>
            <a:ext cx="374381" cy="484376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6641230" y="2780639"/>
            <a:ext cx="42159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ambria" panose="02040503050406030204" pitchFamily="18" charset="0"/>
              </a:rPr>
              <a:t>3) The “deviations”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2061598" y="1693595"/>
            <a:ext cx="993258" cy="12312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8436356" y="631155"/>
            <a:ext cx="1106889" cy="4938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9396481" y="1511566"/>
            <a:ext cx="1037175" cy="4938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950824" y="2795326"/>
            <a:ext cx="1772725" cy="4938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755063" y="3436441"/>
            <a:ext cx="1331173" cy="4938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0539306" y="3452641"/>
            <a:ext cx="1528198" cy="4938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6772741" y="3930286"/>
            <a:ext cx="2008176" cy="4938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778202" y="4348476"/>
            <a:ext cx="4067452" cy="4938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774545" y="4820892"/>
            <a:ext cx="4067452" cy="4396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9150969" y="5263276"/>
            <a:ext cx="1691028" cy="3939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6789696" y="6464003"/>
            <a:ext cx="3242946" cy="3939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4705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2880" y="3436441"/>
            <a:ext cx="3971925" cy="1905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412" y="31890"/>
            <a:ext cx="49002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Variance: step by step</a:t>
            </a:r>
            <a:endParaRPr lang="en-US"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412" y="580938"/>
            <a:ext cx="673565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ambria" panose="02040503050406030204" pitchFamily="18" charset="0"/>
              </a:rPr>
              <a:t>1) The “Y</a:t>
            </a:r>
            <a:r>
              <a:rPr lang="en-US" sz="2800" b="1" baseline="-25000" dirty="0" smtClean="0">
                <a:latin typeface="Cambria" panose="02040503050406030204" pitchFamily="18" charset="0"/>
              </a:rPr>
              <a:t>i </a:t>
            </a:r>
            <a:r>
              <a:rPr lang="en-US" sz="2800" b="1" i="1" dirty="0" smtClean="0">
                <a:latin typeface="Cambria" panose="02040503050406030204" pitchFamily="18" charset="0"/>
              </a:rPr>
              <a:t>s</a:t>
            </a:r>
            <a:r>
              <a:rPr lang="en-US" sz="2800" b="1" dirty="0" smtClean="0">
                <a:latin typeface="Cambria" panose="02040503050406030204" pitchFamily="18" charset="0"/>
              </a:rPr>
              <a:t>”</a:t>
            </a:r>
          </a:p>
          <a:p>
            <a:r>
              <a:rPr lang="en-US" sz="2800" b="1" dirty="0" smtClean="0">
                <a:latin typeface="Cambria" panose="02040503050406030204" pitchFamily="18" charset="0"/>
              </a:rPr>
              <a:t>“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Y</a:t>
            </a:r>
            <a:r>
              <a:rPr lang="en-US" sz="2800" b="1" baseline="-25000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i</a:t>
            </a:r>
            <a:r>
              <a:rPr lang="en-US" sz="2800" dirty="0" smtClean="0">
                <a:latin typeface="Cambria" panose="02040503050406030204" pitchFamily="18" charset="0"/>
              </a:rPr>
              <a:t> “ implies a list of every observation Y</a:t>
            </a:r>
            <a:r>
              <a:rPr lang="en-US" sz="2800" baseline="-25000" dirty="0" smtClean="0">
                <a:latin typeface="Cambria" panose="02040503050406030204" pitchFamily="18" charset="0"/>
              </a:rPr>
              <a:t>1</a:t>
            </a:r>
            <a:r>
              <a:rPr lang="en-US" sz="2800" dirty="0" smtClean="0">
                <a:latin typeface="Cambria" panose="02040503050406030204" pitchFamily="18" charset="0"/>
              </a:rPr>
              <a:t>,Y</a:t>
            </a:r>
            <a:r>
              <a:rPr lang="en-US" sz="2800" baseline="-25000" dirty="0" smtClean="0">
                <a:latin typeface="Cambria" panose="02040503050406030204" pitchFamily="18" charset="0"/>
              </a:rPr>
              <a:t>2</a:t>
            </a:r>
            <a:r>
              <a:rPr lang="en-US" sz="2800" dirty="0" smtClean="0">
                <a:latin typeface="Cambria" panose="02040503050406030204" pitchFamily="18" charset="0"/>
              </a:rPr>
              <a:t>,Y</a:t>
            </a:r>
            <a:r>
              <a:rPr lang="en-US" sz="2800" baseline="-25000" dirty="0" smtClean="0">
                <a:latin typeface="Cambria" panose="02040503050406030204" pitchFamily="18" charset="0"/>
              </a:rPr>
              <a:t>3</a:t>
            </a:r>
            <a:r>
              <a:rPr lang="en-US" sz="2800" dirty="0" smtClean="0">
                <a:latin typeface="Cambria" panose="02040503050406030204" pitchFamily="18" charset="0"/>
              </a:rPr>
              <a:t>,…</a:t>
            </a:r>
            <a:r>
              <a:rPr lang="en-US" sz="2800" dirty="0" err="1" smtClean="0">
                <a:latin typeface="Cambria" panose="02040503050406030204" pitchFamily="18" charset="0"/>
              </a:rPr>
              <a:t>Y</a:t>
            </a:r>
            <a:r>
              <a:rPr lang="en-US" sz="2800" baseline="-25000" dirty="0" err="1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n</a:t>
            </a:r>
            <a:r>
              <a:rPr lang="en-US" sz="2800" dirty="0" smtClean="0">
                <a:latin typeface="Cambria" panose="02040503050406030204" pitchFamily="18" charset="0"/>
              </a:rPr>
              <a:t>,  </a:t>
            </a:r>
            <a:endParaRPr lang="en-US" sz="2800" dirty="0" smtClean="0">
              <a:latin typeface="Cambria" panose="02040503050406030204" pitchFamily="18" charset="0"/>
            </a:endParaRPr>
          </a:p>
          <a:p>
            <a:r>
              <a:rPr lang="en-US" sz="2800" dirty="0" smtClean="0">
                <a:latin typeface="Cambria" panose="02040503050406030204" pitchFamily="18" charset="0"/>
              </a:rPr>
              <a:t>where 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n</a:t>
            </a:r>
            <a:r>
              <a:rPr lang="en-US" sz="2800" dirty="0" smtClean="0">
                <a:latin typeface="Cambria" panose="02040503050406030204" pitchFamily="18" charset="0"/>
              </a:rPr>
              <a:t> is the total sample </a:t>
            </a:r>
            <a:r>
              <a:rPr lang="en-US" sz="2800" dirty="0" smtClean="0">
                <a:latin typeface="Cambria" panose="02040503050406030204" pitchFamily="18" charset="0"/>
              </a:rPr>
              <a:t>size </a:t>
            </a:r>
            <a:endParaRPr lang="en-US" sz="2800" dirty="0">
              <a:latin typeface="Cambria" panose="02040503050406030204" pitchFamily="18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442317" y="2524255"/>
            <a:ext cx="1547240" cy="96089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5408493" y="2044164"/>
            <a:ext cx="1559756" cy="147295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600962" y="65400"/>
            <a:ext cx="559103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Cambria" panose="02040503050406030204" pitchFamily="18" charset="0"/>
              </a:rPr>
              <a:t>2)The mean “</a:t>
            </a:r>
            <a:r>
              <a:rPr lang="en-US" sz="3200" b="1" dirty="0" err="1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Y.bar</a:t>
            </a:r>
            <a:r>
              <a:rPr lang="en-US" sz="3200" b="1" dirty="0" smtClean="0">
                <a:latin typeface="Cambria" panose="02040503050406030204" pitchFamily="18" charset="0"/>
              </a:rPr>
              <a:t>”</a:t>
            </a:r>
          </a:p>
          <a:p>
            <a:r>
              <a:rPr lang="en-US" sz="3200" dirty="0">
                <a:latin typeface="Cambria" panose="02040503050406030204" pitchFamily="18" charset="0"/>
              </a:rPr>
              <a:t> </a:t>
            </a:r>
            <a:r>
              <a:rPr lang="en-US" sz="3200" dirty="0" smtClean="0">
                <a:latin typeface="Cambria" panose="02040503050406030204" pitchFamily="18" charset="0"/>
              </a:rPr>
              <a:t>    </a:t>
            </a:r>
            <a:r>
              <a:rPr lang="en-US" sz="2800" dirty="0" smtClean="0">
                <a:latin typeface="Cambria" panose="02040503050406030204" pitchFamily="18" charset="0"/>
              </a:rPr>
              <a:t>is</a:t>
            </a:r>
            <a:r>
              <a:rPr lang="en-US" sz="3200" dirty="0" smtClean="0">
                <a:latin typeface="Cambria" panose="02040503050406030204" pitchFamily="18" charset="0"/>
              </a:rPr>
              <a:t> </a:t>
            </a:r>
            <a:r>
              <a:rPr lang="en-US" sz="2800" dirty="0" smtClean="0">
                <a:latin typeface="Cambria" panose="02040503050406030204" pitchFamily="18" charset="0"/>
              </a:rPr>
              <a:t>called “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Y bar</a:t>
            </a:r>
            <a:r>
              <a:rPr lang="en-US" sz="2800" dirty="0" smtClean="0">
                <a:latin typeface="Cambria" panose="02040503050406030204" pitchFamily="18" charset="0"/>
              </a:rPr>
              <a:t>” &amp; is the mean of the observations (all the “Y</a:t>
            </a:r>
            <a:r>
              <a:rPr lang="en-US" sz="2800" baseline="-25000" dirty="0" smtClean="0">
                <a:latin typeface="Cambria" panose="02040503050406030204" pitchFamily="18" charset="0"/>
              </a:rPr>
              <a:t>i </a:t>
            </a:r>
            <a:r>
              <a:rPr lang="en-US" sz="2800" i="1" dirty="0" smtClean="0">
                <a:latin typeface="Cambria" panose="02040503050406030204" pitchFamily="18" charset="0"/>
              </a:rPr>
              <a:t>s </a:t>
            </a:r>
            <a:r>
              <a:rPr lang="en-US" sz="2800" dirty="0" smtClean="0">
                <a:latin typeface="Cambria" panose="02040503050406030204" pitchFamily="18" charset="0"/>
              </a:rPr>
              <a:t>” ).  </a:t>
            </a:r>
            <a:endParaRPr lang="en-US" sz="2800" dirty="0" smtClean="0">
              <a:latin typeface="Cambria" panose="02040503050406030204" pitchFamily="18" charset="0"/>
            </a:endParaRPr>
          </a:p>
          <a:p>
            <a:r>
              <a:rPr lang="en-US" sz="2800" dirty="0" smtClean="0">
                <a:latin typeface="Cambria" panose="02040503050406030204" pitchFamily="18" charset="0"/>
              </a:rPr>
              <a:t>It </a:t>
            </a:r>
            <a:r>
              <a:rPr lang="en-US" sz="2800" dirty="0" smtClean="0">
                <a:latin typeface="Cambria" panose="02040503050406030204" pitchFamily="18" charset="0"/>
              </a:rPr>
              <a:t>is often written “</a:t>
            </a:r>
            <a:r>
              <a:rPr lang="en-US" sz="2800" dirty="0" err="1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Y.bar</a:t>
            </a:r>
            <a:r>
              <a:rPr lang="en-US" sz="2800" dirty="0" smtClean="0">
                <a:latin typeface="Cambria" panose="02040503050406030204" pitchFamily="18" charset="0"/>
              </a:rPr>
              <a:t>”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789696" y="3388842"/>
            <a:ext cx="5567634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ambria" panose="02040503050406030204" pitchFamily="18" charset="0"/>
              </a:rPr>
              <a:t>               </a:t>
            </a:r>
            <a:r>
              <a:rPr lang="en-US" sz="2800" dirty="0" smtClean="0">
                <a:latin typeface="Cambria" panose="02040503050406030204" pitchFamily="18" charset="0"/>
              </a:rPr>
              <a:t>implies a list of every observation (Y</a:t>
            </a:r>
            <a:r>
              <a:rPr lang="en-US" sz="2800" baseline="-25000" dirty="0" smtClean="0">
                <a:latin typeface="Cambria" panose="02040503050406030204" pitchFamily="18" charset="0"/>
              </a:rPr>
              <a:t>i</a:t>
            </a:r>
            <a:r>
              <a:rPr lang="en-US" sz="2800" dirty="0" smtClean="0">
                <a:latin typeface="Cambria" panose="02040503050406030204" pitchFamily="18" charset="0"/>
              </a:rPr>
              <a:t>) from which the mean has been </a:t>
            </a:r>
            <a:r>
              <a:rPr lang="en-US" sz="2800" dirty="0" smtClean="0">
                <a:latin typeface="Cambria" panose="02040503050406030204" pitchFamily="18" charset="0"/>
              </a:rPr>
              <a:t>subtracted </a:t>
            </a:r>
          </a:p>
          <a:p>
            <a:r>
              <a:rPr lang="en-US" sz="2800" dirty="0" smtClean="0">
                <a:latin typeface="Cambria" panose="02040503050406030204" pitchFamily="18" charset="0"/>
              </a:rPr>
              <a:t>(that is, Yi – </a:t>
            </a:r>
            <a:r>
              <a:rPr lang="en-US" sz="2800" dirty="0" err="1" smtClean="0">
                <a:latin typeface="Cambria" panose="02040503050406030204" pitchFamily="18" charset="0"/>
              </a:rPr>
              <a:t>Y.bar</a:t>
            </a:r>
            <a:r>
              <a:rPr lang="en-US" sz="2800" dirty="0" smtClean="0">
                <a:latin typeface="Cambria" panose="02040503050406030204" pitchFamily="18" charset="0"/>
              </a:rPr>
              <a:t>).  </a:t>
            </a:r>
          </a:p>
          <a:p>
            <a:r>
              <a:rPr lang="en-US" sz="2800" dirty="0" smtClean="0">
                <a:latin typeface="Cambria" panose="02040503050406030204" pitchFamily="18" charset="0"/>
              </a:rPr>
              <a:t>These </a:t>
            </a:r>
            <a:r>
              <a:rPr lang="en-US" sz="2800" dirty="0" smtClean="0">
                <a:latin typeface="Cambria" panose="02040503050406030204" pitchFamily="18" charset="0"/>
              </a:rPr>
              <a:t>are the “deviations” of </a:t>
            </a:r>
            <a:r>
              <a:rPr lang="en-US" sz="2800" i="1" dirty="0" smtClean="0">
                <a:latin typeface="Cambria" panose="02040503050406030204" pitchFamily="18" charset="0"/>
              </a:rPr>
              <a:t>each</a:t>
            </a:r>
            <a:r>
              <a:rPr lang="en-US" sz="2800" dirty="0" smtClean="0">
                <a:latin typeface="Cambria" panose="02040503050406030204" pitchFamily="18" charset="0"/>
              </a:rPr>
              <a:t> Y</a:t>
            </a:r>
            <a:r>
              <a:rPr lang="en-US" sz="2800" baseline="-25000" dirty="0" smtClean="0">
                <a:latin typeface="Cambria" panose="02040503050406030204" pitchFamily="18" charset="0"/>
              </a:rPr>
              <a:t>i</a:t>
            </a:r>
            <a:r>
              <a:rPr lang="en-US" sz="2800" dirty="0" smtClean="0">
                <a:latin typeface="Cambria" panose="02040503050406030204" pitchFamily="18" charset="0"/>
              </a:rPr>
              <a:t> from the mean </a:t>
            </a:r>
            <a:r>
              <a:rPr lang="en-US" sz="2800" dirty="0" err="1" smtClean="0">
                <a:latin typeface="Cambria" panose="02040503050406030204" pitchFamily="18" charset="0"/>
              </a:rPr>
              <a:t>Y.bar</a:t>
            </a:r>
            <a:r>
              <a:rPr lang="en-US" sz="2800" dirty="0" smtClean="0">
                <a:latin typeface="Cambria" panose="02040503050406030204" pitchFamily="18" charset="0"/>
              </a:rPr>
              <a:t>.  </a:t>
            </a:r>
            <a:endParaRPr lang="en-US" sz="2800" dirty="0" smtClean="0">
              <a:latin typeface="Cambria" panose="02040503050406030204" pitchFamily="18" charset="0"/>
            </a:endParaRPr>
          </a:p>
          <a:p>
            <a:r>
              <a:rPr lang="en-US" sz="2800" dirty="0" smtClean="0">
                <a:latin typeface="Cambria" panose="02040503050406030204" pitchFamily="18" charset="0"/>
              </a:rPr>
              <a:t>This </a:t>
            </a:r>
            <a:r>
              <a:rPr lang="en-US" sz="2800" dirty="0" smtClean="0">
                <a:latin typeface="Cambria" panose="02040503050406030204" pitchFamily="18" charset="0"/>
              </a:rPr>
              <a:t>is the “deviation” in </a:t>
            </a:r>
            <a:endParaRPr lang="en-US" sz="2800" dirty="0" smtClean="0">
              <a:latin typeface="Cambria" panose="02040503050406030204" pitchFamily="18" charset="0"/>
            </a:endParaRPr>
          </a:p>
          <a:p>
            <a:r>
              <a:rPr lang="en-US" sz="2800" dirty="0" smtClean="0">
                <a:latin typeface="Cambria" panose="02040503050406030204" pitchFamily="18" charset="0"/>
              </a:rPr>
              <a:t>“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standard deviation</a:t>
            </a:r>
            <a:r>
              <a:rPr lang="en-US" sz="2800" dirty="0" smtClean="0">
                <a:latin typeface="Cambria" panose="02040503050406030204" pitchFamily="18" charset="0"/>
              </a:rPr>
              <a:t>”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/>
          <a:srcRect l="45081" r="9524" b="52442"/>
          <a:stretch/>
        </p:blipFill>
        <p:spPr>
          <a:xfrm>
            <a:off x="6741730" y="3235837"/>
            <a:ext cx="1414296" cy="710649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 flipH="1">
            <a:off x="5688380" y="4237539"/>
            <a:ext cx="9528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2"/>
          <a:srcRect l="72655" t="13568" r="15328" b="54018"/>
          <a:stretch/>
        </p:blipFill>
        <p:spPr>
          <a:xfrm>
            <a:off x="7063343" y="626134"/>
            <a:ext cx="374381" cy="484376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6641230" y="2780639"/>
            <a:ext cx="42159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ambria" panose="02040503050406030204" pitchFamily="18" charset="0"/>
              </a:rPr>
              <a:t>3) The “deviations”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2061598" y="1693595"/>
            <a:ext cx="993258" cy="12312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9396481" y="1511566"/>
            <a:ext cx="1037175" cy="4938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950824" y="2795326"/>
            <a:ext cx="1772725" cy="4938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755063" y="3436441"/>
            <a:ext cx="1331173" cy="4938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0539306" y="3452641"/>
            <a:ext cx="1528198" cy="4938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6772741" y="3930286"/>
            <a:ext cx="2008176" cy="4938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778202" y="4348476"/>
            <a:ext cx="4067452" cy="4938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774545" y="4820892"/>
            <a:ext cx="4067452" cy="4396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9150969" y="5263276"/>
            <a:ext cx="1691028" cy="3939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6789696" y="6464003"/>
            <a:ext cx="3242946" cy="3939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7815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2880" y="3436441"/>
            <a:ext cx="3971925" cy="1905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412" y="31890"/>
            <a:ext cx="49002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Variance: step by step</a:t>
            </a:r>
            <a:endParaRPr lang="en-US"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412" y="580938"/>
            <a:ext cx="673565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ambria" panose="02040503050406030204" pitchFamily="18" charset="0"/>
              </a:rPr>
              <a:t>1) The “Y</a:t>
            </a:r>
            <a:r>
              <a:rPr lang="en-US" sz="2800" b="1" baseline="-25000" dirty="0" smtClean="0">
                <a:latin typeface="Cambria" panose="02040503050406030204" pitchFamily="18" charset="0"/>
              </a:rPr>
              <a:t>i </a:t>
            </a:r>
            <a:r>
              <a:rPr lang="en-US" sz="2800" b="1" i="1" dirty="0" smtClean="0">
                <a:latin typeface="Cambria" panose="02040503050406030204" pitchFamily="18" charset="0"/>
              </a:rPr>
              <a:t>s</a:t>
            </a:r>
            <a:r>
              <a:rPr lang="en-US" sz="2800" b="1" dirty="0" smtClean="0">
                <a:latin typeface="Cambria" panose="02040503050406030204" pitchFamily="18" charset="0"/>
              </a:rPr>
              <a:t>”</a:t>
            </a:r>
          </a:p>
          <a:p>
            <a:r>
              <a:rPr lang="en-US" sz="2800" b="1" dirty="0" smtClean="0">
                <a:latin typeface="Cambria" panose="02040503050406030204" pitchFamily="18" charset="0"/>
              </a:rPr>
              <a:t>“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Y</a:t>
            </a:r>
            <a:r>
              <a:rPr lang="en-US" sz="2800" b="1" baseline="-25000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i</a:t>
            </a:r>
            <a:r>
              <a:rPr lang="en-US" sz="2800" dirty="0" smtClean="0">
                <a:latin typeface="Cambria" panose="02040503050406030204" pitchFamily="18" charset="0"/>
              </a:rPr>
              <a:t> “ implies a list of every observation Y</a:t>
            </a:r>
            <a:r>
              <a:rPr lang="en-US" sz="2800" baseline="-25000" dirty="0" smtClean="0">
                <a:latin typeface="Cambria" panose="02040503050406030204" pitchFamily="18" charset="0"/>
              </a:rPr>
              <a:t>1</a:t>
            </a:r>
            <a:r>
              <a:rPr lang="en-US" sz="2800" dirty="0" smtClean="0">
                <a:latin typeface="Cambria" panose="02040503050406030204" pitchFamily="18" charset="0"/>
              </a:rPr>
              <a:t>,Y</a:t>
            </a:r>
            <a:r>
              <a:rPr lang="en-US" sz="2800" baseline="-25000" dirty="0" smtClean="0">
                <a:latin typeface="Cambria" panose="02040503050406030204" pitchFamily="18" charset="0"/>
              </a:rPr>
              <a:t>2</a:t>
            </a:r>
            <a:r>
              <a:rPr lang="en-US" sz="2800" dirty="0" smtClean="0">
                <a:latin typeface="Cambria" panose="02040503050406030204" pitchFamily="18" charset="0"/>
              </a:rPr>
              <a:t>,Y</a:t>
            </a:r>
            <a:r>
              <a:rPr lang="en-US" sz="2800" baseline="-25000" dirty="0" smtClean="0">
                <a:latin typeface="Cambria" panose="02040503050406030204" pitchFamily="18" charset="0"/>
              </a:rPr>
              <a:t>3</a:t>
            </a:r>
            <a:r>
              <a:rPr lang="en-US" sz="2800" dirty="0" smtClean="0">
                <a:latin typeface="Cambria" panose="02040503050406030204" pitchFamily="18" charset="0"/>
              </a:rPr>
              <a:t>,…</a:t>
            </a:r>
            <a:r>
              <a:rPr lang="en-US" sz="2800" dirty="0" err="1" smtClean="0">
                <a:latin typeface="Cambria" panose="02040503050406030204" pitchFamily="18" charset="0"/>
              </a:rPr>
              <a:t>Y</a:t>
            </a:r>
            <a:r>
              <a:rPr lang="en-US" sz="2800" baseline="-25000" dirty="0" err="1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n</a:t>
            </a:r>
            <a:r>
              <a:rPr lang="en-US" sz="2800" dirty="0" smtClean="0">
                <a:latin typeface="Cambria" panose="02040503050406030204" pitchFamily="18" charset="0"/>
              </a:rPr>
              <a:t>,  </a:t>
            </a:r>
            <a:endParaRPr lang="en-US" sz="2800" dirty="0" smtClean="0">
              <a:latin typeface="Cambria" panose="02040503050406030204" pitchFamily="18" charset="0"/>
            </a:endParaRPr>
          </a:p>
          <a:p>
            <a:r>
              <a:rPr lang="en-US" sz="2800" dirty="0" smtClean="0">
                <a:latin typeface="Cambria" panose="02040503050406030204" pitchFamily="18" charset="0"/>
              </a:rPr>
              <a:t>where 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n</a:t>
            </a:r>
            <a:r>
              <a:rPr lang="en-US" sz="2800" dirty="0" smtClean="0">
                <a:latin typeface="Cambria" panose="02040503050406030204" pitchFamily="18" charset="0"/>
              </a:rPr>
              <a:t> is the total sample </a:t>
            </a:r>
            <a:r>
              <a:rPr lang="en-US" sz="2800" dirty="0" smtClean="0">
                <a:latin typeface="Cambria" panose="02040503050406030204" pitchFamily="18" charset="0"/>
              </a:rPr>
              <a:t>size </a:t>
            </a:r>
            <a:endParaRPr lang="en-US" sz="2800" dirty="0">
              <a:latin typeface="Cambria" panose="02040503050406030204" pitchFamily="18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442317" y="2524255"/>
            <a:ext cx="1547240" cy="96089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5408493" y="2044164"/>
            <a:ext cx="1559756" cy="147295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600962" y="65400"/>
            <a:ext cx="559103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Cambria" panose="02040503050406030204" pitchFamily="18" charset="0"/>
              </a:rPr>
              <a:t>2)The mean “</a:t>
            </a:r>
            <a:r>
              <a:rPr lang="en-US" sz="3200" b="1" dirty="0" err="1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Y.bar</a:t>
            </a:r>
            <a:r>
              <a:rPr lang="en-US" sz="3200" b="1" dirty="0" smtClean="0">
                <a:latin typeface="Cambria" panose="02040503050406030204" pitchFamily="18" charset="0"/>
              </a:rPr>
              <a:t>”</a:t>
            </a:r>
          </a:p>
          <a:p>
            <a:r>
              <a:rPr lang="en-US" sz="3200" dirty="0">
                <a:latin typeface="Cambria" panose="02040503050406030204" pitchFamily="18" charset="0"/>
              </a:rPr>
              <a:t> </a:t>
            </a:r>
            <a:r>
              <a:rPr lang="en-US" sz="3200" dirty="0" smtClean="0">
                <a:latin typeface="Cambria" panose="02040503050406030204" pitchFamily="18" charset="0"/>
              </a:rPr>
              <a:t>    </a:t>
            </a:r>
            <a:r>
              <a:rPr lang="en-US" sz="2800" dirty="0" smtClean="0">
                <a:latin typeface="Cambria" panose="02040503050406030204" pitchFamily="18" charset="0"/>
              </a:rPr>
              <a:t>is</a:t>
            </a:r>
            <a:r>
              <a:rPr lang="en-US" sz="3200" dirty="0" smtClean="0">
                <a:latin typeface="Cambria" panose="02040503050406030204" pitchFamily="18" charset="0"/>
              </a:rPr>
              <a:t> </a:t>
            </a:r>
            <a:r>
              <a:rPr lang="en-US" sz="2800" dirty="0" smtClean="0">
                <a:latin typeface="Cambria" panose="02040503050406030204" pitchFamily="18" charset="0"/>
              </a:rPr>
              <a:t>called “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Y bar</a:t>
            </a:r>
            <a:r>
              <a:rPr lang="en-US" sz="2800" dirty="0" smtClean="0">
                <a:latin typeface="Cambria" panose="02040503050406030204" pitchFamily="18" charset="0"/>
              </a:rPr>
              <a:t>” &amp; is the mean of the observations (all the “Y</a:t>
            </a:r>
            <a:r>
              <a:rPr lang="en-US" sz="2800" baseline="-25000" dirty="0" smtClean="0">
                <a:latin typeface="Cambria" panose="02040503050406030204" pitchFamily="18" charset="0"/>
              </a:rPr>
              <a:t>i </a:t>
            </a:r>
            <a:r>
              <a:rPr lang="en-US" sz="2800" i="1" dirty="0" smtClean="0">
                <a:latin typeface="Cambria" panose="02040503050406030204" pitchFamily="18" charset="0"/>
              </a:rPr>
              <a:t>s </a:t>
            </a:r>
            <a:r>
              <a:rPr lang="en-US" sz="2800" dirty="0" smtClean="0">
                <a:latin typeface="Cambria" panose="02040503050406030204" pitchFamily="18" charset="0"/>
              </a:rPr>
              <a:t>” ).  </a:t>
            </a:r>
            <a:endParaRPr lang="en-US" sz="2800" dirty="0" smtClean="0">
              <a:latin typeface="Cambria" panose="02040503050406030204" pitchFamily="18" charset="0"/>
            </a:endParaRPr>
          </a:p>
          <a:p>
            <a:r>
              <a:rPr lang="en-US" sz="2800" dirty="0" smtClean="0">
                <a:latin typeface="Cambria" panose="02040503050406030204" pitchFamily="18" charset="0"/>
              </a:rPr>
              <a:t>It </a:t>
            </a:r>
            <a:r>
              <a:rPr lang="en-US" sz="2800" dirty="0" smtClean="0">
                <a:latin typeface="Cambria" panose="02040503050406030204" pitchFamily="18" charset="0"/>
              </a:rPr>
              <a:t>is often written “</a:t>
            </a:r>
            <a:r>
              <a:rPr lang="en-US" sz="2800" dirty="0" err="1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Y.bar</a:t>
            </a:r>
            <a:r>
              <a:rPr lang="en-US" sz="2800" dirty="0" smtClean="0">
                <a:latin typeface="Cambria" panose="02040503050406030204" pitchFamily="18" charset="0"/>
              </a:rPr>
              <a:t>”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789696" y="3388842"/>
            <a:ext cx="5567634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ambria" panose="02040503050406030204" pitchFamily="18" charset="0"/>
              </a:rPr>
              <a:t>               </a:t>
            </a:r>
            <a:r>
              <a:rPr lang="en-US" sz="2800" dirty="0" smtClean="0">
                <a:latin typeface="Cambria" panose="02040503050406030204" pitchFamily="18" charset="0"/>
              </a:rPr>
              <a:t>implies a list of every observation (Y</a:t>
            </a:r>
            <a:r>
              <a:rPr lang="en-US" sz="2800" baseline="-25000" dirty="0" smtClean="0">
                <a:latin typeface="Cambria" panose="02040503050406030204" pitchFamily="18" charset="0"/>
              </a:rPr>
              <a:t>i</a:t>
            </a:r>
            <a:r>
              <a:rPr lang="en-US" sz="2800" dirty="0" smtClean="0">
                <a:latin typeface="Cambria" panose="02040503050406030204" pitchFamily="18" charset="0"/>
              </a:rPr>
              <a:t>) from which the mean has been </a:t>
            </a:r>
            <a:r>
              <a:rPr lang="en-US" sz="2800" dirty="0" smtClean="0">
                <a:latin typeface="Cambria" panose="02040503050406030204" pitchFamily="18" charset="0"/>
              </a:rPr>
              <a:t>subtracted </a:t>
            </a:r>
          </a:p>
          <a:p>
            <a:r>
              <a:rPr lang="en-US" sz="2800" dirty="0" smtClean="0">
                <a:latin typeface="Cambria" panose="02040503050406030204" pitchFamily="18" charset="0"/>
              </a:rPr>
              <a:t>(that is, Yi – </a:t>
            </a:r>
            <a:r>
              <a:rPr lang="en-US" sz="2800" dirty="0" err="1" smtClean="0">
                <a:latin typeface="Cambria" panose="02040503050406030204" pitchFamily="18" charset="0"/>
              </a:rPr>
              <a:t>Y.bar</a:t>
            </a:r>
            <a:r>
              <a:rPr lang="en-US" sz="2800" dirty="0" smtClean="0">
                <a:latin typeface="Cambria" panose="02040503050406030204" pitchFamily="18" charset="0"/>
              </a:rPr>
              <a:t>).  </a:t>
            </a:r>
          </a:p>
          <a:p>
            <a:r>
              <a:rPr lang="en-US" sz="2800" dirty="0" smtClean="0">
                <a:latin typeface="Cambria" panose="02040503050406030204" pitchFamily="18" charset="0"/>
              </a:rPr>
              <a:t>These </a:t>
            </a:r>
            <a:r>
              <a:rPr lang="en-US" sz="2800" dirty="0" smtClean="0">
                <a:latin typeface="Cambria" panose="02040503050406030204" pitchFamily="18" charset="0"/>
              </a:rPr>
              <a:t>are the “deviations” of </a:t>
            </a:r>
            <a:r>
              <a:rPr lang="en-US" sz="2800" i="1" dirty="0" smtClean="0">
                <a:latin typeface="Cambria" panose="02040503050406030204" pitchFamily="18" charset="0"/>
              </a:rPr>
              <a:t>each</a:t>
            </a:r>
            <a:r>
              <a:rPr lang="en-US" sz="2800" dirty="0" smtClean="0">
                <a:latin typeface="Cambria" panose="02040503050406030204" pitchFamily="18" charset="0"/>
              </a:rPr>
              <a:t> Y</a:t>
            </a:r>
            <a:r>
              <a:rPr lang="en-US" sz="2800" baseline="-25000" dirty="0" smtClean="0">
                <a:latin typeface="Cambria" panose="02040503050406030204" pitchFamily="18" charset="0"/>
              </a:rPr>
              <a:t>i</a:t>
            </a:r>
            <a:r>
              <a:rPr lang="en-US" sz="2800" dirty="0" smtClean="0">
                <a:latin typeface="Cambria" panose="02040503050406030204" pitchFamily="18" charset="0"/>
              </a:rPr>
              <a:t> from the mean </a:t>
            </a:r>
            <a:r>
              <a:rPr lang="en-US" sz="2800" dirty="0" err="1" smtClean="0">
                <a:latin typeface="Cambria" panose="02040503050406030204" pitchFamily="18" charset="0"/>
              </a:rPr>
              <a:t>Y.bar</a:t>
            </a:r>
            <a:r>
              <a:rPr lang="en-US" sz="2800" dirty="0" smtClean="0">
                <a:latin typeface="Cambria" panose="02040503050406030204" pitchFamily="18" charset="0"/>
              </a:rPr>
              <a:t>.  </a:t>
            </a:r>
            <a:endParaRPr lang="en-US" sz="2800" dirty="0" smtClean="0">
              <a:latin typeface="Cambria" panose="02040503050406030204" pitchFamily="18" charset="0"/>
            </a:endParaRPr>
          </a:p>
          <a:p>
            <a:r>
              <a:rPr lang="en-US" sz="2800" dirty="0" smtClean="0">
                <a:latin typeface="Cambria" panose="02040503050406030204" pitchFamily="18" charset="0"/>
              </a:rPr>
              <a:t>This </a:t>
            </a:r>
            <a:r>
              <a:rPr lang="en-US" sz="2800" dirty="0" smtClean="0">
                <a:latin typeface="Cambria" panose="02040503050406030204" pitchFamily="18" charset="0"/>
              </a:rPr>
              <a:t>is the “deviation” in </a:t>
            </a:r>
            <a:endParaRPr lang="en-US" sz="2800" dirty="0" smtClean="0">
              <a:latin typeface="Cambria" panose="02040503050406030204" pitchFamily="18" charset="0"/>
            </a:endParaRPr>
          </a:p>
          <a:p>
            <a:r>
              <a:rPr lang="en-US" sz="2800" dirty="0" smtClean="0">
                <a:latin typeface="Cambria" panose="02040503050406030204" pitchFamily="18" charset="0"/>
              </a:rPr>
              <a:t>“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standard deviation</a:t>
            </a:r>
            <a:r>
              <a:rPr lang="en-US" sz="2800" dirty="0" smtClean="0">
                <a:latin typeface="Cambria" panose="02040503050406030204" pitchFamily="18" charset="0"/>
              </a:rPr>
              <a:t>”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/>
          <a:srcRect l="45081" r="9524" b="52442"/>
          <a:stretch/>
        </p:blipFill>
        <p:spPr>
          <a:xfrm>
            <a:off x="6741730" y="3235837"/>
            <a:ext cx="1414296" cy="710649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 flipH="1">
            <a:off x="5688380" y="4237539"/>
            <a:ext cx="9528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2"/>
          <a:srcRect l="72655" t="13568" r="15328" b="54018"/>
          <a:stretch/>
        </p:blipFill>
        <p:spPr>
          <a:xfrm>
            <a:off x="7063343" y="626134"/>
            <a:ext cx="374381" cy="484376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6641230" y="2780639"/>
            <a:ext cx="42159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ambria" panose="02040503050406030204" pitchFamily="18" charset="0"/>
              </a:rPr>
              <a:t>3) The “deviations”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2061598" y="1693595"/>
            <a:ext cx="993258" cy="12312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7950824" y="2795326"/>
            <a:ext cx="1772725" cy="4938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755063" y="3436441"/>
            <a:ext cx="1331173" cy="4938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0539306" y="3452641"/>
            <a:ext cx="1528198" cy="4938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6772741" y="3930286"/>
            <a:ext cx="2008176" cy="4938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778202" y="4348476"/>
            <a:ext cx="4067452" cy="4938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774545" y="4820892"/>
            <a:ext cx="4067452" cy="4396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9150969" y="5263276"/>
            <a:ext cx="1691028" cy="3939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6789696" y="6464003"/>
            <a:ext cx="3242946" cy="3939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8966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2880" y="3436441"/>
            <a:ext cx="3971925" cy="1905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412" y="31890"/>
            <a:ext cx="49002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Variance: step by step</a:t>
            </a:r>
            <a:endParaRPr lang="en-US"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412" y="580938"/>
            <a:ext cx="673565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ambria" panose="02040503050406030204" pitchFamily="18" charset="0"/>
              </a:rPr>
              <a:t>1) The “Y</a:t>
            </a:r>
            <a:r>
              <a:rPr lang="en-US" sz="2800" b="1" baseline="-25000" dirty="0" smtClean="0">
                <a:latin typeface="Cambria" panose="02040503050406030204" pitchFamily="18" charset="0"/>
              </a:rPr>
              <a:t>i </a:t>
            </a:r>
            <a:r>
              <a:rPr lang="en-US" sz="2800" b="1" i="1" dirty="0" smtClean="0">
                <a:latin typeface="Cambria" panose="02040503050406030204" pitchFamily="18" charset="0"/>
              </a:rPr>
              <a:t>s</a:t>
            </a:r>
            <a:r>
              <a:rPr lang="en-US" sz="2800" b="1" dirty="0" smtClean="0">
                <a:latin typeface="Cambria" panose="02040503050406030204" pitchFamily="18" charset="0"/>
              </a:rPr>
              <a:t>”</a:t>
            </a:r>
          </a:p>
          <a:p>
            <a:r>
              <a:rPr lang="en-US" sz="2800" b="1" dirty="0" smtClean="0">
                <a:latin typeface="Cambria" panose="02040503050406030204" pitchFamily="18" charset="0"/>
              </a:rPr>
              <a:t>“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Y</a:t>
            </a:r>
            <a:r>
              <a:rPr lang="en-US" sz="2800" b="1" baseline="-25000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i</a:t>
            </a:r>
            <a:r>
              <a:rPr lang="en-US" sz="2800" dirty="0" smtClean="0">
                <a:latin typeface="Cambria" panose="02040503050406030204" pitchFamily="18" charset="0"/>
              </a:rPr>
              <a:t> “ implies a list of every observation Y</a:t>
            </a:r>
            <a:r>
              <a:rPr lang="en-US" sz="2800" baseline="-25000" dirty="0" smtClean="0">
                <a:latin typeface="Cambria" panose="02040503050406030204" pitchFamily="18" charset="0"/>
              </a:rPr>
              <a:t>1</a:t>
            </a:r>
            <a:r>
              <a:rPr lang="en-US" sz="2800" dirty="0" smtClean="0">
                <a:latin typeface="Cambria" panose="02040503050406030204" pitchFamily="18" charset="0"/>
              </a:rPr>
              <a:t>,Y</a:t>
            </a:r>
            <a:r>
              <a:rPr lang="en-US" sz="2800" baseline="-25000" dirty="0" smtClean="0">
                <a:latin typeface="Cambria" panose="02040503050406030204" pitchFamily="18" charset="0"/>
              </a:rPr>
              <a:t>2</a:t>
            </a:r>
            <a:r>
              <a:rPr lang="en-US" sz="2800" dirty="0" smtClean="0">
                <a:latin typeface="Cambria" panose="02040503050406030204" pitchFamily="18" charset="0"/>
              </a:rPr>
              <a:t>,Y</a:t>
            </a:r>
            <a:r>
              <a:rPr lang="en-US" sz="2800" baseline="-25000" dirty="0" smtClean="0">
                <a:latin typeface="Cambria" panose="02040503050406030204" pitchFamily="18" charset="0"/>
              </a:rPr>
              <a:t>3</a:t>
            </a:r>
            <a:r>
              <a:rPr lang="en-US" sz="2800" dirty="0" smtClean="0">
                <a:latin typeface="Cambria" panose="02040503050406030204" pitchFamily="18" charset="0"/>
              </a:rPr>
              <a:t>,…</a:t>
            </a:r>
            <a:r>
              <a:rPr lang="en-US" sz="2800" dirty="0" err="1" smtClean="0">
                <a:latin typeface="Cambria" panose="02040503050406030204" pitchFamily="18" charset="0"/>
              </a:rPr>
              <a:t>Y</a:t>
            </a:r>
            <a:r>
              <a:rPr lang="en-US" sz="2800" baseline="-25000" dirty="0" err="1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n</a:t>
            </a:r>
            <a:r>
              <a:rPr lang="en-US" sz="2800" dirty="0" smtClean="0">
                <a:latin typeface="Cambria" panose="02040503050406030204" pitchFamily="18" charset="0"/>
              </a:rPr>
              <a:t>,  </a:t>
            </a:r>
            <a:endParaRPr lang="en-US" sz="2800" dirty="0" smtClean="0">
              <a:latin typeface="Cambria" panose="02040503050406030204" pitchFamily="18" charset="0"/>
            </a:endParaRPr>
          </a:p>
          <a:p>
            <a:r>
              <a:rPr lang="en-US" sz="2800" dirty="0" smtClean="0">
                <a:latin typeface="Cambria" panose="02040503050406030204" pitchFamily="18" charset="0"/>
              </a:rPr>
              <a:t>where 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n</a:t>
            </a:r>
            <a:r>
              <a:rPr lang="en-US" sz="2800" dirty="0" smtClean="0">
                <a:latin typeface="Cambria" panose="02040503050406030204" pitchFamily="18" charset="0"/>
              </a:rPr>
              <a:t> is the total sample </a:t>
            </a:r>
            <a:r>
              <a:rPr lang="en-US" sz="2800" dirty="0" smtClean="0">
                <a:latin typeface="Cambria" panose="02040503050406030204" pitchFamily="18" charset="0"/>
              </a:rPr>
              <a:t>size </a:t>
            </a:r>
            <a:endParaRPr lang="en-US" sz="2800" dirty="0">
              <a:latin typeface="Cambria" panose="02040503050406030204" pitchFamily="18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442317" y="2524255"/>
            <a:ext cx="1547240" cy="96089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5408493" y="2044164"/>
            <a:ext cx="1559756" cy="147295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600962" y="65400"/>
            <a:ext cx="559103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Cambria" panose="02040503050406030204" pitchFamily="18" charset="0"/>
              </a:rPr>
              <a:t>2)The mean “</a:t>
            </a:r>
            <a:r>
              <a:rPr lang="en-US" sz="3200" b="1" dirty="0" err="1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Y.bar</a:t>
            </a:r>
            <a:r>
              <a:rPr lang="en-US" sz="3200" b="1" dirty="0" smtClean="0">
                <a:latin typeface="Cambria" panose="02040503050406030204" pitchFamily="18" charset="0"/>
              </a:rPr>
              <a:t>”</a:t>
            </a:r>
          </a:p>
          <a:p>
            <a:r>
              <a:rPr lang="en-US" sz="3200" dirty="0">
                <a:latin typeface="Cambria" panose="02040503050406030204" pitchFamily="18" charset="0"/>
              </a:rPr>
              <a:t> </a:t>
            </a:r>
            <a:r>
              <a:rPr lang="en-US" sz="3200" dirty="0" smtClean="0">
                <a:latin typeface="Cambria" panose="02040503050406030204" pitchFamily="18" charset="0"/>
              </a:rPr>
              <a:t>    </a:t>
            </a:r>
            <a:r>
              <a:rPr lang="en-US" sz="2800" dirty="0" smtClean="0">
                <a:latin typeface="Cambria" panose="02040503050406030204" pitchFamily="18" charset="0"/>
              </a:rPr>
              <a:t>is</a:t>
            </a:r>
            <a:r>
              <a:rPr lang="en-US" sz="3200" dirty="0" smtClean="0">
                <a:latin typeface="Cambria" panose="02040503050406030204" pitchFamily="18" charset="0"/>
              </a:rPr>
              <a:t> </a:t>
            </a:r>
            <a:r>
              <a:rPr lang="en-US" sz="2800" dirty="0" smtClean="0">
                <a:latin typeface="Cambria" panose="02040503050406030204" pitchFamily="18" charset="0"/>
              </a:rPr>
              <a:t>called “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Y bar</a:t>
            </a:r>
            <a:r>
              <a:rPr lang="en-US" sz="2800" dirty="0" smtClean="0">
                <a:latin typeface="Cambria" panose="02040503050406030204" pitchFamily="18" charset="0"/>
              </a:rPr>
              <a:t>” &amp; is the mean of the observations (all the “Y</a:t>
            </a:r>
            <a:r>
              <a:rPr lang="en-US" sz="2800" baseline="-25000" dirty="0" smtClean="0">
                <a:latin typeface="Cambria" panose="02040503050406030204" pitchFamily="18" charset="0"/>
              </a:rPr>
              <a:t>i </a:t>
            </a:r>
            <a:r>
              <a:rPr lang="en-US" sz="2800" i="1" dirty="0" smtClean="0">
                <a:latin typeface="Cambria" panose="02040503050406030204" pitchFamily="18" charset="0"/>
              </a:rPr>
              <a:t>s </a:t>
            </a:r>
            <a:r>
              <a:rPr lang="en-US" sz="2800" dirty="0" smtClean="0">
                <a:latin typeface="Cambria" panose="02040503050406030204" pitchFamily="18" charset="0"/>
              </a:rPr>
              <a:t>” ).  </a:t>
            </a:r>
            <a:endParaRPr lang="en-US" sz="2800" dirty="0" smtClean="0">
              <a:latin typeface="Cambria" panose="02040503050406030204" pitchFamily="18" charset="0"/>
            </a:endParaRPr>
          </a:p>
          <a:p>
            <a:r>
              <a:rPr lang="en-US" sz="2800" dirty="0" smtClean="0">
                <a:latin typeface="Cambria" panose="02040503050406030204" pitchFamily="18" charset="0"/>
              </a:rPr>
              <a:t>It </a:t>
            </a:r>
            <a:r>
              <a:rPr lang="en-US" sz="2800" dirty="0" smtClean="0">
                <a:latin typeface="Cambria" panose="02040503050406030204" pitchFamily="18" charset="0"/>
              </a:rPr>
              <a:t>is often written “</a:t>
            </a:r>
            <a:r>
              <a:rPr lang="en-US" sz="2800" dirty="0" err="1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Y.bar</a:t>
            </a:r>
            <a:r>
              <a:rPr lang="en-US" sz="2800" dirty="0" smtClean="0">
                <a:latin typeface="Cambria" panose="02040503050406030204" pitchFamily="18" charset="0"/>
              </a:rPr>
              <a:t>”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789696" y="3388842"/>
            <a:ext cx="5567634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ambria" panose="02040503050406030204" pitchFamily="18" charset="0"/>
              </a:rPr>
              <a:t>               </a:t>
            </a:r>
            <a:r>
              <a:rPr lang="en-US" sz="2800" dirty="0" smtClean="0">
                <a:latin typeface="Cambria" panose="02040503050406030204" pitchFamily="18" charset="0"/>
              </a:rPr>
              <a:t>implies a list of every observation (Y</a:t>
            </a:r>
            <a:r>
              <a:rPr lang="en-US" sz="2800" baseline="-25000" dirty="0" smtClean="0">
                <a:latin typeface="Cambria" panose="02040503050406030204" pitchFamily="18" charset="0"/>
              </a:rPr>
              <a:t>i</a:t>
            </a:r>
            <a:r>
              <a:rPr lang="en-US" sz="2800" dirty="0" smtClean="0">
                <a:latin typeface="Cambria" panose="02040503050406030204" pitchFamily="18" charset="0"/>
              </a:rPr>
              <a:t>) from which the mean has been </a:t>
            </a:r>
            <a:r>
              <a:rPr lang="en-US" sz="2800" dirty="0" smtClean="0">
                <a:latin typeface="Cambria" panose="02040503050406030204" pitchFamily="18" charset="0"/>
              </a:rPr>
              <a:t>subtracted </a:t>
            </a:r>
          </a:p>
          <a:p>
            <a:r>
              <a:rPr lang="en-US" sz="2800" dirty="0" smtClean="0">
                <a:latin typeface="Cambria" panose="02040503050406030204" pitchFamily="18" charset="0"/>
              </a:rPr>
              <a:t>(that is, Yi – </a:t>
            </a:r>
            <a:r>
              <a:rPr lang="en-US" sz="2800" dirty="0" err="1" smtClean="0">
                <a:latin typeface="Cambria" panose="02040503050406030204" pitchFamily="18" charset="0"/>
              </a:rPr>
              <a:t>Y.bar</a:t>
            </a:r>
            <a:r>
              <a:rPr lang="en-US" sz="2800" dirty="0" smtClean="0">
                <a:latin typeface="Cambria" panose="02040503050406030204" pitchFamily="18" charset="0"/>
              </a:rPr>
              <a:t>).  </a:t>
            </a:r>
          </a:p>
          <a:p>
            <a:r>
              <a:rPr lang="en-US" sz="2800" dirty="0" smtClean="0">
                <a:latin typeface="Cambria" panose="02040503050406030204" pitchFamily="18" charset="0"/>
              </a:rPr>
              <a:t>These </a:t>
            </a:r>
            <a:r>
              <a:rPr lang="en-US" sz="2800" dirty="0" smtClean="0">
                <a:latin typeface="Cambria" panose="02040503050406030204" pitchFamily="18" charset="0"/>
              </a:rPr>
              <a:t>are the “deviations” of </a:t>
            </a:r>
            <a:r>
              <a:rPr lang="en-US" sz="2800" i="1" dirty="0" smtClean="0">
                <a:latin typeface="Cambria" panose="02040503050406030204" pitchFamily="18" charset="0"/>
              </a:rPr>
              <a:t>each</a:t>
            </a:r>
            <a:r>
              <a:rPr lang="en-US" sz="2800" dirty="0" smtClean="0">
                <a:latin typeface="Cambria" panose="02040503050406030204" pitchFamily="18" charset="0"/>
              </a:rPr>
              <a:t> Y</a:t>
            </a:r>
            <a:r>
              <a:rPr lang="en-US" sz="2800" baseline="-25000" dirty="0" smtClean="0">
                <a:latin typeface="Cambria" panose="02040503050406030204" pitchFamily="18" charset="0"/>
              </a:rPr>
              <a:t>i</a:t>
            </a:r>
            <a:r>
              <a:rPr lang="en-US" sz="2800" dirty="0" smtClean="0">
                <a:latin typeface="Cambria" panose="02040503050406030204" pitchFamily="18" charset="0"/>
              </a:rPr>
              <a:t> from the mean </a:t>
            </a:r>
            <a:r>
              <a:rPr lang="en-US" sz="2800" dirty="0" err="1" smtClean="0">
                <a:latin typeface="Cambria" panose="02040503050406030204" pitchFamily="18" charset="0"/>
              </a:rPr>
              <a:t>Y.bar</a:t>
            </a:r>
            <a:r>
              <a:rPr lang="en-US" sz="2800" dirty="0" smtClean="0">
                <a:latin typeface="Cambria" panose="02040503050406030204" pitchFamily="18" charset="0"/>
              </a:rPr>
              <a:t>.  </a:t>
            </a:r>
            <a:endParaRPr lang="en-US" sz="2800" dirty="0" smtClean="0">
              <a:latin typeface="Cambria" panose="02040503050406030204" pitchFamily="18" charset="0"/>
            </a:endParaRPr>
          </a:p>
          <a:p>
            <a:r>
              <a:rPr lang="en-US" sz="2800" dirty="0" smtClean="0">
                <a:latin typeface="Cambria" panose="02040503050406030204" pitchFamily="18" charset="0"/>
              </a:rPr>
              <a:t>This </a:t>
            </a:r>
            <a:r>
              <a:rPr lang="en-US" sz="2800" dirty="0" smtClean="0">
                <a:latin typeface="Cambria" panose="02040503050406030204" pitchFamily="18" charset="0"/>
              </a:rPr>
              <a:t>is the “deviation” in </a:t>
            </a:r>
            <a:endParaRPr lang="en-US" sz="2800" dirty="0" smtClean="0">
              <a:latin typeface="Cambria" panose="02040503050406030204" pitchFamily="18" charset="0"/>
            </a:endParaRPr>
          </a:p>
          <a:p>
            <a:r>
              <a:rPr lang="en-US" sz="2800" dirty="0" smtClean="0">
                <a:latin typeface="Cambria" panose="02040503050406030204" pitchFamily="18" charset="0"/>
              </a:rPr>
              <a:t>“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standard deviation</a:t>
            </a:r>
            <a:r>
              <a:rPr lang="en-US" sz="2800" dirty="0" smtClean="0">
                <a:latin typeface="Cambria" panose="02040503050406030204" pitchFamily="18" charset="0"/>
              </a:rPr>
              <a:t>”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/>
          <a:srcRect l="45081" r="9524" b="52442"/>
          <a:stretch/>
        </p:blipFill>
        <p:spPr>
          <a:xfrm>
            <a:off x="6741730" y="3235837"/>
            <a:ext cx="1414296" cy="710649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 flipH="1">
            <a:off x="5688380" y="4237539"/>
            <a:ext cx="9528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2"/>
          <a:srcRect l="72655" t="13568" r="15328" b="54018"/>
          <a:stretch/>
        </p:blipFill>
        <p:spPr>
          <a:xfrm>
            <a:off x="7063343" y="626134"/>
            <a:ext cx="374381" cy="484376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6641230" y="2780639"/>
            <a:ext cx="42159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ambria" panose="02040503050406030204" pitchFamily="18" charset="0"/>
              </a:rPr>
              <a:t>3) The “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deviations</a:t>
            </a:r>
            <a:r>
              <a:rPr lang="en-US" sz="2800" b="1" dirty="0" smtClean="0">
                <a:latin typeface="Cambria" panose="02040503050406030204" pitchFamily="18" charset="0"/>
              </a:rPr>
              <a:t>”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2061598" y="1693595"/>
            <a:ext cx="993258" cy="12312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755063" y="3436441"/>
            <a:ext cx="1331173" cy="4938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0539306" y="3452641"/>
            <a:ext cx="1528198" cy="4938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6772741" y="3930286"/>
            <a:ext cx="2008176" cy="4938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778202" y="4348476"/>
            <a:ext cx="4067452" cy="4938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774545" y="4820892"/>
            <a:ext cx="4067452" cy="4396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9150969" y="5263276"/>
            <a:ext cx="1691028" cy="3939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6789696" y="6464003"/>
            <a:ext cx="3242946" cy="3939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9071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2679</Words>
  <Application>Microsoft Office PowerPoint</Application>
  <PresentationFormat>Widescreen</PresentationFormat>
  <Paragraphs>279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Cambria</vt:lpstr>
      <vt:lpstr>Office Theme</vt:lpstr>
      <vt:lpstr>Important formulas: variance &amp; standard deviation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lisanjie2</dc:creator>
  <cp:lastModifiedBy>lisanjie2</cp:lastModifiedBy>
  <cp:revision>9</cp:revision>
  <dcterms:created xsi:type="dcterms:W3CDTF">2016-10-05T18:59:00Z</dcterms:created>
  <dcterms:modified xsi:type="dcterms:W3CDTF">2017-09-26T18:56:37Z</dcterms:modified>
</cp:coreProperties>
</file>