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4"/>
    <p:sldMasterId id="2147483704" r:id="rId5"/>
    <p:sldMasterId id="2147483716" r:id="rId6"/>
    <p:sldMasterId id="2147483730" r:id="rId7"/>
    <p:sldMasterId id="2147483755" r:id="rId8"/>
  </p:sldMasterIdLst>
  <p:notesMasterIdLst>
    <p:notesMasterId r:id="rId49"/>
  </p:notesMasterIdLst>
  <p:sldIdLst>
    <p:sldId id="293" r:id="rId9"/>
    <p:sldId id="418" r:id="rId10"/>
    <p:sldId id="325" r:id="rId11"/>
    <p:sldId id="404" r:id="rId12"/>
    <p:sldId id="371" r:id="rId13"/>
    <p:sldId id="372" r:id="rId14"/>
    <p:sldId id="373" r:id="rId15"/>
    <p:sldId id="374" r:id="rId16"/>
    <p:sldId id="375" r:id="rId17"/>
    <p:sldId id="398" r:id="rId18"/>
    <p:sldId id="405" r:id="rId19"/>
    <p:sldId id="378" r:id="rId20"/>
    <p:sldId id="380" r:id="rId21"/>
    <p:sldId id="381" r:id="rId22"/>
    <p:sldId id="382" r:id="rId23"/>
    <p:sldId id="414" r:id="rId24"/>
    <p:sldId id="410" r:id="rId25"/>
    <p:sldId id="383" r:id="rId26"/>
    <p:sldId id="384" r:id="rId27"/>
    <p:sldId id="385" r:id="rId28"/>
    <p:sldId id="386" r:id="rId29"/>
    <p:sldId id="387" r:id="rId30"/>
    <p:sldId id="419" r:id="rId31"/>
    <p:sldId id="389" r:id="rId32"/>
    <p:sldId id="408" r:id="rId33"/>
    <p:sldId id="409" r:id="rId34"/>
    <p:sldId id="415" r:id="rId35"/>
    <p:sldId id="412" r:id="rId36"/>
    <p:sldId id="391" r:id="rId37"/>
    <p:sldId id="392" r:id="rId38"/>
    <p:sldId id="394" r:id="rId39"/>
    <p:sldId id="399" r:id="rId40"/>
    <p:sldId id="400" r:id="rId41"/>
    <p:sldId id="401" r:id="rId42"/>
    <p:sldId id="417" r:id="rId43"/>
    <p:sldId id="306" r:id="rId44"/>
    <p:sldId id="310" r:id="rId45"/>
    <p:sldId id="390" r:id="rId46"/>
    <p:sldId id="402" r:id="rId47"/>
    <p:sldId id="292" r:id="rId48"/>
  </p:sldIdLst>
  <p:sldSz cx="9144000" cy="6858000" type="screen4x3"/>
  <p:notesSz cx="7010400" cy="9296400"/>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33CC"/>
    <a:srgbClr val="FF0000"/>
    <a:srgbClr val="E8F6E4"/>
    <a:srgbClr val="EEEFD7"/>
    <a:srgbClr val="BBCDE3"/>
    <a:srgbClr val="B395D8"/>
    <a:srgbClr val="3E8C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9" autoAdjust="0"/>
    <p:restoredTop sz="86353" autoAdjust="0"/>
  </p:normalViewPr>
  <p:slideViewPr>
    <p:cSldViewPr snapToGrid="0">
      <p:cViewPr varScale="1">
        <p:scale>
          <a:sx n="86" d="100"/>
          <a:sy n="86" d="100"/>
        </p:scale>
        <p:origin x="1362" y="132"/>
      </p:cViewPr>
      <p:guideLst>
        <p:guide orient="horz" pos="2160"/>
        <p:guide pos="2880"/>
      </p:guideLst>
    </p:cSldViewPr>
  </p:slideViewPr>
  <p:outlineViewPr>
    <p:cViewPr>
      <p:scale>
        <a:sx n="33" d="100"/>
        <a:sy n="33" d="100"/>
      </p:scale>
      <p:origin x="258" y="22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7" d="100"/>
          <a:sy n="87" d="100"/>
        </p:scale>
        <p:origin x="3804"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8" Type="http://schemas.openxmlformats.org/officeDocument/2006/relationships/slideMaster" Target="slideMasters/slideMaster5.xml"/><Relationship Id="rId51"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21.xml"/><Relationship Id="rId18" Type="http://schemas.openxmlformats.org/officeDocument/2006/relationships/slide" Target="slides/slide26.xml"/><Relationship Id="rId3" Type="http://schemas.openxmlformats.org/officeDocument/2006/relationships/slide" Target="slides/slide7.xml"/><Relationship Id="rId21" Type="http://schemas.openxmlformats.org/officeDocument/2006/relationships/slide" Target="slides/slide31.xml"/><Relationship Id="rId7" Type="http://schemas.openxmlformats.org/officeDocument/2006/relationships/slide" Target="slides/slide13.xml"/><Relationship Id="rId12" Type="http://schemas.openxmlformats.org/officeDocument/2006/relationships/slide" Target="slides/slide20.xml"/><Relationship Id="rId17" Type="http://schemas.openxmlformats.org/officeDocument/2006/relationships/slide" Target="slides/slide25.xml"/><Relationship Id="rId2" Type="http://schemas.openxmlformats.org/officeDocument/2006/relationships/slide" Target="slides/slide6.xml"/><Relationship Id="rId16" Type="http://schemas.openxmlformats.org/officeDocument/2006/relationships/slide" Target="slides/slide24.xml"/><Relationship Id="rId20" Type="http://schemas.openxmlformats.org/officeDocument/2006/relationships/slide" Target="slides/slide30.xml"/><Relationship Id="rId1" Type="http://schemas.openxmlformats.org/officeDocument/2006/relationships/slide" Target="slides/slide5.xml"/><Relationship Id="rId6" Type="http://schemas.openxmlformats.org/officeDocument/2006/relationships/slide" Target="slides/slide12.xml"/><Relationship Id="rId11" Type="http://schemas.openxmlformats.org/officeDocument/2006/relationships/slide" Target="slides/slide19.xml"/><Relationship Id="rId24" Type="http://schemas.openxmlformats.org/officeDocument/2006/relationships/slide" Target="slides/slide34.xml"/><Relationship Id="rId5" Type="http://schemas.openxmlformats.org/officeDocument/2006/relationships/slide" Target="slides/slide10.xml"/><Relationship Id="rId15" Type="http://schemas.openxmlformats.org/officeDocument/2006/relationships/slide" Target="slides/slide23.xml"/><Relationship Id="rId23" Type="http://schemas.openxmlformats.org/officeDocument/2006/relationships/slide" Target="slides/slide33.xml"/><Relationship Id="rId10" Type="http://schemas.openxmlformats.org/officeDocument/2006/relationships/slide" Target="slides/slide18.xml"/><Relationship Id="rId19" Type="http://schemas.openxmlformats.org/officeDocument/2006/relationships/slide" Target="slides/slide29.xml"/><Relationship Id="rId4" Type="http://schemas.openxmlformats.org/officeDocument/2006/relationships/slide" Target="slides/slide8.xml"/><Relationship Id="rId9" Type="http://schemas.openxmlformats.org/officeDocument/2006/relationships/slide" Target="slides/slide15.xml"/><Relationship Id="rId14" Type="http://schemas.openxmlformats.org/officeDocument/2006/relationships/slide" Target="slides/slide22.xml"/><Relationship Id="rId22"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Module 4: Managing Security</a:t>
            </a:r>
          </a:p>
        </p:txBody>
      </p:sp>
      <p:sp>
        <p:nvSpPr>
          <p:cNvPr id="5123"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2786B</a:t>
            </a:r>
          </a:p>
        </p:txBody>
      </p:sp>
      <p:sp>
        <p:nvSpPr>
          <p:cNvPr id="19460" name="Rectangle 4"/>
          <p:cNvSpPr>
            <a:spLocks noGrp="1" noRot="1" noChangeAspect="1" noChangeArrowheads="1" noTextEdit="1"/>
          </p:cNvSpPr>
          <p:nvPr>
            <p:ph type="sldImg" idx="2"/>
          </p:nvPr>
        </p:nvSpPr>
        <p:spPr bwMode="auto">
          <a:xfrm>
            <a:off x="4367213" y="76200"/>
            <a:ext cx="2528887" cy="18970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14325" y="795338"/>
            <a:ext cx="6286500" cy="823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F7CDD145-17A8-454E-9AC4-066C4616686D}" type="slidenum">
              <a:rPr lang="en-US"/>
              <a:pPr>
                <a:defRPr/>
              </a:pPr>
              <a:t>‹#›</a:t>
            </a:fld>
            <a:endParaRPr lang="en-US" dirty="0"/>
          </a:p>
        </p:txBody>
      </p:sp>
    </p:spTree>
    <p:extLst>
      <p:ext uri="{BB962C8B-B14F-4D97-AF65-F5344CB8AC3E}">
        <p14:creationId xmlns:p14="http://schemas.microsoft.com/office/powerpoint/2010/main" val="2898171260"/>
      </p:ext>
    </p:extLst>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defRPr sz="1000" kern="1200">
        <a:solidFill>
          <a:schemeClr val="tx1"/>
        </a:solidFill>
        <a:latin typeface="Arial" charset="0"/>
        <a:ea typeface="+mn-ea"/>
        <a:cs typeface="+mn-cs"/>
      </a:defRPr>
    </a:lvl1pPr>
    <a:lvl2pPr marL="342900" indent="-114300" algn="l" rtl="0" eaLnBrk="0" fontAlgn="base" hangingPunct="0">
      <a:spcBef>
        <a:spcPct val="0"/>
      </a:spcBef>
      <a:spcAft>
        <a:spcPct val="60000"/>
      </a:spcAft>
      <a:buClr>
        <a:srgbClr val="336699"/>
      </a:buClr>
      <a:buChar char="•"/>
      <a:defRPr sz="1000" kern="1200">
        <a:solidFill>
          <a:schemeClr val="tx1"/>
        </a:solidFill>
        <a:latin typeface="Arial" charset="0"/>
        <a:ea typeface="+mn-ea"/>
        <a:cs typeface="+mn-cs"/>
      </a:defRPr>
    </a:lvl2pPr>
    <a:lvl3pPr marL="914400" algn="l" rtl="0" eaLnBrk="0" fontAlgn="base" hangingPunct="0">
      <a:spcBef>
        <a:spcPct val="0"/>
      </a:spcBef>
      <a:spcAft>
        <a:spcPct val="60000"/>
      </a:spcAft>
      <a:defRPr sz="1000" kern="1200">
        <a:solidFill>
          <a:schemeClr val="tx1"/>
        </a:solidFill>
        <a:latin typeface="Arial" charset="0"/>
        <a:ea typeface="+mn-ea"/>
        <a:cs typeface="+mn-cs"/>
      </a:defRPr>
    </a:lvl3pPr>
    <a:lvl4pPr marL="1371600" algn="l" rtl="0" eaLnBrk="0" fontAlgn="base" hangingPunct="0">
      <a:spcBef>
        <a:spcPct val="0"/>
      </a:spcBef>
      <a:spcAft>
        <a:spcPct val="60000"/>
      </a:spcAft>
      <a:defRPr sz="1000" kern="1200">
        <a:solidFill>
          <a:schemeClr val="tx1"/>
        </a:solidFill>
        <a:latin typeface="Arial" charset="0"/>
        <a:ea typeface="+mn-ea"/>
        <a:cs typeface="+mn-cs"/>
      </a:defRPr>
    </a:lvl4pPr>
    <a:lvl5pPr marL="1828800" algn="l" rtl="0" eaLnBrk="0" fontAlgn="base" hangingPunct="0">
      <a:spcBef>
        <a:spcPct val="0"/>
      </a:spcBef>
      <a:spcAft>
        <a:spcPct val="6000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msdn.microsoft.com/en-us/library/ms187746(v=SQL.110).aspx"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msdn.microsoft.com/en-us/library/ms187928(v=SQL.110).aspx"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6502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31571"/>
            <a:ext cx="6286500" cy="6796542"/>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8: Using Built-In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10</a:t>
            </a:fld>
            <a:endParaRPr lang="en-US" dirty="0"/>
          </a:p>
        </p:txBody>
      </p:sp>
    </p:spTree>
    <p:extLst>
      <p:ext uri="{BB962C8B-B14F-4D97-AF65-F5344CB8AC3E}">
        <p14:creationId xmlns:p14="http://schemas.microsoft.com/office/powerpoint/2010/main" val="3385280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Module 4: Managing Security</a:t>
            </a:r>
            <a:endParaRPr lang="en-US" dirty="0"/>
          </a:p>
        </p:txBody>
      </p:sp>
      <p:sp>
        <p:nvSpPr>
          <p:cNvPr id="5" name="Date Placeholder 4"/>
          <p:cNvSpPr>
            <a:spLocks noGrp="1"/>
          </p:cNvSpPr>
          <p:nvPr>
            <p:ph type="dt" idx="11"/>
          </p:nvPr>
        </p:nvSpPr>
        <p:spPr/>
        <p:txBody>
          <a:bodyPr/>
          <a:lstStyle/>
          <a:p>
            <a:pPr>
              <a:defRPr/>
            </a:pPr>
            <a:r>
              <a:rPr lang="en-US"/>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11</a:t>
            </a:fld>
            <a:endParaRPr lang="en-US" dirty="0"/>
          </a:p>
        </p:txBody>
      </p:sp>
    </p:spTree>
    <p:extLst>
      <p:ext uri="{BB962C8B-B14F-4D97-AF65-F5344CB8AC3E}">
        <p14:creationId xmlns:p14="http://schemas.microsoft.com/office/powerpoint/2010/main" val="1893889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88029"/>
            <a:ext cx="6286500" cy="6840084"/>
          </a:xfrm>
        </p:spPr>
        <p:txBody>
          <a:bodyPr/>
          <a:lstStyle/>
          <a:p>
            <a:endParaRPr lang="en-US" dirty="0"/>
          </a:p>
        </p:txBody>
      </p:sp>
      <p:sp>
        <p:nvSpPr>
          <p:cNvPr id="4" name="Header Placeholder 3"/>
          <p:cNvSpPr>
            <a:spLocks noGrp="1"/>
          </p:cNvSpPr>
          <p:nvPr>
            <p:ph type="hdr" sz="quarter" idx="10"/>
          </p:nvPr>
        </p:nvSpPr>
        <p:spPr>
          <a:xfrm>
            <a:off x="0" y="238125"/>
            <a:ext cx="4136571"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12</a:t>
            </a:fld>
            <a:endParaRPr lang="en-US" dirty="0"/>
          </a:p>
        </p:txBody>
      </p:sp>
    </p:spTree>
    <p:extLst>
      <p:ext uri="{BB962C8B-B14F-4D97-AF65-F5344CB8AC3E}">
        <p14:creationId xmlns:p14="http://schemas.microsoft.com/office/powerpoint/2010/main" val="2907973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98914"/>
            <a:ext cx="6286500" cy="6829199"/>
          </a:xfrm>
        </p:spPr>
        <p:txBody>
          <a:bodyPr/>
          <a:lstStyle/>
          <a:p>
            <a:endParaRPr lang="en-US" sz="1000" kern="1200" dirty="0">
              <a:solidFill>
                <a:schemeClr val="tx1"/>
              </a:solidFill>
              <a:latin typeface="Arial" charset="0"/>
              <a:ea typeface="+mn-ea"/>
              <a:cs typeface="+mn-cs"/>
            </a:endParaRPr>
          </a:p>
        </p:txBody>
      </p:sp>
      <p:sp>
        <p:nvSpPr>
          <p:cNvPr id="4" name="Header Placeholder 3"/>
          <p:cNvSpPr>
            <a:spLocks noGrp="1"/>
          </p:cNvSpPr>
          <p:nvPr>
            <p:ph type="hdr" sz="quarter" idx="10"/>
          </p:nvPr>
        </p:nvSpPr>
        <p:spPr>
          <a:xfrm>
            <a:off x="0" y="238125"/>
            <a:ext cx="4114800"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13</a:t>
            </a:fld>
            <a:endParaRPr lang="en-US" dirty="0"/>
          </a:p>
        </p:txBody>
      </p:sp>
    </p:spTree>
    <p:extLst>
      <p:ext uri="{BB962C8B-B14F-4D97-AF65-F5344CB8AC3E}">
        <p14:creationId xmlns:p14="http://schemas.microsoft.com/office/powerpoint/2010/main" val="2543103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66257"/>
            <a:ext cx="6286500" cy="6861856"/>
          </a:xfrm>
        </p:spPr>
        <p:txBody>
          <a:bodyPr/>
          <a:lstStyle/>
          <a:p>
            <a:endParaRPr lang="en-US" dirty="0">
              <a:hlinkClick r:id="rId3"/>
            </a:endParaRPr>
          </a:p>
        </p:txBody>
      </p:sp>
      <p:sp>
        <p:nvSpPr>
          <p:cNvPr id="4" name="Header Placeholder 3"/>
          <p:cNvSpPr>
            <a:spLocks noGrp="1"/>
          </p:cNvSpPr>
          <p:nvPr>
            <p:ph type="hdr" sz="quarter" idx="10"/>
          </p:nvPr>
        </p:nvSpPr>
        <p:spPr>
          <a:xfrm>
            <a:off x="0" y="238125"/>
            <a:ext cx="4114800"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14</a:t>
            </a:fld>
            <a:endParaRPr lang="en-US" dirty="0"/>
          </a:p>
        </p:txBody>
      </p:sp>
    </p:spTree>
    <p:extLst>
      <p:ext uri="{BB962C8B-B14F-4D97-AF65-F5344CB8AC3E}">
        <p14:creationId xmlns:p14="http://schemas.microsoft.com/office/powerpoint/2010/main" val="3118773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42457"/>
            <a:ext cx="6286500" cy="6785656"/>
          </a:xfrm>
        </p:spPr>
        <p:txBody>
          <a:bodyPr/>
          <a:lstStyle/>
          <a:p>
            <a:endParaRPr lang="en-US" baseline="0" dirty="0"/>
          </a:p>
        </p:txBody>
      </p:sp>
      <p:sp>
        <p:nvSpPr>
          <p:cNvPr id="4" name="Header Placeholder 3"/>
          <p:cNvSpPr>
            <a:spLocks noGrp="1"/>
          </p:cNvSpPr>
          <p:nvPr>
            <p:ph type="hdr" sz="quarter" idx="10"/>
          </p:nvPr>
        </p:nvSpPr>
        <p:spPr>
          <a:xfrm>
            <a:off x="0" y="238125"/>
            <a:ext cx="4158343"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15</a:t>
            </a:fld>
            <a:endParaRPr lang="en-US" dirty="0"/>
          </a:p>
        </p:txBody>
      </p:sp>
    </p:spTree>
    <p:extLst>
      <p:ext uri="{BB962C8B-B14F-4D97-AF65-F5344CB8AC3E}">
        <p14:creationId xmlns:p14="http://schemas.microsoft.com/office/powerpoint/2010/main" val="515774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Module 4: Managing Security</a:t>
            </a:r>
            <a:endParaRPr lang="en-US" dirty="0"/>
          </a:p>
        </p:txBody>
      </p:sp>
      <p:sp>
        <p:nvSpPr>
          <p:cNvPr id="5" name="Date Placeholder 4"/>
          <p:cNvSpPr>
            <a:spLocks noGrp="1"/>
          </p:cNvSpPr>
          <p:nvPr>
            <p:ph type="dt" idx="11"/>
          </p:nvPr>
        </p:nvSpPr>
        <p:spPr/>
        <p:txBody>
          <a:bodyPr/>
          <a:lstStyle/>
          <a:p>
            <a:pPr>
              <a:defRPr/>
            </a:pPr>
            <a:r>
              <a:rPr lang="en-US"/>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16</a:t>
            </a:fld>
            <a:endParaRPr lang="en-US" dirty="0"/>
          </a:p>
        </p:txBody>
      </p:sp>
    </p:spTree>
    <p:extLst>
      <p:ext uri="{BB962C8B-B14F-4D97-AF65-F5344CB8AC3E}">
        <p14:creationId xmlns:p14="http://schemas.microsoft.com/office/powerpoint/2010/main" val="966502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Module 4: Managing Security</a:t>
            </a:r>
            <a:endParaRPr lang="en-US" dirty="0"/>
          </a:p>
        </p:txBody>
      </p:sp>
      <p:sp>
        <p:nvSpPr>
          <p:cNvPr id="5" name="Date Placeholder 4"/>
          <p:cNvSpPr>
            <a:spLocks noGrp="1"/>
          </p:cNvSpPr>
          <p:nvPr>
            <p:ph type="dt" idx="11"/>
          </p:nvPr>
        </p:nvSpPr>
        <p:spPr/>
        <p:txBody>
          <a:bodyPr/>
          <a:lstStyle/>
          <a:p>
            <a:pPr>
              <a:defRPr/>
            </a:pPr>
            <a:r>
              <a:rPr lang="en-US"/>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17</a:t>
            </a:fld>
            <a:endParaRPr lang="en-US" dirty="0"/>
          </a:p>
        </p:txBody>
      </p:sp>
    </p:spTree>
    <p:extLst>
      <p:ext uri="{BB962C8B-B14F-4D97-AF65-F5344CB8AC3E}">
        <p14:creationId xmlns:p14="http://schemas.microsoft.com/office/powerpoint/2010/main" val="4051465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55371"/>
            <a:ext cx="6286500" cy="6872742"/>
          </a:xfrm>
        </p:spPr>
        <p:txBody>
          <a:bodyPr/>
          <a:lstStyle/>
          <a:p>
            <a:endParaRPr lang="en-US" dirty="0"/>
          </a:p>
        </p:txBody>
      </p:sp>
      <p:sp>
        <p:nvSpPr>
          <p:cNvPr id="4" name="Header Placeholder 3"/>
          <p:cNvSpPr>
            <a:spLocks noGrp="1"/>
          </p:cNvSpPr>
          <p:nvPr>
            <p:ph type="hdr" sz="quarter" idx="10"/>
          </p:nvPr>
        </p:nvSpPr>
        <p:spPr>
          <a:xfrm>
            <a:off x="0" y="238125"/>
            <a:ext cx="4180114"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18</a:t>
            </a:fld>
            <a:endParaRPr lang="en-US" dirty="0"/>
          </a:p>
        </p:txBody>
      </p:sp>
    </p:spTree>
    <p:extLst>
      <p:ext uri="{BB962C8B-B14F-4D97-AF65-F5344CB8AC3E}">
        <p14:creationId xmlns:p14="http://schemas.microsoft.com/office/powerpoint/2010/main" val="3987637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79171"/>
            <a:ext cx="6286500" cy="6948942"/>
          </a:xfrm>
        </p:spPr>
        <p:txBody>
          <a:bodyPr/>
          <a:lstStyle/>
          <a:p>
            <a:endParaRPr lang="en-US" dirty="0"/>
          </a:p>
        </p:txBody>
      </p:sp>
      <p:sp>
        <p:nvSpPr>
          <p:cNvPr id="4" name="Header Placeholder 3"/>
          <p:cNvSpPr>
            <a:spLocks noGrp="1"/>
          </p:cNvSpPr>
          <p:nvPr>
            <p:ph type="hdr" sz="quarter" idx="10"/>
          </p:nvPr>
        </p:nvSpPr>
        <p:spPr>
          <a:xfrm>
            <a:off x="0" y="238125"/>
            <a:ext cx="4103914"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19</a:t>
            </a:fld>
            <a:endParaRPr lang="en-US" dirty="0"/>
          </a:p>
        </p:txBody>
      </p:sp>
    </p:spTree>
    <p:extLst>
      <p:ext uri="{BB962C8B-B14F-4D97-AF65-F5344CB8AC3E}">
        <p14:creationId xmlns:p14="http://schemas.microsoft.com/office/powerpoint/2010/main" val="1036404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Module 4: Managing Security</a:t>
            </a:r>
            <a:endParaRPr lang="en-US" dirty="0"/>
          </a:p>
        </p:txBody>
      </p:sp>
      <p:sp>
        <p:nvSpPr>
          <p:cNvPr id="5" name="Date Placeholder 4"/>
          <p:cNvSpPr>
            <a:spLocks noGrp="1"/>
          </p:cNvSpPr>
          <p:nvPr>
            <p:ph type="dt" idx="11"/>
          </p:nvPr>
        </p:nvSpPr>
        <p:spPr/>
        <p:txBody>
          <a:bodyPr/>
          <a:lstStyle/>
          <a:p>
            <a:pPr>
              <a:defRPr/>
            </a:pPr>
            <a:r>
              <a:rPr lang="en-US"/>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a:t>
            </a:fld>
            <a:endParaRPr lang="en-US" dirty="0"/>
          </a:p>
        </p:txBody>
      </p:sp>
    </p:spTree>
    <p:extLst>
      <p:ext uri="{BB962C8B-B14F-4D97-AF65-F5344CB8AC3E}">
        <p14:creationId xmlns:p14="http://schemas.microsoft.com/office/powerpoint/2010/main" val="4582128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55371"/>
            <a:ext cx="6286500" cy="6872742"/>
          </a:xfrm>
        </p:spPr>
        <p:txBody>
          <a:bodyPr/>
          <a:lstStyle/>
          <a:p>
            <a:r>
              <a:rPr lang="en-US" sz="1000" kern="1200" dirty="0">
                <a:solidFill>
                  <a:schemeClr val="tx1"/>
                </a:solidFill>
                <a:effectLst/>
                <a:latin typeface="Arial" charset="0"/>
                <a:ea typeface="+mn-ea"/>
                <a:cs typeface="+mn-cs"/>
              </a:rPr>
              <a:t> </a:t>
            </a:r>
          </a:p>
          <a:p>
            <a:endParaRPr lang="en-US" dirty="0"/>
          </a:p>
        </p:txBody>
      </p:sp>
      <p:sp>
        <p:nvSpPr>
          <p:cNvPr id="4" name="Header Placeholder 3"/>
          <p:cNvSpPr>
            <a:spLocks noGrp="1"/>
          </p:cNvSpPr>
          <p:nvPr>
            <p:ph type="hdr" sz="quarter" idx="10"/>
          </p:nvPr>
        </p:nvSpPr>
        <p:spPr>
          <a:xfrm>
            <a:off x="0" y="238125"/>
            <a:ext cx="4082143"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20</a:t>
            </a:fld>
            <a:endParaRPr lang="en-US" dirty="0"/>
          </a:p>
        </p:txBody>
      </p:sp>
    </p:spTree>
    <p:extLst>
      <p:ext uri="{BB962C8B-B14F-4D97-AF65-F5344CB8AC3E}">
        <p14:creationId xmlns:p14="http://schemas.microsoft.com/office/powerpoint/2010/main" val="24029008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77143"/>
            <a:ext cx="6286500" cy="6850970"/>
          </a:xfrm>
        </p:spPr>
        <p:txBody>
          <a:bodyPr/>
          <a:lstStyle/>
          <a:p>
            <a:endParaRPr lang="en-US" dirty="0"/>
          </a:p>
        </p:txBody>
      </p:sp>
      <p:sp>
        <p:nvSpPr>
          <p:cNvPr id="4" name="Header Placeholder 3"/>
          <p:cNvSpPr>
            <a:spLocks noGrp="1"/>
          </p:cNvSpPr>
          <p:nvPr>
            <p:ph type="hdr" sz="quarter" idx="10"/>
          </p:nvPr>
        </p:nvSpPr>
        <p:spPr>
          <a:xfrm>
            <a:off x="0" y="238125"/>
            <a:ext cx="4071257"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21</a:t>
            </a:fld>
            <a:endParaRPr lang="en-US" dirty="0"/>
          </a:p>
        </p:txBody>
      </p:sp>
    </p:spTree>
    <p:extLst>
      <p:ext uri="{BB962C8B-B14F-4D97-AF65-F5344CB8AC3E}">
        <p14:creationId xmlns:p14="http://schemas.microsoft.com/office/powerpoint/2010/main" val="20523344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77143"/>
            <a:ext cx="6286500" cy="6850970"/>
          </a:xfrm>
        </p:spPr>
        <p:txBody>
          <a:bodyPr/>
          <a:lstStyle/>
          <a:p>
            <a:endParaRPr lang="en-US" dirty="0"/>
          </a:p>
        </p:txBody>
      </p:sp>
      <p:sp>
        <p:nvSpPr>
          <p:cNvPr id="4" name="Header Placeholder 3"/>
          <p:cNvSpPr>
            <a:spLocks noGrp="1"/>
          </p:cNvSpPr>
          <p:nvPr>
            <p:ph type="hdr" sz="quarter" idx="10"/>
          </p:nvPr>
        </p:nvSpPr>
        <p:spPr>
          <a:xfrm>
            <a:off x="0" y="238125"/>
            <a:ext cx="4082143"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22</a:t>
            </a:fld>
            <a:endParaRPr lang="en-US" dirty="0"/>
          </a:p>
        </p:txBody>
      </p:sp>
    </p:spTree>
    <p:extLst>
      <p:ext uri="{BB962C8B-B14F-4D97-AF65-F5344CB8AC3E}">
        <p14:creationId xmlns:p14="http://schemas.microsoft.com/office/powerpoint/2010/main" val="23824559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98914"/>
            <a:ext cx="6286500" cy="6829199"/>
          </a:xfrm>
        </p:spPr>
        <p:txBody>
          <a:bodyPr/>
          <a:lstStyle/>
          <a:p>
            <a:pPr marL="0" marR="0" indent="0" algn="l" defTabSz="914400" rtl="0" eaLnBrk="0" fontAlgn="base" latinLnBrk="0" hangingPunct="0">
              <a:lnSpc>
                <a:spcPct val="100000"/>
              </a:lnSpc>
              <a:spcBef>
                <a:spcPct val="0"/>
              </a:spcBef>
              <a:spcAft>
                <a:spcPct val="60000"/>
              </a:spcAft>
              <a:buClrTx/>
              <a:buSzTx/>
              <a:buFontTx/>
              <a:buNone/>
              <a:tabLst/>
              <a:defRPr/>
            </a:pPr>
            <a:endParaRPr lang="en-US" dirty="0"/>
          </a:p>
          <a:p>
            <a:endParaRPr lang="en-US" dirty="0"/>
          </a:p>
        </p:txBody>
      </p:sp>
      <p:sp>
        <p:nvSpPr>
          <p:cNvPr id="4" name="Header Placeholder 3"/>
          <p:cNvSpPr>
            <a:spLocks noGrp="1"/>
          </p:cNvSpPr>
          <p:nvPr>
            <p:ph type="hdr" sz="quarter" idx="10"/>
          </p:nvPr>
        </p:nvSpPr>
        <p:spPr>
          <a:xfrm>
            <a:off x="0" y="238125"/>
            <a:ext cx="4125686"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23</a:t>
            </a:fld>
            <a:endParaRPr lang="en-US" dirty="0"/>
          </a:p>
        </p:txBody>
      </p:sp>
    </p:spTree>
    <p:extLst>
      <p:ext uri="{BB962C8B-B14F-4D97-AF65-F5344CB8AC3E}">
        <p14:creationId xmlns:p14="http://schemas.microsoft.com/office/powerpoint/2010/main" val="452545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69410" y="2131008"/>
            <a:ext cx="6286500" cy="6894513"/>
          </a:xfrm>
        </p:spPr>
        <p:txBody>
          <a:bodyPr/>
          <a:lstStyle/>
          <a:p>
            <a:endParaRPr lang="en-US" dirty="0"/>
          </a:p>
        </p:txBody>
      </p:sp>
      <p:sp>
        <p:nvSpPr>
          <p:cNvPr id="4" name="Header Placeholder 3"/>
          <p:cNvSpPr>
            <a:spLocks noGrp="1"/>
          </p:cNvSpPr>
          <p:nvPr>
            <p:ph type="hdr" sz="quarter" idx="10"/>
          </p:nvPr>
        </p:nvSpPr>
        <p:spPr>
          <a:xfrm>
            <a:off x="0" y="238125"/>
            <a:ext cx="4071257"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24</a:t>
            </a:fld>
            <a:endParaRPr lang="en-US" dirty="0"/>
          </a:p>
        </p:txBody>
      </p:sp>
    </p:spTree>
    <p:extLst>
      <p:ext uri="{BB962C8B-B14F-4D97-AF65-F5344CB8AC3E}">
        <p14:creationId xmlns:p14="http://schemas.microsoft.com/office/powerpoint/2010/main" val="266476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33600"/>
            <a:ext cx="6286500" cy="6894513"/>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8: Using Built-In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25</a:t>
            </a:fld>
            <a:endParaRPr lang="en-US" dirty="0"/>
          </a:p>
        </p:txBody>
      </p:sp>
    </p:spTree>
    <p:extLst>
      <p:ext uri="{BB962C8B-B14F-4D97-AF65-F5344CB8AC3E}">
        <p14:creationId xmlns:p14="http://schemas.microsoft.com/office/powerpoint/2010/main" val="4887106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22714"/>
            <a:ext cx="6286500" cy="6905399"/>
          </a:xfrm>
        </p:spPr>
        <p:txBody>
          <a:bodyPr/>
          <a:lstStyle/>
          <a:p>
            <a:endParaRPr lang="en-US" dirty="0">
              <a:hlinkClick r:id="rId3"/>
            </a:endParaRPr>
          </a:p>
        </p:txBody>
      </p:sp>
      <p:sp>
        <p:nvSpPr>
          <p:cNvPr id="4" name="Header Placeholder 3"/>
          <p:cNvSpPr>
            <a:spLocks noGrp="1"/>
          </p:cNvSpPr>
          <p:nvPr>
            <p:ph type="hdr" sz="quarter" idx="10"/>
          </p:nvPr>
        </p:nvSpPr>
        <p:spPr/>
        <p:txBody>
          <a:bodyPr/>
          <a:lstStyle/>
          <a:p>
            <a:pPr>
              <a:defRPr/>
            </a:pPr>
            <a:r>
              <a:rPr lang="en-US" dirty="0"/>
              <a:t>Module 8: Using Built-In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26</a:t>
            </a:fld>
            <a:endParaRPr lang="en-US" dirty="0"/>
          </a:p>
        </p:txBody>
      </p:sp>
    </p:spTree>
    <p:extLst>
      <p:ext uri="{BB962C8B-B14F-4D97-AF65-F5344CB8AC3E}">
        <p14:creationId xmlns:p14="http://schemas.microsoft.com/office/powerpoint/2010/main" val="2121210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Module 4: Managing Security</a:t>
            </a:r>
            <a:endParaRPr lang="en-US" dirty="0"/>
          </a:p>
        </p:txBody>
      </p:sp>
      <p:sp>
        <p:nvSpPr>
          <p:cNvPr id="5" name="Date Placeholder 4"/>
          <p:cNvSpPr>
            <a:spLocks noGrp="1"/>
          </p:cNvSpPr>
          <p:nvPr>
            <p:ph type="dt" idx="11"/>
          </p:nvPr>
        </p:nvSpPr>
        <p:spPr/>
        <p:txBody>
          <a:bodyPr/>
          <a:lstStyle/>
          <a:p>
            <a:pPr>
              <a:defRPr/>
            </a:pPr>
            <a:r>
              <a:rPr lang="en-US"/>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27</a:t>
            </a:fld>
            <a:endParaRPr lang="en-US" dirty="0"/>
          </a:p>
        </p:txBody>
      </p:sp>
    </p:spTree>
    <p:extLst>
      <p:ext uri="{BB962C8B-B14F-4D97-AF65-F5344CB8AC3E}">
        <p14:creationId xmlns:p14="http://schemas.microsoft.com/office/powerpoint/2010/main" val="6110527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Module 4: Managing Security</a:t>
            </a:r>
            <a:endParaRPr lang="en-US" dirty="0"/>
          </a:p>
        </p:txBody>
      </p:sp>
      <p:sp>
        <p:nvSpPr>
          <p:cNvPr id="5" name="Date Placeholder 4"/>
          <p:cNvSpPr>
            <a:spLocks noGrp="1"/>
          </p:cNvSpPr>
          <p:nvPr>
            <p:ph type="dt" idx="11"/>
          </p:nvPr>
        </p:nvSpPr>
        <p:spPr/>
        <p:txBody>
          <a:bodyPr/>
          <a:lstStyle/>
          <a:p>
            <a:pPr>
              <a:defRPr/>
            </a:pPr>
            <a:r>
              <a:rPr lang="en-US"/>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28</a:t>
            </a:fld>
            <a:endParaRPr lang="en-US" dirty="0"/>
          </a:p>
        </p:txBody>
      </p:sp>
    </p:spTree>
    <p:extLst>
      <p:ext uri="{BB962C8B-B14F-4D97-AF65-F5344CB8AC3E}">
        <p14:creationId xmlns:p14="http://schemas.microsoft.com/office/powerpoint/2010/main" val="30868690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98914"/>
            <a:ext cx="6286500" cy="6829199"/>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8: Using Built-In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29</a:t>
            </a:fld>
            <a:endParaRPr lang="en-US" dirty="0"/>
          </a:p>
        </p:txBody>
      </p:sp>
    </p:spTree>
    <p:extLst>
      <p:ext uri="{BB962C8B-B14F-4D97-AF65-F5344CB8AC3E}">
        <p14:creationId xmlns:p14="http://schemas.microsoft.com/office/powerpoint/2010/main" val="1657125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2477382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53343"/>
            <a:ext cx="6286500" cy="6774770"/>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8: Using Built-In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30</a:t>
            </a:fld>
            <a:endParaRPr lang="en-US" dirty="0"/>
          </a:p>
        </p:txBody>
      </p:sp>
    </p:spTree>
    <p:extLst>
      <p:ext uri="{BB962C8B-B14F-4D97-AF65-F5344CB8AC3E}">
        <p14:creationId xmlns:p14="http://schemas.microsoft.com/office/powerpoint/2010/main" val="39131140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59241" y="2211274"/>
            <a:ext cx="6286500" cy="6850970"/>
          </a:xfrm>
        </p:spPr>
        <p:txBody>
          <a:bodyPr/>
          <a:lstStyle/>
          <a:p>
            <a:endParaRPr lang="en-US" baseline="0" dirty="0"/>
          </a:p>
        </p:txBody>
      </p:sp>
      <p:sp>
        <p:nvSpPr>
          <p:cNvPr id="4" name="Header Placeholder 3"/>
          <p:cNvSpPr>
            <a:spLocks noGrp="1"/>
          </p:cNvSpPr>
          <p:nvPr>
            <p:ph type="hdr" sz="quarter" idx="10"/>
          </p:nvPr>
        </p:nvSpPr>
        <p:spPr/>
        <p:txBody>
          <a:bodyPr/>
          <a:lstStyle/>
          <a:p>
            <a:pPr>
              <a:defRPr/>
            </a:pPr>
            <a:r>
              <a:rPr lang="en-US" dirty="0"/>
              <a:t>Module 8: Using Built-In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31</a:t>
            </a:fld>
            <a:endParaRPr lang="en-US" dirty="0"/>
          </a:p>
        </p:txBody>
      </p:sp>
    </p:spTree>
    <p:extLst>
      <p:ext uri="{BB962C8B-B14F-4D97-AF65-F5344CB8AC3E}">
        <p14:creationId xmlns:p14="http://schemas.microsoft.com/office/powerpoint/2010/main" val="21201442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88029"/>
            <a:ext cx="6286500" cy="6840084"/>
          </a:xfrm>
        </p:spPr>
        <p:txBody>
          <a:bodyPr/>
          <a:lstStyle/>
          <a:p>
            <a:pPr marL="0" marR="0" indent="0" algn="l" defTabSz="914400" rtl="0" eaLnBrk="0" fontAlgn="base" latinLnBrk="0" hangingPunct="0">
              <a:lnSpc>
                <a:spcPct val="100000"/>
              </a:lnSpc>
              <a:spcBef>
                <a:spcPct val="0"/>
              </a:spcBef>
              <a:spcAft>
                <a:spcPct val="60000"/>
              </a:spcAft>
              <a:buClrTx/>
              <a:buSzTx/>
              <a:buFontTx/>
              <a:buNone/>
              <a:tabLst/>
              <a:defRPr/>
            </a:pPr>
            <a:endParaRPr lang="en-US" b="0" dirty="0"/>
          </a:p>
        </p:txBody>
      </p:sp>
      <p:sp>
        <p:nvSpPr>
          <p:cNvPr id="4" name="Header Placeholder 3"/>
          <p:cNvSpPr>
            <a:spLocks noGrp="1"/>
          </p:cNvSpPr>
          <p:nvPr>
            <p:ph type="hdr" sz="quarter" idx="10"/>
          </p:nvPr>
        </p:nvSpPr>
        <p:spPr/>
        <p:txBody>
          <a:bodyPr/>
          <a:lstStyle/>
          <a:p>
            <a:pPr>
              <a:defRPr/>
            </a:pPr>
            <a:r>
              <a:rPr lang="en-US" dirty="0"/>
              <a:t>Module 8: Using Built-In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32</a:t>
            </a:fld>
            <a:endParaRPr lang="en-US" dirty="0"/>
          </a:p>
        </p:txBody>
      </p:sp>
    </p:spTree>
    <p:extLst>
      <p:ext uri="{BB962C8B-B14F-4D97-AF65-F5344CB8AC3E}">
        <p14:creationId xmlns:p14="http://schemas.microsoft.com/office/powerpoint/2010/main" val="12862727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88029"/>
            <a:ext cx="6286500" cy="6840084"/>
          </a:xfrm>
        </p:spPr>
        <p:txBody>
          <a:bodyPr/>
          <a:lstStyle/>
          <a:p>
            <a:endParaRPr lang="en-US" baseline="0" dirty="0"/>
          </a:p>
        </p:txBody>
      </p:sp>
      <p:sp>
        <p:nvSpPr>
          <p:cNvPr id="4" name="Header Placeholder 3"/>
          <p:cNvSpPr>
            <a:spLocks noGrp="1"/>
          </p:cNvSpPr>
          <p:nvPr>
            <p:ph type="hdr" sz="quarter" idx="10"/>
          </p:nvPr>
        </p:nvSpPr>
        <p:spPr/>
        <p:txBody>
          <a:bodyPr/>
          <a:lstStyle/>
          <a:p>
            <a:pPr>
              <a:defRPr/>
            </a:pPr>
            <a:r>
              <a:rPr lang="en-US" dirty="0"/>
              <a:t>Module 8: Using Built-In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33</a:t>
            </a:fld>
            <a:endParaRPr lang="en-US" dirty="0"/>
          </a:p>
        </p:txBody>
      </p:sp>
    </p:spTree>
    <p:extLst>
      <p:ext uri="{BB962C8B-B14F-4D97-AF65-F5344CB8AC3E}">
        <p14:creationId xmlns:p14="http://schemas.microsoft.com/office/powerpoint/2010/main" val="18337168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98914"/>
            <a:ext cx="6286500" cy="6829199"/>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8: Using Built-In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34</a:t>
            </a:fld>
            <a:endParaRPr lang="en-US" dirty="0"/>
          </a:p>
        </p:txBody>
      </p:sp>
    </p:spTree>
    <p:extLst>
      <p:ext uri="{BB962C8B-B14F-4D97-AF65-F5344CB8AC3E}">
        <p14:creationId xmlns:p14="http://schemas.microsoft.com/office/powerpoint/2010/main" val="30290256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Module 4: Managing Security</a:t>
            </a:r>
            <a:endParaRPr lang="en-US" dirty="0"/>
          </a:p>
        </p:txBody>
      </p:sp>
      <p:sp>
        <p:nvSpPr>
          <p:cNvPr id="5" name="Date Placeholder 4"/>
          <p:cNvSpPr>
            <a:spLocks noGrp="1"/>
          </p:cNvSpPr>
          <p:nvPr>
            <p:ph type="dt" idx="11"/>
          </p:nvPr>
        </p:nvSpPr>
        <p:spPr/>
        <p:txBody>
          <a:bodyPr/>
          <a:lstStyle/>
          <a:p>
            <a:pPr>
              <a:defRPr/>
            </a:pPr>
            <a:r>
              <a:rPr lang="en-US"/>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35</a:t>
            </a:fld>
            <a:endParaRPr lang="en-US" dirty="0"/>
          </a:p>
        </p:txBody>
      </p:sp>
    </p:spTree>
    <p:extLst>
      <p:ext uri="{BB962C8B-B14F-4D97-AF65-F5344CB8AC3E}">
        <p14:creationId xmlns:p14="http://schemas.microsoft.com/office/powerpoint/2010/main" val="9714990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Module 4: Managing Security</a:t>
            </a:r>
            <a:endParaRPr lang="en-US" dirty="0"/>
          </a:p>
        </p:txBody>
      </p:sp>
      <p:sp>
        <p:nvSpPr>
          <p:cNvPr id="5" name="Date Placeholder 4"/>
          <p:cNvSpPr>
            <a:spLocks noGrp="1"/>
          </p:cNvSpPr>
          <p:nvPr>
            <p:ph type="dt" idx="11"/>
          </p:nvPr>
        </p:nvSpPr>
        <p:spPr/>
        <p:txBody>
          <a:bodyPr/>
          <a:lstStyle/>
          <a:p>
            <a:pPr>
              <a:defRPr/>
            </a:pPr>
            <a:r>
              <a:rPr lang="en-US"/>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36</a:t>
            </a:fld>
            <a:endParaRPr lang="en-US" dirty="0"/>
          </a:p>
        </p:txBody>
      </p:sp>
    </p:spTree>
    <p:extLst>
      <p:ext uri="{BB962C8B-B14F-4D97-AF65-F5344CB8AC3E}">
        <p14:creationId xmlns:p14="http://schemas.microsoft.com/office/powerpoint/2010/main" val="17450499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Module 4: Managing Security</a:t>
            </a:r>
            <a:endParaRPr lang="en-US" dirty="0"/>
          </a:p>
        </p:txBody>
      </p:sp>
      <p:sp>
        <p:nvSpPr>
          <p:cNvPr id="5" name="Date Placeholder 4"/>
          <p:cNvSpPr>
            <a:spLocks noGrp="1"/>
          </p:cNvSpPr>
          <p:nvPr>
            <p:ph type="dt" idx="11"/>
          </p:nvPr>
        </p:nvSpPr>
        <p:spPr/>
        <p:txBody>
          <a:bodyPr/>
          <a:lstStyle/>
          <a:p>
            <a:pPr>
              <a:defRPr/>
            </a:pPr>
            <a:r>
              <a:rPr lang="en-US"/>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37</a:t>
            </a:fld>
            <a:endParaRPr lang="en-US" dirty="0"/>
          </a:p>
        </p:txBody>
      </p:sp>
    </p:spTree>
    <p:extLst>
      <p:ext uri="{BB962C8B-B14F-4D97-AF65-F5344CB8AC3E}">
        <p14:creationId xmlns:p14="http://schemas.microsoft.com/office/powerpoint/2010/main" val="28661102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Module 4: Managing Security</a:t>
            </a:r>
            <a:endParaRPr lang="en-US" dirty="0"/>
          </a:p>
        </p:txBody>
      </p:sp>
      <p:sp>
        <p:nvSpPr>
          <p:cNvPr id="5" name="Date Placeholder 4"/>
          <p:cNvSpPr>
            <a:spLocks noGrp="1"/>
          </p:cNvSpPr>
          <p:nvPr>
            <p:ph type="dt" idx="11"/>
          </p:nvPr>
        </p:nvSpPr>
        <p:spPr/>
        <p:txBody>
          <a:bodyPr/>
          <a:lstStyle/>
          <a:p>
            <a:pPr>
              <a:defRPr/>
            </a:pPr>
            <a:r>
              <a:rPr lang="en-US"/>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38</a:t>
            </a:fld>
            <a:endParaRPr lang="en-US" dirty="0"/>
          </a:p>
        </p:txBody>
      </p:sp>
    </p:spTree>
    <p:extLst>
      <p:ext uri="{BB962C8B-B14F-4D97-AF65-F5344CB8AC3E}">
        <p14:creationId xmlns:p14="http://schemas.microsoft.com/office/powerpoint/2010/main" val="25426871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Module 4: Managing Security</a:t>
            </a:r>
            <a:endParaRPr lang="en-US" dirty="0"/>
          </a:p>
        </p:txBody>
      </p:sp>
      <p:sp>
        <p:nvSpPr>
          <p:cNvPr id="5" name="Date Placeholder 4"/>
          <p:cNvSpPr>
            <a:spLocks noGrp="1"/>
          </p:cNvSpPr>
          <p:nvPr>
            <p:ph type="dt" idx="11"/>
          </p:nvPr>
        </p:nvSpPr>
        <p:spPr/>
        <p:txBody>
          <a:bodyPr/>
          <a:lstStyle/>
          <a:p>
            <a:pPr>
              <a:defRPr/>
            </a:pPr>
            <a:r>
              <a:rPr lang="en-US"/>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39</a:t>
            </a:fld>
            <a:endParaRPr lang="en-US" dirty="0"/>
          </a:p>
        </p:txBody>
      </p:sp>
    </p:spTree>
    <p:extLst>
      <p:ext uri="{BB962C8B-B14F-4D97-AF65-F5344CB8AC3E}">
        <p14:creationId xmlns:p14="http://schemas.microsoft.com/office/powerpoint/2010/main" val="2040808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Module 4: Managing Security</a:t>
            </a:r>
            <a:endParaRPr lang="en-US" dirty="0"/>
          </a:p>
        </p:txBody>
      </p:sp>
      <p:sp>
        <p:nvSpPr>
          <p:cNvPr id="5" name="Date Placeholder 4"/>
          <p:cNvSpPr>
            <a:spLocks noGrp="1"/>
          </p:cNvSpPr>
          <p:nvPr>
            <p:ph type="dt" idx="11"/>
          </p:nvPr>
        </p:nvSpPr>
        <p:spPr/>
        <p:txBody>
          <a:bodyPr/>
          <a:lstStyle/>
          <a:p>
            <a:pPr>
              <a:defRPr/>
            </a:pPr>
            <a:r>
              <a:rPr lang="en-US"/>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4</a:t>
            </a:fld>
            <a:endParaRPr lang="en-US" dirty="0"/>
          </a:p>
        </p:txBody>
      </p:sp>
    </p:spTree>
    <p:extLst>
      <p:ext uri="{BB962C8B-B14F-4D97-AF65-F5344CB8AC3E}">
        <p14:creationId xmlns:p14="http://schemas.microsoft.com/office/powerpoint/2010/main" val="37213003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Module 4: Managing Security</a:t>
            </a:r>
            <a:endParaRPr lang="en-US" dirty="0"/>
          </a:p>
        </p:txBody>
      </p:sp>
      <p:sp>
        <p:nvSpPr>
          <p:cNvPr id="5" name="Date Placeholder 4"/>
          <p:cNvSpPr>
            <a:spLocks noGrp="1"/>
          </p:cNvSpPr>
          <p:nvPr>
            <p:ph type="dt" idx="11"/>
          </p:nvPr>
        </p:nvSpPr>
        <p:spPr/>
        <p:txBody>
          <a:bodyPr/>
          <a:lstStyle/>
          <a:p>
            <a:pPr>
              <a:defRPr/>
            </a:pPr>
            <a:r>
              <a:rPr lang="en-US"/>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40</a:t>
            </a:fld>
            <a:endParaRPr lang="en-US" dirty="0"/>
          </a:p>
        </p:txBody>
      </p:sp>
    </p:spTree>
    <p:extLst>
      <p:ext uri="{BB962C8B-B14F-4D97-AF65-F5344CB8AC3E}">
        <p14:creationId xmlns:p14="http://schemas.microsoft.com/office/powerpoint/2010/main" val="638367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57545" y="2208882"/>
            <a:ext cx="6286500" cy="6742113"/>
          </a:xfrm>
        </p:spPr>
        <p:txBody>
          <a:bodyPr/>
          <a:lstStyle/>
          <a:p>
            <a:endParaRPr lang="en-US" dirty="0"/>
          </a:p>
        </p:txBody>
      </p:sp>
      <p:sp>
        <p:nvSpPr>
          <p:cNvPr id="4" name="Header Placeholder 3"/>
          <p:cNvSpPr>
            <a:spLocks noGrp="1"/>
          </p:cNvSpPr>
          <p:nvPr>
            <p:ph type="hdr" sz="quarter" idx="10"/>
          </p:nvPr>
        </p:nvSpPr>
        <p:spPr>
          <a:xfrm>
            <a:off x="0" y="238125"/>
            <a:ext cx="4049486"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5</a:t>
            </a:fld>
            <a:endParaRPr lang="en-US" dirty="0"/>
          </a:p>
        </p:txBody>
      </p:sp>
    </p:spTree>
    <p:extLst>
      <p:ext uri="{BB962C8B-B14F-4D97-AF65-F5344CB8AC3E}">
        <p14:creationId xmlns:p14="http://schemas.microsoft.com/office/powerpoint/2010/main" val="985704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31571"/>
            <a:ext cx="6286500" cy="6796542"/>
          </a:xfrm>
        </p:spPr>
        <p:txBody>
          <a:bodyPr/>
          <a:lstStyle/>
          <a:p>
            <a:endParaRPr lang="en-US" dirty="0"/>
          </a:p>
        </p:txBody>
      </p:sp>
      <p:sp>
        <p:nvSpPr>
          <p:cNvPr id="4" name="Header Placeholder 3"/>
          <p:cNvSpPr>
            <a:spLocks noGrp="1"/>
          </p:cNvSpPr>
          <p:nvPr>
            <p:ph type="hdr" sz="quarter" idx="10"/>
          </p:nvPr>
        </p:nvSpPr>
        <p:spPr>
          <a:xfrm>
            <a:off x="0" y="238125"/>
            <a:ext cx="4125686"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6</a:t>
            </a:fld>
            <a:endParaRPr lang="en-US" dirty="0"/>
          </a:p>
        </p:txBody>
      </p:sp>
    </p:spTree>
    <p:extLst>
      <p:ext uri="{BB962C8B-B14F-4D97-AF65-F5344CB8AC3E}">
        <p14:creationId xmlns:p14="http://schemas.microsoft.com/office/powerpoint/2010/main" val="291716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77143"/>
            <a:ext cx="6286500" cy="6850970"/>
          </a:xfrm>
        </p:spPr>
        <p:txBody>
          <a:bodyPr/>
          <a:lstStyle/>
          <a:p>
            <a:endParaRPr lang="en-US" dirty="0"/>
          </a:p>
        </p:txBody>
      </p:sp>
      <p:sp>
        <p:nvSpPr>
          <p:cNvPr id="4" name="Header Placeholder 3"/>
          <p:cNvSpPr>
            <a:spLocks noGrp="1"/>
          </p:cNvSpPr>
          <p:nvPr>
            <p:ph type="hdr" sz="quarter" idx="10"/>
          </p:nvPr>
        </p:nvSpPr>
        <p:spPr>
          <a:xfrm>
            <a:off x="0" y="238125"/>
            <a:ext cx="4114800"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7</a:t>
            </a:fld>
            <a:endParaRPr lang="en-US" dirty="0"/>
          </a:p>
        </p:txBody>
      </p:sp>
    </p:spTree>
    <p:extLst>
      <p:ext uri="{BB962C8B-B14F-4D97-AF65-F5344CB8AC3E}">
        <p14:creationId xmlns:p14="http://schemas.microsoft.com/office/powerpoint/2010/main" val="2744667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77143"/>
            <a:ext cx="6286500" cy="6850970"/>
          </a:xfrm>
        </p:spPr>
        <p:txBody>
          <a:bodyPr/>
          <a:lstStyle/>
          <a:p>
            <a:pPr marL="0" marR="0" indent="0" algn="l" defTabSz="914400" rtl="0" eaLnBrk="0" fontAlgn="base" latinLnBrk="0" hangingPunct="0">
              <a:lnSpc>
                <a:spcPct val="100000"/>
              </a:lnSpc>
              <a:spcBef>
                <a:spcPct val="0"/>
              </a:spcBef>
              <a:spcAft>
                <a:spcPct val="60000"/>
              </a:spcAft>
              <a:buClrTx/>
              <a:buSzTx/>
              <a:buFontTx/>
              <a:buNone/>
              <a:tabLst/>
              <a:defRPr/>
            </a:pPr>
            <a:endParaRPr lang="en-US" dirty="0"/>
          </a:p>
        </p:txBody>
      </p:sp>
      <p:sp>
        <p:nvSpPr>
          <p:cNvPr id="4" name="Header Placeholder 3"/>
          <p:cNvSpPr>
            <a:spLocks noGrp="1"/>
          </p:cNvSpPr>
          <p:nvPr>
            <p:ph type="hdr" sz="quarter" idx="10"/>
          </p:nvPr>
        </p:nvSpPr>
        <p:spPr>
          <a:xfrm>
            <a:off x="0" y="238125"/>
            <a:ext cx="4027714"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8</a:t>
            </a:fld>
            <a:endParaRPr lang="en-US" dirty="0"/>
          </a:p>
        </p:txBody>
      </p:sp>
    </p:spTree>
    <p:extLst>
      <p:ext uri="{BB962C8B-B14F-4D97-AF65-F5344CB8AC3E}">
        <p14:creationId xmlns:p14="http://schemas.microsoft.com/office/powerpoint/2010/main" val="1225375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20686"/>
            <a:ext cx="6286500" cy="6807427"/>
          </a:xfrm>
        </p:spPr>
        <p:txBody>
          <a:bodyPr/>
          <a:lstStyle/>
          <a:p>
            <a:endParaRPr lang="en-US" dirty="0"/>
          </a:p>
        </p:txBody>
      </p:sp>
      <p:sp>
        <p:nvSpPr>
          <p:cNvPr id="4" name="Header Placeholder 3"/>
          <p:cNvSpPr>
            <a:spLocks noGrp="1"/>
          </p:cNvSpPr>
          <p:nvPr>
            <p:ph type="hdr" sz="quarter" idx="10"/>
          </p:nvPr>
        </p:nvSpPr>
        <p:spPr>
          <a:xfrm>
            <a:off x="-1" y="238125"/>
            <a:ext cx="4147457"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9</a:t>
            </a:fld>
            <a:endParaRPr lang="en-US" dirty="0"/>
          </a:p>
        </p:txBody>
      </p:sp>
    </p:spTree>
    <p:extLst>
      <p:ext uri="{BB962C8B-B14F-4D97-AF65-F5344CB8AC3E}">
        <p14:creationId xmlns:p14="http://schemas.microsoft.com/office/powerpoint/2010/main" val="26660691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4.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5.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a:t>Click to edit Master title style</a:t>
            </a:r>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a:t>Click to edit Master title style</a:t>
            </a:r>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a:t>Click to edit Master subtitle style</a:t>
            </a:r>
          </a:p>
        </p:txBody>
      </p:sp>
    </p:spTree>
    <p:extLst>
      <p:ext uri="{BB962C8B-B14F-4D97-AF65-F5344CB8AC3E}">
        <p14:creationId xmlns:p14="http://schemas.microsoft.com/office/powerpoint/2010/main" val="1620100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9273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2855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8992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806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50171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0766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3654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107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5540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urse Tit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9302" y="2312127"/>
            <a:ext cx="8344366" cy="1933979"/>
          </a:xfrm>
          <a:prstGeom prst="rect">
            <a:avLst/>
          </a:prstGeom>
        </p:spPr>
        <p:txBody>
          <a:bodyPr anchor="ctr">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a:t>Course Title</a:t>
            </a:r>
          </a:p>
        </p:txBody>
      </p:sp>
      <p:sp>
        <p:nvSpPr>
          <p:cNvPr id="6" name="Subtitle 2"/>
          <p:cNvSpPr>
            <a:spLocks noGrp="1"/>
          </p:cNvSpPr>
          <p:nvPr>
            <p:ph type="subTitle" idx="1" hasCustomPrompt="1"/>
          </p:nvPr>
        </p:nvSpPr>
        <p:spPr>
          <a:xfrm>
            <a:off x="399303" y="4735774"/>
            <a:ext cx="4611946" cy="1878780"/>
          </a:xfrm>
          <a:prstGeom prst="rect">
            <a:avLst/>
          </a:prstGeom>
        </p:spPr>
        <p:txBody>
          <a:bodyPr>
            <a:noAutofit/>
          </a:bodyPr>
          <a:lstStyle>
            <a:lvl1pPr marL="0" indent="0" algn="l">
              <a:lnSpc>
                <a:spcPct val="90000"/>
              </a:lnSpc>
              <a:spcBef>
                <a:spcPts val="0"/>
              </a:spcBef>
              <a:buNone/>
              <a:defRPr sz="1800" b="1"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a:t>Subtitle</a:t>
            </a: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Tree>
    <p:extLst>
      <p:ext uri="{BB962C8B-B14F-4D97-AF65-F5344CB8AC3E}">
        <p14:creationId xmlns:p14="http://schemas.microsoft.com/office/powerpoint/2010/main" val="182998256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odu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9539" y="3775167"/>
            <a:ext cx="8518422" cy="1933979"/>
          </a:xfrm>
          <a:prstGeom prst="rect">
            <a:avLst/>
          </a:prstGeom>
        </p:spPr>
        <p:txBody>
          <a:bodyPr anchor="t" anchorCtr="0">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a:t>Module or Section transition style</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
        <p:nvSpPr>
          <p:cNvPr id="9" name="Subtitle 2"/>
          <p:cNvSpPr>
            <a:spLocks noGrp="1"/>
          </p:cNvSpPr>
          <p:nvPr>
            <p:ph type="subTitle" idx="1" hasCustomPrompt="1"/>
          </p:nvPr>
        </p:nvSpPr>
        <p:spPr>
          <a:xfrm>
            <a:off x="409539" y="2942705"/>
            <a:ext cx="8518422" cy="748146"/>
          </a:xfrm>
          <a:prstGeom prst="rect">
            <a:avLst/>
          </a:prstGeom>
        </p:spPr>
        <p:txBody>
          <a:bodyPr>
            <a:noAutofit/>
          </a:bodyPr>
          <a:lstStyle>
            <a:lvl1pPr marL="0" indent="0" algn="l">
              <a:lnSpc>
                <a:spcPct val="90000"/>
              </a:lnSpc>
              <a:spcBef>
                <a:spcPts val="0"/>
              </a:spcBef>
              <a:buNone/>
              <a:defRPr sz="1800" b="0"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a:t>Course Title Style</a:t>
            </a:r>
          </a:p>
        </p:txBody>
      </p:sp>
    </p:spTree>
    <p:extLst>
      <p:ext uri="{BB962C8B-B14F-4D97-AF65-F5344CB8AC3E}">
        <p14:creationId xmlns:p14="http://schemas.microsoft.com/office/powerpoint/2010/main" val="377435828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1"/>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801181" y="424447"/>
            <a:ext cx="7541205" cy="1168379"/>
          </a:xfrm>
          <a:prstGeom prst="rect">
            <a:avLst/>
          </a:prstGeom>
        </p:spPr>
        <p:txBody>
          <a:bodyPr anchor="b"/>
          <a:lstStyle>
            <a:lvl1pPr marL="0" indent="0" algn="l" defTabSz="685955" rtl="0" eaLnBrk="1" latinLnBrk="0" hangingPunct="1">
              <a:lnSpc>
                <a:spcPct val="90000"/>
              </a:lnSpc>
              <a:spcBef>
                <a:spcPct val="20000"/>
              </a:spcBef>
              <a:buClr>
                <a:srgbClr val="00DCFF"/>
              </a:buClr>
              <a:buSzPct val="90000"/>
              <a:buFont typeface="Arial" pitchFamily="34" charset="0"/>
              <a:buNone/>
              <a:defRPr lang="en-US" sz="3151" kern="1200" spc="-113" dirty="0">
                <a:solidFill>
                  <a:schemeClr val="bg1"/>
                </a:solidFill>
                <a:latin typeface="Segoe UI Light" pitchFamily="34" charset="0"/>
                <a:ea typeface="+mn-ea"/>
                <a:cs typeface="Segoe UI Light" pitchFamily="34" charset="0"/>
              </a:defRPr>
            </a:lvl1pPr>
          </a:lstStyle>
          <a:p>
            <a:r>
              <a:rPr lang="en-US" dirty="0"/>
              <a:t>Statement</a:t>
            </a:r>
          </a:p>
        </p:txBody>
      </p:sp>
      <p:sp>
        <p:nvSpPr>
          <p:cNvPr id="7" name="Text Placeholder 2"/>
          <p:cNvSpPr>
            <a:spLocks noGrp="1"/>
          </p:cNvSpPr>
          <p:nvPr>
            <p:ph type="body" sz="quarter" idx="10" hasCustomPrompt="1"/>
          </p:nvPr>
        </p:nvSpPr>
        <p:spPr>
          <a:xfrm>
            <a:off x="1318365" y="1907084"/>
            <a:ext cx="6148798" cy="4379416"/>
          </a:xfrm>
          <a:prstGeom prst="rect">
            <a:avLst/>
          </a:prstGeom>
        </p:spPr>
        <p:txBody>
          <a:bodyPr/>
          <a:lstStyle>
            <a:lvl1pPr marL="0" indent="0">
              <a:spcBef>
                <a:spcPts val="1200"/>
              </a:spcBef>
              <a:buNone/>
              <a:defRPr sz="1800" baseline="0">
                <a:solidFill>
                  <a:schemeClr val="bg1"/>
                </a:solidFill>
              </a:defRPr>
            </a:lvl1pPr>
            <a:lvl2pPr>
              <a:defRPr sz="1800">
                <a:solidFill>
                  <a:srgbClr val="83B800">
                    <a:alpha val="99000"/>
                  </a:srgbClr>
                </a:solidFill>
              </a:defRPr>
            </a:lvl2pPr>
            <a:lvl3pPr>
              <a:defRPr sz="1800">
                <a:solidFill>
                  <a:srgbClr val="83B800">
                    <a:alpha val="99000"/>
                  </a:srgbClr>
                </a:solidFill>
              </a:defRPr>
            </a:lvl3pPr>
            <a:lvl4pPr>
              <a:defRPr sz="1800">
                <a:solidFill>
                  <a:srgbClr val="83B800">
                    <a:alpha val="99000"/>
                  </a:srgbClr>
                </a:solidFill>
              </a:defRPr>
            </a:lvl4pPr>
            <a:lvl5pPr>
              <a:defRPr sz="1800">
                <a:solidFill>
                  <a:srgbClr val="83B800">
                    <a:alpha val="99000"/>
                  </a:srgbClr>
                </a:solidFill>
              </a:defRPr>
            </a:lvl5pPr>
          </a:lstStyle>
          <a:p>
            <a:pPr lvl="0"/>
            <a:r>
              <a:rPr lang="en-US" dirty="0"/>
              <a:t>Point 1</a:t>
            </a:r>
          </a:p>
          <a:p>
            <a:pPr lvl="0"/>
            <a:r>
              <a:rPr lang="en-US" dirty="0"/>
              <a:t>Point 2</a:t>
            </a:r>
          </a:p>
          <a:p>
            <a:pPr lvl="0"/>
            <a:r>
              <a:rPr lang="en-US" dirty="0"/>
              <a:t>Point 3</a:t>
            </a:r>
          </a:p>
          <a:p>
            <a:pPr lvl="0"/>
            <a:r>
              <a:rPr lang="en-US" dirty="0"/>
              <a:t>Point 4</a:t>
            </a:r>
          </a:p>
          <a:p>
            <a:pPr lvl="0"/>
            <a:r>
              <a:rPr lang="en-US" dirty="0"/>
              <a:t>Point 5</a:t>
            </a:r>
          </a:p>
          <a:p>
            <a:pPr lvl="0"/>
            <a:r>
              <a:rPr lang="en-US" dirty="0"/>
              <a:t>Point 6</a:t>
            </a:r>
          </a:p>
          <a:p>
            <a:pPr lvl="0"/>
            <a:r>
              <a:rPr lang="en-US" dirty="0"/>
              <a:t>Point 7</a:t>
            </a:r>
          </a:p>
          <a:p>
            <a:pPr lvl="0"/>
            <a:r>
              <a:rPr lang="en-US" dirty="0"/>
              <a:t>Point 8</a:t>
            </a:r>
          </a:p>
        </p:txBody>
      </p:sp>
    </p:spTree>
    <p:extLst>
      <p:ext uri="{BB962C8B-B14F-4D97-AF65-F5344CB8AC3E}">
        <p14:creationId xmlns:p14="http://schemas.microsoft.com/office/powerpoint/2010/main" val="78991875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885536" y="1645920"/>
            <a:ext cx="8083378" cy="4640580"/>
          </a:xfrm>
          <a:prstGeom prst="rect">
            <a:avLst/>
          </a:prstGeom>
        </p:spPr>
        <p:txBody>
          <a:bodyPr/>
          <a:lstStyle>
            <a:lvl1pPr>
              <a:defRPr>
                <a:latin typeface="Consolas" panose="020B0609020204030204" pitchFamily="49" charset="0"/>
                <a:cs typeface="Consolas" panose="020B0609020204030204" pitchFamily="49" charset="0"/>
              </a:defRPr>
            </a:lvl1pPr>
          </a:lstStyle>
          <a:p>
            <a:pPr lvl="0"/>
            <a:r>
              <a:rPr lang="en-US">
                <a:latin typeface="Consolas" panose="020B0609020204030204" pitchFamily="49" charset="0"/>
                <a:cs typeface="Consolas" panose="020B0609020204030204" pitchFamily="49" charset="0"/>
              </a:rPr>
              <a:t>Click to edit Master text styles</a:t>
            </a:r>
          </a:p>
          <a:p>
            <a:pPr lvl="1"/>
            <a:r>
              <a:rPr lang="en-US">
                <a:latin typeface="Consolas" panose="020B0609020204030204" pitchFamily="49" charset="0"/>
                <a:cs typeface="Consolas" panose="020B0609020204030204" pitchFamily="49" charset="0"/>
              </a:rPr>
              <a:t>Second level</a:t>
            </a:r>
          </a:p>
        </p:txBody>
      </p:sp>
      <p:sp>
        <p:nvSpPr>
          <p:cNvPr id="6" name="Title 1"/>
          <p:cNvSpPr>
            <a:spLocks noGrp="1"/>
          </p:cNvSpPr>
          <p:nvPr>
            <p:ph type="title" hasCustomPrompt="1"/>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a:t>Click to edit Code Sample style</a:t>
            </a:r>
          </a:p>
        </p:txBody>
      </p:sp>
    </p:spTree>
    <p:extLst>
      <p:ext uri="{BB962C8B-B14F-4D97-AF65-F5344CB8AC3E}">
        <p14:creationId xmlns:p14="http://schemas.microsoft.com/office/powerpoint/2010/main" val="111452352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a:t>Click to edit Master title style</a:t>
            </a:r>
            <a:endParaRPr lang="en-US" dirty="0"/>
          </a:p>
        </p:txBody>
      </p:sp>
      <p:sp>
        <p:nvSpPr>
          <p:cNvPr id="4" name="Content Placeholder 3"/>
          <p:cNvSpPr>
            <a:spLocks noGrp="1"/>
          </p:cNvSpPr>
          <p:nvPr>
            <p:ph sz="quarter" idx="10"/>
          </p:nvPr>
        </p:nvSpPr>
        <p:spPr>
          <a:xfrm>
            <a:off x="327508" y="1487489"/>
            <a:ext cx="8652143" cy="5159375"/>
          </a:xfrm>
          <a:prstGeom prst="rect">
            <a:avLst/>
          </a:prstGeom>
        </p:spPr>
        <p:txBody>
          <a:bodyPr/>
          <a:lstStyle>
            <a:lvl1pPr marL="257244" indent="-257244">
              <a:lnSpc>
                <a:spcPct val="100000"/>
              </a:lnSpc>
              <a:spcBef>
                <a:spcPts val="1350"/>
              </a:spcBef>
              <a:buClr>
                <a:schemeClr val="accent1"/>
              </a:buClr>
              <a:buSzPct val="100000"/>
              <a:buFont typeface="Arial" pitchFamily="34" charset="0"/>
              <a:buChar char="•"/>
              <a:defRPr sz="2401">
                <a:solidFill>
                  <a:schemeClr val="accent1">
                    <a:alpha val="99000"/>
                  </a:schemeClr>
                </a:solidFill>
                <a:latin typeface="Segoe UI Light" panose="020B0502040204020203" pitchFamily="34" charset="0"/>
                <a:cs typeface="Segoe UI Light" panose="020B0502040204020203" pitchFamily="34" charset="0"/>
              </a:defRPr>
            </a:lvl1pPr>
            <a:lvl2pPr marL="606190" indent="-258435">
              <a:lnSpc>
                <a:spcPct val="100000"/>
              </a:lnSpc>
              <a:spcBef>
                <a:spcPts val="300"/>
              </a:spcBef>
              <a:spcAft>
                <a:spcPts val="300"/>
              </a:spcAft>
              <a:buClr>
                <a:schemeClr val="tx1">
                  <a:lumMod val="75000"/>
                  <a:lumOff val="25000"/>
                </a:schemeClr>
              </a:buClr>
              <a:buSzPct val="85000"/>
              <a:buFont typeface="Segoe UI" pitchFamily="34" charset="0"/>
              <a:buChar char="–"/>
              <a:defRPr sz="2101">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latin typeface="Segoe UI Light" panose="020B0502040204020203" pitchFamily="34" charset="0"/>
                <a:cs typeface="Segoe UI Light" panose="020B0502040204020203" pitchFamily="34" charset="0"/>
              </a:defRPr>
            </a:lvl3pPr>
            <a:lvl4pPr>
              <a:defRPr sz="1500"/>
            </a:lvl4pPr>
            <a:lvl5pPr>
              <a:defRPr sz="15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8513257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62581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4771506"/>
            <a:ext cx="7865720" cy="1604356"/>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a:t>{Sample Code Location e.g., Codeshow.codeplex.com} </a:t>
            </a:r>
          </a:p>
          <a:p>
            <a:r>
              <a:rPr lang="en-US" dirty="0"/>
              <a:t>(</a:t>
            </a:r>
            <a:r>
              <a:rPr lang="en-US" dirty="0" err="1"/>
              <a:t>dEMO</a:t>
            </a:r>
            <a:r>
              <a:rPr lang="en-US" dirty="0"/>
              <a:t> NAME)</a:t>
            </a:r>
          </a:p>
        </p:txBody>
      </p:sp>
      <p:sp>
        <p:nvSpPr>
          <p:cNvPr id="10" name="Text Placeholder 9"/>
          <p:cNvSpPr>
            <a:spLocks noGrp="1"/>
          </p:cNvSpPr>
          <p:nvPr>
            <p:ph type="body" sz="quarter" idx="10" hasCustomPrompt="1"/>
          </p:nvPr>
        </p:nvSpPr>
        <p:spPr>
          <a:xfrm>
            <a:off x="311808" y="3117272"/>
            <a:ext cx="8042601" cy="1383983"/>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a:t>demo</a:t>
            </a:r>
          </a:p>
        </p:txBody>
      </p:sp>
    </p:spTree>
    <p:extLst>
      <p:ext uri="{BB962C8B-B14F-4D97-AF65-F5344CB8AC3E}">
        <p14:creationId xmlns:p14="http://schemas.microsoft.com/office/powerpoint/2010/main" val="15942470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icrosoft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384671" y="2922746"/>
            <a:ext cx="4326916" cy="2350013"/>
          </a:xfrm>
          <a:prstGeom prst="rect">
            <a:avLst/>
          </a:prstGeom>
        </p:spPr>
      </p:pic>
      <p:sp>
        <p:nvSpPr>
          <p:cNvPr id="9" name="Rectangle 2"/>
          <p:cNvSpPr>
            <a:spLocks noChangeArrowheads="1"/>
          </p:cNvSpPr>
          <p:nvPr/>
        </p:nvSpPr>
        <p:spPr bwMode="auto">
          <a:xfrm>
            <a:off x="397669" y="5960744"/>
            <a:ext cx="8311278" cy="577338"/>
          </a:xfrm>
          <a:prstGeom prst="rect">
            <a:avLst/>
          </a:prstGeom>
          <a:noFill/>
          <a:ln w="9525">
            <a:noFill/>
            <a:miter lim="800000"/>
            <a:headEnd/>
            <a:tailEnd/>
          </a:ln>
        </p:spPr>
        <p:txBody>
          <a:bodyPr wrap="square">
            <a:spAutoFit/>
          </a:bodyPr>
          <a:lstStyle/>
          <a:p>
            <a:pPr marL="0" lvl="1" defTabSz="685749">
              <a:defRPr/>
            </a:pPr>
            <a:r>
              <a:rPr lang="en-US" sz="788"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243293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8788" y="992188"/>
            <a:ext cx="7751762" cy="438626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42543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685051"/>
            <a:ext cx="1680918" cy="2355337"/>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a:t>Click to edit Master subtitle style</a:t>
            </a:r>
          </a:p>
        </p:txBody>
      </p:sp>
      <p:sp>
        <p:nvSpPr>
          <p:cNvPr id="13" name="Title 1"/>
          <p:cNvSpPr txBox="1">
            <a:spLocks/>
          </p:cNvSpPr>
          <p:nvPr userDrawn="1"/>
        </p:nvSpPr>
        <p:spPr>
          <a:xfrm>
            <a:off x="144954" y="3376351"/>
            <a:ext cx="6307400" cy="1692617"/>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3374967"/>
            <a:ext cx="2443064"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4821401"/>
            <a:ext cx="555260" cy="218986"/>
          </a:xfrm>
          <a:prstGeom prst="rect">
            <a:avLst/>
          </a:prstGeom>
        </p:spPr>
      </p:pic>
      <p:sp>
        <p:nvSpPr>
          <p:cNvPr id="16" name="Text Placeholder 10"/>
          <p:cNvSpPr>
            <a:spLocks noGrp="1"/>
          </p:cNvSpPr>
          <p:nvPr>
            <p:ph type="body" sz="quarter" idx="10" hasCustomPrompt="1"/>
          </p:nvPr>
        </p:nvSpPr>
        <p:spPr>
          <a:xfrm>
            <a:off x="219076" y="3466407"/>
            <a:ext cx="6161847" cy="1485524"/>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44954" y="5132438"/>
            <a:ext cx="6307400" cy="1460779"/>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a:t>Click to edit Master subtitle style</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64177"/>
            <a:ext cx="1563312" cy="833766"/>
          </a:xfrm>
          <a:prstGeom prst="rect">
            <a:avLst/>
          </a:prstGeom>
        </p:spPr>
      </p:pic>
    </p:spTree>
    <p:extLst>
      <p:ext uri="{BB962C8B-B14F-4D97-AF65-F5344CB8AC3E}">
        <p14:creationId xmlns:p14="http://schemas.microsoft.com/office/powerpoint/2010/main" val="73868379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a:prstGeom prst="rect">
            <a:avLst/>
          </a:prstGeo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a:prstGeom prst="rect">
            <a:avLst/>
          </a:prstGeo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730044" y="1447800"/>
            <a:ext cx="7680340" cy="914096"/>
          </a:xfrm>
          <a:prstGeom prst="rect">
            <a:avLst/>
          </a:prstGeom>
        </p:spPr>
        <p:txBody>
          <a:bodyPr wrap="square" anchor="b">
            <a:noAutofit/>
          </a:bodyPr>
          <a:lstStyle>
            <a:lvl1pPr marL="0" indent="0">
              <a:buNone/>
              <a:defRPr sz="4951" spc="-113"/>
            </a:lvl1pPr>
          </a:lstStyle>
          <a:p>
            <a:pPr lvl="0"/>
            <a:r>
              <a:rPr lang="en-US"/>
              <a:t>Click to edit Master text styles</a:t>
            </a:r>
          </a:p>
        </p:txBody>
      </p:sp>
    </p:spTree>
    <p:extLst>
      <p:ext uri="{BB962C8B-B14F-4D97-AF65-F5344CB8AC3E}">
        <p14:creationId xmlns:p14="http://schemas.microsoft.com/office/powerpoint/2010/main" val="6505926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a:t>Speaker Title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7249419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a:t>Click to edit 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68556130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a:t>Click to edit Master text styles</a:t>
            </a:r>
          </a:p>
        </p:txBody>
      </p:sp>
    </p:spTree>
    <p:extLst>
      <p:ext uri="{BB962C8B-B14F-4D97-AF65-F5344CB8AC3E}">
        <p14:creationId xmlns:p14="http://schemas.microsoft.com/office/powerpoint/2010/main" val="2083345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3284815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5778293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5144855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8408344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8577205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8363180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Click to 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17320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a:t>Click to insert photo.</a:t>
            </a: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320286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a:t>Click to insert photo.</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16731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950228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a:t>Click to insert photo.</a:t>
            </a:r>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951723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a:t>Click to insert photo.</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861595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46067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3212116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6958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182399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31536921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a:t>Click to edit Master title</a:t>
            </a:r>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a:t>Click to edit Master text styles</a:t>
            </a:r>
          </a:p>
        </p:txBody>
      </p:sp>
    </p:spTree>
    <p:extLst>
      <p:ext uri="{BB962C8B-B14F-4D97-AF65-F5344CB8AC3E}">
        <p14:creationId xmlns:p14="http://schemas.microsoft.com/office/powerpoint/2010/main" val="364861538"/>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247156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17585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a:t>Speaker Title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4188432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a:t>Click to edit 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8680343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a:t>Click to edit Master text styles</a:t>
            </a:r>
          </a:p>
        </p:txBody>
      </p:sp>
    </p:spTree>
    <p:extLst>
      <p:ext uri="{BB962C8B-B14F-4D97-AF65-F5344CB8AC3E}">
        <p14:creationId xmlns:p14="http://schemas.microsoft.com/office/powerpoint/2010/main" val="537850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Tree>
    <p:extLst>
      <p:ext uri="{BB962C8B-B14F-4D97-AF65-F5344CB8AC3E}">
        <p14:creationId xmlns:p14="http://schemas.microsoft.com/office/powerpoint/2010/main" val="370453392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235696051"/>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47136495"/>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22514714"/>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8521805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4374022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Click to 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7231718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a:t>Click to insert photo.</a:t>
            </a: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367238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a:t>Click to insert photo.</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0986468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76021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a:t>Click to insert photo.</a:t>
            </a:r>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7602922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a:t>Click to insert photo.</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1319712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57148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6717546"/>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91593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35710629"/>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875680385"/>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a:t>Click to edit Master title</a:t>
            </a:r>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a:t>Click to edit Master text styles</a:t>
            </a:r>
          </a:p>
        </p:txBody>
      </p:sp>
    </p:spTree>
    <p:extLst>
      <p:ext uri="{BB962C8B-B14F-4D97-AF65-F5344CB8AC3E}">
        <p14:creationId xmlns:p14="http://schemas.microsoft.com/office/powerpoint/2010/main" val="1867967663"/>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729601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6774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theme" Target="../theme/theme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theme" Target="../theme/theme5.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703" r:id="rId1"/>
    <p:sldLayoutId id="2147483702" r:id="rId2"/>
    <p:sldLayoutId id="2147483701" r:id="rId3"/>
    <p:sldLayoutId id="2147483700" r:id="rId4"/>
    <p:sldLayoutId id="2147483699" r:id="rId5"/>
    <p:sldLayoutId id="2147483698" r:id="rId6"/>
    <p:sldLayoutId id="2147483697" r:id="rId7"/>
    <p:sldLayoutId id="2147483696" r:id="rId8"/>
    <p:sldLayoutId id="2147483695" r:id="rId9"/>
    <p:sldLayoutId id="2147483694" r:id="rId10"/>
    <p:sldLayoutId id="2147483693" r:id="rId11"/>
  </p:sldLayoutIdLst>
  <p:txStyles>
    <p:titleStyle>
      <a:lvl1pPr algn="l" rtl="0" fontAlgn="base">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fontAlgn="base">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fontAlgn="base">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fontAlgn="base">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fontAlgn="base">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fontAlgn="base">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solidFill>
                <a:srgbClr val="000000"/>
              </a:solidFill>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46300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
        <p:nvSpPr>
          <p:cNvPr id="3"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Tree>
    <p:extLst>
      <p:ext uri="{BB962C8B-B14F-4D97-AF65-F5344CB8AC3E}">
        <p14:creationId xmlns:p14="http://schemas.microsoft.com/office/powerpoint/2010/main" val="341112573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6" r:id="rId9"/>
    <p:sldLayoutId id="2147483727" r:id="rId10"/>
    <p:sldLayoutId id="2147483830" r:id="rId11"/>
  </p:sldLayoutIdLst>
  <p:transition>
    <p:fade/>
  </p:transition>
  <p:txStyles>
    <p:title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279228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4" r:id="rId23"/>
  </p:sldLayoutIdLst>
  <p:transition>
    <p:fade/>
  </p:transition>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544781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 id="2147483779" r:id="rId23"/>
  </p:sldLayoutIdLst>
  <p:transition>
    <p:fade/>
  </p:transition>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685800" indent="-685800"/>
            <a:r>
              <a:rPr lang="en-US" dirty="0"/>
              <a:t>03 | SQL Server Data Types</a:t>
            </a:r>
          </a:p>
        </p:txBody>
      </p:sp>
      <p:sp>
        <p:nvSpPr>
          <p:cNvPr id="4" name="Subtitle 3"/>
          <p:cNvSpPr>
            <a:spLocks noGrp="1"/>
          </p:cNvSpPr>
          <p:nvPr>
            <p:ph type="subTitle" idx="1"/>
          </p:nvPr>
        </p:nvSpPr>
        <p:spPr/>
        <p:txBody>
          <a:bodyPr/>
          <a:lstStyle/>
          <a:p>
            <a:r>
              <a:rPr lang="en-US" dirty="0"/>
              <a:t>Brian Alderman | MCT, CEO / Founder of MicroTechPoint</a:t>
            </a:r>
          </a:p>
          <a:p>
            <a:r>
              <a:rPr lang="en-US" dirty="0"/>
              <a:t>Tobias Ternstrom | Microsoft SQL Server Program Manager</a:t>
            </a:r>
          </a:p>
        </p:txBody>
      </p:sp>
    </p:spTree>
    <p:extLst>
      <p:ext uri="{BB962C8B-B14F-4D97-AF65-F5344CB8AC3E}">
        <p14:creationId xmlns:p14="http://schemas.microsoft.com/office/powerpoint/2010/main" val="3586573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accent6"/>
                </a:solidFill>
                <a:effectLst/>
                <a:ea typeface="+mj-ea"/>
                <a:cs typeface="+mj-cs"/>
              </a:rPr>
              <a:t>Converting strings with PARSE</a:t>
            </a:r>
            <a:endParaRPr lang="en-US" sz="3600" dirty="0">
              <a:solidFill>
                <a:schemeClr val="accent6"/>
              </a:solidFill>
            </a:endParaRPr>
          </a:p>
        </p:txBody>
      </p:sp>
      <p:sp>
        <p:nvSpPr>
          <p:cNvPr id="3" name="Content Placeholder 2"/>
          <p:cNvSpPr>
            <a:spLocks noGrp="1"/>
          </p:cNvSpPr>
          <p:nvPr>
            <p:ph idx="1"/>
          </p:nvPr>
        </p:nvSpPr>
        <p:spPr>
          <a:xfrm>
            <a:off x="458788" y="1029766"/>
            <a:ext cx="7751762" cy="4386262"/>
          </a:xfrm>
        </p:spPr>
        <p:txBody>
          <a:bodyPr/>
          <a:lstStyle/>
          <a:p>
            <a:r>
              <a:rPr lang="en-US" dirty="0"/>
              <a:t>PARSE is new function in SQL Server 2012 that converts strings to date, time, and number types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PARSE  example:</a:t>
            </a:r>
          </a:p>
        </p:txBody>
      </p:sp>
      <p:graphicFrame>
        <p:nvGraphicFramePr>
          <p:cNvPr id="4" name="Table 3"/>
          <p:cNvGraphicFramePr>
            <a:graphicFrameLocks noGrp="1"/>
          </p:cNvGraphicFramePr>
          <p:nvPr>
            <p:extLst>
              <p:ext uri="{D42A27DB-BD31-4B8C-83A1-F6EECF244321}">
                <p14:modId xmlns:p14="http://schemas.microsoft.com/office/powerpoint/2010/main" val="1560493797"/>
              </p:ext>
            </p:extLst>
          </p:nvPr>
        </p:nvGraphicFramePr>
        <p:xfrm>
          <a:off x="558414" y="1847782"/>
          <a:ext cx="6920089" cy="1615440"/>
        </p:xfrm>
        <a:graphic>
          <a:graphicData uri="http://schemas.openxmlformats.org/drawingml/2006/table">
            <a:tbl>
              <a:tblPr firstRow="1" bandRow="1">
                <a:tableStyleId>{284E427A-3D55-4303-BF80-6455036E1DE7}</a:tableStyleId>
              </a:tblPr>
              <a:tblGrid>
                <a:gridCol w="2443092">
                  <a:extLst>
                    <a:ext uri="{9D8B030D-6E8A-4147-A177-3AD203B41FA5}">
                      <a16:colId xmlns:a16="http://schemas.microsoft.com/office/drawing/2014/main" val="20000"/>
                    </a:ext>
                  </a:extLst>
                </a:gridCol>
                <a:gridCol w="4476997">
                  <a:extLst>
                    <a:ext uri="{9D8B030D-6E8A-4147-A177-3AD203B41FA5}">
                      <a16:colId xmlns:a16="http://schemas.microsoft.com/office/drawing/2014/main" val="20001"/>
                    </a:ext>
                  </a:extLst>
                </a:gridCol>
              </a:tblGrid>
              <a:tr h="370840">
                <a:tc>
                  <a:txBody>
                    <a:bodyPr/>
                    <a:lstStyle/>
                    <a:p>
                      <a:r>
                        <a:rPr lang="en-US" dirty="0"/>
                        <a:t>PARSE element</a:t>
                      </a:r>
                    </a:p>
                  </a:txBody>
                  <a:tcPr/>
                </a:tc>
                <a:tc>
                  <a:txBody>
                    <a:bodyPr/>
                    <a:lstStyle/>
                    <a:p>
                      <a:r>
                        <a:rPr lang="en-US" dirty="0"/>
                        <a:t>Comment</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String_value</a:t>
                      </a:r>
                    </a:p>
                  </a:txBody>
                  <a:tcPr/>
                </a:tc>
                <a:tc>
                  <a:txBody>
                    <a:bodyPr/>
                    <a:lstStyle/>
                    <a:p>
                      <a:r>
                        <a:rPr lang="en-US" dirty="0"/>
                        <a:t>Formatted nvarchar(4000)</a:t>
                      </a:r>
                      <a:r>
                        <a:rPr lang="en-US" baseline="0" dirty="0"/>
                        <a:t> input</a:t>
                      </a:r>
                      <a:endParaRPr lang="en-US"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Data_type</a:t>
                      </a:r>
                    </a:p>
                  </a:txBody>
                  <a:tcPr/>
                </a:tc>
                <a:tc>
                  <a:txBody>
                    <a:bodyPr/>
                    <a:lstStyle/>
                    <a:p>
                      <a:r>
                        <a:rPr lang="en-US" dirty="0"/>
                        <a:t>Requested data type ouput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Culture</a:t>
                      </a:r>
                    </a:p>
                  </a:txBody>
                  <a:tcPr/>
                </a:tc>
                <a:tc>
                  <a:txBody>
                    <a:bodyPr/>
                    <a:lstStyle/>
                    <a:p>
                      <a:r>
                        <a:rPr lang="en-US" dirty="0"/>
                        <a:t>Optional string in</a:t>
                      </a:r>
                      <a:r>
                        <a:rPr lang="en-US" baseline="0" dirty="0"/>
                        <a:t> .NET culture form:</a:t>
                      </a:r>
                      <a:br>
                        <a:rPr lang="en-US" baseline="0" dirty="0"/>
                      </a:br>
                      <a:r>
                        <a:rPr lang="en-US" baseline="0" dirty="0"/>
                        <a:t>en-US, es-ES, ar-SA, etc. </a:t>
                      </a:r>
                      <a:endParaRPr lang="en-US" dirty="0"/>
                    </a:p>
                  </a:txBody>
                  <a:tcPr/>
                </a:tc>
                <a:extLst>
                  <a:ext uri="{0D108BD9-81ED-4DB2-BD59-A6C34878D82A}">
                    <a16:rowId xmlns:a16="http://schemas.microsoft.com/office/drawing/2014/main" val="10003"/>
                  </a:ext>
                </a:extLst>
              </a:tr>
            </a:tbl>
          </a:graphicData>
        </a:graphic>
      </p:graphicFrame>
      <p:sp>
        <p:nvSpPr>
          <p:cNvPr id="5" name="AutoShape 3"/>
          <p:cNvSpPr>
            <a:spLocks noChangeArrowheads="1"/>
          </p:cNvSpPr>
          <p:nvPr/>
        </p:nvSpPr>
        <p:spPr bwMode="auto">
          <a:xfrm>
            <a:off x="557176" y="4694687"/>
            <a:ext cx="7023630" cy="5562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600" b="0" dirty="0">
                <a:solidFill>
                  <a:srgbClr val="0000CC"/>
                </a:solidFill>
                <a:latin typeface="Lucida Sans Typewriter" pitchFamily="49" charset="0"/>
                <a:cs typeface="+mn-cs"/>
              </a:rPr>
              <a:t>SELECT </a:t>
            </a:r>
            <a:r>
              <a:rPr lang="en-US" sz="1600" b="0" dirty="0">
                <a:solidFill>
                  <a:srgbClr val="FF33CC"/>
                </a:solidFill>
                <a:latin typeface="Lucida Sans Typewriter" pitchFamily="49" charset="0"/>
                <a:cs typeface="+mn-cs"/>
              </a:rPr>
              <a:t>PARSE</a:t>
            </a:r>
            <a:r>
              <a:rPr lang="en-US" sz="1600" b="0" dirty="0">
                <a:latin typeface="Lucida Sans Typewriter" pitchFamily="49" charset="0"/>
                <a:cs typeface="+mn-cs"/>
              </a:rPr>
              <a:t>(</a:t>
            </a:r>
            <a:r>
              <a:rPr lang="en-US" sz="1600" b="0" dirty="0">
                <a:solidFill>
                  <a:srgbClr val="FF0000"/>
                </a:solidFill>
                <a:latin typeface="Lucida Sans Typewriter" pitchFamily="49" charset="0"/>
                <a:cs typeface="+mn-cs"/>
              </a:rPr>
              <a:t>'02/12/2012' </a:t>
            </a:r>
            <a:r>
              <a:rPr lang="en-US" sz="1600" b="0" dirty="0">
                <a:solidFill>
                  <a:srgbClr val="0000CC"/>
                </a:solidFill>
                <a:latin typeface="Lucida Sans Typewriter" pitchFamily="49" charset="0"/>
                <a:cs typeface="+mn-cs"/>
              </a:rPr>
              <a:t>AS datetime2 USING</a:t>
            </a:r>
            <a:r>
              <a:rPr lang="en-US" sz="1600" b="0" dirty="0">
                <a:latin typeface="Lucida Sans Typewriter" pitchFamily="49" charset="0"/>
                <a:cs typeface="+mn-cs"/>
              </a:rPr>
              <a:t> </a:t>
            </a:r>
            <a:r>
              <a:rPr lang="en-US" sz="1600" b="0" dirty="0">
                <a:solidFill>
                  <a:srgbClr val="FF0000"/>
                </a:solidFill>
                <a:latin typeface="Lucida Sans Typewriter" pitchFamily="49" charset="0"/>
                <a:cs typeface="+mn-cs"/>
              </a:rPr>
              <a:t>'en-US'</a:t>
            </a:r>
            <a:r>
              <a:rPr lang="en-US" sz="1600" b="0" dirty="0">
                <a:latin typeface="Lucida Sans Typewriter" pitchFamily="49" charset="0"/>
                <a:cs typeface="+mn-cs"/>
              </a:rPr>
              <a:t>) </a:t>
            </a:r>
            <a:r>
              <a:rPr lang="en-US" sz="1600" b="0" dirty="0">
                <a:solidFill>
                  <a:srgbClr val="0000CC"/>
                </a:solidFill>
                <a:latin typeface="Lucida Sans Typewriter" pitchFamily="49" charset="0"/>
                <a:cs typeface="+mn-cs"/>
              </a:rPr>
              <a:t>AS</a:t>
            </a:r>
            <a:r>
              <a:rPr lang="en-US" sz="1600" b="0" dirty="0">
                <a:latin typeface="Lucida Sans Typewriter" pitchFamily="49" charset="0"/>
                <a:cs typeface="+mn-cs"/>
              </a:rPr>
              <a:t> parse_result; </a:t>
            </a:r>
          </a:p>
        </p:txBody>
      </p:sp>
    </p:spTree>
    <p:extLst>
      <p:ext uri="{BB962C8B-B14F-4D97-AF65-F5344CB8AC3E}">
        <p14:creationId xmlns:p14="http://schemas.microsoft.com/office/powerpoint/2010/main" val="2749358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a:solidFill>
                  <a:schemeClr val="bg1">
                    <a:alpha val="98824"/>
                  </a:schemeClr>
                </a:solidFill>
              </a:rPr>
              <a:t>Character Data Types</a:t>
            </a:r>
          </a:p>
        </p:txBody>
      </p:sp>
    </p:spTree>
    <p:extLst>
      <p:ext uri="{BB962C8B-B14F-4D97-AF65-F5344CB8AC3E}">
        <p14:creationId xmlns:p14="http://schemas.microsoft.com/office/powerpoint/2010/main" val="34617286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 data types</a:t>
            </a:r>
          </a:p>
        </p:txBody>
      </p:sp>
      <p:sp>
        <p:nvSpPr>
          <p:cNvPr id="3" name="Content Placeholder 2"/>
          <p:cNvSpPr>
            <a:spLocks noGrp="1"/>
          </p:cNvSpPr>
          <p:nvPr>
            <p:ph idx="1"/>
          </p:nvPr>
        </p:nvSpPr>
        <p:spPr>
          <a:xfrm>
            <a:off x="458788" y="992187"/>
            <a:ext cx="7751762" cy="5119363"/>
          </a:xfrm>
        </p:spPr>
        <p:txBody>
          <a:bodyPr>
            <a:normAutofit/>
          </a:bodyPr>
          <a:lstStyle/>
          <a:p>
            <a:r>
              <a:rPr lang="en-US" dirty="0"/>
              <a:t>SQL Server supports two kinds of character data types:</a:t>
            </a:r>
          </a:p>
          <a:p>
            <a:pPr lvl="1"/>
            <a:r>
              <a:rPr lang="en-US" dirty="0"/>
              <a:t>Regular: CHAR, VARCHAR</a:t>
            </a:r>
          </a:p>
          <a:p>
            <a:pPr lvl="2"/>
            <a:r>
              <a:rPr lang="en-US" dirty="0"/>
              <a:t>One byte stored per character</a:t>
            </a:r>
          </a:p>
          <a:p>
            <a:pPr lvl="3"/>
            <a:r>
              <a:rPr lang="en-US" dirty="0"/>
              <a:t>Only 256 possible characters – limits language support</a:t>
            </a:r>
          </a:p>
          <a:p>
            <a:pPr lvl="1"/>
            <a:r>
              <a:rPr lang="en-US" dirty="0"/>
              <a:t>Unicode: NCHAR, NVARCHAR</a:t>
            </a:r>
          </a:p>
          <a:p>
            <a:pPr lvl="2"/>
            <a:r>
              <a:rPr lang="en-US" dirty="0"/>
              <a:t>Two bytes stored per character</a:t>
            </a:r>
          </a:p>
          <a:p>
            <a:pPr lvl="3"/>
            <a:r>
              <a:rPr lang="en-US" dirty="0"/>
              <a:t>65k characters represented – multiple language support</a:t>
            </a:r>
          </a:p>
          <a:p>
            <a:pPr lvl="2"/>
            <a:r>
              <a:rPr lang="en-US" dirty="0"/>
              <a:t>Precede characters with N' (National)</a:t>
            </a:r>
          </a:p>
          <a:p>
            <a:pPr lvl="1"/>
            <a:r>
              <a:rPr lang="en-US" dirty="0"/>
              <a:t>TEXT, NTEXT deprecated</a:t>
            </a:r>
          </a:p>
          <a:p>
            <a:pPr lvl="2"/>
            <a:r>
              <a:rPr lang="en-US" dirty="0"/>
              <a:t>Use VARCHAR(MAX), NVARCHAR(MAX) instead</a:t>
            </a:r>
          </a:p>
        </p:txBody>
      </p:sp>
      <p:grpSp>
        <p:nvGrpSpPr>
          <p:cNvPr id="4" name="Group 204"/>
          <p:cNvGrpSpPr>
            <a:grpSpLocks/>
          </p:cNvGrpSpPr>
          <p:nvPr/>
        </p:nvGrpSpPr>
        <p:grpSpPr bwMode="auto">
          <a:xfrm>
            <a:off x="236054" y="6077641"/>
            <a:ext cx="750888" cy="349250"/>
            <a:chOff x="384" y="3024"/>
            <a:chExt cx="720" cy="336"/>
          </a:xfrm>
        </p:grpSpPr>
        <p:sp>
          <p:nvSpPr>
            <p:cNvPr id="5" name="Oval 205"/>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a:defRPr/>
              </a:pPr>
              <a:endParaRPr lang="en-IN" b="0" dirty="0">
                <a:cs typeface="Arial" pitchFamily="34" charset="0"/>
              </a:endParaRPr>
            </a:p>
          </p:txBody>
        </p:sp>
        <p:grpSp>
          <p:nvGrpSpPr>
            <p:cNvPr id="6" name="Group 206"/>
            <p:cNvGrpSpPr>
              <a:grpSpLocks/>
            </p:cNvGrpSpPr>
            <p:nvPr/>
          </p:nvGrpSpPr>
          <p:grpSpPr bwMode="auto">
            <a:xfrm>
              <a:off x="480" y="3096"/>
              <a:ext cx="240" cy="192"/>
              <a:chOff x="480" y="3096"/>
              <a:chExt cx="240" cy="192"/>
            </a:xfrm>
          </p:grpSpPr>
          <p:sp>
            <p:nvSpPr>
              <p:cNvPr id="7" name="Oval 207"/>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noFill/>
                <a:round/>
                <a:headEnd/>
                <a:tailEnd/>
              </a:ln>
            </p:spPr>
            <p:txBody>
              <a:bodyPr wrap="none" anchor="ctr"/>
              <a:lstStyle/>
              <a:p>
                <a:pPr algn="ctr"/>
                <a:endParaRPr lang="en-IN" b="0" dirty="0"/>
              </a:p>
            </p:txBody>
          </p:sp>
          <p:sp>
            <p:nvSpPr>
              <p:cNvPr id="8" name="Freeform 208"/>
              <p:cNvSpPr>
                <a:spLocks/>
              </p:cNvSpPr>
              <p:nvPr/>
            </p:nvSpPr>
            <p:spPr bwMode="auto">
              <a:xfrm>
                <a:off x="539" y="3123"/>
                <a:ext cx="139" cy="131"/>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a:defRPr/>
                </a:pPr>
                <a:endParaRPr lang="en-IN" b="0" dirty="0">
                  <a:cs typeface="Arial" pitchFamily="34" charset="0"/>
                </a:endParaRPr>
              </a:p>
            </p:txBody>
          </p:sp>
        </p:grpSp>
      </p:grpSp>
      <p:sp>
        <p:nvSpPr>
          <p:cNvPr id="9" name="Content Placeholder 2"/>
          <p:cNvSpPr txBox="1">
            <a:spLocks/>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CHAR, NCHAR are fixed length</a:t>
            </a:r>
          </a:p>
          <a:p>
            <a:r>
              <a:rPr lang="en-US" b="0" dirty="0"/>
              <a:t>VARCHAR, NVARCHAR are variable length</a:t>
            </a:r>
          </a:p>
          <a:p>
            <a:r>
              <a:rPr lang="en-US" b="0" dirty="0"/>
              <a:t>Character data is delimited with single quotes</a:t>
            </a:r>
          </a:p>
        </p:txBody>
      </p:sp>
      <p:graphicFrame>
        <p:nvGraphicFramePr>
          <p:cNvPr id="10" name="Table 9"/>
          <p:cNvGraphicFramePr>
            <a:graphicFrameLocks noGrp="1"/>
          </p:cNvGraphicFramePr>
          <p:nvPr>
            <p:extLst>
              <p:ext uri="{D42A27DB-BD31-4B8C-83A1-F6EECF244321}">
                <p14:modId xmlns:p14="http://schemas.microsoft.com/office/powerpoint/2010/main" val="3593660237"/>
              </p:ext>
            </p:extLst>
          </p:nvPr>
        </p:nvGraphicFramePr>
        <p:xfrm>
          <a:off x="596413" y="2665729"/>
          <a:ext cx="7875035" cy="2085340"/>
        </p:xfrm>
        <a:graphic>
          <a:graphicData uri="http://schemas.openxmlformats.org/drawingml/2006/table">
            <a:tbl>
              <a:tblPr firstRow="1" bandRow="1">
                <a:tableStyleId>{073A0DAA-6AF3-43AB-8588-CEC1D06C72B9}</a:tableStyleId>
              </a:tblPr>
              <a:tblGrid>
                <a:gridCol w="2687216">
                  <a:extLst>
                    <a:ext uri="{9D8B030D-6E8A-4147-A177-3AD203B41FA5}">
                      <a16:colId xmlns:a16="http://schemas.microsoft.com/office/drawing/2014/main" val="20000"/>
                    </a:ext>
                  </a:extLst>
                </a:gridCol>
                <a:gridCol w="2562807">
                  <a:extLst>
                    <a:ext uri="{9D8B030D-6E8A-4147-A177-3AD203B41FA5}">
                      <a16:colId xmlns:a16="http://schemas.microsoft.com/office/drawing/2014/main" val="20001"/>
                    </a:ext>
                  </a:extLst>
                </a:gridCol>
                <a:gridCol w="2625012">
                  <a:extLst>
                    <a:ext uri="{9D8B030D-6E8A-4147-A177-3AD203B41FA5}">
                      <a16:colId xmlns:a16="http://schemas.microsoft.com/office/drawing/2014/main" val="20002"/>
                    </a:ext>
                  </a:extLst>
                </a:gridCol>
              </a:tblGrid>
              <a:tr h="370840">
                <a:tc>
                  <a:txBody>
                    <a:bodyPr/>
                    <a:lstStyle/>
                    <a:p>
                      <a:r>
                        <a:rPr lang="en-US" dirty="0"/>
                        <a:t>Data Type</a:t>
                      </a:r>
                    </a:p>
                  </a:txBody>
                  <a:tcPr/>
                </a:tc>
                <a:tc>
                  <a:txBody>
                    <a:bodyPr/>
                    <a:lstStyle/>
                    <a:p>
                      <a:r>
                        <a:rPr lang="en-US" dirty="0"/>
                        <a:t>Range</a:t>
                      </a:r>
                    </a:p>
                  </a:txBody>
                  <a:tcPr/>
                </a:tc>
                <a:tc>
                  <a:txBody>
                    <a:bodyPr/>
                    <a:lstStyle/>
                    <a:p>
                      <a:r>
                        <a:rPr lang="en-US" dirty="0"/>
                        <a:t>Storage</a:t>
                      </a:r>
                    </a:p>
                  </a:txBody>
                  <a:tcPr/>
                </a:tc>
                <a:extLst>
                  <a:ext uri="{0D108BD9-81ED-4DB2-BD59-A6C34878D82A}">
                    <a16:rowId xmlns:a16="http://schemas.microsoft.com/office/drawing/2014/main" val="10000"/>
                  </a:ext>
                </a:extLst>
              </a:tr>
              <a:tr h="370840">
                <a:tc>
                  <a:txBody>
                    <a:bodyPr/>
                    <a:lstStyle/>
                    <a:p>
                      <a:r>
                        <a:rPr lang="en-US" dirty="0"/>
                        <a:t>CHAR(n), </a:t>
                      </a:r>
                      <a:br>
                        <a:rPr lang="en-US" dirty="0"/>
                      </a:br>
                      <a:r>
                        <a:rPr lang="en-US" dirty="0"/>
                        <a:t>NCHAR(n)</a:t>
                      </a:r>
                    </a:p>
                  </a:txBody>
                  <a:tcPr/>
                </a:tc>
                <a:tc>
                  <a:txBody>
                    <a:bodyPr/>
                    <a:lstStyle/>
                    <a:p>
                      <a:r>
                        <a:rPr lang="en-US" dirty="0"/>
                        <a:t>1-8000</a:t>
                      </a:r>
                      <a:r>
                        <a:rPr lang="en-US" baseline="0" dirty="0"/>
                        <a:t> characters</a:t>
                      </a:r>
                      <a:endParaRPr lang="en-US" dirty="0"/>
                    </a:p>
                  </a:txBody>
                  <a:tcPr/>
                </a:tc>
                <a:tc>
                  <a:txBody>
                    <a:bodyPr/>
                    <a:lstStyle/>
                    <a:p>
                      <a:r>
                        <a:rPr lang="en-US" dirty="0"/>
                        <a:t>n bytes, padded</a:t>
                      </a:r>
                    </a:p>
                    <a:p>
                      <a:r>
                        <a:rPr lang="en-US" dirty="0"/>
                        <a:t>2*n bytes, padded</a:t>
                      </a:r>
                    </a:p>
                  </a:txBody>
                  <a:tcPr/>
                </a:tc>
                <a:extLst>
                  <a:ext uri="{0D108BD9-81ED-4DB2-BD59-A6C34878D82A}">
                    <a16:rowId xmlns:a16="http://schemas.microsoft.com/office/drawing/2014/main" val="10001"/>
                  </a:ext>
                </a:extLst>
              </a:tr>
              <a:tr h="370840">
                <a:tc>
                  <a:txBody>
                    <a:bodyPr/>
                    <a:lstStyle/>
                    <a:p>
                      <a:r>
                        <a:rPr lang="en-US" dirty="0"/>
                        <a:t>VARCHAR(n), NVARCHAR(n)</a:t>
                      </a:r>
                    </a:p>
                  </a:txBody>
                  <a:tcPr/>
                </a:tc>
                <a:tc>
                  <a:txBody>
                    <a:bodyPr/>
                    <a:lstStyle/>
                    <a:p>
                      <a:r>
                        <a:rPr lang="en-US" dirty="0"/>
                        <a:t>1-8000 characters</a:t>
                      </a:r>
                    </a:p>
                  </a:txBody>
                  <a:tcPr/>
                </a:tc>
                <a:tc>
                  <a:txBody>
                    <a:bodyPr/>
                    <a:lstStyle/>
                    <a:p>
                      <a:r>
                        <a:rPr lang="en-US" dirty="0"/>
                        <a:t>Actual</a:t>
                      </a:r>
                      <a:r>
                        <a:rPr lang="en-US" baseline="0" dirty="0"/>
                        <a:t> length </a:t>
                      </a:r>
                      <a:r>
                        <a:rPr lang="en-US" dirty="0"/>
                        <a:t>+2 bytes</a:t>
                      </a:r>
                    </a:p>
                    <a:p>
                      <a:r>
                        <a:rPr lang="en-US" dirty="0"/>
                        <a:t>2*</a:t>
                      </a:r>
                      <a:r>
                        <a:rPr lang="en-US" baseline="0" dirty="0"/>
                        <a:t> (</a:t>
                      </a:r>
                      <a:r>
                        <a:rPr lang="en-US" dirty="0"/>
                        <a:t>Actual</a:t>
                      </a:r>
                      <a:r>
                        <a:rPr lang="en-US" baseline="0" dirty="0"/>
                        <a:t> length</a:t>
                      </a:r>
                      <a:r>
                        <a:rPr lang="en-US" dirty="0"/>
                        <a:t>) +2 bytes</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VARCHAR(MAX),</a:t>
                      </a:r>
                      <a:br>
                        <a:rPr lang="en-US" dirty="0"/>
                      </a:br>
                      <a:r>
                        <a:rPr lang="en-US" dirty="0"/>
                        <a:t>NVARCHAR(MAX)</a:t>
                      </a:r>
                    </a:p>
                    <a:p>
                      <a:endParaRPr lang="en-US" dirty="0"/>
                    </a:p>
                  </a:txBody>
                  <a:tcPr/>
                </a:tc>
                <a:tc>
                  <a:txBody>
                    <a:bodyPr/>
                    <a:lstStyle/>
                    <a:p>
                      <a:r>
                        <a:rPr lang="en-US" dirty="0"/>
                        <a:t>1-2^31-1</a:t>
                      </a:r>
                      <a:r>
                        <a:rPr lang="en-US" baseline="0" dirty="0"/>
                        <a:t> characters</a:t>
                      </a:r>
                      <a:endParaRPr lang="en-US" dirty="0"/>
                    </a:p>
                  </a:txBody>
                  <a:tcPr/>
                </a:tc>
                <a:tc>
                  <a:txBody>
                    <a:bodyPr/>
                    <a:lstStyle/>
                    <a:p>
                      <a:r>
                        <a:rPr lang="en-US" dirty="0"/>
                        <a:t>Actual</a:t>
                      </a:r>
                      <a:r>
                        <a:rPr lang="en-US" baseline="0" dirty="0"/>
                        <a:t> length + 2</a:t>
                      </a:r>
                      <a:endParaRPr lang="en-US" dirty="0"/>
                    </a:p>
                  </a:txBody>
                  <a:tcPr/>
                </a:tc>
                <a:extLst>
                  <a:ext uri="{0D108BD9-81ED-4DB2-BD59-A6C34878D82A}">
                    <a16:rowId xmlns:a16="http://schemas.microsoft.com/office/drawing/2014/main" val="10003"/>
                  </a:ext>
                </a:extLst>
              </a:tr>
            </a:tbl>
          </a:graphicData>
        </a:graphic>
      </p:graphicFrame>
      <p:grpSp>
        <p:nvGrpSpPr>
          <p:cNvPr id="11" name="Group 12"/>
          <p:cNvGrpSpPr>
            <a:grpSpLocks/>
          </p:cNvGrpSpPr>
          <p:nvPr/>
        </p:nvGrpSpPr>
        <p:grpSpPr bwMode="auto">
          <a:xfrm>
            <a:off x="611498" y="6119794"/>
            <a:ext cx="304800" cy="244475"/>
            <a:chOff x="768" y="3096"/>
            <a:chExt cx="240" cy="192"/>
          </a:xfrm>
        </p:grpSpPr>
        <p:sp>
          <p:nvSpPr>
            <p:cNvPr id="12"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13"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323259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3">
                                            <p:txEl>
                                              <p:pRg st="4" end="4"/>
                                            </p:txEl>
                                          </p:spTgt>
                                        </p:tgtEl>
                                      </p:cBhvr>
                                    </p:animEffect>
                                    <p:set>
                                      <p:cBhvr>
                                        <p:cTn id="19" dur="1" fill="hold">
                                          <p:stCondLst>
                                            <p:cond delay="499"/>
                                          </p:stCondLst>
                                        </p:cTn>
                                        <p:tgtEl>
                                          <p:spTgt spid="3">
                                            <p:txEl>
                                              <p:pRg st="4" end="4"/>
                                            </p:txEl>
                                          </p:spTgt>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3">
                                            <p:txEl>
                                              <p:pRg st="6" end="6"/>
                                            </p:txEl>
                                          </p:spTgt>
                                        </p:tgtEl>
                                      </p:cBhvr>
                                    </p:animEffect>
                                    <p:set>
                                      <p:cBhvr>
                                        <p:cTn id="25" dur="1" fill="hold">
                                          <p:stCondLst>
                                            <p:cond delay="499"/>
                                          </p:stCondLst>
                                        </p:cTn>
                                        <p:tgtEl>
                                          <p:spTgt spid="3">
                                            <p:txEl>
                                              <p:pRg st="6" end="6"/>
                                            </p:txEl>
                                          </p:spTgt>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3">
                                            <p:txEl>
                                              <p:pRg st="7" end="7"/>
                                            </p:txEl>
                                          </p:spTgt>
                                        </p:tgtEl>
                                      </p:cBhvr>
                                    </p:animEffect>
                                    <p:set>
                                      <p:cBhvr>
                                        <p:cTn id="28" dur="1" fill="hold">
                                          <p:stCondLst>
                                            <p:cond delay="499"/>
                                          </p:stCondLst>
                                        </p:cTn>
                                        <p:tgtEl>
                                          <p:spTgt spid="3">
                                            <p:txEl>
                                              <p:pRg st="7" end="7"/>
                                            </p:txEl>
                                          </p:spTgt>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3">
                                            <p:txEl>
                                              <p:pRg st="8" end="8"/>
                                            </p:txEl>
                                          </p:spTgt>
                                        </p:tgtEl>
                                      </p:cBhvr>
                                    </p:animEffect>
                                    <p:set>
                                      <p:cBhvr>
                                        <p:cTn id="31" dur="1" fill="hold">
                                          <p:stCondLst>
                                            <p:cond delay="499"/>
                                          </p:stCondLst>
                                        </p:cTn>
                                        <p:tgtEl>
                                          <p:spTgt spid="3">
                                            <p:txEl>
                                              <p:pRg st="8" end="8"/>
                                            </p:txEl>
                                          </p:spTgt>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3">
                                            <p:txEl>
                                              <p:pRg st="9" end="9"/>
                                            </p:txEl>
                                          </p:spTgt>
                                        </p:tgtEl>
                                      </p:cBhvr>
                                    </p:animEffect>
                                    <p:set>
                                      <p:cBhvr>
                                        <p:cTn id="34" dur="1" fill="hold">
                                          <p:stCondLst>
                                            <p:cond delay="499"/>
                                          </p:stCondLst>
                                        </p:cTn>
                                        <p:tgtEl>
                                          <p:spTgt spid="3">
                                            <p:txEl>
                                              <p:pRg st="9" end="9"/>
                                            </p:txEl>
                                          </p:spTgt>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concatenation</a:t>
            </a:r>
          </a:p>
        </p:txBody>
      </p:sp>
      <p:sp>
        <p:nvSpPr>
          <p:cNvPr id="3" name="Content Placeholder 2"/>
          <p:cNvSpPr>
            <a:spLocks noGrp="1"/>
          </p:cNvSpPr>
          <p:nvPr>
            <p:ph idx="1"/>
          </p:nvPr>
        </p:nvSpPr>
        <p:spPr/>
        <p:txBody>
          <a:bodyPr/>
          <a:lstStyle/>
          <a:p>
            <a:r>
              <a:rPr lang="en-US" dirty="0"/>
              <a:t>SQL Server uses the + (plus) sign to concatenate characters:</a:t>
            </a:r>
          </a:p>
          <a:p>
            <a:pPr lvl="1"/>
            <a:r>
              <a:rPr lang="en-US" dirty="0"/>
              <a:t>Concatenating a value with a NULL returns a NULL</a:t>
            </a:r>
          </a:p>
          <a:p>
            <a:pPr lvl="1"/>
            <a:endParaRPr lang="en-US" dirty="0"/>
          </a:p>
          <a:p>
            <a:pPr lvl="1"/>
            <a:endParaRPr lang="en-US" dirty="0"/>
          </a:p>
          <a:p>
            <a:pPr lvl="1"/>
            <a:endParaRPr lang="en-US" dirty="0"/>
          </a:p>
          <a:p>
            <a:endParaRPr lang="en-US" dirty="0"/>
          </a:p>
          <a:p>
            <a:endParaRPr lang="en-US" dirty="0"/>
          </a:p>
          <a:p>
            <a:endParaRPr lang="en-US" dirty="0"/>
          </a:p>
          <a:p>
            <a:r>
              <a:rPr lang="en-US" dirty="0"/>
              <a:t>SQL Server 2012 introduces CONCAT() function</a:t>
            </a:r>
          </a:p>
          <a:p>
            <a:pPr lvl="1"/>
            <a:r>
              <a:rPr lang="en-US" dirty="0"/>
              <a:t> Converts NULL to empty string before concatenation</a:t>
            </a:r>
          </a:p>
        </p:txBody>
      </p:sp>
      <p:sp>
        <p:nvSpPr>
          <p:cNvPr id="5" name="AutoShape 3"/>
          <p:cNvSpPr>
            <a:spLocks noChangeArrowheads="1"/>
          </p:cNvSpPr>
          <p:nvPr/>
        </p:nvSpPr>
        <p:spPr bwMode="auto">
          <a:xfrm>
            <a:off x="692302" y="1770794"/>
            <a:ext cx="6256338" cy="115085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b="0" dirty="0">
                <a:solidFill>
                  <a:srgbClr val="0000CC"/>
                </a:solidFill>
              </a:rPr>
              <a:t>SELECT </a:t>
            </a:r>
            <a:r>
              <a:rPr lang="en-US" sz="1600" b="0" dirty="0" err="1"/>
              <a:t>BusinessEntityID</a:t>
            </a:r>
            <a:r>
              <a:rPr lang="en-US" sz="1600" b="0" dirty="0"/>
              <a:t>, </a:t>
            </a:r>
            <a:r>
              <a:rPr lang="en-US" sz="1600" b="0" dirty="0" err="1"/>
              <a:t>FirstName</a:t>
            </a:r>
            <a:r>
              <a:rPr lang="en-US" sz="1600" b="0" dirty="0"/>
              <a:t>, </a:t>
            </a:r>
            <a:r>
              <a:rPr lang="en-US" sz="1600" b="0" dirty="0" err="1"/>
              <a:t>LastName</a:t>
            </a:r>
            <a:r>
              <a:rPr lang="en-US" sz="1600" b="0" dirty="0"/>
              <a:t>,  </a:t>
            </a:r>
          </a:p>
          <a:p>
            <a:r>
              <a:rPr lang="en-US" sz="1600" b="0" dirty="0" err="1"/>
              <a:t>FirstName</a:t>
            </a:r>
            <a:r>
              <a:rPr lang="en-US" sz="1600" b="0" dirty="0"/>
              <a:t> + N' ' + </a:t>
            </a:r>
            <a:r>
              <a:rPr lang="en-US" sz="1600" b="0" dirty="0" err="1"/>
              <a:t>LastName</a:t>
            </a:r>
            <a:r>
              <a:rPr lang="en-US" sz="1600" b="0" dirty="0"/>
              <a:t> </a:t>
            </a:r>
            <a:r>
              <a:rPr lang="en-US" sz="1600" b="0" dirty="0">
                <a:solidFill>
                  <a:srgbClr val="0000CC"/>
                </a:solidFill>
              </a:rPr>
              <a:t>AS</a:t>
            </a:r>
            <a:r>
              <a:rPr lang="en-US" sz="1600" b="0" dirty="0"/>
              <a:t> </a:t>
            </a:r>
            <a:r>
              <a:rPr lang="en-US" sz="1600" b="0" dirty="0" err="1"/>
              <a:t>FullName</a:t>
            </a:r>
            <a:endParaRPr lang="en-US" sz="1600" b="0" dirty="0"/>
          </a:p>
          <a:p>
            <a:r>
              <a:rPr lang="en-US" sz="1600" b="0" dirty="0">
                <a:solidFill>
                  <a:srgbClr val="0000CC"/>
                </a:solidFill>
              </a:rPr>
              <a:t>FROM</a:t>
            </a:r>
            <a:r>
              <a:rPr lang="en-US" sz="1600" b="0" dirty="0"/>
              <a:t> </a:t>
            </a:r>
            <a:r>
              <a:rPr lang="en-US" sz="1600" b="0" dirty="0" err="1"/>
              <a:t>Person.Person</a:t>
            </a:r>
            <a:r>
              <a:rPr lang="en-US" sz="1600" b="0" dirty="0"/>
              <a:t>;</a:t>
            </a:r>
          </a:p>
          <a:p>
            <a:endParaRPr lang="en-US" sz="1600" dirty="0"/>
          </a:p>
        </p:txBody>
      </p:sp>
      <p:sp>
        <p:nvSpPr>
          <p:cNvPr id="6" name="AutoShape 3"/>
          <p:cNvSpPr>
            <a:spLocks noChangeArrowheads="1"/>
          </p:cNvSpPr>
          <p:nvPr/>
        </p:nvSpPr>
        <p:spPr bwMode="auto">
          <a:xfrm>
            <a:off x="692302" y="4132638"/>
            <a:ext cx="6256338" cy="115085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1600" b="0" dirty="0">
                <a:solidFill>
                  <a:srgbClr val="0000CC"/>
                </a:solidFill>
              </a:rPr>
              <a:t>SELECT</a:t>
            </a:r>
            <a:r>
              <a:rPr lang="en-US" sz="1600" b="0" dirty="0"/>
              <a:t> AddressLine1, City, </a:t>
            </a:r>
            <a:r>
              <a:rPr lang="en-US" sz="1600" b="0" dirty="0" err="1"/>
              <a:t>StateProvinceID</a:t>
            </a:r>
            <a:r>
              <a:rPr lang="en-US" sz="1600" b="0" dirty="0"/>
              <a:t>, </a:t>
            </a:r>
          </a:p>
          <a:p>
            <a:r>
              <a:rPr lang="en-US" sz="1600" b="0" dirty="0"/>
              <a:t>  </a:t>
            </a:r>
            <a:r>
              <a:rPr lang="en-US" sz="1600" b="0" dirty="0">
                <a:solidFill>
                  <a:srgbClr val="0000CC"/>
                </a:solidFill>
              </a:rPr>
              <a:t>CONCAT</a:t>
            </a:r>
            <a:r>
              <a:rPr lang="en-US" sz="1600" b="0" dirty="0"/>
              <a:t>(AddressLine1, ', ' + City, ', ' + </a:t>
            </a:r>
            <a:r>
              <a:rPr lang="en-US" sz="1600" b="0" dirty="0" err="1"/>
              <a:t>PostalCode</a:t>
            </a:r>
            <a:r>
              <a:rPr lang="en-US" sz="1600" b="0" dirty="0"/>
              <a:t>) </a:t>
            </a:r>
            <a:r>
              <a:rPr lang="en-US" sz="1600" b="0" dirty="0">
                <a:solidFill>
                  <a:srgbClr val="0000CC"/>
                </a:solidFill>
              </a:rPr>
              <a:t>AS </a:t>
            </a:r>
            <a:r>
              <a:rPr lang="en-US" sz="1600" b="0" dirty="0"/>
              <a:t>Location</a:t>
            </a:r>
          </a:p>
          <a:p>
            <a:r>
              <a:rPr lang="en-US" sz="1600" b="0" dirty="0">
                <a:solidFill>
                  <a:srgbClr val="0000CC"/>
                </a:solidFill>
              </a:rPr>
              <a:t>FROM</a:t>
            </a:r>
            <a:r>
              <a:rPr lang="en-US" sz="1600" b="0" dirty="0"/>
              <a:t> </a:t>
            </a:r>
            <a:r>
              <a:rPr lang="en-US" sz="1600" b="0" dirty="0" err="1"/>
              <a:t>Person.Address</a:t>
            </a:r>
            <a:endParaRPr lang="en-US" sz="1600" b="0" dirty="0"/>
          </a:p>
        </p:txBody>
      </p:sp>
    </p:spTree>
    <p:extLst>
      <p:ext uri="{BB962C8B-B14F-4D97-AF65-F5344CB8AC3E}">
        <p14:creationId xmlns:p14="http://schemas.microsoft.com/office/powerpoint/2010/main" val="2917043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 string functions</a:t>
            </a:r>
          </a:p>
        </p:txBody>
      </p:sp>
      <p:sp>
        <p:nvSpPr>
          <p:cNvPr id="3" name="Content Placeholder 2"/>
          <p:cNvSpPr>
            <a:spLocks noGrp="1"/>
          </p:cNvSpPr>
          <p:nvPr>
            <p:ph idx="1"/>
          </p:nvPr>
        </p:nvSpPr>
        <p:spPr/>
        <p:txBody>
          <a:bodyPr/>
          <a:lstStyle/>
          <a:p>
            <a:r>
              <a:rPr lang="en-US" dirty="0"/>
              <a:t> Common functions that modify character strings</a:t>
            </a:r>
          </a:p>
        </p:txBody>
      </p:sp>
      <p:graphicFrame>
        <p:nvGraphicFramePr>
          <p:cNvPr id="4" name="Table 3"/>
          <p:cNvGraphicFramePr>
            <a:graphicFrameLocks noGrp="1"/>
          </p:cNvGraphicFramePr>
          <p:nvPr>
            <p:extLst/>
          </p:nvPr>
        </p:nvGraphicFramePr>
        <p:xfrm>
          <a:off x="513185" y="1583613"/>
          <a:ext cx="8126961" cy="3804920"/>
        </p:xfrm>
        <a:graphic>
          <a:graphicData uri="http://schemas.openxmlformats.org/drawingml/2006/table">
            <a:tbl>
              <a:tblPr firstRow="1" bandRow="1">
                <a:tableStyleId>{073A0DAA-6AF3-43AB-8588-CEC1D06C72B9}</a:tableStyleId>
              </a:tblPr>
              <a:tblGrid>
                <a:gridCol w="1838129">
                  <a:extLst>
                    <a:ext uri="{9D8B030D-6E8A-4147-A177-3AD203B41FA5}">
                      <a16:colId xmlns:a16="http://schemas.microsoft.com/office/drawing/2014/main" val="20000"/>
                    </a:ext>
                  </a:extLst>
                </a:gridCol>
                <a:gridCol w="3579845">
                  <a:extLst>
                    <a:ext uri="{9D8B030D-6E8A-4147-A177-3AD203B41FA5}">
                      <a16:colId xmlns:a16="http://schemas.microsoft.com/office/drawing/2014/main" val="20001"/>
                    </a:ext>
                  </a:extLst>
                </a:gridCol>
                <a:gridCol w="2708987">
                  <a:extLst>
                    <a:ext uri="{9D8B030D-6E8A-4147-A177-3AD203B41FA5}">
                      <a16:colId xmlns:a16="http://schemas.microsoft.com/office/drawing/2014/main" val="20002"/>
                    </a:ext>
                  </a:extLst>
                </a:gridCol>
              </a:tblGrid>
              <a:tr h="370840">
                <a:tc>
                  <a:txBody>
                    <a:bodyPr/>
                    <a:lstStyle/>
                    <a:p>
                      <a:r>
                        <a:rPr lang="en-US" sz="1050" dirty="0"/>
                        <a:t>Function</a:t>
                      </a:r>
                    </a:p>
                  </a:txBody>
                  <a:tcPr/>
                </a:tc>
                <a:tc>
                  <a:txBody>
                    <a:bodyPr/>
                    <a:lstStyle/>
                    <a:p>
                      <a:r>
                        <a:rPr lang="en-US" sz="1050" dirty="0"/>
                        <a:t>Syntax</a:t>
                      </a:r>
                    </a:p>
                  </a:txBody>
                  <a:tcPr/>
                </a:tc>
                <a:tc>
                  <a:txBody>
                    <a:bodyPr/>
                    <a:lstStyle/>
                    <a:p>
                      <a:r>
                        <a:rPr lang="en-US" sz="1050" dirty="0"/>
                        <a:t>Remarks</a:t>
                      </a:r>
                    </a:p>
                  </a:txBody>
                  <a:tcPr/>
                </a:tc>
                <a:extLst>
                  <a:ext uri="{0D108BD9-81ED-4DB2-BD59-A6C34878D82A}">
                    <a16:rowId xmlns:a16="http://schemas.microsoft.com/office/drawing/2014/main" val="10000"/>
                  </a:ext>
                </a:extLst>
              </a:tr>
              <a:tr h="370840">
                <a:tc>
                  <a:txBody>
                    <a:bodyPr/>
                    <a:lstStyle/>
                    <a:p>
                      <a:r>
                        <a:rPr lang="en-US" sz="1050" dirty="0"/>
                        <a:t>SUBSTRING()</a:t>
                      </a:r>
                    </a:p>
                  </a:txBody>
                  <a:tcPr/>
                </a:tc>
                <a:tc>
                  <a:txBody>
                    <a:bodyPr/>
                    <a:lstStyle/>
                    <a:p>
                      <a:r>
                        <a:rPr lang="en-US" sz="1200" kern="1200" dirty="0">
                          <a:solidFill>
                            <a:schemeClr val="dk1"/>
                          </a:solidFill>
                          <a:effectLst/>
                          <a:latin typeface="+mn-lt"/>
                          <a:ea typeface="+mn-ea"/>
                          <a:cs typeface="+mn-cs"/>
                        </a:rPr>
                        <a:t>SUBSTRING (expression , start , length) </a:t>
                      </a:r>
                      <a:endParaRPr lang="en-US" sz="1050" dirty="0"/>
                    </a:p>
                  </a:txBody>
                  <a:tcPr/>
                </a:tc>
                <a:tc>
                  <a:txBody>
                    <a:bodyPr/>
                    <a:lstStyle/>
                    <a:p>
                      <a:r>
                        <a:rPr lang="en-US" sz="1050" dirty="0"/>
                        <a:t>Returns part of an expression </a:t>
                      </a:r>
                    </a:p>
                  </a:txBody>
                  <a:tcPr/>
                </a:tc>
                <a:extLst>
                  <a:ext uri="{0D108BD9-81ED-4DB2-BD59-A6C34878D82A}">
                    <a16:rowId xmlns:a16="http://schemas.microsoft.com/office/drawing/2014/main" val="10001"/>
                  </a:ext>
                </a:extLst>
              </a:tr>
              <a:tr h="370840">
                <a:tc>
                  <a:txBody>
                    <a:bodyPr/>
                    <a:lstStyle/>
                    <a:p>
                      <a:r>
                        <a:rPr lang="en-US" sz="1050" dirty="0"/>
                        <a:t>LEFT(), RIGHT()</a:t>
                      </a:r>
                    </a:p>
                  </a:txBody>
                  <a:tcPr/>
                </a:tc>
                <a:tc>
                  <a:txBody>
                    <a:bodyPr/>
                    <a:lstStyle/>
                    <a:p>
                      <a:r>
                        <a:rPr lang="en-US" sz="1200" kern="1200" dirty="0">
                          <a:solidFill>
                            <a:schemeClr val="dk1"/>
                          </a:solidFill>
                          <a:effectLst/>
                          <a:latin typeface="+mn-lt"/>
                          <a:ea typeface="+mn-ea"/>
                          <a:cs typeface="+mn-cs"/>
                        </a:rPr>
                        <a:t>LEFT (expression , integer_value)</a:t>
                      </a:r>
                      <a:br>
                        <a:rPr lang="en-US" sz="1200" kern="1200" dirty="0">
                          <a:solidFill>
                            <a:schemeClr val="dk1"/>
                          </a:solidFill>
                          <a:effectLst/>
                          <a:latin typeface="+mn-lt"/>
                          <a:ea typeface="+mn-ea"/>
                          <a:cs typeface="+mn-cs"/>
                        </a:rPr>
                      </a:br>
                      <a:r>
                        <a:rPr lang="en-US" sz="1200" kern="1200" dirty="0">
                          <a:solidFill>
                            <a:schemeClr val="dk1"/>
                          </a:solidFill>
                          <a:effectLst/>
                          <a:latin typeface="+mn-lt"/>
                          <a:ea typeface="+mn-ea"/>
                          <a:cs typeface="+mn-cs"/>
                        </a:rPr>
                        <a:t>RIGHT (expression , integer_value) </a:t>
                      </a:r>
                      <a:endParaRPr lang="en-US" sz="1050" dirty="0"/>
                    </a:p>
                  </a:txBody>
                  <a:tcPr/>
                </a:tc>
                <a:tc>
                  <a:txBody>
                    <a:bodyPr/>
                    <a:lstStyle/>
                    <a:p>
                      <a:r>
                        <a:rPr lang="en-US" sz="1050" dirty="0"/>
                        <a:t>LEFT() returns left part of string</a:t>
                      </a:r>
                      <a:r>
                        <a:rPr lang="en-US" sz="1050" baseline="0" dirty="0"/>
                        <a:t> up to integer_value. </a:t>
                      </a:r>
                      <a:r>
                        <a:rPr lang="en-US" sz="1050" dirty="0"/>
                        <a:t>RIGHT()</a:t>
                      </a:r>
                      <a:r>
                        <a:rPr lang="en-US" sz="1050" baseline="0" dirty="0"/>
                        <a:t> returns right part of string.</a:t>
                      </a:r>
                      <a:endParaRPr lang="en-US" sz="1050" dirty="0"/>
                    </a:p>
                  </a:txBody>
                  <a:tcPr/>
                </a:tc>
                <a:extLst>
                  <a:ext uri="{0D108BD9-81ED-4DB2-BD59-A6C34878D82A}">
                    <a16:rowId xmlns:a16="http://schemas.microsoft.com/office/drawing/2014/main" val="10002"/>
                  </a:ext>
                </a:extLst>
              </a:tr>
              <a:tr h="370840">
                <a:tc>
                  <a:txBody>
                    <a:bodyPr/>
                    <a:lstStyle/>
                    <a:p>
                      <a:r>
                        <a:rPr lang="en-US" sz="1050" dirty="0"/>
                        <a:t>LEN(), DATALENGTH()</a:t>
                      </a:r>
                    </a:p>
                  </a:txBody>
                  <a:tcPr/>
                </a:tc>
                <a:tc>
                  <a:txBody>
                    <a:bodyPr/>
                    <a:lstStyle/>
                    <a:p>
                      <a:r>
                        <a:rPr lang="en-US" sz="1200" kern="1200" dirty="0">
                          <a:solidFill>
                            <a:schemeClr val="dk1"/>
                          </a:solidFill>
                          <a:effectLst/>
                          <a:latin typeface="+mn-lt"/>
                          <a:ea typeface="+mn-ea"/>
                          <a:cs typeface="+mn-cs"/>
                        </a:rPr>
                        <a:t>LEN ( string_expression ) </a:t>
                      </a:r>
                      <a:br>
                        <a:rPr lang="en-US" sz="1200" kern="1200" dirty="0">
                          <a:solidFill>
                            <a:schemeClr val="dk1"/>
                          </a:solidFill>
                          <a:effectLst/>
                          <a:latin typeface="+mn-lt"/>
                          <a:ea typeface="+mn-ea"/>
                          <a:cs typeface="+mn-cs"/>
                        </a:rPr>
                      </a:br>
                      <a:r>
                        <a:rPr lang="en-US" sz="1200" kern="1200" dirty="0">
                          <a:solidFill>
                            <a:schemeClr val="dk1"/>
                          </a:solidFill>
                          <a:effectLst/>
                          <a:latin typeface="+mn-lt"/>
                          <a:ea typeface="+mn-ea"/>
                          <a:cs typeface="+mn-cs"/>
                        </a:rPr>
                        <a:t>DATALENGTH ( expression ) </a:t>
                      </a:r>
                      <a:endParaRPr lang="en-US" sz="1050" dirty="0"/>
                    </a:p>
                  </a:txBody>
                  <a:tcPr/>
                </a:tc>
                <a:tc>
                  <a:txBody>
                    <a:bodyPr/>
                    <a:lstStyle/>
                    <a:p>
                      <a:r>
                        <a:rPr lang="en-US" sz="1050" dirty="0"/>
                        <a:t>LEN()</a:t>
                      </a:r>
                      <a:r>
                        <a:rPr lang="en-US" sz="1050" baseline="0" dirty="0"/>
                        <a:t> r</a:t>
                      </a:r>
                      <a:r>
                        <a:rPr lang="en-US" sz="1050" dirty="0"/>
                        <a:t>eturns the number of characters of the specified string expression, excluding trailing blanks. DATALENGTH() returns the</a:t>
                      </a:r>
                      <a:r>
                        <a:rPr lang="en-US" sz="1050" baseline="0" dirty="0"/>
                        <a:t> number bytes used.</a:t>
                      </a:r>
                      <a:endParaRPr lang="en-US" sz="1050" dirty="0"/>
                    </a:p>
                  </a:txBody>
                  <a:tcPr/>
                </a:tc>
                <a:extLst>
                  <a:ext uri="{0D108BD9-81ED-4DB2-BD59-A6C34878D82A}">
                    <a16:rowId xmlns:a16="http://schemas.microsoft.com/office/drawing/2014/main" val="10003"/>
                  </a:ext>
                </a:extLst>
              </a:tr>
              <a:tr h="370840">
                <a:tc>
                  <a:txBody>
                    <a:bodyPr/>
                    <a:lstStyle/>
                    <a:p>
                      <a:r>
                        <a:rPr lang="en-US" sz="1050" dirty="0"/>
                        <a:t>CHARINDEX()</a:t>
                      </a:r>
                    </a:p>
                  </a:txBody>
                  <a:tcPr/>
                </a:tc>
                <a:tc>
                  <a:txBody>
                    <a:bodyPr/>
                    <a:lstStyle/>
                    <a:p>
                      <a:r>
                        <a:rPr lang="en-US" sz="1200" kern="1200" dirty="0">
                          <a:solidFill>
                            <a:schemeClr val="dk1"/>
                          </a:solidFill>
                          <a:effectLst/>
                          <a:latin typeface="+mn-lt"/>
                          <a:ea typeface="+mn-ea"/>
                          <a:cs typeface="+mn-cs"/>
                        </a:rPr>
                        <a:t>CHARINDEX ( expressionToFind, expressionToSearch ) </a:t>
                      </a:r>
                      <a:endParaRPr lang="en-US" sz="1050" dirty="0"/>
                    </a:p>
                  </a:txBody>
                  <a:tcPr/>
                </a:tc>
                <a:tc>
                  <a:txBody>
                    <a:bodyPr/>
                    <a:lstStyle/>
                    <a:p>
                      <a:r>
                        <a:rPr lang="en-US" sz="1050" dirty="0"/>
                        <a:t>Searches an expression for another expression and returns its starting position if found. Optional</a:t>
                      </a:r>
                      <a:r>
                        <a:rPr lang="en-US" sz="1050" baseline="0" dirty="0"/>
                        <a:t> start position.</a:t>
                      </a:r>
                      <a:endParaRPr lang="en-US" sz="1050" dirty="0"/>
                    </a:p>
                  </a:txBody>
                  <a:tcPr/>
                </a:tc>
                <a:extLst>
                  <a:ext uri="{0D108BD9-81ED-4DB2-BD59-A6C34878D82A}">
                    <a16:rowId xmlns:a16="http://schemas.microsoft.com/office/drawing/2014/main" val="10004"/>
                  </a:ext>
                </a:extLst>
              </a:tr>
              <a:tr h="370840">
                <a:tc>
                  <a:txBody>
                    <a:bodyPr/>
                    <a:lstStyle/>
                    <a:p>
                      <a:r>
                        <a:rPr lang="en-US" sz="1050" dirty="0"/>
                        <a:t>REPLACE()</a:t>
                      </a:r>
                    </a:p>
                  </a:txBody>
                  <a:tcPr/>
                </a:tc>
                <a:tc>
                  <a:txBody>
                    <a:bodyPr/>
                    <a:lstStyle/>
                    <a:p>
                      <a:r>
                        <a:rPr lang="en-US" sz="1200" kern="1200" dirty="0">
                          <a:solidFill>
                            <a:schemeClr val="dk1"/>
                          </a:solidFill>
                          <a:effectLst/>
                          <a:latin typeface="+mn-lt"/>
                          <a:ea typeface="+mn-ea"/>
                          <a:cs typeface="+mn-cs"/>
                        </a:rPr>
                        <a:t>REPLACE ( string_expression , string_pattern , string_replacement ) </a:t>
                      </a:r>
                      <a:endParaRPr lang="en-US" sz="1050" dirty="0"/>
                    </a:p>
                  </a:txBody>
                  <a:tcPr/>
                </a:tc>
                <a:tc>
                  <a:txBody>
                    <a:bodyPr/>
                    <a:lstStyle/>
                    <a:p>
                      <a:r>
                        <a:rPr lang="en-US" sz="1050" dirty="0"/>
                        <a:t>Replaces all occurrences of a specified string value with another string value.</a:t>
                      </a:r>
                    </a:p>
                  </a:txBody>
                  <a:tcPr/>
                </a:tc>
                <a:extLst>
                  <a:ext uri="{0D108BD9-81ED-4DB2-BD59-A6C34878D82A}">
                    <a16:rowId xmlns:a16="http://schemas.microsoft.com/office/drawing/2014/main" val="10005"/>
                  </a:ext>
                </a:extLst>
              </a:tr>
              <a:tr h="370840">
                <a:tc>
                  <a:txBody>
                    <a:bodyPr/>
                    <a:lstStyle/>
                    <a:p>
                      <a:r>
                        <a:rPr lang="en-US" sz="1050" dirty="0"/>
                        <a:t>UPPER(),</a:t>
                      </a:r>
                      <a:r>
                        <a:rPr lang="en-US" sz="1050" baseline="0" dirty="0"/>
                        <a:t> LOWER()</a:t>
                      </a:r>
                      <a:endParaRPr lang="en-US" sz="1050" dirty="0"/>
                    </a:p>
                  </a:txBody>
                  <a:tcPr/>
                </a:tc>
                <a:tc>
                  <a:txBody>
                    <a:bodyPr/>
                    <a:lstStyle/>
                    <a:p>
                      <a:r>
                        <a:rPr lang="en-US" sz="1200" kern="1200" dirty="0">
                          <a:solidFill>
                            <a:schemeClr val="dk1"/>
                          </a:solidFill>
                          <a:effectLst/>
                          <a:latin typeface="+mn-lt"/>
                          <a:ea typeface="+mn-ea"/>
                          <a:cs typeface="+mn-cs"/>
                        </a:rPr>
                        <a:t>UPPER ( character_expression ) </a:t>
                      </a:r>
                      <a:br>
                        <a:rPr lang="en-US" sz="1200" kern="1200" dirty="0">
                          <a:solidFill>
                            <a:schemeClr val="dk1"/>
                          </a:solidFill>
                          <a:effectLst/>
                          <a:latin typeface="+mn-lt"/>
                          <a:ea typeface="+mn-ea"/>
                          <a:cs typeface="+mn-cs"/>
                        </a:rPr>
                      </a:br>
                      <a:r>
                        <a:rPr lang="en-US" sz="1200" kern="1200" dirty="0">
                          <a:solidFill>
                            <a:schemeClr val="dk1"/>
                          </a:solidFill>
                          <a:effectLst/>
                          <a:latin typeface="+mn-lt"/>
                          <a:ea typeface="+mn-ea"/>
                          <a:cs typeface="+mn-cs"/>
                        </a:rPr>
                        <a:t>LOWER ( character_expression ) </a:t>
                      </a:r>
                      <a:endParaRPr lang="en-US" sz="1050" dirty="0"/>
                    </a:p>
                  </a:txBody>
                  <a:tcPr/>
                </a:tc>
                <a:tc>
                  <a:txBody>
                    <a:bodyPr/>
                    <a:lstStyle/>
                    <a:p>
                      <a:r>
                        <a:rPr lang="en-US" sz="1050" dirty="0"/>
                        <a:t>UPPER() returns a character expression with lowercase character data converted to uppercase. LOWER()</a:t>
                      </a:r>
                      <a:r>
                        <a:rPr lang="en-US" sz="1050" baseline="0" dirty="0"/>
                        <a:t> converts </a:t>
                      </a:r>
                      <a:r>
                        <a:rPr lang="en-US" sz="1050" dirty="0"/>
                        <a:t>uppercase to lowercase.</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3643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LIKE predicate</a:t>
            </a:r>
          </a:p>
        </p:txBody>
      </p:sp>
      <p:sp>
        <p:nvSpPr>
          <p:cNvPr id="3" name="Content Placeholder 2"/>
          <p:cNvSpPr>
            <a:spLocks noGrp="1"/>
          </p:cNvSpPr>
          <p:nvPr>
            <p:ph idx="1"/>
          </p:nvPr>
        </p:nvSpPr>
        <p:spPr>
          <a:xfrm>
            <a:off x="458788" y="992188"/>
            <a:ext cx="7971228" cy="5358508"/>
          </a:xfrm>
        </p:spPr>
        <p:txBody>
          <a:bodyPr>
            <a:normAutofit/>
          </a:bodyPr>
          <a:lstStyle/>
          <a:p>
            <a:r>
              <a:rPr lang="en-US" sz="2000" dirty="0"/>
              <a:t>The LIKE predicate used to check a character string against a pattern</a:t>
            </a:r>
          </a:p>
          <a:p>
            <a:r>
              <a:rPr lang="en-US" sz="2000" dirty="0"/>
              <a:t>Patterns expressed with symbols</a:t>
            </a:r>
          </a:p>
          <a:p>
            <a:pPr lvl="1"/>
            <a:r>
              <a:rPr lang="en-US" sz="2000" dirty="0"/>
              <a:t>% (Percent) represents a string of any length</a:t>
            </a:r>
          </a:p>
          <a:p>
            <a:pPr lvl="1"/>
            <a:r>
              <a:rPr lang="en-US" sz="2000" dirty="0"/>
              <a:t>_ (Underscore) represents a single character</a:t>
            </a:r>
          </a:p>
          <a:p>
            <a:pPr lvl="1"/>
            <a:r>
              <a:rPr lang="en-US" sz="2000" dirty="0"/>
              <a:t>[&lt;List of characters&gt;] represents a single character within the supplied list</a:t>
            </a:r>
          </a:p>
          <a:p>
            <a:pPr lvl="1"/>
            <a:r>
              <a:rPr lang="en-US" sz="2000" dirty="0"/>
              <a:t>[&lt;Character&gt; - &lt;character&gt;] represents a single character within the specified range</a:t>
            </a:r>
          </a:p>
          <a:p>
            <a:pPr lvl="1"/>
            <a:r>
              <a:rPr lang="en-US" sz="2000" dirty="0"/>
              <a:t>[^&lt;Character list or range&gt;] represents a single character not in the specified list or range</a:t>
            </a:r>
          </a:p>
          <a:p>
            <a:pPr lvl="1"/>
            <a:r>
              <a:rPr lang="en-US" sz="2000" dirty="0"/>
              <a:t>ESCAPE Character allows you to search for a character that is also a wildcard character (%, _, [, ] for example)</a:t>
            </a:r>
          </a:p>
        </p:txBody>
      </p:sp>
      <p:sp>
        <p:nvSpPr>
          <p:cNvPr id="4" name="AutoShape 3"/>
          <p:cNvSpPr>
            <a:spLocks noChangeArrowheads="1"/>
          </p:cNvSpPr>
          <p:nvPr/>
        </p:nvSpPr>
        <p:spPr bwMode="auto">
          <a:xfrm>
            <a:off x="875458" y="4979889"/>
            <a:ext cx="7204852"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ProductLine</a:t>
            </a:r>
            <a:r>
              <a:rPr lang="en-US" sz="2000" b="0" dirty="0"/>
              <a:t>, </a:t>
            </a:r>
            <a:r>
              <a:rPr lang="en-US" sz="2000" b="0" dirty="0" err="1"/>
              <a:t>Name,ProductNumber</a:t>
            </a:r>
            <a:endParaRPr lang="en-US" sz="2000" b="0" dirty="0"/>
          </a:p>
          <a:p>
            <a:r>
              <a:rPr lang="en-US" sz="2000" b="0" dirty="0">
                <a:solidFill>
                  <a:srgbClr val="0000CC"/>
                </a:solidFill>
              </a:rPr>
              <a:t>FROM</a:t>
            </a:r>
            <a:r>
              <a:rPr lang="en-US" sz="2000" b="0" dirty="0"/>
              <a:t> </a:t>
            </a:r>
            <a:r>
              <a:rPr lang="en-US" sz="2000" b="0" dirty="0" err="1"/>
              <a:t>Production.Product</a:t>
            </a:r>
            <a:endParaRPr lang="en-US" sz="2000" b="0" dirty="0"/>
          </a:p>
          <a:p>
            <a:r>
              <a:rPr lang="en-US" sz="2000" b="0" dirty="0">
                <a:solidFill>
                  <a:srgbClr val="0000CC"/>
                </a:solidFill>
              </a:rPr>
              <a:t>WHERE</a:t>
            </a:r>
            <a:r>
              <a:rPr lang="en-US" sz="2000" b="0" dirty="0"/>
              <a:t> Name </a:t>
            </a:r>
            <a:r>
              <a:rPr lang="en-US" sz="2000" b="0" dirty="0">
                <a:solidFill>
                  <a:srgbClr val="0000CC"/>
                </a:solidFill>
              </a:rPr>
              <a:t>LIKE </a:t>
            </a:r>
            <a:r>
              <a:rPr lang="en-US" sz="2000" b="0" dirty="0">
                <a:solidFill>
                  <a:srgbClr val="FF0000"/>
                </a:solidFill>
              </a:rPr>
              <a:t>'Mountain%'</a:t>
            </a:r>
          </a:p>
        </p:txBody>
      </p:sp>
    </p:spTree>
    <p:extLst>
      <p:ext uri="{BB962C8B-B14F-4D97-AF65-F5344CB8AC3E}">
        <p14:creationId xmlns:p14="http://schemas.microsoft.com/office/powerpoint/2010/main" val="1251318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2"/>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a:latin typeface="Segoe UI Light" panose="020B0502040204020203" pitchFamily="34" charset="0"/>
                <a:cs typeface="Segoe UI Light" panose="020B0502040204020203" pitchFamily="34" charset="0"/>
              </a:rPr>
              <a:t>Character data types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166654281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a:solidFill>
                  <a:schemeClr val="bg1">
                    <a:alpha val="98824"/>
                  </a:schemeClr>
                </a:solidFill>
              </a:rPr>
              <a:t>Date and Time Data Types</a:t>
            </a:r>
          </a:p>
        </p:txBody>
      </p:sp>
    </p:spTree>
    <p:extLst>
      <p:ext uri="{BB962C8B-B14F-4D97-AF65-F5344CB8AC3E}">
        <p14:creationId xmlns:p14="http://schemas.microsoft.com/office/powerpoint/2010/main" val="307271759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and time data types</a:t>
            </a:r>
          </a:p>
        </p:txBody>
      </p:sp>
      <p:sp>
        <p:nvSpPr>
          <p:cNvPr id="3" name="Content Placeholder 2"/>
          <p:cNvSpPr>
            <a:spLocks noGrp="1"/>
          </p:cNvSpPr>
          <p:nvPr>
            <p:ph idx="1"/>
          </p:nvPr>
        </p:nvSpPr>
        <p:spPr>
          <a:xfrm>
            <a:off x="458787" y="992188"/>
            <a:ext cx="8347009" cy="5483768"/>
          </a:xfrm>
        </p:spPr>
        <p:txBody>
          <a:bodyPr/>
          <a:lstStyle/>
          <a:p>
            <a:r>
              <a:rPr lang="en-US" sz="2000" dirty="0"/>
              <a:t>Older versions of SQL Server supported only DATETIME and SMALLDATETIME</a:t>
            </a:r>
          </a:p>
          <a:p>
            <a:r>
              <a:rPr lang="en-US" sz="2000" dirty="0"/>
              <a:t>DATE, TIME, DATETIME2, and DATETIMEOFFSET introduced in SQL Server 2008</a:t>
            </a:r>
          </a:p>
        </p:txBody>
      </p:sp>
      <p:graphicFrame>
        <p:nvGraphicFramePr>
          <p:cNvPr id="5" name="Content Placeholder 3"/>
          <p:cNvGraphicFramePr>
            <a:graphicFrameLocks/>
          </p:cNvGraphicFramePr>
          <p:nvPr>
            <p:extLst>
              <p:ext uri="{D42A27DB-BD31-4B8C-83A1-F6EECF244321}">
                <p14:modId xmlns:p14="http://schemas.microsoft.com/office/powerpoint/2010/main" val="3211066246"/>
              </p:ext>
            </p:extLst>
          </p:nvPr>
        </p:nvGraphicFramePr>
        <p:xfrm>
          <a:off x="502551" y="2421939"/>
          <a:ext cx="8303245" cy="2961640"/>
        </p:xfrm>
        <a:graphic>
          <a:graphicData uri="http://schemas.openxmlformats.org/drawingml/2006/table">
            <a:tbl>
              <a:tblPr firstRow="1" bandRow="1">
                <a:tableStyleId>{073A0DAA-6AF3-43AB-8588-CEC1D06C72B9}</a:tableStyleId>
              </a:tblPr>
              <a:tblGrid>
                <a:gridCol w="1890873">
                  <a:extLst>
                    <a:ext uri="{9D8B030D-6E8A-4147-A177-3AD203B41FA5}">
                      <a16:colId xmlns:a16="http://schemas.microsoft.com/office/drawing/2014/main" val="20000"/>
                    </a:ext>
                  </a:extLst>
                </a:gridCol>
                <a:gridCol w="1430425">
                  <a:extLst>
                    <a:ext uri="{9D8B030D-6E8A-4147-A177-3AD203B41FA5}">
                      <a16:colId xmlns:a16="http://schemas.microsoft.com/office/drawing/2014/main" val="20001"/>
                    </a:ext>
                  </a:extLst>
                </a:gridCol>
                <a:gridCol w="1660649">
                  <a:extLst>
                    <a:ext uri="{9D8B030D-6E8A-4147-A177-3AD203B41FA5}">
                      <a16:colId xmlns:a16="http://schemas.microsoft.com/office/drawing/2014/main" val="20002"/>
                    </a:ext>
                  </a:extLst>
                </a:gridCol>
                <a:gridCol w="1660649">
                  <a:extLst>
                    <a:ext uri="{9D8B030D-6E8A-4147-A177-3AD203B41FA5}">
                      <a16:colId xmlns:a16="http://schemas.microsoft.com/office/drawing/2014/main" val="20003"/>
                    </a:ext>
                  </a:extLst>
                </a:gridCol>
                <a:gridCol w="1660649">
                  <a:extLst>
                    <a:ext uri="{9D8B030D-6E8A-4147-A177-3AD203B41FA5}">
                      <a16:colId xmlns:a16="http://schemas.microsoft.com/office/drawing/2014/main" val="20004"/>
                    </a:ext>
                  </a:extLst>
                </a:gridCol>
              </a:tblGrid>
              <a:tr h="370840">
                <a:tc>
                  <a:txBody>
                    <a:bodyPr/>
                    <a:lstStyle/>
                    <a:p>
                      <a:r>
                        <a:rPr lang="en-US" sz="1200" dirty="0"/>
                        <a:t>Data Type</a:t>
                      </a:r>
                    </a:p>
                  </a:txBody>
                  <a:tcPr/>
                </a:tc>
                <a:tc>
                  <a:txBody>
                    <a:bodyPr/>
                    <a:lstStyle/>
                    <a:p>
                      <a:pPr algn="ctr"/>
                      <a:r>
                        <a:rPr lang="en-US" sz="1200" dirty="0"/>
                        <a:t>Storage (bytes)</a:t>
                      </a:r>
                    </a:p>
                  </a:txBody>
                  <a:tcPr/>
                </a:tc>
                <a:tc>
                  <a:txBody>
                    <a:bodyPr/>
                    <a:lstStyle/>
                    <a:p>
                      <a:r>
                        <a:rPr lang="en-US" sz="1200" dirty="0"/>
                        <a:t>Date Range</a:t>
                      </a:r>
                    </a:p>
                  </a:txBody>
                  <a:tcPr/>
                </a:tc>
                <a:tc>
                  <a:txBody>
                    <a:bodyPr/>
                    <a:lstStyle/>
                    <a:p>
                      <a:pPr algn="ctr"/>
                      <a:r>
                        <a:rPr lang="en-US" sz="1200" dirty="0"/>
                        <a:t>Accuracy</a:t>
                      </a:r>
                    </a:p>
                  </a:txBody>
                  <a:tcPr/>
                </a:tc>
                <a:tc>
                  <a:txBody>
                    <a:bodyPr/>
                    <a:lstStyle/>
                    <a:p>
                      <a:r>
                        <a:rPr lang="en-US" sz="1200" dirty="0"/>
                        <a:t>Recommended</a:t>
                      </a:r>
                      <a:r>
                        <a:rPr lang="en-US" sz="1200" baseline="0" dirty="0"/>
                        <a:t> Entry Format</a:t>
                      </a:r>
                      <a:endParaRPr lang="en-US" sz="1200" dirty="0"/>
                    </a:p>
                  </a:txBody>
                  <a:tcPr/>
                </a:tc>
                <a:extLst>
                  <a:ext uri="{0D108BD9-81ED-4DB2-BD59-A6C34878D82A}">
                    <a16:rowId xmlns:a16="http://schemas.microsoft.com/office/drawing/2014/main" val="10000"/>
                  </a:ext>
                </a:extLst>
              </a:tr>
              <a:tr h="370840">
                <a:tc>
                  <a:txBody>
                    <a:bodyPr/>
                    <a:lstStyle/>
                    <a:p>
                      <a:r>
                        <a:rPr lang="en-US" sz="1000" dirty="0"/>
                        <a:t>DATETIME</a:t>
                      </a:r>
                    </a:p>
                  </a:txBody>
                  <a:tcPr/>
                </a:tc>
                <a:tc>
                  <a:txBody>
                    <a:bodyPr/>
                    <a:lstStyle/>
                    <a:p>
                      <a:pPr algn="ctr"/>
                      <a:r>
                        <a:rPr lang="en-US" sz="1000" dirty="0"/>
                        <a:t>8</a:t>
                      </a:r>
                    </a:p>
                  </a:txBody>
                  <a:tcPr/>
                </a:tc>
                <a:tc>
                  <a:txBody>
                    <a:bodyPr/>
                    <a:lstStyle/>
                    <a:p>
                      <a:r>
                        <a:rPr lang="en-US" sz="1000" dirty="0"/>
                        <a:t>January 1, 1753 to December 31, 9999</a:t>
                      </a:r>
                    </a:p>
                  </a:txBody>
                  <a:tcPr/>
                </a:tc>
                <a:tc>
                  <a:txBody>
                    <a:bodyPr/>
                    <a:lstStyle/>
                    <a:p>
                      <a:pPr algn="ctr"/>
                      <a:r>
                        <a:rPr lang="en-US" sz="1000" dirty="0"/>
                        <a:t>3-1/3</a:t>
                      </a:r>
                      <a:r>
                        <a:rPr lang="en-US" sz="1000" baseline="0" dirty="0"/>
                        <a:t> milliseconds</a:t>
                      </a:r>
                      <a:endParaRPr lang="en-US" sz="1000" dirty="0"/>
                    </a:p>
                  </a:txBody>
                  <a:tcPr/>
                </a:tc>
                <a:tc>
                  <a:txBody>
                    <a:bodyPr/>
                    <a:lstStyle/>
                    <a:p>
                      <a:r>
                        <a:rPr lang="en-US" sz="1000" dirty="0"/>
                        <a:t>'YYMMDD hh:mm:ss:nnn'</a:t>
                      </a:r>
                    </a:p>
                  </a:txBody>
                  <a:tcPr/>
                </a:tc>
                <a:extLst>
                  <a:ext uri="{0D108BD9-81ED-4DB2-BD59-A6C34878D82A}">
                    <a16:rowId xmlns:a16="http://schemas.microsoft.com/office/drawing/2014/main" val="10001"/>
                  </a:ext>
                </a:extLst>
              </a:tr>
              <a:tr h="370840">
                <a:tc>
                  <a:txBody>
                    <a:bodyPr/>
                    <a:lstStyle/>
                    <a:p>
                      <a:r>
                        <a:rPr lang="en-US" sz="1000" dirty="0"/>
                        <a:t>SMALLDATETIME</a:t>
                      </a:r>
                    </a:p>
                  </a:txBody>
                  <a:tcPr/>
                </a:tc>
                <a:tc>
                  <a:txBody>
                    <a:bodyPr/>
                    <a:lstStyle/>
                    <a:p>
                      <a:pPr algn="ctr"/>
                      <a:r>
                        <a:rPr lang="en-US" sz="1000" dirty="0"/>
                        <a:t>4</a:t>
                      </a:r>
                    </a:p>
                  </a:txBody>
                  <a:tcPr/>
                </a:tc>
                <a:tc>
                  <a:txBody>
                    <a:bodyPr/>
                    <a:lstStyle/>
                    <a:p>
                      <a:r>
                        <a:rPr lang="en-US" sz="1000" dirty="0"/>
                        <a:t>January 1, 1900</a:t>
                      </a:r>
                      <a:r>
                        <a:rPr lang="en-US" sz="1000" baseline="0" dirty="0"/>
                        <a:t> to June 6, 2079</a:t>
                      </a:r>
                      <a:endParaRPr lang="en-US" sz="1000" dirty="0"/>
                    </a:p>
                  </a:txBody>
                  <a:tcPr/>
                </a:tc>
                <a:tc>
                  <a:txBody>
                    <a:bodyPr/>
                    <a:lstStyle/>
                    <a:p>
                      <a:pPr algn="ctr"/>
                      <a:r>
                        <a:rPr lang="en-US" sz="1000" dirty="0"/>
                        <a:t>1 minute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'YYMMDD hh:mm:ss:nnn'</a:t>
                      </a:r>
                    </a:p>
                  </a:txBody>
                  <a:tcPr/>
                </a:tc>
                <a:extLst>
                  <a:ext uri="{0D108BD9-81ED-4DB2-BD59-A6C34878D82A}">
                    <a16:rowId xmlns:a16="http://schemas.microsoft.com/office/drawing/2014/main" val="10002"/>
                  </a:ext>
                </a:extLst>
              </a:tr>
              <a:tr h="370840">
                <a:tc>
                  <a:txBody>
                    <a:bodyPr/>
                    <a:lstStyle/>
                    <a:p>
                      <a:r>
                        <a:rPr lang="en-US" sz="1000" dirty="0"/>
                        <a:t>DATETIME2</a:t>
                      </a:r>
                    </a:p>
                  </a:txBody>
                  <a:tcPr/>
                </a:tc>
                <a:tc>
                  <a:txBody>
                    <a:bodyPr/>
                    <a:lstStyle/>
                    <a:p>
                      <a:pPr algn="ctr"/>
                      <a:r>
                        <a:rPr lang="en-US" sz="1000" dirty="0"/>
                        <a:t>6 to 8</a:t>
                      </a:r>
                    </a:p>
                  </a:txBody>
                  <a:tcPr/>
                </a:tc>
                <a:tc>
                  <a:txBody>
                    <a:bodyPr/>
                    <a:lstStyle/>
                    <a:p>
                      <a:r>
                        <a:rPr lang="en-US" sz="1000" dirty="0"/>
                        <a:t>January 1, 0001 to December 31, 9999</a:t>
                      </a:r>
                    </a:p>
                  </a:txBody>
                  <a:tcPr/>
                </a:tc>
                <a:tc>
                  <a:txBody>
                    <a:bodyPr/>
                    <a:lstStyle/>
                    <a:p>
                      <a:pPr algn="ctr"/>
                      <a:r>
                        <a:rPr lang="en-US" sz="1000" dirty="0"/>
                        <a:t>100 nanoseconds</a:t>
                      </a:r>
                    </a:p>
                  </a:txBody>
                  <a:tcPr/>
                </a:tc>
                <a:tc>
                  <a:txBody>
                    <a:bodyPr/>
                    <a:lstStyle/>
                    <a:p>
                      <a:r>
                        <a:rPr lang="en-US" sz="1000" dirty="0"/>
                        <a:t>'YYMMDD hh:mm:ss.nnnnnn'</a:t>
                      </a:r>
                    </a:p>
                  </a:txBody>
                  <a:tcPr/>
                </a:tc>
                <a:extLst>
                  <a:ext uri="{0D108BD9-81ED-4DB2-BD59-A6C34878D82A}">
                    <a16:rowId xmlns:a16="http://schemas.microsoft.com/office/drawing/2014/main" val="10003"/>
                  </a:ext>
                </a:extLst>
              </a:tr>
              <a:tr h="370840">
                <a:tc>
                  <a:txBody>
                    <a:bodyPr/>
                    <a:lstStyle/>
                    <a:p>
                      <a:r>
                        <a:rPr lang="en-US" sz="1000" dirty="0"/>
                        <a:t>DATE</a:t>
                      </a:r>
                    </a:p>
                  </a:txBody>
                  <a:tcPr/>
                </a:tc>
                <a:tc>
                  <a:txBody>
                    <a:bodyPr/>
                    <a:lstStyle/>
                    <a:p>
                      <a:pPr algn="ctr"/>
                      <a:r>
                        <a:rPr lang="en-US" sz="1000" dirty="0"/>
                        <a:t>3</a:t>
                      </a:r>
                    </a:p>
                  </a:txBody>
                  <a:tcPr/>
                </a:tc>
                <a:tc>
                  <a:txBody>
                    <a:bodyPr/>
                    <a:lstStyle/>
                    <a:p>
                      <a:r>
                        <a:rPr lang="en-US" sz="1000" dirty="0"/>
                        <a:t>January 1, 0001 to December 31, 9999</a:t>
                      </a:r>
                    </a:p>
                  </a:txBody>
                  <a:tcPr/>
                </a:tc>
                <a:tc>
                  <a:txBody>
                    <a:bodyPr/>
                    <a:lstStyle/>
                    <a:p>
                      <a:pPr algn="ctr"/>
                      <a:r>
                        <a:rPr lang="en-US" sz="1000" dirty="0"/>
                        <a:t>1 day</a:t>
                      </a:r>
                    </a:p>
                  </a:txBody>
                  <a:tcPr/>
                </a:tc>
                <a:tc>
                  <a:txBody>
                    <a:bodyPr/>
                    <a:lstStyle/>
                    <a:p>
                      <a:r>
                        <a:rPr lang="en-US" sz="1000" dirty="0"/>
                        <a:t>'YYYY-MM-DD'</a:t>
                      </a:r>
                    </a:p>
                  </a:txBody>
                  <a:tcPr/>
                </a:tc>
                <a:extLst>
                  <a:ext uri="{0D108BD9-81ED-4DB2-BD59-A6C34878D82A}">
                    <a16:rowId xmlns:a16="http://schemas.microsoft.com/office/drawing/2014/main" val="10004"/>
                  </a:ext>
                </a:extLst>
              </a:tr>
              <a:tr h="370840">
                <a:tc>
                  <a:txBody>
                    <a:bodyPr/>
                    <a:lstStyle/>
                    <a:p>
                      <a:r>
                        <a:rPr lang="en-US" sz="1000" dirty="0"/>
                        <a:t>TIME</a:t>
                      </a:r>
                    </a:p>
                  </a:txBody>
                  <a:tcPr/>
                </a:tc>
                <a:tc>
                  <a:txBody>
                    <a:bodyPr/>
                    <a:lstStyle/>
                    <a:p>
                      <a:pPr algn="ctr"/>
                      <a:r>
                        <a:rPr lang="en-US" sz="1000" dirty="0"/>
                        <a:t>3 to 5</a:t>
                      </a:r>
                    </a:p>
                  </a:txBody>
                  <a:tcPr/>
                </a:tc>
                <a:tc>
                  <a:txBody>
                    <a:bodyPr/>
                    <a:lstStyle/>
                    <a:p>
                      <a:endParaRPr 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t>100 nanoseconds</a:t>
                      </a:r>
                    </a:p>
                  </a:txBody>
                  <a:tcPr/>
                </a:tc>
                <a:tc>
                  <a:txBody>
                    <a:bodyPr/>
                    <a:lstStyle/>
                    <a:p>
                      <a:r>
                        <a:rPr lang="en-US" sz="1000" dirty="0"/>
                        <a:t>'hh:mm:ss:nnnnnnn'</a:t>
                      </a:r>
                    </a:p>
                  </a:txBody>
                  <a:tcPr/>
                </a:tc>
                <a:extLst>
                  <a:ext uri="{0D108BD9-81ED-4DB2-BD59-A6C34878D82A}">
                    <a16:rowId xmlns:a16="http://schemas.microsoft.com/office/drawing/2014/main" val="10005"/>
                  </a:ext>
                </a:extLst>
              </a:tr>
              <a:tr h="370840">
                <a:tc>
                  <a:txBody>
                    <a:bodyPr/>
                    <a:lstStyle/>
                    <a:p>
                      <a:r>
                        <a:rPr lang="en-US" sz="1000" dirty="0"/>
                        <a:t>DATETIMEOFFSET</a:t>
                      </a:r>
                    </a:p>
                  </a:txBody>
                  <a:tcPr/>
                </a:tc>
                <a:tc>
                  <a:txBody>
                    <a:bodyPr/>
                    <a:lstStyle/>
                    <a:p>
                      <a:pPr algn="ctr"/>
                      <a:r>
                        <a:rPr lang="en-US" sz="1000" dirty="0"/>
                        <a:t>8 to 10</a:t>
                      </a:r>
                    </a:p>
                  </a:txBody>
                  <a:tcPr/>
                </a:tc>
                <a:tc>
                  <a:txBody>
                    <a:bodyPr/>
                    <a:lstStyle/>
                    <a:p>
                      <a:r>
                        <a:rPr lang="en-US" sz="1000" dirty="0"/>
                        <a:t>January 1, 0001 to December 31, 9999</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t>100 nanoseconds</a:t>
                      </a:r>
                    </a:p>
                  </a:txBody>
                  <a:tcPr/>
                </a:tc>
                <a:tc>
                  <a:txBody>
                    <a:bodyPr/>
                    <a:lstStyle/>
                    <a:p>
                      <a:r>
                        <a:rPr lang="en-US" sz="1000" dirty="0"/>
                        <a:t>'YY-MM-DD hh:mm:ss:nnnnnnn [+|-]hh:mm'</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96101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and time data types: literals</a:t>
            </a:r>
          </a:p>
        </p:txBody>
      </p:sp>
      <p:sp>
        <p:nvSpPr>
          <p:cNvPr id="3" name="Content Placeholder 2"/>
          <p:cNvSpPr>
            <a:spLocks noGrp="1"/>
          </p:cNvSpPr>
          <p:nvPr>
            <p:ph idx="1"/>
          </p:nvPr>
        </p:nvSpPr>
        <p:spPr>
          <a:xfrm>
            <a:off x="458788" y="1001519"/>
            <a:ext cx="7751762" cy="4386262"/>
          </a:xfrm>
        </p:spPr>
        <p:txBody>
          <a:bodyPr>
            <a:normAutofit/>
          </a:bodyPr>
          <a:lstStyle/>
          <a:p>
            <a:r>
              <a:rPr lang="en-US" dirty="0"/>
              <a:t>SQL Server doesn't offer an option for entering a date or time value explicitly</a:t>
            </a:r>
          </a:p>
          <a:p>
            <a:pPr lvl="1"/>
            <a:r>
              <a:rPr lang="en-US" dirty="0"/>
              <a:t>Dates and times are entered as character literals and converted explicitly or implicitly</a:t>
            </a:r>
          </a:p>
          <a:p>
            <a:pPr lvl="2"/>
            <a:r>
              <a:rPr lang="en-US" dirty="0"/>
              <a:t>For example, CHAR converted to DATETIME due to precedence</a:t>
            </a:r>
          </a:p>
          <a:p>
            <a:pPr lvl="1"/>
            <a:r>
              <a:rPr lang="en-US" dirty="0"/>
              <a:t>Formats are language-dependent, can cause confusion</a:t>
            </a:r>
          </a:p>
          <a:p>
            <a:r>
              <a:rPr lang="en-US" dirty="0"/>
              <a:t>Best practices:</a:t>
            </a:r>
          </a:p>
          <a:p>
            <a:pPr lvl="1"/>
            <a:r>
              <a:rPr lang="en-US" dirty="0"/>
              <a:t>Use character strings to express date and time values</a:t>
            </a:r>
          </a:p>
          <a:p>
            <a:pPr lvl="1"/>
            <a:r>
              <a:rPr lang="en-US" dirty="0"/>
              <a:t>Use language-neutral formats</a:t>
            </a:r>
          </a:p>
        </p:txBody>
      </p:sp>
      <p:sp>
        <p:nvSpPr>
          <p:cNvPr id="4" name="AutoShape 3"/>
          <p:cNvSpPr>
            <a:spLocks noChangeArrowheads="1"/>
          </p:cNvSpPr>
          <p:nvPr/>
        </p:nvSpPr>
        <p:spPr bwMode="auto">
          <a:xfrm>
            <a:off x="559626" y="3194650"/>
            <a:ext cx="7550085"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SalesOrderID</a:t>
            </a:r>
            <a:r>
              <a:rPr lang="en-US" sz="2000" b="0" dirty="0"/>
              <a:t>, </a:t>
            </a:r>
            <a:r>
              <a:rPr lang="en-US" sz="2000" b="0" dirty="0" err="1"/>
              <a:t>CustomerID</a:t>
            </a:r>
            <a:r>
              <a:rPr lang="en-US" sz="2000" b="0" dirty="0"/>
              <a:t>, </a:t>
            </a:r>
            <a:r>
              <a:rPr lang="en-US" sz="2000" b="0" dirty="0" err="1"/>
              <a:t>OrderDate</a:t>
            </a:r>
            <a:endParaRPr lang="en-US" sz="2000" b="0" dirty="0"/>
          </a:p>
          <a:p>
            <a:r>
              <a:rPr lang="en-US" sz="2000" b="0" dirty="0">
                <a:solidFill>
                  <a:srgbClr val="0000CC"/>
                </a:solidFill>
              </a:rPr>
              <a:t>FROM</a:t>
            </a:r>
            <a:r>
              <a:rPr lang="en-US" sz="2000" b="0" dirty="0"/>
              <a:t> </a:t>
            </a:r>
            <a:r>
              <a:rPr lang="en-US" sz="2000" b="0" dirty="0" err="1"/>
              <a:t>Sales.SalesOrderHeader</a:t>
            </a:r>
            <a:endParaRPr lang="en-US" sz="2000" b="0" dirty="0"/>
          </a:p>
          <a:p>
            <a:r>
              <a:rPr lang="en-US" sz="2000" b="0" dirty="0">
                <a:solidFill>
                  <a:srgbClr val="0000CC"/>
                </a:solidFill>
              </a:rPr>
              <a:t>WHERE</a:t>
            </a:r>
            <a:r>
              <a:rPr lang="en-US" sz="2000" b="0" dirty="0"/>
              <a:t> </a:t>
            </a:r>
            <a:r>
              <a:rPr lang="en-US" sz="2000" b="0" dirty="0" err="1"/>
              <a:t>OrderDate</a:t>
            </a:r>
            <a:r>
              <a:rPr lang="en-US" sz="2000" b="0" dirty="0"/>
              <a:t> = </a:t>
            </a:r>
            <a:r>
              <a:rPr lang="en-US" sz="2000" b="0" dirty="0">
                <a:solidFill>
                  <a:srgbClr val="FF0000"/>
                </a:solidFill>
              </a:rPr>
              <a:t>'20070825';</a:t>
            </a:r>
          </a:p>
        </p:txBody>
      </p:sp>
      <p:grpSp>
        <p:nvGrpSpPr>
          <p:cNvPr id="5" name="Group 204"/>
          <p:cNvGrpSpPr>
            <a:grpSpLocks/>
          </p:cNvGrpSpPr>
          <p:nvPr/>
        </p:nvGrpSpPr>
        <p:grpSpPr bwMode="auto">
          <a:xfrm>
            <a:off x="236054" y="6077641"/>
            <a:ext cx="750888" cy="349250"/>
            <a:chOff x="384" y="3024"/>
            <a:chExt cx="720" cy="336"/>
          </a:xfrm>
        </p:grpSpPr>
        <p:sp>
          <p:nvSpPr>
            <p:cNvPr id="6" name="Oval 205"/>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a:defRPr/>
              </a:pPr>
              <a:endParaRPr lang="en-IN" b="0" dirty="0">
                <a:cs typeface="Arial" pitchFamily="34" charset="0"/>
              </a:endParaRPr>
            </a:p>
          </p:txBody>
        </p:sp>
        <p:grpSp>
          <p:nvGrpSpPr>
            <p:cNvPr id="7" name="Group 206"/>
            <p:cNvGrpSpPr>
              <a:grpSpLocks/>
            </p:cNvGrpSpPr>
            <p:nvPr/>
          </p:nvGrpSpPr>
          <p:grpSpPr bwMode="auto">
            <a:xfrm>
              <a:off x="480" y="3096"/>
              <a:ext cx="240" cy="192"/>
              <a:chOff x="480" y="3096"/>
              <a:chExt cx="240" cy="192"/>
            </a:xfrm>
          </p:grpSpPr>
          <p:sp>
            <p:nvSpPr>
              <p:cNvPr id="8" name="Oval 207"/>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noFill/>
                <a:round/>
                <a:headEnd/>
                <a:tailEnd/>
              </a:ln>
            </p:spPr>
            <p:txBody>
              <a:bodyPr wrap="none" anchor="ctr"/>
              <a:lstStyle/>
              <a:p>
                <a:pPr algn="ctr"/>
                <a:endParaRPr lang="en-IN" b="0" dirty="0"/>
              </a:p>
            </p:txBody>
          </p:sp>
          <p:sp>
            <p:nvSpPr>
              <p:cNvPr id="9" name="Freeform 208"/>
              <p:cNvSpPr>
                <a:spLocks/>
              </p:cNvSpPr>
              <p:nvPr/>
            </p:nvSpPr>
            <p:spPr bwMode="auto">
              <a:xfrm>
                <a:off x="539" y="3123"/>
                <a:ext cx="139" cy="131"/>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a:defRPr/>
                </a:pPr>
                <a:endParaRPr lang="en-IN" b="0" dirty="0">
                  <a:cs typeface="Arial" pitchFamily="34" charset="0"/>
                </a:endParaRPr>
              </a:p>
            </p:txBody>
          </p:sp>
        </p:grpSp>
      </p:grpSp>
      <p:graphicFrame>
        <p:nvGraphicFramePr>
          <p:cNvPr id="10" name="Content Placeholder 3"/>
          <p:cNvGraphicFramePr>
            <a:graphicFrameLocks/>
          </p:cNvGraphicFramePr>
          <p:nvPr>
            <p:extLst/>
          </p:nvPr>
        </p:nvGraphicFramePr>
        <p:xfrm>
          <a:off x="458788" y="992188"/>
          <a:ext cx="8097383" cy="4246880"/>
        </p:xfrm>
        <a:graphic>
          <a:graphicData uri="http://schemas.openxmlformats.org/drawingml/2006/table">
            <a:tbl>
              <a:tblPr firstRow="1" bandRow="1">
                <a:tableStyleId>{073A0DAA-6AF3-43AB-8588-CEC1D06C72B9}</a:tableStyleId>
              </a:tblPr>
              <a:tblGrid>
                <a:gridCol w="1733906">
                  <a:extLst>
                    <a:ext uri="{9D8B030D-6E8A-4147-A177-3AD203B41FA5}">
                      <a16:colId xmlns:a16="http://schemas.microsoft.com/office/drawing/2014/main" val="20000"/>
                    </a:ext>
                  </a:extLst>
                </a:gridCol>
                <a:gridCol w="3433936">
                  <a:extLst>
                    <a:ext uri="{9D8B030D-6E8A-4147-A177-3AD203B41FA5}">
                      <a16:colId xmlns:a16="http://schemas.microsoft.com/office/drawing/2014/main" val="20001"/>
                    </a:ext>
                  </a:extLst>
                </a:gridCol>
                <a:gridCol w="2929541">
                  <a:extLst>
                    <a:ext uri="{9D8B030D-6E8A-4147-A177-3AD203B41FA5}">
                      <a16:colId xmlns:a16="http://schemas.microsoft.com/office/drawing/2014/main" val="20002"/>
                    </a:ext>
                  </a:extLst>
                </a:gridCol>
              </a:tblGrid>
              <a:tr h="370840">
                <a:tc>
                  <a:txBody>
                    <a:bodyPr/>
                    <a:lstStyle/>
                    <a:p>
                      <a:r>
                        <a:rPr lang="en-US" dirty="0"/>
                        <a:t>Data Type</a:t>
                      </a:r>
                    </a:p>
                  </a:txBody>
                  <a:tcPr/>
                </a:tc>
                <a:tc>
                  <a:txBody>
                    <a:bodyPr/>
                    <a:lstStyle/>
                    <a:p>
                      <a:r>
                        <a:rPr lang="en-US" dirty="0"/>
                        <a:t>Language-Neutral</a:t>
                      </a:r>
                      <a:r>
                        <a:rPr lang="en-US" baseline="0" dirty="0"/>
                        <a:t> Formats</a:t>
                      </a:r>
                      <a:endParaRPr lang="en-US" dirty="0"/>
                    </a:p>
                  </a:txBody>
                  <a:tcPr/>
                </a:tc>
                <a:tc>
                  <a:txBody>
                    <a:bodyPr/>
                    <a:lstStyle/>
                    <a:p>
                      <a:r>
                        <a:rPr lang="en-US" dirty="0"/>
                        <a:t>Examples</a:t>
                      </a:r>
                    </a:p>
                  </a:txBody>
                  <a:tcPr/>
                </a:tc>
                <a:extLst>
                  <a:ext uri="{0D108BD9-81ED-4DB2-BD59-A6C34878D82A}">
                    <a16:rowId xmlns:a16="http://schemas.microsoft.com/office/drawing/2014/main" val="10000"/>
                  </a:ext>
                </a:extLst>
              </a:tr>
              <a:tr h="370840">
                <a:tc>
                  <a:txBody>
                    <a:bodyPr/>
                    <a:lstStyle/>
                    <a:p>
                      <a:r>
                        <a:rPr lang="en-US" sz="1000" dirty="0"/>
                        <a:t>DATETIME</a:t>
                      </a:r>
                    </a:p>
                  </a:txBody>
                  <a:tcPr/>
                </a:tc>
                <a:tc>
                  <a:txBody>
                    <a:bodyPr/>
                    <a:lstStyle/>
                    <a:p>
                      <a:r>
                        <a:rPr lang="en-US" sz="1000" dirty="0"/>
                        <a:t>'YYYYMMDD hh:mm:ss.nnn'</a:t>
                      </a:r>
                    </a:p>
                    <a:p>
                      <a:r>
                        <a:rPr lang="en-US" sz="1000" dirty="0"/>
                        <a:t>'YYYY-MM-DDThh:mm:ss.nnn'</a:t>
                      </a:r>
                    </a:p>
                    <a:p>
                      <a:r>
                        <a:rPr lang="en-US" sz="1000" dirty="0"/>
                        <a:t>'YYYYMMDD'</a:t>
                      </a:r>
                    </a:p>
                  </a:txBody>
                  <a:tcPr/>
                </a:tc>
                <a:tc>
                  <a:txBody>
                    <a:bodyPr/>
                    <a:lstStyle/>
                    <a:p>
                      <a:r>
                        <a:rPr lang="en-US" sz="1000" dirty="0"/>
                        <a:t>'20120212 12:30:15.123'</a:t>
                      </a:r>
                    </a:p>
                    <a:p>
                      <a:r>
                        <a:rPr lang="en-US" sz="1000" dirty="0"/>
                        <a:t>'2012-02-12T12:30:15.123'</a:t>
                      </a:r>
                    </a:p>
                    <a:p>
                      <a:r>
                        <a:rPr lang="en-US" sz="1000" dirty="0"/>
                        <a:t>'20120212'</a:t>
                      </a:r>
                    </a:p>
                  </a:txBody>
                  <a:tcPr/>
                </a:tc>
                <a:extLst>
                  <a:ext uri="{0D108BD9-81ED-4DB2-BD59-A6C34878D82A}">
                    <a16:rowId xmlns:a16="http://schemas.microsoft.com/office/drawing/2014/main" val="10001"/>
                  </a:ext>
                </a:extLst>
              </a:tr>
              <a:tr h="370840">
                <a:tc>
                  <a:txBody>
                    <a:bodyPr/>
                    <a:lstStyle/>
                    <a:p>
                      <a:r>
                        <a:rPr lang="en-US" sz="1000" dirty="0"/>
                        <a:t>SMALLDATETIME</a:t>
                      </a:r>
                    </a:p>
                  </a:txBody>
                  <a:tcPr/>
                </a:tc>
                <a:tc>
                  <a:txBody>
                    <a:bodyPr/>
                    <a:lstStyle/>
                    <a:p>
                      <a:r>
                        <a:rPr lang="en-US" sz="1000" dirty="0"/>
                        <a:t>'YYYYMMDD hh:mm'</a:t>
                      </a:r>
                    </a:p>
                    <a:p>
                      <a:r>
                        <a:rPr lang="en-US" sz="1000" dirty="0"/>
                        <a:t>'YYYY-MM-DDThh:mm'</a:t>
                      </a:r>
                    </a:p>
                    <a:p>
                      <a:r>
                        <a:rPr lang="en-US" sz="1000" dirty="0"/>
                        <a:t>'YYYYMMDD'</a:t>
                      </a:r>
                    </a:p>
                  </a:txBody>
                  <a:tcPr/>
                </a:tc>
                <a:tc>
                  <a:txBody>
                    <a:bodyPr/>
                    <a:lstStyle/>
                    <a:p>
                      <a:r>
                        <a:rPr lang="en-US" sz="1000" dirty="0"/>
                        <a:t>'20120212 12:30'</a:t>
                      </a:r>
                    </a:p>
                    <a:p>
                      <a:r>
                        <a:rPr lang="en-US" sz="1000" dirty="0"/>
                        <a:t>'2012-02-12T12:30'</a:t>
                      </a:r>
                    </a:p>
                    <a:p>
                      <a:r>
                        <a:rPr lang="en-US" sz="1000" dirty="0"/>
                        <a:t>'20120212'</a:t>
                      </a:r>
                    </a:p>
                  </a:txBody>
                  <a:tcPr/>
                </a:tc>
                <a:extLst>
                  <a:ext uri="{0D108BD9-81ED-4DB2-BD59-A6C34878D82A}">
                    <a16:rowId xmlns:a16="http://schemas.microsoft.com/office/drawing/2014/main" val="10002"/>
                  </a:ext>
                </a:extLst>
              </a:tr>
              <a:tr h="370840">
                <a:tc>
                  <a:txBody>
                    <a:bodyPr/>
                    <a:lstStyle/>
                    <a:p>
                      <a:r>
                        <a:rPr lang="en-US" sz="1000" dirty="0"/>
                        <a:t>DATETIME2</a:t>
                      </a:r>
                    </a:p>
                  </a:txBody>
                  <a:tcPr/>
                </a:tc>
                <a:tc>
                  <a:txBody>
                    <a:bodyPr/>
                    <a:lstStyle/>
                    <a:p>
                      <a:r>
                        <a:rPr lang="en-US" sz="1000" dirty="0"/>
                        <a:t>'YYYY-MM-DD'</a:t>
                      </a:r>
                    </a:p>
                    <a:p>
                      <a:r>
                        <a:rPr lang="en-US" sz="1000" dirty="0"/>
                        <a:t>'YYYYMMDD hh:mm:ss.nnnnnnn'</a:t>
                      </a:r>
                    </a:p>
                    <a:p>
                      <a:r>
                        <a:rPr lang="en-US" sz="1000" dirty="0"/>
                        <a:t>'YYYY-MM-DD hh:mm:ss.nnnnnnn'</a:t>
                      </a:r>
                    </a:p>
                    <a:p>
                      <a:r>
                        <a:rPr lang="en-US" sz="1000" dirty="0"/>
                        <a:t>'YYYY-MM-DDThh:mm:ss.nnnnnnn'</a:t>
                      </a:r>
                    </a:p>
                    <a:p>
                      <a:r>
                        <a:rPr lang="en-US" sz="1000" dirty="0"/>
                        <a:t>'YYYYMMDD'</a:t>
                      </a:r>
                    </a:p>
                    <a:p>
                      <a:r>
                        <a:rPr lang="en-US" sz="1000" dirty="0"/>
                        <a:t>'YYYY-MM-DD'</a:t>
                      </a:r>
                    </a:p>
                    <a:p>
                      <a:endParaRPr lang="en-US" sz="1000" dirty="0"/>
                    </a:p>
                  </a:txBody>
                  <a:tcPr/>
                </a:tc>
                <a:tc>
                  <a:txBody>
                    <a:bodyPr/>
                    <a:lstStyle/>
                    <a:p>
                      <a:r>
                        <a:rPr lang="en-US" sz="1000" dirty="0"/>
                        <a:t>'20120212 12:30:15.1234567'</a:t>
                      </a:r>
                    </a:p>
                    <a:p>
                      <a:r>
                        <a:rPr lang="en-US" sz="1000" dirty="0"/>
                        <a:t>'2012-02-12 12:30:15.1234567'</a:t>
                      </a:r>
                    </a:p>
                    <a:p>
                      <a:r>
                        <a:rPr lang="en-US" sz="1000" dirty="0"/>
                        <a:t>'2012-02-12T12:30:15.1234567'</a:t>
                      </a:r>
                    </a:p>
                    <a:p>
                      <a:r>
                        <a:rPr lang="en-US" sz="1000" dirty="0"/>
                        <a:t>'20120212'</a:t>
                      </a:r>
                    </a:p>
                    <a:p>
                      <a:r>
                        <a:rPr lang="en-US" sz="1000" dirty="0"/>
                        <a:t>'2012-02-12'</a:t>
                      </a:r>
                    </a:p>
                  </a:txBody>
                  <a:tcPr/>
                </a:tc>
                <a:extLst>
                  <a:ext uri="{0D108BD9-81ED-4DB2-BD59-A6C34878D82A}">
                    <a16:rowId xmlns:a16="http://schemas.microsoft.com/office/drawing/2014/main" val="10003"/>
                  </a:ext>
                </a:extLst>
              </a:tr>
              <a:tr h="370840">
                <a:tc>
                  <a:txBody>
                    <a:bodyPr/>
                    <a:lstStyle/>
                    <a:p>
                      <a:r>
                        <a:rPr lang="en-US" sz="1000" dirty="0"/>
                        <a:t>DATE</a:t>
                      </a:r>
                    </a:p>
                  </a:txBody>
                  <a:tcPr/>
                </a:tc>
                <a:tc>
                  <a:txBody>
                    <a:bodyPr/>
                    <a:lstStyle/>
                    <a:p>
                      <a:r>
                        <a:rPr lang="en-US" sz="1000" dirty="0"/>
                        <a:t>'YYYYMMDD'</a:t>
                      </a:r>
                    </a:p>
                    <a:p>
                      <a:r>
                        <a:rPr lang="en-US" sz="1000" dirty="0"/>
                        <a:t>'YYYY-MM-DD'</a:t>
                      </a:r>
                    </a:p>
                  </a:txBody>
                  <a:tcPr/>
                </a:tc>
                <a:tc>
                  <a:txBody>
                    <a:bodyPr/>
                    <a:lstStyle/>
                    <a:p>
                      <a:r>
                        <a:rPr lang="en-US" sz="1000" dirty="0"/>
                        <a:t>'20120212'</a:t>
                      </a:r>
                    </a:p>
                    <a:p>
                      <a:r>
                        <a:rPr lang="en-US" sz="1000" dirty="0"/>
                        <a:t>'2012-02-12'</a:t>
                      </a:r>
                    </a:p>
                  </a:txBody>
                  <a:tcPr/>
                </a:tc>
                <a:extLst>
                  <a:ext uri="{0D108BD9-81ED-4DB2-BD59-A6C34878D82A}">
                    <a16:rowId xmlns:a16="http://schemas.microsoft.com/office/drawing/2014/main" val="10004"/>
                  </a:ext>
                </a:extLst>
              </a:tr>
              <a:tr h="370840">
                <a:tc>
                  <a:txBody>
                    <a:bodyPr/>
                    <a:lstStyle/>
                    <a:p>
                      <a:r>
                        <a:rPr lang="en-US" sz="1000" dirty="0"/>
                        <a:t>TIME</a:t>
                      </a:r>
                    </a:p>
                  </a:txBody>
                  <a:tcPr/>
                </a:tc>
                <a:tc>
                  <a:txBody>
                    <a:bodyPr/>
                    <a:lstStyle/>
                    <a:p>
                      <a:r>
                        <a:rPr lang="en-US" sz="1000" dirty="0"/>
                        <a:t>'hh:mm:ss.nnnnnnn'</a:t>
                      </a:r>
                    </a:p>
                  </a:txBody>
                  <a:tcPr/>
                </a:tc>
                <a:tc>
                  <a:txBody>
                    <a:bodyPr/>
                    <a:lstStyle/>
                    <a:p>
                      <a:r>
                        <a:rPr lang="en-US" sz="1000" dirty="0"/>
                        <a:t>'12:30:15.1234567'</a:t>
                      </a:r>
                    </a:p>
                  </a:txBody>
                  <a:tcPr/>
                </a:tc>
                <a:extLst>
                  <a:ext uri="{0D108BD9-81ED-4DB2-BD59-A6C34878D82A}">
                    <a16:rowId xmlns:a16="http://schemas.microsoft.com/office/drawing/2014/main" val="10005"/>
                  </a:ext>
                </a:extLst>
              </a:tr>
              <a:tr h="370840">
                <a:tc>
                  <a:txBody>
                    <a:bodyPr/>
                    <a:lstStyle/>
                    <a:p>
                      <a:r>
                        <a:rPr lang="en-US" sz="1000" dirty="0"/>
                        <a:t>DATETIMEOFFSET</a:t>
                      </a:r>
                    </a:p>
                  </a:txBody>
                  <a:tcPr/>
                </a:tc>
                <a:tc>
                  <a:txBody>
                    <a:bodyPr/>
                    <a:lstStyle/>
                    <a:p>
                      <a:r>
                        <a:rPr lang="en-US" sz="1000" dirty="0"/>
                        <a:t>'YYYYMMDD hh:mm:ss.nnnnnnn [+|-]hh:mm'</a:t>
                      </a:r>
                    </a:p>
                    <a:p>
                      <a:r>
                        <a:rPr lang="en-US" sz="1000" dirty="0"/>
                        <a:t>'YYYY-MM-DD hh:mm:ss.nnnnnnn [+|-]hh:mm'</a:t>
                      </a:r>
                    </a:p>
                    <a:p>
                      <a:r>
                        <a:rPr lang="en-US" sz="1000" dirty="0"/>
                        <a:t>'YYYYMMDD'</a:t>
                      </a:r>
                    </a:p>
                    <a:p>
                      <a:r>
                        <a:rPr lang="en-US" sz="1000" dirty="0"/>
                        <a:t>'YYYY-MM-DD'</a:t>
                      </a:r>
                    </a:p>
                  </a:txBody>
                  <a:tcPr/>
                </a:tc>
                <a:tc>
                  <a:txBody>
                    <a:bodyPr/>
                    <a:lstStyle/>
                    <a:p>
                      <a:r>
                        <a:rPr lang="en-US" sz="1000" dirty="0"/>
                        <a:t>'20120212 12:30:15.1234567 +02:00'</a:t>
                      </a:r>
                    </a:p>
                    <a:p>
                      <a:r>
                        <a:rPr lang="en-US" sz="1000" dirty="0"/>
                        <a:t>'2012-02-12 12:30:15.1234567 +02:00'</a:t>
                      </a:r>
                    </a:p>
                    <a:p>
                      <a:r>
                        <a:rPr lang="en-US" sz="1000" dirty="0"/>
                        <a:t>'20120212'</a:t>
                      </a:r>
                    </a:p>
                    <a:p>
                      <a:r>
                        <a:rPr lang="en-US" sz="1000" dirty="0"/>
                        <a:t>'2012-02-12'</a:t>
                      </a:r>
                    </a:p>
                    <a:p>
                      <a:endParaRPr lang="en-US" sz="1000" dirty="0"/>
                    </a:p>
                  </a:txBody>
                  <a:tcPr/>
                </a:tc>
                <a:extLst>
                  <a:ext uri="{0D108BD9-81ED-4DB2-BD59-A6C34878D82A}">
                    <a16:rowId xmlns:a16="http://schemas.microsoft.com/office/drawing/2014/main" val="10006"/>
                  </a:ext>
                </a:extLst>
              </a:tr>
            </a:tbl>
          </a:graphicData>
        </a:graphic>
      </p:graphicFrame>
      <p:grpSp>
        <p:nvGrpSpPr>
          <p:cNvPr id="11" name="Group 12"/>
          <p:cNvGrpSpPr>
            <a:grpSpLocks/>
          </p:cNvGrpSpPr>
          <p:nvPr/>
        </p:nvGrpSpPr>
        <p:grpSpPr bwMode="auto">
          <a:xfrm>
            <a:off x="629154" y="6137965"/>
            <a:ext cx="304800" cy="244475"/>
            <a:chOff x="768" y="3096"/>
            <a:chExt cx="240" cy="192"/>
          </a:xfrm>
        </p:grpSpPr>
        <p:sp>
          <p:nvSpPr>
            <p:cNvPr id="12"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13"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60379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3">
                                            <p:txEl>
                                              <p:pRg st="4" end="4"/>
                                            </p:txEl>
                                          </p:spTgt>
                                        </p:tgtEl>
                                      </p:cBhvr>
                                    </p:animEffect>
                                    <p:set>
                                      <p:cBhvr>
                                        <p:cTn id="19" dur="1" fill="hold">
                                          <p:stCondLst>
                                            <p:cond delay="499"/>
                                          </p:stCondLst>
                                        </p:cTn>
                                        <p:tgtEl>
                                          <p:spTgt spid="3">
                                            <p:txEl>
                                              <p:pRg st="4" end="4"/>
                                            </p:txEl>
                                          </p:spTgt>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3">
                                            <p:txEl>
                                              <p:pRg st="6" end="6"/>
                                            </p:txEl>
                                          </p:spTgt>
                                        </p:tgtEl>
                                      </p:cBhvr>
                                    </p:animEffect>
                                    <p:set>
                                      <p:cBhvr>
                                        <p:cTn id="25" dur="1" fill="hold">
                                          <p:stCondLst>
                                            <p:cond delay="499"/>
                                          </p:stCondLst>
                                        </p:cTn>
                                        <p:tgtEl>
                                          <p:spTgt spid="3">
                                            <p:txEl>
                                              <p:pRg st="6" end="6"/>
                                            </p:txEl>
                                          </p:spTgt>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
        <p:nvSpPr>
          <p:cNvPr id="3" name="Title 2"/>
          <p:cNvSpPr>
            <a:spLocks noGrp="1"/>
          </p:cNvSpPr>
          <p:nvPr>
            <p:ph type="title" idx="4294967295"/>
          </p:nvPr>
        </p:nvSpPr>
        <p:spPr>
          <a:xfrm>
            <a:off x="0" y="228600"/>
            <a:ext cx="8364538" cy="747713"/>
          </a:xfrm>
          <a:prstGeom prst="rect">
            <a:avLst/>
          </a:prstGeom>
        </p:spPr>
        <p:txBody>
          <a:bodyPr/>
          <a:lstStyle/>
          <a:p>
            <a:r>
              <a:rPr lang="en-US" dirty="0"/>
              <a:t>Course Topics</a:t>
            </a:r>
          </a:p>
        </p:txBody>
      </p:sp>
      <p:graphicFrame>
        <p:nvGraphicFramePr>
          <p:cNvPr id="4" name="Content Placeholder 6"/>
          <p:cNvGraphicFramePr>
            <a:graphicFrameLocks/>
          </p:cNvGraphicFramePr>
          <p:nvPr>
            <p:extLst>
              <p:ext uri="{D42A27DB-BD31-4B8C-83A1-F6EECF244321}">
                <p14:modId xmlns:p14="http://schemas.microsoft.com/office/powerpoint/2010/main" val="3992133173"/>
              </p:ext>
            </p:extLst>
          </p:nvPr>
        </p:nvGraphicFramePr>
        <p:xfrm>
          <a:off x="284634" y="1275918"/>
          <a:ext cx="8552385" cy="4365398"/>
        </p:xfrm>
        <a:graphic>
          <a:graphicData uri="http://schemas.openxmlformats.org/drawingml/2006/table">
            <a:tbl>
              <a:tblPr firstRow="1" bandRow="1">
                <a:tableStyleId>{5C22544A-7EE6-4342-B048-85BDC9FD1C3A}</a:tableStyleId>
              </a:tblPr>
              <a:tblGrid>
                <a:gridCol w="8552385">
                  <a:extLst>
                    <a:ext uri="{9D8B030D-6E8A-4147-A177-3AD203B41FA5}">
                      <a16:colId xmlns:a16="http://schemas.microsoft.com/office/drawing/2014/main" val="20000"/>
                    </a:ext>
                  </a:extLst>
                </a:gridCol>
              </a:tblGrid>
              <a:tr h="712020">
                <a:tc>
                  <a:txBody>
                    <a:bodyPr/>
                    <a:lstStyle/>
                    <a:p>
                      <a:r>
                        <a:rPr lang="en-US" sz="2400" b="0" dirty="0">
                          <a:latin typeface="Segoe UI Light" panose="020B0502040204020203" pitchFamily="34" charset="0"/>
                          <a:cs typeface="Segoe UI Light" panose="020B0502040204020203" pitchFamily="34" charset="0"/>
                        </a:rPr>
                        <a:t>Querying Microsoft</a:t>
                      </a:r>
                      <a:r>
                        <a:rPr lang="en-US" sz="2400" b="0" baseline="0" dirty="0">
                          <a:latin typeface="Segoe UI Light" panose="020B0502040204020203" pitchFamily="34" charset="0"/>
                          <a:cs typeface="Segoe UI Light" panose="020B0502040204020203" pitchFamily="34" charset="0"/>
                        </a:rPr>
                        <a:t> SQL Server 2012 </a:t>
                      </a:r>
                      <a:r>
                        <a:rPr lang="en-US" sz="2400" b="0" dirty="0">
                          <a:latin typeface="Segoe UI Light" panose="020B0502040204020203" pitchFamily="34" charset="0"/>
                          <a:cs typeface="Segoe UI Light" panose="020B0502040204020203" pitchFamily="34" charset="0"/>
                        </a:rPr>
                        <a:t>Jump Start</a:t>
                      </a:r>
                      <a:endParaRPr lang="en-US" sz="2400" dirty="0">
                        <a:latin typeface="Segoe UI Light" panose="020B0502040204020203" pitchFamily="34" charset="0"/>
                        <a:cs typeface="Segoe UI Light" panose="020B0502040204020203" pitchFamily="34" charset="0"/>
                      </a:endParaRPr>
                    </a:p>
                  </a:txBody>
                  <a:tcPr marL="68598" marR="68598" marT="34299" marB="34299" anchor="ctr"/>
                </a:tc>
                <a:extLst>
                  <a:ext uri="{0D108BD9-81ED-4DB2-BD59-A6C34878D82A}">
                    <a16:rowId xmlns:a16="http://schemas.microsoft.com/office/drawing/2014/main" val="10000"/>
                  </a:ext>
                </a:extLst>
              </a:tr>
              <a:tr h="747680">
                <a:tc>
                  <a:txBody>
                    <a:bodyPr/>
                    <a:lstStyle/>
                    <a:p>
                      <a:pPr marL="571500" indent="-571500">
                        <a:tabLst>
                          <a:tab pos="573088" algn="l"/>
                        </a:tabLst>
                      </a:pPr>
                      <a:r>
                        <a:rPr lang="en-US" sz="1800" b="0" i="0" dirty="0">
                          <a:latin typeface="Segoe UI Light" panose="020B0502040204020203" pitchFamily="34" charset="0"/>
                          <a:cs typeface="Segoe UI Light" panose="020B0502040204020203" pitchFamily="34" charset="0"/>
                        </a:rPr>
                        <a:t>01 | Introducing</a:t>
                      </a:r>
                      <a:r>
                        <a:rPr lang="en-US" sz="1800" b="0" i="0" baseline="0" dirty="0">
                          <a:latin typeface="Segoe UI Light" panose="020B0502040204020203" pitchFamily="34" charset="0"/>
                          <a:cs typeface="Segoe UI Light" panose="020B0502040204020203" pitchFamily="34" charset="0"/>
                        </a:rPr>
                        <a:t> SQL Server 2012 </a:t>
                      </a:r>
                      <a:endParaRPr lang="en-US" sz="1800" b="0" i="0" dirty="0">
                        <a:latin typeface="Segoe UI Light" panose="020B0502040204020203" pitchFamily="34" charset="0"/>
                        <a:cs typeface="Segoe UI Light" panose="020B0502040204020203" pitchFamily="34" charset="0"/>
                      </a:endParaRPr>
                    </a:p>
                    <a:p>
                      <a:pPr marL="571500" indent="-571500">
                        <a:tabLst>
                          <a:tab pos="511175" algn="l"/>
                        </a:tabLst>
                      </a:pPr>
                      <a:r>
                        <a:rPr lang="en-US" sz="1800" b="0" i="0" dirty="0">
                          <a:latin typeface="Segoe UI Light" panose="020B0502040204020203" pitchFamily="34" charset="0"/>
                          <a:cs typeface="Segoe UI Light" panose="020B0502040204020203" pitchFamily="34" charset="0"/>
                        </a:rPr>
                        <a:t>    	</a:t>
                      </a:r>
                      <a:r>
                        <a:rPr lang="en-US" sz="1200" b="0" i="0" baseline="0" dirty="0">
                          <a:latin typeface="Segoe UI Light" panose="020B0502040204020203" pitchFamily="34" charset="0"/>
                          <a:cs typeface="Segoe UI Light" panose="020B0502040204020203" pitchFamily="34" charset="0"/>
                        </a:rPr>
                        <a:t>SQL Server types of statements; other SQL statement elements; basic SELECT statements</a:t>
                      </a:r>
                      <a:endParaRPr lang="en-US" sz="1200" b="0" i="0" dirty="0">
                        <a:latin typeface="Segoe UI Light" panose="020B0502040204020203" pitchFamily="34" charset="0"/>
                        <a:cs typeface="Segoe UI Light" panose="020B0502040204020203" pitchFamily="34" charset="0"/>
                      </a:endParaRPr>
                    </a:p>
                  </a:txBody>
                  <a:tcPr marL="68598" marR="68598" marT="34299" marB="34299" anchor="ctr"/>
                </a:tc>
                <a:extLst>
                  <a:ext uri="{0D108BD9-81ED-4DB2-BD59-A6C34878D82A}">
                    <a16:rowId xmlns:a16="http://schemas.microsoft.com/office/drawing/2014/main" val="10001"/>
                  </a:ext>
                </a:extLst>
              </a:tr>
              <a:tr h="690745">
                <a:tc>
                  <a:txBody>
                    <a:bodyPr/>
                    <a:lstStyle/>
                    <a:p>
                      <a:pPr marL="573088" indent="-573088">
                        <a:tabLst/>
                      </a:pPr>
                      <a:r>
                        <a:rPr lang="en-US" sz="1800" b="0" i="0" dirty="0">
                          <a:latin typeface="Segoe UI Light" panose="020B0502040204020203" pitchFamily="34" charset="0"/>
                          <a:cs typeface="Segoe UI Light" panose="020B0502040204020203" pitchFamily="34" charset="0"/>
                        </a:rPr>
                        <a:t>02 | Advanced SELECT Statements</a:t>
                      </a:r>
                      <a:r>
                        <a:rPr lang="en-US" sz="1800" b="0" i="0" baseline="0" dirty="0">
                          <a:latin typeface="Segoe UI Light" panose="020B0502040204020203" pitchFamily="34" charset="0"/>
                          <a:cs typeface="Segoe UI Light" panose="020B0502040204020203" pitchFamily="34" charset="0"/>
                        </a:rPr>
                        <a:t> </a:t>
                      </a:r>
                      <a:endParaRPr lang="en-US" sz="1800" b="0" i="0" dirty="0">
                        <a:latin typeface="Segoe UI Light" panose="020B0502040204020203" pitchFamily="34" charset="0"/>
                        <a:cs typeface="Segoe UI Light" panose="020B0502040204020203" pitchFamily="34" charset="0"/>
                      </a:endParaRPr>
                    </a:p>
                    <a:p>
                      <a:pPr marL="573088" indent="-573088">
                        <a:tabLst>
                          <a:tab pos="511175" algn="l"/>
                        </a:tabLst>
                      </a:pPr>
                      <a:r>
                        <a:rPr lang="en-US" sz="1400" b="0" i="0" dirty="0">
                          <a:latin typeface="Segoe UI Light" panose="020B0502040204020203" pitchFamily="34" charset="0"/>
                          <a:cs typeface="Segoe UI Light" panose="020B0502040204020203" pitchFamily="34" charset="0"/>
                        </a:rPr>
                        <a:t>	DISTINCT,</a:t>
                      </a:r>
                      <a:r>
                        <a:rPr lang="en-US" sz="1400" b="0" i="0" baseline="0" dirty="0">
                          <a:latin typeface="Segoe UI Light" panose="020B0502040204020203" pitchFamily="34" charset="0"/>
                          <a:cs typeface="Segoe UI Light" panose="020B0502040204020203" pitchFamily="34" charset="0"/>
                        </a:rPr>
                        <a:t> Aliases, scalar functions and CASE, using JOIN and MERGE; Filtering and sorting data, NULL values</a:t>
                      </a:r>
                      <a:endParaRPr lang="en-US" sz="1200" b="0" i="0" dirty="0">
                        <a:latin typeface="Segoe UI Light" panose="020B0502040204020203" pitchFamily="34" charset="0"/>
                        <a:cs typeface="Segoe UI Light" panose="020B0502040204020203" pitchFamily="34" charset="0"/>
                      </a:endParaRPr>
                    </a:p>
                  </a:txBody>
                  <a:tcPr marL="68598" marR="68598" marT="34299" marB="34299" anchor="ctr"/>
                </a:tc>
                <a:extLst>
                  <a:ext uri="{0D108BD9-81ED-4DB2-BD59-A6C34878D82A}">
                    <a16:rowId xmlns:a16="http://schemas.microsoft.com/office/drawing/2014/main" val="10002"/>
                  </a:ext>
                </a:extLst>
              </a:tr>
              <a:tr h="712020">
                <a:tc>
                  <a:txBody>
                    <a:bodyPr/>
                    <a:lstStyle/>
                    <a:p>
                      <a:pPr marL="573088" indent="-573088">
                        <a:tabLst/>
                      </a:pPr>
                      <a:r>
                        <a:rPr lang="en-US" sz="1800" b="1" dirty="0">
                          <a:latin typeface="Segoe UI Light" panose="020B0502040204020203" pitchFamily="34" charset="0"/>
                          <a:cs typeface="Segoe UI Light" panose="020B0502040204020203" pitchFamily="34" charset="0"/>
                        </a:rPr>
                        <a:t>03 | SQL Server Data Types </a:t>
                      </a:r>
                    </a:p>
                    <a:p>
                      <a:pPr marL="573088" indent="-573088">
                        <a:tabLst>
                          <a:tab pos="511175" algn="l"/>
                        </a:tabLst>
                      </a:pPr>
                      <a:r>
                        <a:rPr lang="en-US" sz="1200" b="1" dirty="0">
                          <a:latin typeface="Segoe UI Light" panose="020B0502040204020203" pitchFamily="34" charset="0"/>
                          <a:cs typeface="Segoe UI Light" panose="020B0502040204020203" pitchFamily="34" charset="0"/>
                        </a:rPr>
                        <a:t>	Introduce</a:t>
                      </a:r>
                      <a:r>
                        <a:rPr lang="en-US" sz="1200" b="1" baseline="0" dirty="0">
                          <a:latin typeface="Segoe UI Light" panose="020B0502040204020203" pitchFamily="34" charset="0"/>
                          <a:cs typeface="Segoe UI Light" panose="020B0502040204020203" pitchFamily="34" charset="0"/>
                        </a:rPr>
                        <a:t> d</a:t>
                      </a:r>
                      <a:r>
                        <a:rPr lang="en-US" sz="1200" b="1" dirty="0">
                          <a:latin typeface="Segoe UI Light" panose="020B0502040204020203" pitchFamily="34" charset="0"/>
                          <a:cs typeface="Segoe UI Light" panose="020B0502040204020203" pitchFamily="34" charset="0"/>
                        </a:rPr>
                        <a:t>at</a:t>
                      </a:r>
                      <a:r>
                        <a:rPr lang="en-US" sz="1200" b="1" baseline="0" dirty="0">
                          <a:latin typeface="Segoe UI Light" panose="020B0502040204020203" pitchFamily="34" charset="0"/>
                          <a:cs typeface="Segoe UI Light" panose="020B0502040204020203" pitchFamily="34" charset="0"/>
                        </a:rPr>
                        <a:t>a types, data type usage, converting data types, understanding SQL Server function types</a:t>
                      </a:r>
                      <a:endParaRPr lang="en-US" sz="1200" b="1" dirty="0">
                        <a:latin typeface="Segoe UI Light" panose="020B0502040204020203" pitchFamily="34" charset="0"/>
                        <a:cs typeface="Segoe UI Light" panose="020B0502040204020203" pitchFamily="34" charset="0"/>
                      </a:endParaRPr>
                    </a:p>
                  </a:txBody>
                  <a:tcPr marL="68598" marR="68598" marT="34299" marB="34299" anchor="ctr"/>
                </a:tc>
                <a:extLst>
                  <a:ext uri="{0D108BD9-81ED-4DB2-BD59-A6C34878D82A}">
                    <a16:rowId xmlns:a16="http://schemas.microsoft.com/office/drawing/2014/main" val="10003"/>
                  </a:ext>
                </a:extLst>
              </a:tr>
              <a:tr h="712020">
                <a:tc>
                  <a:txBody>
                    <a:bodyPr/>
                    <a:lstStyle/>
                    <a:p>
                      <a:pPr marL="573088" indent="-573088"/>
                      <a:r>
                        <a:rPr lang="en-US" sz="1800" dirty="0">
                          <a:latin typeface="Segoe UI Light" panose="020B0502040204020203" pitchFamily="34" charset="0"/>
                          <a:cs typeface="Segoe UI Light" panose="020B0502040204020203" pitchFamily="34" charset="0"/>
                        </a:rPr>
                        <a:t>04 | Grouping and Aggregating Data</a:t>
                      </a:r>
                      <a:r>
                        <a:rPr lang="en-US" sz="1800" baseline="0" dirty="0">
                          <a:latin typeface="Segoe UI Light" panose="020B0502040204020203" pitchFamily="34" charset="0"/>
                          <a:cs typeface="Segoe UI Light" panose="020B0502040204020203" pitchFamily="34" charset="0"/>
                        </a:rPr>
                        <a:t> </a:t>
                      </a:r>
                      <a:endParaRPr lang="en-US" sz="1800" dirty="0">
                        <a:latin typeface="Segoe UI Light" panose="020B0502040204020203" pitchFamily="34" charset="0"/>
                        <a:cs typeface="Segoe UI Light" panose="020B0502040204020203" pitchFamily="34" charset="0"/>
                      </a:endParaRPr>
                    </a:p>
                    <a:p>
                      <a:pPr marL="573088" indent="-573088">
                        <a:tabLst>
                          <a:tab pos="511175" algn="l"/>
                        </a:tabLst>
                      </a:pPr>
                      <a:r>
                        <a:rPr lang="en-US" sz="1200" dirty="0">
                          <a:latin typeface="Segoe UI Light" panose="020B0502040204020203" pitchFamily="34" charset="0"/>
                          <a:cs typeface="Segoe UI Light" panose="020B0502040204020203" pitchFamily="34" charset="0"/>
                        </a:rPr>
                        <a:t>	Aggregate functions, GROUP BY and HAVING clauses</a:t>
                      </a:r>
                      <a:r>
                        <a:rPr lang="en-US" sz="1200" baseline="0" dirty="0">
                          <a:latin typeface="Segoe UI Light" panose="020B0502040204020203" pitchFamily="34" charset="0"/>
                          <a:cs typeface="Segoe UI Light" panose="020B0502040204020203" pitchFamily="34" charset="0"/>
                        </a:rPr>
                        <a:t>, </a:t>
                      </a:r>
                      <a:r>
                        <a:rPr lang="en-US" sz="1200" baseline="0" dirty="0" err="1">
                          <a:latin typeface="Segoe UI Light" panose="020B0502040204020203" pitchFamily="34" charset="0"/>
                          <a:cs typeface="Segoe UI Light" panose="020B0502040204020203" pitchFamily="34" charset="0"/>
                        </a:rPr>
                        <a:t>subqueries</a:t>
                      </a:r>
                      <a:r>
                        <a:rPr lang="en-US" sz="1200" baseline="0" dirty="0">
                          <a:latin typeface="Segoe UI Light" panose="020B0502040204020203" pitchFamily="34" charset="0"/>
                          <a:cs typeface="Segoe UI Light" panose="020B0502040204020203" pitchFamily="34" charset="0"/>
                        </a:rPr>
                        <a:t>; self-contained, correlated, and EXISTS; </a:t>
                      </a:r>
                      <a:r>
                        <a:rPr lang="en-US" sz="1200" dirty="0">
                          <a:latin typeface="Segoe UI Light" panose="020B0502040204020203" pitchFamily="34" charset="0"/>
                          <a:cs typeface="Segoe UI Light" panose="020B0502040204020203" pitchFamily="34" charset="0"/>
                        </a:rPr>
                        <a:t>Views, inline-table valued functions,</a:t>
                      </a:r>
                      <a:r>
                        <a:rPr lang="en-US" sz="1200" baseline="0" dirty="0">
                          <a:latin typeface="Segoe UI Light" panose="020B0502040204020203" pitchFamily="34" charset="0"/>
                          <a:cs typeface="Segoe UI Light" panose="020B0502040204020203" pitchFamily="34" charset="0"/>
                        </a:rPr>
                        <a:t> and derived tables</a:t>
                      </a:r>
                      <a:endParaRPr lang="en-US" sz="1200" dirty="0">
                        <a:latin typeface="Segoe UI Light" panose="020B0502040204020203" pitchFamily="34" charset="0"/>
                        <a:cs typeface="Segoe UI Light" panose="020B0502040204020203" pitchFamily="34" charset="0"/>
                      </a:endParaRPr>
                    </a:p>
                  </a:txBody>
                  <a:tcPr marL="68598" marR="68598" marT="34299" marB="34299" anchor="ctr"/>
                </a:tc>
                <a:extLst>
                  <a:ext uri="{0D108BD9-81ED-4DB2-BD59-A6C34878D82A}">
                    <a16:rowId xmlns:a16="http://schemas.microsoft.com/office/drawing/2014/main" val="10004"/>
                  </a:ext>
                </a:extLst>
              </a:tr>
              <a:tr h="712020">
                <a:tc>
                  <a:txBody>
                    <a:bodyPr/>
                    <a:lstStyle/>
                    <a:p>
                      <a:pPr marL="573088" indent="-573088"/>
                      <a:r>
                        <a:rPr lang="en-US" sz="1800" dirty="0">
                          <a:latin typeface="Segoe UI Light" panose="020B0502040204020203" pitchFamily="34" charset="0"/>
                          <a:cs typeface="Segoe UI Light" panose="020B0502040204020203" pitchFamily="34" charset="0"/>
                        </a:rPr>
                        <a:t>    | Lunch</a:t>
                      </a:r>
                      <a:r>
                        <a:rPr lang="en-US" sz="1800" baseline="0" dirty="0">
                          <a:latin typeface="Segoe UI Light" panose="020B0502040204020203" pitchFamily="34" charset="0"/>
                          <a:cs typeface="Segoe UI Light" panose="020B0502040204020203" pitchFamily="34" charset="0"/>
                        </a:rPr>
                        <a:t> Break </a:t>
                      </a:r>
                      <a:endParaRPr lang="en-US" sz="1800" dirty="0">
                        <a:latin typeface="Segoe UI Light" panose="020B0502040204020203" pitchFamily="34" charset="0"/>
                        <a:cs typeface="Segoe UI Light" panose="020B0502040204020203" pitchFamily="34" charset="0"/>
                      </a:endParaRPr>
                    </a:p>
                    <a:p>
                      <a:pPr marL="573088" indent="-573088">
                        <a:tabLst>
                          <a:tab pos="511175" algn="l"/>
                        </a:tabLst>
                      </a:pPr>
                      <a:r>
                        <a:rPr lang="en-US" sz="1200" dirty="0">
                          <a:latin typeface="Segoe UI Light" panose="020B0502040204020203" pitchFamily="34" charset="0"/>
                          <a:cs typeface="Segoe UI Light" panose="020B0502040204020203" pitchFamily="34" charset="0"/>
                        </a:rPr>
                        <a:t>	Eat, drink, and recharge</a:t>
                      </a:r>
                      <a:r>
                        <a:rPr lang="en-US" sz="1200" baseline="0" dirty="0">
                          <a:latin typeface="Segoe UI Light" panose="020B0502040204020203" pitchFamily="34" charset="0"/>
                          <a:cs typeface="Segoe UI Light" panose="020B0502040204020203" pitchFamily="34" charset="0"/>
                        </a:rPr>
                        <a:t> for the afternoon session</a:t>
                      </a:r>
                      <a:endParaRPr lang="en-US" sz="1200" dirty="0">
                        <a:latin typeface="Segoe UI Light" panose="020B0502040204020203" pitchFamily="34" charset="0"/>
                        <a:cs typeface="Segoe UI Light" panose="020B0502040204020203" pitchFamily="34" charset="0"/>
                      </a:endParaRPr>
                    </a:p>
                  </a:txBody>
                  <a:tcPr marL="68598" marR="68598" marT="34299" marB="34299"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45050556"/>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and time data types: literals</a:t>
            </a:r>
          </a:p>
        </p:txBody>
      </p:sp>
      <p:sp>
        <p:nvSpPr>
          <p:cNvPr id="3" name="Content Placeholder 2"/>
          <p:cNvSpPr>
            <a:spLocks noGrp="1"/>
          </p:cNvSpPr>
          <p:nvPr>
            <p:ph idx="1"/>
          </p:nvPr>
        </p:nvSpPr>
        <p:spPr>
          <a:xfrm>
            <a:off x="458788" y="1001519"/>
            <a:ext cx="7751762" cy="4386262"/>
          </a:xfrm>
        </p:spPr>
        <p:txBody>
          <a:bodyPr>
            <a:normAutofit/>
          </a:bodyPr>
          <a:lstStyle/>
          <a:p>
            <a:r>
              <a:rPr lang="en-US" sz="2000" dirty="0"/>
              <a:t>SQL Server doesn't offer an option for entering a date or time value explicitly</a:t>
            </a:r>
          </a:p>
          <a:p>
            <a:pPr lvl="1"/>
            <a:r>
              <a:rPr lang="en-US" sz="2000" dirty="0"/>
              <a:t>Dates and times are entered as character literals and converted explicitly or implicitly</a:t>
            </a:r>
          </a:p>
          <a:p>
            <a:pPr lvl="2"/>
            <a:r>
              <a:rPr lang="en-US" sz="2000" dirty="0"/>
              <a:t>For example, CHAR converted to DATETIME due to precedence</a:t>
            </a:r>
          </a:p>
          <a:p>
            <a:pPr lvl="1"/>
            <a:r>
              <a:rPr lang="en-US" sz="2000" dirty="0"/>
              <a:t>Formats are language-dependent, can cause confusion</a:t>
            </a:r>
          </a:p>
          <a:p>
            <a:r>
              <a:rPr lang="en-US" sz="2000" dirty="0"/>
              <a:t>Best practices:</a:t>
            </a:r>
          </a:p>
          <a:p>
            <a:pPr lvl="1"/>
            <a:r>
              <a:rPr lang="en-US" sz="2000" dirty="0"/>
              <a:t>Use character strings to express date and time values</a:t>
            </a:r>
          </a:p>
          <a:p>
            <a:pPr lvl="1"/>
            <a:r>
              <a:rPr lang="en-US" sz="2000" dirty="0"/>
              <a:t>Use language-neutral formats</a:t>
            </a:r>
          </a:p>
        </p:txBody>
      </p:sp>
      <p:sp>
        <p:nvSpPr>
          <p:cNvPr id="4" name="AutoShape 3"/>
          <p:cNvSpPr>
            <a:spLocks noChangeArrowheads="1"/>
          </p:cNvSpPr>
          <p:nvPr/>
        </p:nvSpPr>
        <p:spPr bwMode="auto">
          <a:xfrm>
            <a:off x="782151" y="4853980"/>
            <a:ext cx="7550085"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SalesOrderID</a:t>
            </a:r>
            <a:r>
              <a:rPr lang="en-US" sz="2000" b="0" dirty="0"/>
              <a:t>, </a:t>
            </a:r>
            <a:r>
              <a:rPr lang="en-US" sz="2000" b="0" dirty="0" err="1"/>
              <a:t>CustomerID</a:t>
            </a:r>
            <a:r>
              <a:rPr lang="en-US" sz="2000" b="0" dirty="0"/>
              <a:t>, </a:t>
            </a:r>
            <a:r>
              <a:rPr lang="en-US" sz="2000" b="0" dirty="0" err="1"/>
              <a:t>OrderDate</a:t>
            </a:r>
            <a:endParaRPr lang="en-US" sz="2000" b="0" dirty="0"/>
          </a:p>
          <a:p>
            <a:r>
              <a:rPr lang="en-US" sz="2000" b="0" dirty="0">
                <a:solidFill>
                  <a:srgbClr val="0000CC"/>
                </a:solidFill>
              </a:rPr>
              <a:t>FROM</a:t>
            </a:r>
            <a:r>
              <a:rPr lang="en-US" sz="2000" b="0" dirty="0"/>
              <a:t> </a:t>
            </a:r>
            <a:r>
              <a:rPr lang="en-US" sz="2000" b="0" dirty="0" err="1"/>
              <a:t>Sales.SalesOrderHeader</a:t>
            </a:r>
            <a:endParaRPr lang="en-US" sz="2000" b="0" dirty="0"/>
          </a:p>
          <a:p>
            <a:r>
              <a:rPr lang="en-US" sz="2000" b="0" dirty="0">
                <a:solidFill>
                  <a:srgbClr val="0000CC"/>
                </a:solidFill>
              </a:rPr>
              <a:t>WHERE</a:t>
            </a:r>
            <a:r>
              <a:rPr lang="en-US" sz="2000" b="0" dirty="0"/>
              <a:t> </a:t>
            </a:r>
            <a:r>
              <a:rPr lang="en-US" sz="2000" b="0" dirty="0" err="1"/>
              <a:t>OrderDate</a:t>
            </a:r>
            <a:r>
              <a:rPr lang="en-US" sz="2000" b="0" dirty="0"/>
              <a:t> = </a:t>
            </a:r>
            <a:r>
              <a:rPr lang="en-US" sz="2000" b="0" dirty="0">
                <a:solidFill>
                  <a:srgbClr val="FF0000"/>
                </a:solidFill>
              </a:rPr>
              <a:t>'20070825';</a:t>
            </a:r>
          </a:p>
        </p:txBody>
      </p:sp>
      <p:grpSp>
        <p:nvGrpSpPr>
          <p:cNvPr id="10" name="Group 204"/>
          <p:cNvGrpSpPr>
            <a:grpSpLocks/>
          </p:cNvGrpSpPr>
          <p:nvPr/>
        </p:nvGrpSpPr>
        <p:grpSpPr bwMode="auto">
          <a:xfrm>
            <a:off x="236054" y="6077641"/>
            <a:ext cx="750888" cy="349250"/>
            <a:chOff x="384" y="3024"/>
            <a:chExt cx="720" cy="336"/>
          </a:xfrm>
        </p:grpSpPr>
        <p:sp>
          <p:nvSpPr>
            <p:cNvPr id="11" name="Oval 205"/>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a:defRPr/>
              </a:pPr>
              <a:endParaRPr lang="en-IN" b="0" dirty="0">
                <a:cs typeface="Arial" pitchFamily="34" charset="0"/>
              </a:endParaRPr>
            </a:p>
          </p:txBody>
        </p:sp>
        <p:grpSp>
          <p:nvGrpSpPr>
            <p:cNvPr id="12" name="Group 206"/>
            <p:cNvGrpSpPr>
              <a:grpSpLocks/>
            </p:cNvGrpSpPr>
            <p:nvPr/>
          </p:nvGrpSpPr>
          <p:grpSpPr bwMode="auto">
            <a:xfrm>
              <a:off x="480" y="3096"/>
              <a:ext cx="240" cy="192"/>
              <a:chOff x="480" y="3096"/>
              <a:chExt cx="240" cy="192"/>
            </a:xfrm>
          </p:grpSpPr>
          <p:sp>
            <p:nvSpPr>
              <p:cNvPr id="13" name="Oval 207"/>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noFill/>
                <a:round/>
                <a:headEnd/>
                <a:tailEnd/>
              </a:ln>
            </p:spPr>
            <p:txBody>
              <a:bodyPr wrap="none" anchor="ctr"/>
              <a:lstStyle/>
              <a:p>
                <a:pPr algn="ctr"/>
                <a:endParaRPr lang="en-IN" b="0" dirty="0"/>
              </a:p>
            </p:txBody>
          </p:sp>
          <p:sp>
            <p:nvSpPr>
              <p:cNvPr id="14" name="Freeform 208"/>
              <p:cNvSpPr>
                <a:spLocks/>
              </p:cNvSpPr>
              <p:nvPr/>
            </p:nvSpPr>
            <p:spPr bwMode="auto">
              <a:xfrm>
                <a:off x="539" y="3123"/>
                <a:ext cx="139" cy="131"/>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a:defRPr/>
                </a:pPr>
                <a:endParaRPr lang="en-IN" b="0" dirty="0">
                  <a:cs typeface="Arial" pitchFamily="34" charset="0"/>
                </a:endParaRPr>
              </a:p>
            </p:txBody>
          </p:sp>
        </p:grpSp>
      </p:grpSp>
      <p:grpSp>
        <p:nvGrpSpPr>
          <p:cNvPr id="15" name="Group 12"/>
          <p:cNvGrpSpPr>
            <a:grpSpLocks/>
          </p:cNvGrpSpPr>
          <p:nvPr/>
        </p:nvGrpSpPr>
        <p:grpSpPr bwMode="auto">
          <a:xfrm>
            <a:off x="611498" y="6119794"/>
            <a:ext cx="304800" cy="244475"/>
            <a:chOff x="768" y="3096"/>
            <a:chExt cx="240" cy="192"/>
          </a:xfrm>
        </p:grpSpPr>
        <p:sp>
          <p:nvSpPr>
            <p:cNvPr id="16"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17"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264769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date and time separately</a:t>
            </a:r>
          </a:p>
        </p:txBody>
      </p:sp>
      <p:sp>
        <p:nvSpPr>
          <p:cNvPr id="3" name="Content Placeholder 2"/>
          <p:cNvSpPr>
            <a:spLocks noGrp="1"/>
          </p:cNvSpPr>
          <p:nvPr>
            <p:ph idx="1"/>
          </p:nvPr>
        </p:nvSpPr>
        <p:spPr/>
        <p:txBody>
          <a:bodyPr/>
          <a:lstStyle/>
          <a:p>
            <a:r>
              <a:rPr lang="en-US" sz="2000" dirty="0"/>
              <a:t>DATETIME, SMALLDATETIME, DATETIME2, and DATETIMEOFFSET</a:t>
            </a:r>
            <a:r>
              <a:rPr lang="en-US" sz="2000" baseline="0" dirty="0"/>
              <a:t> include both date and time</a:t>
            </a:r>
            <a:r>
              <a:rPr lang="en-US" sz="2000" dirty="0"/>
              <a:t> data</a:t>
            </a:r>
            <a:endParaRPr lang="en-US" sz="2000" baseline="0" dirty="0"/>
          </a:p>
          <a:p>
            <a:r>
              <a:rPr lang="en-US" sz="2000" dirty="0"/>
              <a:t>If only date is specified, time set to midnight (all zeroes)</a:t>
            </a:r>
          </a:p>
          <a:p>
            <a:r>
              <a:rPr lang="en-US" sz="2000" dirty="0"/>
              <a:t>If only time is specified, date set to base date (January 1, 1900)</a:t>
            </a:r>
          </a:p>
        </p:txBody>
      </p:sp>
      <p:sp>
        <p:nvSpPr>
          <p:cNvPr id="4" name="AutoShape 3"/>
          <p:cNvSpPr>
            <a:spLocks noChangeArrowheads="1"/>
          </p:cNvSpPr>
          <p:nvPr/>
        </p:nvSpPr>
        <p:spPr bwMode="auto">
          <a:xfrm>
            <a:off x="875458" y="3053638"/>
            <a:ext cx="7204852" cy="67133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cs typeface="+mn-cs"/>
              </a:rPr>
              <a:t>DECLARE</a:t>
            </a:r>
            <a:r>
              <a:rPr lang="en-US" sz="2000" b="0" dirty="0">
                <a:latin typeface="Lucida Sans Typewriter" pitchFamily="49" charset="0"/>
                <a:cs typeface="+mn-cs"/>
              </a:rPr>
              <a:t> @DateOnly </a:t>
            </a:r>
            <a:r>
              <a:rPr lang="en-US" sz="2000" b="0" dirty="0">
                <a:solidFill>
                  <a:srgbClr val="0000CC"/>
                </a:solidFill>
                <a:latin typeface="Lucida Sans Typewriter" pitchFamily="49" charset="0"/>
                <a:cs typeface="+mn-cs"/>
              </a:rPr>
              <a:t>DATETIME</a:t>
            </a:r>
            <a:r>
              <a:rPr lang="en-US" sz="2000" b="0" dirty="0">
                <a:latin typeface="Lucida Sans Typewriter" pitchFamily="49" charset="0"/>
                <a:cs typeface="+mn-cs"/>
              </a:rPr>
              <a:t> = </a:t>
            </a:r>
            <a:r>
              <a:rPr lang="en-US" sz="2000" b="0" dirty="0">
                <a:solidFill>
                  <a:srgbClr val="FF0000"/>
                </a:solidFill>
                <a:latin typeface="Lucida Sans Typewriter" pitchFamily="49" charset="0"/>
                <a:cs typeface="+mn-cs"/>
              </a:rPr>
              <a:t>'20120212';</a:t>
            </a:r>
          </a:p>
          <a:p>
            <a:pPr defTabSz="457200">
              <a:lnSpc>
                <a:spcPct val="90000"/>
              </a:lnSpc>
              <a:tabLst>
                <a:tab pos="457200" algn="l"/>
              </a:tabLst>
              <a:defRPr/>
            </a:pPr>
            <a:r>
              <a:rPr lang="en-US" sz="2000" b="0" dirty="0">
                <a:solidFill>
                  <a:srgbClr val="0000CC"/>
                </a:solidFill>
                <a:latin typeface="Lucida Sans Typewriter" pitchFamily="49" charset="0"/>
              </a:rPr>
              <a:t>SELECT</a:t>
            </a:r>
            <a:r>
              <a:rPr lang="en-US" sz="2000" b="0" dirty="0">
                <a:latin typeface="Lucida Sans Typewriter" pitchFamily="49" charset="0"/>
              </a:rPr>
              <a:t> @</a:t>
            </a:r>
            <a:r>
              <a:rPr lang="en-US" sz="2000" b="0" dirty="0" err="1">
                <a:latin typeface="Lucida Sans Typewriter" pitchFamily="49" charset="0"/>
              </a:rPr>
              <a:t>DateOnly</a:t>
            </a:r>
            <a:r>
              <a:rPr lang="en-US" sz="2000" b="0" dirty="0">
                <a:latin typeface="Lucida Sans Typewriter" pitchFamily="49" charset="0"/>
              </a:rPr>
              <a:t>;</a:t>
            </a:r>
          </a:p>
        </p:txBody>
      </p:sp>
      <p:sp>
        <p:nvSpPr>
          <p:cNvPr id="5" name="AutoShape 3"/>
          <p:cNvSpPr>
            <a:spLocks noChangeArrowheads="1"/>
          </p:cNvSpPr>
          <p:nvPr/>
        </p:nvSpPr>
        <p:spPr bwMode="auto">
          <a:xfrm>
            <a:off x="875458" y="3976581"/>
            <a:ext cx="6256338"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latin typeface="Lucida Sans Typewriter" pitchFamily="49" charset="0"/>
                <a:cs typeface="+mn-cs"/>
              </a:rPr>
              <a:t>RESULT</a:t>
            </a:r>
          </a:p>
          <a:p>
            <a:pPr defTabSz="457200">
              <a:lnSpc>
                <a:spcPct val="90000"/>
              </a:lnSpc>
              <a:tabLst>
                <a:tab pos="457200" algn="l"/>
              </a:tabLst>
              <a:defRPr/>
            </a:pPr>
            <a:r>
              <a:rPr lang="en-US" sz="2000" b="0" dirty="0">
                <a:latin typeface="Lucida Sans Typewriter" pitchFamily="49" charset="0"/>
                <a:cs typeface="+mn-cs"/>
              </a:rPr>
              <a:t>-----------------------</a:t>
            </a:r>
          </a:p>
          <a:p>
            <a:pPr defTabSz="457200">
              <a:lnSpc>
                <a:spcPct val="90000"/>
              </a:lnSpc>
              <a:tabLst>
                <a:tab pos="457200" algn="l"/>
              </a:tabLst>
              <a:defRPr/>
            </a:pPr>
            <a:r>
              <a:rPr lang="en-US" sz="2000" b="0" dirty="0">
                <a:latin typeface="Lucida Sans Typewriter" pitchFamily="49" charset="0"/>
                <a:cs typeface="+mn-cs"/>
              </a:rPr>
              <a:t>2012-02-12 00:00:00.000</a:t>
            </a:r>
            <a:endParaRPr lang="en-US" sz="2000" b="0" dirty="0">
              <a:latin typeface="Lucida Sans Typewriter" pitchFamily="49" charset="0"/>
            </a:endParaRPr>
          </a:p>
        </p:txBody>
      </p:sp>
    </p:spTree>
    <p:extLst>
      <p:ext uri="{BB962C8B-B14F-4D97-AF65-F5344CB8AC3E}">
        <p14:creationId xmlns:p14="http://schemas.microsoft.com/office/powerpoint/2010/main" val="264054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Querying date and time values</a:t>
            </a:r>
          </a:p>
        </p:txBody>
      </p:sp>
      <p:sp>
        <p:nvSpPr>
          <p:cNvPr id="3" name="Content Placeholder 2"/>
          <p:cNvSpPr>
            <a:spLocks noGrp="1"/>
          </p:cNvSpPr>
          <p:nvPr>
            <p:ph idx="1"/>
          </p:nvPr>
        </p:nvSpPr>
        <p:spPr>
          <a:xfrm>
            <a:off x="458787" y="992187"/>
            <a:ext cx="8090301" cy="5122174"/>
          </a:xfrm>
        </p:spPr>
        <p:txBody>
          <a:bodyPr/>
          <a:lstStyle/>
          <a:p>
            <a:r>
              <a:rPr lang="en-US" sz="2300" dirty="0"/>
              <a:t>Date values converted from character literals often omit time</a:t>
            </a:r>
          </a:p>
          <a:p>
            <a:r>
              <a:rPr lang="en-US" sz="2300" dirty="0"/>
              <a:t>   </a:t>
            </a:r>
          </a:p>
          <a:p>
            <a:r>
              <a:rPr lang="en-US" sz="2000" dirty="0"/>
              <a:t>Queries written with equality operator for date will match midnight</a:t>
            </a:r>
          </a:p>
          <a:p>
            <a:pPr lvl="2"/>
            <a:endParaRPr lang="en-US" dirty="0"/>
          </a:p>
          <a:p>
            <a:pPr lvl="2"/>
            <a:endParaRPr lang="en-US" dirty="0"/>
          </a:p>
          <a:p>
            <a:pPr lvl="1"/>
            <a:endParaRPr lang="en-US" dirty="0"/>
          </a:p>
          <a:p>
            <a:pPr lvl="1"/>
            <a:endParaRPr lang="en-US" dirty="0"/>
          </a:p>
          <a:p>
            <a:pPr lvl="1"/>
            <a:endParaRPr lang="en-US" dirty="0"/>
          </a:p>
          <a:p>
            <a:pPr lvl="1"/>
            <a:endParaRPr lang="en-US" sz="2000" dirty="0"/>
          </a:p>
          <a:p>
            <a:r>
              <a:rPr lang="en-US" sz="2300" dirty="0"/>
              <a:t>If time values are stored, queries need to account for time past midnight on a date</a:t>
            </a:r>
          </a:p>
          <a:p>
            <a:pPr lvl="2"/>
            <a:r>
              <a:rPr lang="en-US" sz="2000" dirty="0"/>
              <a:t>Use range filters instead of equality</a:t>
            </a:r>
          </a:p>
        </p:txBody>
      </p:sp>
      <p:sp>
        <p:nvSpPr>
          <p:cNvPr id="5" name="AutoShape 3"/>
          <p:cNvSpPr>
            <a:spLocks noChangeArrowheads="1"/>
          </p:cNvSpPr>
          <p:nvPr/>
        </p:nvSpPr>
        <p:spPr bwMode="auto">
          <a:xfrm>
            <a:off x="559626" y="2303279"/>
            <a:ext cx="7550085"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SalesOrderID</a:t>
            </a:r>
            <a:r>
              <a:rPr lang="en-US" sz="2000" b="0" dirty="0"/>
              <a:t>, </a:t>
            </a:r>
            <a:r>
              <a:rPr lang="en-US" sz="2000" b="0" dirty="0" err="1"/>
              <a:t>CustomerID</a:t>
            </a:r>
            <a:r>
              <a:rPr lang="en-US" sz="2000" b="0" dirty="0"/>
              <a:t>, </a:t>
            </a:r>
            <a:r>
              <a:rPr lang="en-US" sz="2000" b="0" dirty="0" err="1"/>
              <a:t>OrderDate</a:t>
            </a:r>
            <a:endParaRPr lang="en-US" sz="2000" b="0" dirty="0"/>
          </a:p>
          <a:p>
            <a:r>
              <a:rPr lang="en-US" sz="2000" b="0" dirty="0">
                <a:solidFill>
                  <a:srgbClr val="0000CC"/>
                </a:solidFill>
              </a:rPr>
              <a:t>FROM</a:t>
            </a:r>
            <a:r>
              <a:rPr lang="en-US" sz="2000" b="0" dirty="0"/>
              <a:t> </a:t>
            </a:r>
            <a:r>
              <a:rPr lang="en-US" sz="2000" b="0" dirty="0" err="1"/>
              <a:t>Sales.SalesOrderHeader</a:t>
            </a:r>
            <a:endParaRPr lang="en-US" sz="2000" b="0" dirty="0"/>
          </a:p>
          <a:p>
            <a:r>
              <a:rPr lang="en-US" sz="2000" b="0" dirty="0">
                <a:solidFill>
                  <a:srgbClr val="0000CC"/>
                </a:solidFill>
              </a:rPr>
              <a:t>WHERE</a:t>
            </a:r>
            <a:r>
              <a:rPr lang="en-US" sz="2000" b="0" dirty="0"/>
              <a:t> </a:t>
            </a:r>
            <a:r>
              <a:rPr lang="en-US" sz="2000" b="0" dirty="0" err="1"/>
              <a:t>OrderDate</a:t>
            </a:r>
            <a:r>
              <a:rPr lang="en-US" sz="2000" b="0" dirty="0"/>
              <a:t> = </a:t>
            </a:r>
            <a:r>
              <a:rPr lang="en-US" sz="2000" b="0" dirty="0">
                <a:solidFill>
                  <a:srgbClr val="FF0000"/>
                </a:solidFill>
              </a:rPr>
              <a:t>'20070825';</a:t>
            </a:r>
          </a:p>
        </p:txBody>
      </p:sp>
      <p:sp>
        <p:nvSpPr>
          <p:cNvPr id="6" name="AutoShape 3"/>
          <p:cNvSpPr>
            <a:spLocks noChangeArrowheads="1"/>
          </p:cNvSpPr>
          <p:nvPr/>
        </p:nvSpPr>
        <p:spPr bwMode="auto">
          <a:xfrm>
            <a:off x="559626" y="4739725"/>
            <a:ext cx="7335093"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 </a:t>
            </a:r>
            <a:r>
              <a:rPr lang="en-US" sz="2000" b="0" dirty="0" err="1"/>
              <a:t>SalesOrderID</a:t>
            </a:r>
            <a:r>
              <a:rPr lang="en-US" sz="2000" b="0" dirty="0"/>
              <a:t>, </a:t>
            </a:r>
            <a:r>
              <a:rPr lang="en-US" sz="2000" b="0" dirty="0" err="1"/>
              <a:t>CustomerID</a:t>
            </a:r>
            <a:r>
              <a:rPr lang="en-US" sz="2000" b="0" dirty="0"/>
              <a:t>, </a:t>
            </a:r>
            <a:r>
              <a:rPr lang="en-US" sz="2000" b="0" dirty="0" err="1"/>
              <a:t>OrderDate</a:t>
            </a:r>
            <a:endParaRPr lang="en-US" sz="2000" b="0" dirty="0"/>
          </a:p>
          <a:p>
            <a:r>
              <a:rPr lang="en-US" sz="2000" b="0" dirty="0">
                <a:solidFill>
                  <a:srgbClr val="0000CC"/>
                </a:solidFill>
              </a:rPr>
              <a:t>FROM</a:t>
            </a:r>
            <a:r>
              <a:rPr lang="en-US" sz="2000" b="0" dirty="0"/>
              <a:t> </a:t>
            </a:r>
            <a:r>
              <a:rPr lang="en-US" sz="2000" b="0" dirty="0" err="1"/>
              <a:t>Sales.SalesOrderHeader</a:t>
            </a:r>
            <a:endParaRPr lang="en-US" sz="2000" b="0" dirty="0"/>
          </a:p>
          <a:p>
            <a:r>
              <a:rPr lang="en-US" sz="2000" b="0" dirty="0">
                <a:solidFill>
                  <a:srgbClr val="0000CC"/>
                </a:solidFill>
              </a:rPr>
              <a:t>WHERE </a:t>
            </a:r>
            <a:r>
              <a:rPr lang="en-US" sz="2000" b="0" dirty="0" err="1"/>
              <a:t>OrderDate</a:t>
            </a:r>
            <a:r>
              <a:rPr lang="en-US" sz="2000" b="0" dirty="0"/>
              <a:t> &gt;= </a:t>
            </a:r>
            <a:r>
              <a:rPr lang="en-US" sz="2000" b="0" dirty="0">
                <a:solidFill>
                  <a:srgbClr val="FF0000"/>
                </a:solidFill>
              </a:rPr>
              <a:t>'20070825'</a:t>
            </a:r>
          </a:p>
          <a:p>
            <a:r>
              <a:rPr lang="en-US" sz="2000" b="0" dirty="0">
                <a:solidFill>
                  <a:srgbClr val="0000CC"/>
                </a:solidFill>
              </a:rPr>
              <a:t>AND</a:t>
            </a:r>
            <a:r>
              <a:rPr lang="en-US" sz="2000" b="0" dirty="0"/>
              <a:t>  </a:t>
            </a:r>
            <a:r>
              <a:rPr lang="en-US" sz="2000" b="0" dirty="0" err="1"/>
              <a:t>OrderDate</a:t>
            </a:r>
            <a:r>
              <a:rPr lang="en-US" sz="2000" b="0" dirty="0"/>
              <a:t> &lt; </a:t>
            </a:r>
            <a:r>
              <a:rPr lang="en-US" sz="2000" b="0" dirty="0">
                <a:solidFill>
                  <a:srgbClr val="FF0000"/>
                </a:solidFill>
              </a:rPr>
              <a:t>'20070826';</a:t>
            </a:r>
          </a:p>
        </p:txBody>
      </p:sp>
    </p:spTree>
    <p:extLst>
      <p:ext uri="{BB962C8B-B14F-4D97-AF65-F5344CB8AC3E}">
        <p14:creationId xmlns:p14="http://schemas.microsoft.com/office/powerpoint/2010/main" val="2224080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a:t>
            </a:r>
            <a:r>
              <a:rPr lang="en-US" baseline="0" dirty="0"/>
              <a:t> and time functions</a:t>
            </a:r>
            <a:endParaRPr lang="en-US" dirty="0"/>
          </a:p>
        </p:txBody>
      </p:sp>
      <p:sp>
        <p:nvSpPr>
          <p:cNvPr id="3" name="Content Placeholder 2"/>
          <p:cNvSpPr>
            <a:spLocks noGrp="1"/>
          </p:cNvSpPr>
          <p:nvPr>
            <p:ph idx="1"/>
          </p:nvPr>
        </p:nvSpPr>
        <p:spPr/>
        <p:txBody>
          <a:bodyPr/>
          <a:lstStyle/>
          <a:p>
            <a:r>
              <a:rPr lang="en-US" dirty="0"/>
              <a:t>Functions that return current date and time</a:t>
            </a:r>
          </a:p>
        </p:txBody>
      </p:sp>
      <p:graphicFrame>
        <p:nvGraphicFramePr>
          <p:cNvPr id="6" name="Table 5"/>
          <p:cNvGraphicFramePr>
            <a:graphicFrameLocks noGrp="1"/>
          </p:cNvGraphicFramePr>
          <p:nvPr>
            <p:extLst/>
          </p:nvPr>
        </p:nvGraphicFramePr>
        <p:xfrm>
          <a:off x="786384" y="1499616"/>
          <a:ext cx="7526693" cy="2682240"/>
        </p:xfrm>
        <a:graphic>
          <a:graphicData uri="http://schemas.openxmlformats.org/drawingml/2006/table">
            <a:tbl>
              <a:tblPr firstRow="1" bandRow="1">
                <a:tableStyleId>{073A0DAA-6AF3-43AB-8588-CEC1D06C72B9}</a:tableStyleId>
              </a:tblPr>
              <a:tblGrid>
                <a:gridCol w="2749420">
                  <a:extLst>
                    <a:ext uri="{9D8B030D-6E8A-4147-A177-3AD203B41FA5}">
                      <a16:colId xmlns:a16="http://schemas.microsoft.com/office/drawing/2014/main" val="20000"/>
                    </a:ext>
                  </a:extLst>
                </a:gridCol>
                <a:gridCol w="1314580">
                  <a:extLst>
                    <a:ext uri="{9D8B030D-6E8A-4147-A177-3AD203B41FA5}">
                      <a16:colId xmlns:a16="http://schemas.microsoft.com/office/drawing/2014/main" val="20001"/>
                    </a:ext>
                  </a:extLst>
                </a:gridCol>
                <a:gridCol w="3462693">
                  <a:extLst>
                    <a:ext uri="{9D8B030D-6E8A-4147-A177-3AD203B41FA5}">
                      <a16:colId xmlns:a16="http://schemas.microsoft.com/office/drawing/2014/main" val="20002"/>
                    </a:ext>
                  </a:extLst>
                </a:gridCol>
              </a:tblGrid>
              <a:tr h="370840">
                <a:tc>
                  <a:txBody>
                    <a:bodyPr/>
                    <a:lstStyle/>
                    <a:p>
                      <a:r>
                        <a:rPr lang="en-US" sz="1200" dirty="0"/>
                        <a:t>Function</a:t>
                      </a:r>
                    </a:p>
                  </a:txBody>
                  <a:tcPr/>
                </a:tc>
                <a:tc>
                  <a:txBody>
                    <a:bodyPr/>
                    <a:lstStyle/>
                    <a:p>
                      <a:r>
                        <a:rPr lang="en-US" sz="1200" dirty="0"/>
                        <a:t>Return Type</a:t>
                      </a:r>
                    </a:p>
                  </a:txBody>
                  <a:tcPr/>
                </a:tc>
                <a:tc>
                  <a:txBody>
                    <a:bodyPr/>
                    <a:lstStyle/>
                    <a:p>
                      <a:r>
                        <a:rPr lang="en-US" sz="1200" dirty="0"/>
                        <a:t>Remarks</a:t>
                      </a:r>
                    </a:p>
                  </a:txBody>
                  <a:tcPr/>
                </a:tc>
                <a:extLst>
                  <a:ext uri="{0D108BD9-81ED-4DB2-BD59-A6C34878D82A}">
                    <a16:rowId xmlns:a16="http://schemas.microsoft.com/office/drawing/2014/main" val="10000"/>
                  </a:ext>
                </a:extLst>
              </a:tr>
              <a:tr h="370840">
                <a:tc>
                  <a:txBody>
                    <a:bodyPr/>
                    <a:lstStyle/>
                    <a:p>
                      <a:r>
                        <a:rPr lang="en-US" sz="1200" dirty="0"/>
                        <a:t>GETDATE()</a:t>
                      </a:r>
                    </a:p>
                  </a:txBody>
                  <a:tcPr/>
                </a:tc>
                <a:tc>
                  <a:txBody>
                    <a:bodyPr/>
                    <a:lstStyle/>
                    <a:p>
                      <a:r>
                        <a:rPr lang="en-US" sz="1200" dirty="0"/>
                        <a:t>datetime</a:t>
                      </a:r>
                    </a:p>
                  </a:txBody>
                  <a:tcPr/>
                </a:tc>
                <a:tc>
                  <a:txBody>
                    <a:bodyPr/>
                    <a:lstStyle/>
                    <a:p>
                      <a:r>
                        <a:rPr lang="en-US" sz="1200" dirty="0"/>
                        <a:t>Current</a:t>
                      </a:r>
                      <a:r>
                        <a:rPr lang="en-US" sz="1200" baseline="0" dirty="0"/>
                        <a:t> date and time. </a:t>
                      </a:r>
                      <a:r>
                        <a:rPr lang="en-US" sz="1200" dirty="0"/>
                        <a:t>No time zone offset.</a:t>
                      </a:r>
                    </a:p>
                  </a:txBody>
                  <a:tcPr/>
                </a:tc>
                <a:extLst>
                  <a:ext uri="{0D108BD9-81ED-4DB2-BD59-A6C34878D82A}">
                    <a16:rowId xmlns:a16="http://schemas.microsoft.com/office/drawing/2014/main" val="10001"/>
                  </a:ext>
                </a:extLst>
              </a:tr>
              <a:tr h="370840">
                <a:tc>
                  <a:txBody>
                    <a:bodyPr/>
                    <a:lstStyle/>
                    <a:p>
                      <a:r>
                        <a:rPr lang="en-US" sz="1200" dirty="0"/>
                        <a:t>GETUTCDATE()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datetime</a:t>
                      </a:r>
                    </a:p>
                  </a:txBody>
                  <a:tcPr/>
                </a:tc>
                <a:tc>
                  <a:txBody>
                    <a:bodyPr/>
                    <a:lstStyle/>
                    <a:p>
                      <a:r>
                        <a:rPr lang="en-US" sz="1200" dirty="0"/>
                        <a:t>Current</a:t>
                      </a:r>
                      <a:r>
                        <a:rPr lang="en-US" sz="1200" baseline="0" dirty="0"/>
                        <a:t> date and time in UTC.</a:t>
                      </a:r>
                      <a:endParaRPr lang="en-US" sz="1200" dirty="0"/>
                    </a:p>
                  </a:txBody>
                  <a:tcPr/>
                </a:tc>
                <a:extLst>
                  <a:ext uri="{0D108BD9-81ED-4DB2-BD59-A6C34878D82A}">
                    <a16:rowId xmlns:a16="http://schemas.microsoft.com/office/drawing/2014/main" val="10002"/>
                  </a:ext>
                </a:extLst>
              </a:tr>
              <a:tr h="370840">
                <a:tc>
                  <a:txBody>
                    <a:bodyPr/>
                    <a:lstStyle/>
                    <a:p>
                      <a:r>
                        <a:rPr lang="en-US" sz="1200" dirty="0"/>
                        <a:t>CURRENT_TIMESTAMP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datetime</a:t>
                      </a:r>
                    </a:p>
                  </a:txBody>
                  <a:tcPr/>
                </a:tc>
                <a:tc>
                  <a:txBody>
                    <a:bodyPr/>
                    <a:lstStyle/>
                    <a:p>
                      <a:r>
                        <a:rPr lang="en-US" sz="1200" dirty="0"/>
                        <a:t>Current</a:t>
                      </a:r>
                      <a:r>
                        <a:rPr lang="en-US" sz="1200" baseline="0" dirty="0"/>
                        <a:t> date and time. </a:t>
                      </a:r>
                      <a:r>
                        <a:rPr lang="en-US" sz="1200" dirty="0"/>
                        <a:t>No time zone offset. ANSI standard.</a:t>
                      </a:r>
                    </a:p>
                  </a:txBody>
                  <a:tcPr/>
                </a:tc>
                <a:extLst>
                  <a:ext uri="{0D108BD9-81ED-4DB2-BD59-A6C34878D82A}">
                    <a16:rowId xmlns:a16="http://schemas.microsoft.com/office/drawing/2014/main" val="10003"/>
                  </a:ext>
                </a:extLst>
              </a:tr>
              <a:tr h="370840">
                <a:tc>
                  <a:txBody>
                    <a:bodyPr/>
                    <a:lstStyle/>
                    <a:p>
                      <a:r>
                        <a:rPr lang="en-US" sz="1200" dirty="0"/>
                        <a:t>SYSDATETIME()</a:t>
                      </a:r>
                    </a:p>
                  </a:txBody>
                  <a:tcPr/>
                </a:tc>
                <a:tc>
                  <a:txBody>
                    <a:bodyPr/>
                    <a:lstStyle/>
                    <a:p>
                      <a:r>
                        <a:rPr lang="en-US" sz="1200" dirty="0"/>
                        <a:t>datetime2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Current</a:t>
                      </a:r>
                      <a:r>
                        <a:rPr lang="en-US" sz="1200" baseline="0" dirty="0"/>
                        <a:t> date and time. </a:t>
                      </a:r>
                      <a:r>
                        <a:rPr lang="en-US" sz="1200" dirty="0"/>
                        <a:t>No time zone offset</a:t>
                      </a:r>
                    </a:p>
                  </a:txBody>
                  <a:tcPr/>
                </a:tc>
                <a:extLst>
                  <a:ext uri="{0D108BD9-81ED-4DB2-BD59-A6C34878D82A}">
                    <a16:rowId xmlns:a16="http://schemas.microsoft.com/office/drawing/2014/main" val="10004"/>
                  </a:ext>
                </a:extLst>
              </a:tr>
              <a:tr h="370840">
                <a:tc>
                  <a:txBody>
                    <a:bodyPr/>
                    <a:lstStyle/>
                    <a:p>
                      <a:r>
                        <a:rPr lang="en-US" sz="1200" dirty="0"/>
                        <a:t>SYSUTCDATETIME()</a:t>
                      </a:r>
                    </a:p>
                  </a:txBody>
                  <a:tcPr/>
                </a:tc>
                <a:tc>
                  <a:txBody>
                    <a:bodyPr/>
                    <a:lstStyle/>
                    <a:p>
                      <a:r>
                        <a:rPr lang="en-US" sz="1200" dirty="0"/>
                        <a:t>datetime2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Current</a:t>
                      </a:r>
                      <a:r>
                        <a:rPr lang="en-US" sz="1200" baseline="0" dirty="0"/>
                        <a:t> date and time in UTC.</a:t>
                      </a:r>
                      <a:endParaRPr lang="en-US" sz="1200" dirty="0"/>
                    </a:p>
                  </a:txBody>
                  <a:tcPr/>
                </a:tc>
                <a:extLst>
                  <a:ext uri="{0D108BD9-81ED-4DB2-BD59-A6C34878D82A}">
                    <a16:rowId xmlns:a16="http://schemas.microsoft.com/office/drawing/2014/main" val="10005"/>
                  </a:ext>
                </a:extLst>
              </a:tr>
              <a:tr h="370840">
                <a:tc>
                  <a:txBody>
                    <a:bodyPr/>
                    <a:lstStyle/>
                    <a:p>
                      <a:r>
                        <a:rPr lang="en-US" sz="1200" dirty="0"/>
                        <a:t>SYSDATETIMEOFFSET()</a:t>
                      </a:r>
                    </a:p>
                  </a:txBody>
                  <a:tcPr/>
                </a:tc>
                <a:tc>
                  <a:txBody>
                    <a:bodyPr/>
                    <a:lstStyle/>
                    <a:p>
                      <a:r>
                        <a:rPr lang="en-US" sz="1200" dirty="0"/>
                        <a:t>datetimeoffset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Current</a:t>
                      </a:r>
                      <a:r>
                        <a:rPr lang="en-US" sz="1200" baseline="0" dirty="0"/>
                        <a:t> date and time. </a:t>
                      </a:r>
                      <a:r>
                        <a:rPr lang="en-US" sz="1200" dirty="0"/>
                        <a:t>Includes time zone</a:t>
                      </a:r>
                      <a:r>
                        <a:rPr lang="en-US" sz="1200" baseline="0" dirty="0"/>
                        <a:t> </a:t>
                      </a:r>
                      <a:r>
                        <a:rPr lang="en-US" sz="1200" dirty="0"/>
                        <a:t>offset</a:t>
                      </a:r>
                    </a:p>
                  </a:txBody>
                  <a:tcPr/>
                </a:tc>
                <a:extLst>
                  <a:ext uri="{0D108BD9-81ED-4DB2-BD59-A6C34878D82A}">
                    <a16:rowId xmlns:a16="http://schemas.microsoft.com/office/drawing/2014/main" val="10006"/>
                  </a:ext>
                </a:extLst>
              </a:tr>
            </a:tbl>
          </a:graphicData>
        </a:graphic>
      </p:graphicFrame>
      <p:sp>
        <p:nvSpPr>
          <p:cNvPr id="7" name="AutoShape 3"/>
          <p:cNvSpPr>
            <a:spLocks noChangeArrowheads="1"/>
          </p:cNvSpPr>
          <p:nvPr/>
        </p:nvSpPr>
        <p:spPr bwMode="auto">
          <a:xfrm>
            <a:off x="875458" y="4686495"/>
            <a:ext cx="6256338" cy="67133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latin typeface="Lucida Sans Typewriter" pitchFamily="49" charset="0"/>
                <a:cs typeface="+mn-cs"/>
              </a:rPr>
              <a:t>SELECT CURRENT_TIMESTAMP();</a:t>
            </a:r>
          </a:p>
          <a:p>
            <a:pPr defTabSz="457200">
              <a:lnSpc>
                <a:spcPct val="90000"/>
              </a:lnSpc>
              <a:tabLst>
                <a:tab pos="457200" algn="l"/>
              </a:tabLst>
              <a:defRPr/>
            </a:pPr>
            <a:r>
              <a:rPr lang="en-US" sz="2000" b="0" dirty="0">
                <a:latin typeface="Lucida Sans Typewriter" pitchFamily="49" charset="0"/>
              </a:rPr>
              <a:t>SELECT SYSUTCDATETIME();</a:t>
            </a:r>
          </a:p>
        </p:txBody>
      </p:sp>
      <p:grpSp>
        <p:nvGrpSpPr>
          <p:cNvPr id="8" name="Group 204"/>
          <p:cNvGrpSpPr>
            <a:grpSpLocks/>
          </p:cNvGrpSpPr>
          <p:nvPr/>
        </p:nvGrpSpPr>
        <p:grpSpPr bwMode="auto">
          <a:xfrm>
            <a:off x="236054" y="6077641"/>
            <a:ext cx="750888" cy="349250"/>
            <a:chOff x="384" y="3024"/>
            <a:chExt cx="720" cy="336"/>
          </a:xfrm>
        </p:grpSpPr>
        <p:sp>
          <p:nvSpPr>
            <p:cNvPr id="9" name="Oval 205"/>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a:defRPr/>
              </a:pPr>
              <a:endParaRPr lang="en-IN" b="0" dirty="0">
                <a:cs typeface="Arial" pitchFamily="34" charset="0"/>
              </a:endParaRPr>
            </a:p>
          </p:txBody>
        </p:sp>
        <p:grpSp>
          <p:nvGrpSpPr>
            <p:cNvPr id="10" name="Group 206"/>
            <p:cNvGrpSpPr>
              <a:grpSpLocks/>
            </p:cNvGrpSpPr>
            <p:nvPr/>
          </p:nvGrpSpPr>
          <p:grpSpPr bwMode="auto">
            <a:xfrm>
              <a:off x="480" y="3096"/>
              <a:ext cx="240" cy="192"/>
              <a:chOff x="480" y="3096"/>
              <a:chExt cx="240" cy="192"/>
            </a:xfrm>
          </p:grpSpPr>
          <p:sp>
            <p:nvSpPr>
              <p:cNvPr id="11" name="Oval 207"/>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noFill/>
                <a:round/>
                <a:headEnd/>
                <a:tailEnd/>
              </a:ln>
            </p:spPr>
            <p:txBody>
              <a:bodyPr wrap="none" anchor="ctr"/>
              <a:lstStyle/>
              <a:p>
                <a:pPr algn="ctr"/>
                <a:endParaRPr lang="en-IN" b="0" dirty="0"/>
              </a:p>
            </p:txBody>
          </p:sp>
          <p:sp>
            <p:nvSpPr>
              <p:cNvPr id="12" name="Freeform 208"/>
              <p:cNvSpPr>
                <a:spLocks/>
              </p:cNvSpPr>
              <p:nvPr/>
            </p:nvSpPr>
            <p:spPr bwMode="auto">
              <a:xfrm>
                <a:off x="539" y="3123"/>
                <a:ext cx="139" cy="131"/>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a:defRPr/>
                </a:pPr>
                <a:endParaRPr lang="en-IN" b="0" dirty="0">
                  <a:cs typeface="Arial" pitchFamily="34" charset="0"/>
                </a:endParaRPr>
              </a:p>
            </p:txBody>
          </p:sp>
        </p:grpSp>
      </p:grpSp>
      <p:sp>
        <p:nvSpPr>
          <p:cNvPr id="13" name="Content Placeholder 2"/>
          <p:cNvSpPr txBox="1">
            <a:spLocks/>
          </p:cNvSpPr>
          <p:nvPr/>
        </p:nvSpPr>
        <p:spPr bwMode="auto">
          <a:xfrm>
            <a:off x="461288" y="9946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Functions that return part of dates and times</a:t>
            </a:r>
          </a:p>
        </p:txBody>
      </p:sp>
      <p:graphicFrame>
        <p:nvGraphicFramePr>
          <p:cNvPr id="14" name="Table 13"/>
          <p:cNvGraphicFramePr>
            <a:graphicFrameLocks noGrp="1"/>
          </p:cNvGraphicFramePr>
          <p:nvPr>
            <p:extLst/>
          </p:nvPr>
        </p:nvGraphicFramePr>
        <p:xfrm>
          <a:off x="743338" y="1652037"/>
          <a:ext cx="7825274" cy="2311400"/>
        </p:xfrm>
        <a:graphic>
          <a:graphicData uri="http://schemas.openxmlformats.org/drawingml/2006/table">
            <a:tbl>
              <a:tblPr firstRow="1" bandRow="1">
                <a:tableStyleId>{073A0DAA-6AF3-43AB-8588-CEC1D06C72B9}</a:tableStyleId>
              </a:tblPr>
              <a:tblGrid>
                <a:gridCol w="1415144">
                  <a:extLst>
                    <a:ext uri="{9D8B030D-6E8A-4147-A177-3AD203B41FA5}">
                      <a16:colId xmlns:a16="http://schemas.microsoft.com/office/drawing/2014/main" val="20000"/>
                    </a:ext>
                  </a:extLst>
                </a:gridCol>
                <a:gridCol w="2537926">
                  <a:extLst>
                    <a:ext uri="{9D8B030D-6E8A-4147-A177-3AD203B41FA5}">
                      <a16:colId xmlns:a16="http://schemas.microsoft.com/office/drawing/2014/main" val="20001"/>
                    </a:ext>
                  </a:extLst>
                </a:gridCol>
                <a:gridCol w="979714">
                  <a:extLst>
                    <a:ext uri="{9D8B030D-6E8A-4147-A177-3AD203B41FA5}">
                      <a16:colId xmlns:a16="http://schemas.microsoft.com/office/drawing/2014/main" val="20002"/>
                    </a:ext>
                  </a:extLst>
                </a:gridCol>
                <a:gridCol w="2892490">
                  <a:extLst>
                    <a:ext uri="{9D8B030D-6E8A-4147-A177-3AD203B41FA5}">
                      <a16:colId xmlns:a16="http://schemas.microsoft.com/office/drawing/2014/main" val="20003"/>
                    </a:ext>
                  </a:extLst>
                </a:gridCol>
              </a:tblGrid>
              <a:tr h="370840">
                <a:tc>
                  <a:txBody>
                    <a:bodyPr/>
                    <a:lstStyle/>
                    <a:p>
                      <a:r>
                        <a:rPr lang="en-US" sz="1200" dirty="0"/>
                        <a:t>Function</a:t>
                      </a:r>
                    </a:p>
                  </a:txBody>
                  <a:tcPr/>
                </a:tc>
                <a:tc>
                  <a:txBody>
                    <a:bodyPr/>
                    <a:lstStyle/>
                    <a:p>
                      <a:r>
                        <a:rPr lang="en-US" sz="1200" dirty="0"/>
                        <a:t>Syntax</a:t>
                      </a:r>
                    </a:p>
                  </a:txBody>
                  <a:tcPr/>
                </a:tc>
                <a:tc>
                  <a:txBody>
                    <a:bodyPr/>
                    <a:lstStyle/>
                    <a:p>
                      <a:r>
                        <a:rPr lang="en-US" sz="1200" dirty="0"/>
                        <a:t>Return Type</a:t>
                      </a:r>
                    </a:p>
                  </a:txBody>
                  <a:tcPr/>
                </a:tc>
                <a:tc>
                  <a:txBody>
                    <a:bodyPr/>
                    <a:lstStyle/>
                    <a:p>
                      <a:r>
                        <a:rPr lang="en-US" sz="1200" dirty="0"/>
                        <a:t>Remarks</a:t>
                      </a:r>
                    </a:p>
                  </a:txBody>
                  <a:tcPr/>
                </a:tc>
                <a:extLst>
                  <a:ext uri="{0D108BD9-81ED-4DB2-BD59-A6C34878D82A}">
                    <a16:rowId xmlns:a16="http://schemas.microsoft.com/office/drawing/2014/main" val="10000"/>
                  </a:ext>
                </a:extLst>
              </a:tr>
              <a:tr h="370840">
                <a:tc>
                  <a:txBody>
                    <a:bodyPr/>
                    <a:lstStyle/>
                    <a:p>
                      <a:r>
                        <a:rPr lang="en-US" sz="1200" dirty="0"/>
                        <a:t>DATENAME()</a:t>
                      </a:r>
                    </a:p>
                  </a:txBody>
                  <a:tcPr/>
                </a:tc>
                <a:tc>
                  <a:txBody>
                    <a:bodyPr/>
                    <a:lstStyle/>
                    <a:p>
                      <a:r>
                        <a:rPr lang="en-US" sz="1200" dirty="0"/>
                        <a:t>DATENAME(datepart,</a:t>
                      </a:r>
                      <a:r>
                        <a:rPr lang="en-US" sz="1200" baseline="0" dirty="0"/>
                        <a:t> date)</a:t>
                      </a:r>
                      <a:endParaRPr lang="en-US" sz="1200" dirty="0"/>
                    </a:p>
                  </a:txBody>
                  <a:tcPr/>
                </a:tc>
                <a:tc>
                  <a:txBody>
                    <a:bodyPr/>
                    <a:lstStyle/>
                    <a:p>
                      <a:r>
                        <a:rPr lang="en-US" sz="1200" dirty="0"/>
                        <a:t>nvarchar</a:t>
                      </a:r>
                    </a:p>
                  </a:txBody>
                  <a:tcPr/>
                </a:tc>
                <a:tc>
                  <a:txBody>
                    <a:bodyPr/>
                    <a:lstStyle/>
                    <a:p>
                      <a:r>
                        <a:rPr lang="en-US" sz="1200" dirty="0"/>
                        <a:t>Use 'year', 'month', 'day'</a:t>
                      </a:r>
                      <a:r>
                        <a:rPr lang="en-US" sz="1200" baseline="0" dirty="0"/>
                        <a:t> as datepart</a:t>
                      </a:r>
                      <a:endParaRPr lang="en-US" sz="1200" dirty="0"/>
                    </a:p>
                  </a:txBody>
                  <a:tcPr/>
                </a:tc>
                <a:extLst>
                  <a:ext uri="{0D108BD9-81ED-4DB2-BD59-A6C34878D82A}">
                    <a16:rowId xmlns:a16="http://schemas.microsoft.com/office/drawing/2014/main" val="10001"/>
                  </a:ext>
                </a:extLst>
              </a:tr>
              <a:tr h="370840">
                <a:tc>
                  <a:txBody>
                    <a:bodyPr/>
                    <a:lstStyle/>
                    <a:p>
                      <a:r>
                        <a:rPr lang="en-US" sz="1200" dirty="0"/>
                        <a:t>DATEPART()</a:t>
                      </a:r>
                    </a:p>
                  </a:txBody>
                  <a:tcPr/>
                </a:tc>
                <a:tc>
                  <a:txBody>
                    <a:bodyPr/>
                    <a:lstStyle/>
                    <a:p>
                      <a:r>
                        <a:rPr lang="en-US" sz="1200" dirty="0"/>
                        <a:t>DATEPART(datepart,</a:t>
                      </a:r>
                      <a:r>
                        <a:rPr lang="en-US" sz="1200" baseline="0" dirty="0"/>
                        <a:t> date)</a:t>
                      </a:r>
                      <a:endParaRPr lang="en-US" sz="1200" dirty="0"/>
                    </a:p>
                  </a:txBody>
                  <a:tcPr/>
                </a:tc>
                <a:tc>
                  <a:txBody>
                    <a:bodyPr/>
                    <a:lstStyle/>
                    <a:p>
                      <a:r>
                        <a:rPr lang="en-US" sz="1200" dirty="0"/>
                        <a:t>int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Use 'year', 'month', 'day'</a:t>
                      </a:r>
                      <a:r>
                        <a:rPr lang="en-US" sz="1200" baseline="0" dirty="0"/>
                        <a:t> as datepart</a:t>
                      </a:r>
                      <a:endParaRPr lang="en-US" sz="1200" dirty="0"/>
                    </a:p>
                  </a:txBody>
                  <a:tcPr/>
                </a:tc>
                <a:extLst>
                  <a:ext uri="{0D108BD9-81ED-4DB2-BD59-A6C34878D82A}">
                    <a16:rowId xmlns:a16="http://schemas.microsoft.com/office/drawing/2014/main" val="10002"/>
                  </a:ext>
                </a:extLst>
              </a:tr>
              <a:tr h="370840">
                <a:tc>
                  <a:txBody>
                    <a:bodyPr/>
                    <a:lstStyle/>
                    <a:p>
                      <a:r>
                        <a:rPr lang="en-US" sz="1200" dirty="0"/>
                        <a:t>DAY()</a:t>
                      </a:r>
                    </a:p>
                  </a:txBody>
                  <a:tcPr/>
                </a:tc>
                <a:tc>
                  <a:txBody>
                    <a:bodyPr/>
                    <a:lstStyle/>
                    <a:p>
                      <a:r>
                        <a:rPr lang="en-US" sz="1200" dirty="0"/>
                        <a:t>DAY(datevalue)</a:t>
                      </a:r>
                    </a:p>
                  </a:txBody>
                  <a:tcPr/>
                </a:tc>
                <a:tc>
                  <a:txBody>
                    <a:bodyPr/>
                    <a:lstStyle/>
                    <a:p>
                      <a:r>
                        <a:rPr lang="en-US" sz="1200" dirty="0"/>
                        <a:t>int</a:t>
                      </a:r>
                    </a:p>
                  </a:txBody>
                  <a:tcPr/>
                </a:tc>
                <a:tc>
                  <a:txBody>
                    <a:bodyPr/>
                    <a:lstStyle/>
                    <a:p>
                      <a:endParaRPr lang="en-US" sz="1200" dirty="0"/>
                    </a:p>
                  </a:txBody>
                  <a:tcPr/>
                </a:tc>
                <a:extLst>
                  <a:ext uri="{0D108BD9-81ED-4DB2-BD59-A6C34878D82A}">
                    <a16:rowId xmlns:a16="http://schemas.microsoft.com/office/drawing/2014/main" val="10003"/>
                  </a:ext>
                </a:extLst>
              </a:tr>
              <a:tr h="370840">
                <a:tc>
                  <a:txBody>
                    <a:bodyPr/>
                    <a:lstStyle/>
                    <a:p>
                      <a:r>
                        <a:rPr lang="en-US" sz="1200" dirty="0"/>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MONTH(datevalue)</a:t>
                      </a:r>
                    </a:p>
                  </a:txBody>
                  <a:tcPr/>
                </a:tc>
                <a:tc>
                  <a:txBody>
                    <a:bodyPr/>
                    <a:lstStyle/>
                    <a:p>
                      <a:r>
                        <a:rPr lang="en-US" sz="1200" dirty="0"/>
                        <a:t>int</a:t>
                      </a:r>
                    </a:p>
                  </a:txBody>
                  <a:tcPr/>
                </a:tc>
                <a:tc>
                  <a:txBody>
                    <a:bodyPr/>
                    <a:lstStyle/>
                    <a:p>
                      <a:endParaRPr lang="en-US" sz="1200" dirty="0"/>
                    </a:p>
                  </a:txBody>
                  <a:tcPr/>
                </a:tc>
                <a:extLst>
                  <a:ext uri="{0D108BD9-81ED-4DB2-BD59-A6C34878D82A}">
                    <a16:rowId xmlns:a16="http://schemas.microsoft.com/office/drawing/2014/main" val="10004"/>
                  </a:ext>
                </a:extLst>
              </a:tr>
              <a:tr h="370840">
                <a:tc>
                  <a:txBody>
                    <a:bodyPr/>
                    <a:lstStyle/>
                    <a:p>
                      <a:r>
                        <a:rPr lang="en-US" sz="1200" dirty="0"/>
                        <a:t>YEAR()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YEAR(datevalue)</a:t>
                      </a:r>
                    </a:p>
                  </a:txBody>
                  <a:tcPr/>
                </a:tc>
                <a:tc>
                  <a:txBody>
                    <a:bodyPr/>
                    <a:lstStyle/>
                    <a:p>
                      <a:r>
                        <a:rPr lang="en-US" sz="1200" dirty="0"/>
                        <a:t>int</a:t>
                      </a:r>
                    </a:p>
                  </a:txBody>
                  <a:tcPr/>
                </a:tc>
                <a:tc>
                  <a:txBody>
                    <a:bodyPr/>
                    <a:lstStyle/>
                    <a:p>
                      <a:endParaRPr lang="en-US" sz="1200" dirty="0"/>
                    </a:p>
                  </a:txBody>
                  <a:tcPr/>
                </a:tc>
                <a:extLst>
                  <a:ext uri="{0D108BD9-81ED-4DB2-BD59-A6C34878D82A}">
                    <a16:rowId xmlns:a16="http://schemas.microsoft.com/office/drawing/2014/main" val="10005"/>
                  </a:ext>
                </a:extLst>
              </a:tr>
            </a:tbl>
          </a:graphicData>
        </a:graphic>
      </p:graphicFrame>
      <p:sp>
        <p:nvSpPr>
          <p:cNvPr id="15" name="AutoShape 3"/>
          <p:cNvSpPr>
            <a:spLocks noChangeArrowheads="1"/>
          </p:cNvSpPr>
          <p:nvPr/>
        </p:nvSpPr>
        <p:spPr bwMode="auto">
          <a:xfrm>
            <a:off x="1027858" y="4838895"/>
            <a:ext cx="6256338" cy="67133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latin typeface="Lucida Sans Typewriter" pitchFamily="49" charset="0"/>
                <a:cs typeface="+mn-cs"/>
              </a:rPr>
              <a:t>SELECT DATENAME(year,'20120212');</a:t>
            </a:r>
          </a:p>
          <a:p>
            <a:pPr defTabSz="457200">
              <a:lnSpc>
                <a:spcPct val="90000"/>
              </a:lnSpc>
              <a:tabLst>
                <a:tab pos="457200" algn="l"/>
              </a:tabLst>
              <a:defRPr/>
            </a:pPr>
            <a:r>
              <a:rPr lang="en-US" sz="2000" b="0" dirty="0">
                <a:latin typeface="Lucida Sans Typewriter" pitchFamily="49" charset="0"/>
              </a:rPr>
              <a:t>SELECT DAY('20120212');</a:t>
            </a:r>
          </a:p>
        </p:txBody>
      </p:sp>
      <p:sp>
        <p:nvSpPr>
          <p:cNvPr id="16" name="Content Placeholder 2"/>
          <p:cNvSpPr txBox="1">
            <a:spLocks/>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Functions that return date and time from parts</a:t>
            </a:r>
          </a:p>
        </p:txBody>
      </p:sp>
      <p:graphicFrame>
        <p:nvGraphicFramePr>
          <p:cNvPr id="17" name="Table 16"/>
          <p:cNvGraphicFramePr>
            <a:graphicFrameLocks noGrp="1"/>
          </p:cNvGraphicFramePr>
          <p:nvPr>
            <p:extLst/>
          </p:nvPr>
        </p:nvGraphicFramePr>
        <p:xfrm>
          <a:off x="590938" y="1499637"/>
          <a:ext cx="7881258" cy="3581400"/>
        </p:xfrm>
        <a:graphic>
          <a:graphicData uri="http://schemas.openxmlformats.org/drawingml/2006/table">
            <a:tbl>
              <a:tblPr firstRow="1" bandRow="1">
                <a:tableStyleId>{073A0DAA-6AF3-43AB-8588-CEC1D06C72B9}</a:tableStyleId>
              </a:tblPr>
              <a:tblGrid>
                <a:gridCol w="2581470">
                  <a:extLst>
                    <a:ext uri="{9D8B030D-6E8A-4147-A177-3AD203B41FA5}">
                      <a16:colId xmlns:a16="http://schemas.microsoft.com/office/drawing/2014/main" val="20000"/>
                    </a:ext>
                  </a:extLst>
                </a:gridCol>
                <a:gridCol w="3734469">
                  <a:extLst>
                    <a:ext uri="{9D8B030D-6E8A-4147-A177-3AD203B41FA5}">
                      <a16:colId xmlns:a16="http://schemas.microsoft.com/office/drawing/2014/main" val="20001"/>
                    </a:ext>
                  </a:extLst>
                </a:gridCol>
                <a:gridCol w="1565319">
                  <a:extLst>
                    <a:ext uri="{9D8B030D-6E8A-4147-A177-3AD203B41FA5}">
                      <a16:colId xmlns:a16="http://schemas.microsoft.com/office/drawing/2014/main" val="20002"/>
                    </a:ext>
                  </a:extLst>
                </a:gridCol>
              </a:tblGrid>
              <a:tr h="370840">
                <a:tc>
                  <a:txBody>
                    <a:bodyPr/>
                    <a:lstStyle/>
                    <a:p>
                      <a:r>
                        <a:rPr lang="en-US" sz="1200" dirty="0"/>
                        <a:t>Function</a:t>
                      </a:r>
                    </a:p>
                  </a:txBody>
                  <a:tcPr/>
                </a:tc>
                <a:tc>
                  <a:txBody>
                    <a:bodyPr/>
                    <a:lstStyle/>
                    <a:p>
                      <a:r>
                        <a:rPr lang="en-US" sz="1200" dirty="0"/>
                        <a:t>Syntax</a:t>
                      </a:r>
                    </a:p>
                  </a:txBody>
                  <a:tcPr/>
                </a:tc>
                <a:tc>
                  <a:txBody>
                    <a:bodyPr/>
                    <a:lstStyle/>
                    <a:p>
                      <a:r>
                        <a:rPr lang="en-US" sz="1200" dirty="0"/>
                        <a:t>Return Type</a:t>
                      </a:r>
                    </a:p>
                  </a:txBody>
                  <a:tcPr/>
                </a:tc>
                <a:extLst>
                  <a:ext uri="{0D108BD9-81ED-4DB2-BD59-A6C34878D82A}">
                    <a16:rowId xmlns:a16="http://schemas.microsoft.com/office/drawing/2014/main" val="10000"/>
                  </a:ext>
                </a:extLst>
              </a:tr>
              <a:tr h="370840">
                <a:tc>
                  <a:txBody>
                    <a:bodyPr/>
                    <a:lstStyle/>
                    <a:p>
                      <a:r>
                        <a:rPr lang="en-US" sz="1200" dirty="0"/>
                        <a:t>DATEFROMPARTS()</a:t>
                      </a:r>
                    </a:p>
                  </a:txBody>
                  <a:tcPr/>
                </a:tc>
                <a:tc>
                  <a:txBody>
                    <a:bodyPr/>
                    <a:lstStyle/>
                    <a:p>
                      <a:r>
                        <a:rPr lang="en-US" sz="1200" dirty="0"/>
                        <a:t>DATEFROMPARTS(year, month, day)</a:t>
                      </a:r>
                    </a:p>
                  </a:txBody>
                  <a:tcPr/>
                </a:tc>
                <a:tc>
                  <a:txBody>
                    <a:bodyPr/>
                    <a:lstStyle/>
                    <a:p>
                      <a:r>
                        <a:rPr lang="en-US" sz="1200" dirty="0"/>
                        <a:t>date</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DATETIMEFROMPARTS()</a:t>
                      </a:r>
                    </a:p>
                    <a:p>
                      <a:endParaRPr lang="en-US" sz="1200" dirty="0"/>
                    </a:p>
                  </a:txBody>
                  <a:tcPr/>
                </a:tc>
                <a:tc>
                  <a:txBody>
                    <a:bodyPr/>
                    <a:lstStyle/>
                    <a:p>
                      <a:r>
                        <a:rPr lang="en-US" sz="1200" dirty="0"/>
                        <a:t>DATETIMEFROMPARTS(year, month, day, hour, minute, seconds, milliseconds)</a:t>
                      </a:r>
                    </a:p>
                  </a:txBody>
                  <a:tcPr/>
                </a:tc>
                <a:tc>
                  <a:txBody>
                    <a:bodyPr/>
                    <a:lstStyle/>
                    <a:p>
                      <a:r>
                        <a:rPr lang="en-US" sz="1200" dirty="0"/>
                        <a:t>datetime</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DATETIME2FROMPARTS()</a:t>
                      </a:r>
                    </a:p>
                  </a:txBody>
                  <a:tcPr/>
                </a:tc>
                <a:tc>
                  <a:txBody>
                    <a:bodyPr/>
                    <a:lstStyle/>
                    <a:p>
                      <a:r>
                        <a:rPr lang="en-US" sz="1200" dirty="0"/>
                        <a:t>DATETIME2FROMPARTS(year, month, day, hour, minute, seconds, fractions, precision)</a:t>
                      </a:r>
                    </a:p>
                  </a:txBody>
                  <a:tcPr/>
                </a:tc>
                <a:tc>
                  <a:txBody>
                    <a:bodyPr/>
                    <a:lstStyle/>
                    <a:p>
                      <a:r>
                        <a:rPr lang="en-US" sz="1200" dirty="0"/>
                        <a:t>Datetime2</a:t>
                      </a:r>
                    </a:p>
                  </a:txBody>
                  <a:tcPr/>
                </a:tc>
                <a:extLst>
                  <a:ext uri="{0D108BD9-81ED-4DB2-BD59-A6C34878D82A}">
                    <a16:rowId xmlns:a16="http://schemas.microsoft.com/office/drawing/2014/main" val="10003"/>
                  </a:ext>
                </a:extLst>
              </a:tr>
              <a:tr h="370840">
                <a:tc>
                  <a:txBody>
                    <a:bodyPr/>
                    <a:lstStyle/>
                    <a:p>
                      <a:r>
                        <a:rPr lang="en-US" sz="1200" dirty="0"/>
                        <a:t>DATETIMEOFFSETFROMPARTS()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DATETIMEOFFSETFROMPARTS(year, month, day, hour, minute, seconds, fractions, hour_offset, minute_offset, precision)</a:t>
                      </a:r>
                    </a:p>
                  </a:txBody>
                  <a:tcPr/>
                </a:tc>
                <a:tc>
                  <a:txBody>
                    <a:bodyPr/>
                    <a:lstStyle/>
                    <a:p>
                      <a:r>
                        <a:rPr lang="en-US" sz="1200" dirty="0"/>
                        <a:t>datetime</a:t>
                      </a:r>
                    </a:p>
                  </a:txBody>
                  <a:tcPr/>
                </a:tc>
                <a:extLst>
                  <a:ext uri="{0D108BD9-81ED-4DB2-BD59-A6C34878D82A}">
                    <a16:rowId xmlns:a16="http://schemas.microsoft.com/office/drawing/2014/main" val="10004"/>
                  </a:ext>
                </a:extLst>
              </a:tr>
              <a:tr h="370840">
                <a:tc>
                  <a:txBody>
                    <a:bodyPr/>
                    <a:lstStyle/>
                    <a:p>
                      <a:r>
                        <a:rPr lang="en-US" sz="1200" dirty="0"/>
                        <a:t>SMALLDATETIMEFROMPARTS()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SMALLDATETIMEFROMPARTS(year, month, day, hour,</a:t>
                      </a:r>
                      <a:r>
                        <a:rPr lang="en-US" sz="1200" baseline="0" dirty="0"/>
                        <a:t> minute)</a:t>
                      </a:r>
                      <a:endParaRPr lang="en-US" sz="1200" dirty="0"/>
                    </a:p>
                  </a:txBody>
                  <a:tcPr/>
                </a:tc>
                <a:tc>
                  <a:txBody>
                    <a:bodyPr/>
                    <a:lstStyle/>
                    <a:p>
                      <a:r>
                        <a:rPr lang="en-US" sz="1200" dirty="0"/>
                        <a:t>smalldatetime</a:t>
                      </a:r>
                    </a:p>
                  </a:txBody>
                  <a:tcPr/>
                </a:tc>
                <a:extLst>
                  <a:ext uri="{0D108BD9-81ED-4DB2-BD59-A6C34878D82A}">
                    <a16:rowId xmlns:a16="http://schemas.microsoft.com/office/drawing/2014/main" val="10005"/>
                  </a:ext>
                </a:extLst>
              </a:tr>
              <a:tr h="370840">
                <a:tc>
                  <a:txBody>
                    <a:bodyPr/>
                    <a:lstStyle/>
                    <a:p>
                      <a:r>
                        <a:rPr lang="en-US" sz="1200" dirty="0"/>
                        <a:t>TIMEFROMPARTS()</a:t>
                      </a:r>
                    </a:p>
                  </a:txBody>
                  <a:tcPr/>
                </a:tc>
                <a:tc>
                  <a:txBody>
                    <a:bodyPr/>
                    <a:lstStyle/>
                    <a:p>
                      <a:r>
                        <a:rPr lang="en-US" sz="1200" dirty="0"/>
                        <a:t>TIMEFROMPARTS(hour, minute, seconds, fractions, precision)</a:t>
                      </a:r>
                    </a:p>
                  </a:txBody>
                  <a:tcPr/>
                </a:tc>
                <a:tc>
                  <a:txBody>
                    <a:bodyPr/>
                    <a:lstStyle/>
                    <a:p>
                      <a:r>
                        <a:rPr lang="en-US" sz="1200" dirty="0"/>
                        <a:t>time</a:t>
                      </a:r>
                    </a:p>
                  </a:txBody>
                  <a:tcPr/>
                </a:tc>
                <a:extLst>
                  <a:ext uri="{0D108BD9-81ED-4DB2-BD59-A6C34878D82A}">
                    <a16:rowId xmlns:a16="http://schemas.microsoft.com/office/drawing/2014/main" val="10006"/>
                  </a:ext>
                </a:extLst>
              </a:tr>
              <a:tr h="370840">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7"/>
                  </a:ext>
                </a:extLst>
              </a:tr>
            </a:tbl>
          </a:graphicData>
        </a:graphic>
      </p:graphicFrame>
      <p:sp>
        <p:nvSpPr>
          <p:cNvPr id="18" name="AutoShape 3"/>
          <p:cNvSpPr>
            <a:spLocks noChangeArrowheads="1"/>
          </p:cNvSpPr>
          <p:nvPr/>
        </p:nvSpPr>
        <p:spPr bwMode="auto">
          <a:xfrm>
            <a:off x="987426" y="5434504"/>
            <a:ext cx="6256338" cy="5562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1600" b="0" dirty="0">
                <a:latin typeface="Lucida Sans Typewriter" pitchFamily="49" charset="0"/>
                <a:cs typeface="+mn-cs"/>
              </a:rPr>
              <a:t>SELECT DATEFROMPARTS(2012,2,12);</a:t>
            </a:r>
          </a:p>
          <a:p>
            <a:pPr defTabSz="457200">
              <a:lnSpc>
                <a:spcPct val="90000"/>
              </a:lnSpc>
              <a:tabLst>
                <a:tab pos="457200" algn="l"/>
              </a:tabLst>
              <a:defRPr/>
            </a:pPr>
            <a:r>
              <a:rPr lang="en-US" sz="1600" b="0" dirty="0">
                <a:latin typeface="Lucida Sans Typewriter" pitchFamily="49" charset="0"/>
              </a:rPr>
              <a:t>SELECT DATETIME2FROMPARTS(2012,2,12,8,30,0,0,0);</a:t>
            </a:r>
          </a:p>
        </p:txBody>
      </p:sp>
      <p:sp>
        <p:nvSpPr>
          <p:cNvPr id="19" name="Content Placeholder 2"/>
          <p:cNvSpPr txBox="1">
            <a:spLocks/>
          </p:cNvSpPr>
          <p:nvPr/>
        </p:nvSpPr>
        <p:spPr bwMode="auto">
          <a:xfrm>
            <a:off x="458788" y="992188"/>
            <a:ext cx="7751762" cy="519400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Functions that modify date and time values</a:t>
            </a:r>
          </a:p>
          <a:p>
            <a:endParaRPr lang="en-US" b="0" dirty="0"/>
          </a:p>
          <a:p>
            <a:endParaRPr lang="en-US" b="0" dirty="0"/>
          </a:p>
          <a:p>
            <a:endParaRPr lang="en-US" b="0" dirty="0"/>
          </a:p>
          <a:p>
            <a:endParaRPr lang="en-US" b="0" dirty="0"/>
          </a:p>
          <a:p>
            <a:endParaRPr lang="en-US" b="0" dirty="0"/>
          </a:p>
          <a:p>
            <a:endParaRPr lang="en-US" b="0" dirty="0"/>
          </a:p>
          <a:p>
            <a:r>
              <a:rPr lang="en-US" b="0" dirty="0"/>
              <a:t>Functions that operate on date and time values</a:t>
            </a:r>
          </a:p>
          <a:p>
            <a:endParaRPr lang="en-US" b="0" dirty="0"/>
          </a:p>
        </p:txBody>
      </p:sp>
      <p:graphicFrame>
        <p:nvGraphicFramePr>
          <p:cNvPr id="20" name="Table 19"/>
          <p:cNvGraphicFramePr>
            <a:graphicFrameLocks noGrp="1"/>
          </p:cNvGraphicFramePr>
          <p:nvPr>
            <p:extLst/>
          </p:nvPr>
        </p:nvGraphicFramePr>
        <p:xfrm>
          <a:off x="611498" y="1451779"/>
          <a:ext cx="7912359" cy="2077720"/>
        </p:xfrm>
        <a:graphic>
          <a:graphicData uri="http://schemas.openxmlformats.org/drawingml/2006/table">
            <a:tbl>
              <a:tblPr firstRow="1" bandRow="1">
                <a:tableStyleId>{073A0DAA-6AF3-43AB-8588-CEC1D06C72B9}</a:tableStyleId>
              </a:tblPr>
              <a:tblGrid>
                <a:gridCol w="2637453">
                  <a:extLst>
                    <a:ext uri="{9D8B030D-6E8A-4147-A177-3AD203B41FA5}">
                      <a16:colId xmlns:a16="http://schemas.microsoft.com/office/drawing/2014/main" val="20000"/>
                    </a:ext>
                  </a:extLst>
                </a:gridCol>
                <a:gridCol w="2637453">
                  <a:extLst>
                    <a:ext uri="{9D8B030D-6E8A-4147-A177-3AD203B41FA5}">
                      <a16:colId xmlns:a16="http://schemas.microsoft.com/office/drawing/2014/main" val="20001"/>
                    </a:ext>
                  </a:extLst>
                </a:gridCol>
                <a:gridCol w="2637453">
                  <a:extLst>
                    <a:ext uri="{9D8B030D-6E8A-4147-A177-3AD203B41FA5}">
                      <a16:colId xmlns:a16="http://schemas.microsoft.com/office/drawing/2014/main" val="20002"/>
                    </a:ext>
                  </a:extLst>
                </a:gridCol>
              </a:tblGrid>
              <a:tr h="370840">
                <a:tc>
                  <a:txBody>
                    <a:bodyPr/>
                    <a:lstStyle/>
                    <a:p>
                      <a:r>
                        <a:rPr lang="en-US" dirty="0"/>
                        <a:t>Function</a:t>
                      </a:r>
                    </a:p>
                  </a:txBody>
                  <a:tcPr/>
                </a:tc>
                <a:tc>
                  <a:txBody>
                    <a:bodyPr/>
                    <a:lstStyle/>
                    <a:p>
                      <a:r>
                        <a:rPr lang="en-US" dirty="0"/>
                        <a:t>Syntax</a:t>
                      </a:r>
                    </a:p>
                  </a:txBody>
                  <a:tcPr/>
                </a:tc>
                <a:tc>
                  <a:txBody>
                    <a:bodyPr/>
                    <a:lstStyle/>
                    <a:p>
                      <a:r>
                        <a:rPr lang="en-US" dirty="0"/>
                        <a:t>Remarks</a:t>
                      </a:r>
                    </a:p>
                  </a:txBody>
                  <a:tcPr/>
                </a:tc>
                <a:extLst>
                  <a:ext uri="{0D108BD9-81ED-4DB2-BD59-A6C34878D82A}">
                    <a16:rowId xmlns:a16="http://schemas.microsoft.com/office/drawing/2014/main" val="10000"/>
                  </a:ext>
                </a:extLst>
              </a:tr>
              <a:tr h="370840">
                <a:tc>
                  <a:txBody>
                    <a:bodyPr/>
                    <a:lstStyle/>
                    <a:p>
                      <a:r>
                        <a:rPr lang="en-US" sz="1100" dirty="0"/>
                        <a:t>DATEADD()</a:t>
                      </a:r>
                    </a:p>
                  </a:txBody>
                  <a:tcPr/>
                </a:tc>
                <a:tc>
                  <a:txBody>
                    <a:bodyPr/>
                    <a:lstStyle/>
                    <a:p>
                      <a:r>
                        <a:rPr lang="en-US" sz="1100" dirty="0"/>
                        <a:t>DATEADD(datepart,</a:t>
                      </a:r>
                      <a:r>
                        <a:rPr lang="en-US" sz="1100" baseline="0" dirty="0"/>
                        <a:t> interval, date)</a:t>
                      </a:r>
                      <a:endParaRPr lang="en-US" sz="1100" dirty="0"/>
                    </a:p>
                  </a:txBody>
                  <a:tcPr/>
                </a:tc>
                <a:tc>
                  <a:txBody>
                    <a:bodyPr/>
                    <a:lstStyle/>
                    <a:p>
                      <a:r>
                        <a:rPr lang="en-US" sz="1100" dirty="0"/>
                        <a:t>Adds interval to date,</a:t>
                      </a:r>
                      <a:r>
                        <a:rPr lang="en-US" sz="1100" baseline="0" dirty="0"/>
                        <a:t> returns same datatype as date</a:t>
                      </a:r>
                      <a:endParaRPr lang="en-US" sz="1100" dirty="0"/>
                    </a:p>
                  </a:txBody>
                  <a:tcPr/>
                </a:tc>
                <a:extLst>
                  <a:ext uri="{0D108BD9-81ED-4DB2-BD59-A6C34878D82A}">
                    <a16:rowId xmlns:a16="http://schemas.microsoft.com/office/drawing/2014/main" val="10001"/>
                  </a:ext>
                </a:extLst>
              </a:tr>
              <a:tr h="370840">
                <a:tc>
                  <a:txBody>
                    <a:bodyPr/>
                    <a:lstStyle/>
                    <a:p>
                      <a:r>
                        <a:rPr lang="en-US" sz="1100" dirty="0"/>
                        <a:t>EOMONTH()</a:t>
                      </a:r>
                    </a:p>
                  </a:txBody>
                  <a:tcPr/>
                </a:tc>
                <a:tc>
                  <a:txBody>
                    <a:bodyPr/>
                    <a:lstStyle/>
                    <a:p>
                      <a:r>
                        <a:rPr lang="en-US" sz="1100" dirty="0"/>
                        <a:t>EOMONTH(start_date, interval)</a:t>
                      </a:r>
                    </a:p>
                  </a:txBody>
                  <a:tcPr/>
                </a:tc>
                <a:tc>
                  <a:txBody>
                    <a:bodyPr/>
                    <a:lstStyle/>
                    <a:p>
                      <a:r>
                        <a:rPr lang="en-US" sz="1100" dirty="0"/>
                        <a:t>Returns last day of month as</a:t>
                      </a:r>
                      <a:r>
                        <a:rPr lang="en-US" sz="1100" baseline="0" dirty="0"/>
                        <a:t> start date, with optional offset</a:t>
                      </a:r>
                      <a:endParaRPr lang="en-US" sz="1100" dirty="0"/>
                    </a:p>
                  </a:txBody>
                  <a:tcPr/>
                </a:tc>
                <a:extLst>
                  <a:ext uri="{0D108BD9-81ED-4DB2-BD59-A6C34878D82A}">
                    <a16:rowId xmlns:a16="http://schemas.microsoft.com/office/drawing/2014/main" val="10002"/>
                  </a:ext>
                </a:extLst>
              </a:tr>
              <a:tr h="370840">
                <a:tc>
                  <a:txBody>
                    <a:bodyPr/>
                    <a:lstStyle/>
                    <a:p>
                      <a:r>
                        <a:rPr lang="en-US" sz="1100" dirty="0"/>
                        <a:t>SWITCHOFFSET()</a:t>
                      </a:r>
                    </a:p>
                  </a:txBody>
                  <a:tcPr/>
                </a:tc>
                <a:tc>
                  <a:txBody>
                    <a:bodyPr/>
                    <a:lstStyle/>
                    <a:p>
                      <a:r>
                        <a:rPr lang="en-US" sz="1100" dirty="0"/>
                        <a:t>SWITCHOFFSET(datetimeoffset, time_zone)</a:t>
                      </a:r>
                    </a:p>
                  </a:txBody>
                  <a:tcPr/>
                </a:tc>
                <a:tc>
                  <a:txBody>
                    <a:bodyPr/>
                    <a:lstStyle/>
                    <a:p>
                      <a:r>
                        <a:rPr lang="en-US" sz="1100" dirty="0"/>
                        <a:t>Changes tim</a:t>
                      </a:r>
                      <a:r>
                        <a:rPr lang="en-US" sz="1100" baseline="0" dirty="0"/>
                        <a:t>e zone offset</a:t>
                      </a:r>
                      <a:endParaRPr lang="en-US" sz="1100" dirty="0"/>
                    </a:p>
                  </a:txBody>
                  <a:tcPr/>
                </a:tc>
                <a:extLst>
                  <a:ext uri="{0D108BD9-81ED-4DB2-BD59-A6C34878D82A}">
                    <a16:rowId xmlns:a16="http://schemas.microsoft.com/office/drawing/2014/main" val="10003"/>
                  </a:ext>
                </a:extLst>
              </a:tr>
              <a:tr h="370840">
                <a:tc>
                  <a:txBody>
                    <a:bodyPr/>
                    <a:lstStyle/>
                    <a:p>
                      <a:r>
                        <a:rPr lang="en-US" sz="1100" dirty="0"/>
                        <a:t>TODATETIMEOFFSET()</a:t>
                      </a:r>
                    </a:p>
                  </a:txBody>
                  <a:tcPr/>
                </a:tc>
                <a:tc>
                  <a:txBody>
                    <a:bodyPr/>
                    <a:lstStyle/>
                    <a:p>
                      <a:r>
                        <a:rPr lang="en-US" sz="1100" dirty="0"/>
                        <a:t>TODATETIMEOFFSET(expression, time_zone)</a:t>
                      </a:r>
                    </a:p>
                  </a:txBody>
                  <a:tcPr/>
                </a:tc>
                <a:tc>
                  <a:txBody>
                    <a:bodyPr/>
                    <a:lstStyle/>
                    <a:p>
                      <a:r>
                        <a:rPr lang="en-US" sz="1100" dirty="0"/>
                        <a:t>Converts</a:t>
                      </a:r>
                      <a:r>
                        <a:rPr lang="en-US" sz="1100" baseline="0" dirty="0"/>
                        <a:t> datetime2 into datetimeoffset</a:t>
                      </a:r>
                      <a:endParaRPr lang="en-US" sz="1100" dirty="0"/>
                    </a:p>
                  </a:txBody>
                  <a:tcPr/>
                </a:tc>
                <a:extLst>
                  <a:ext uri="{0D108BD9-81ED-4DB2-BD59-A6C34878D82A}">
                    <a16:rowId xmlns:a16="http://schemas.microsoft.com/office/drawing/2014/main" val="10004"/>
                  </a:ext>
                </a:extLst>
              </a:tr>
            </a:tbl>
          </a:graphicData>
        </a:graphic>
      </p:graphicFrame>
      <p:sp>
        <p:nvSpPr>
          <p:cNvPr id="21" name="AutoShape 3"/>
          <p:cNvSpPr>
            <a:spLocks noChangeArrowheads="1"/>
          </p:cNvSpPr>
          <p:nvPr/>
        </p:nvSpPr>
        <p:spPr bwMode="auto">
          <a:xfrm>
            <a:off x="875458" y="3585362"/>
            <a:ext cx="6256338" cy="67133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cs typeface="+mn-cs"/>
              </a:rPr>
              <a:t>SELECT</a:t>
            </a:r>
            <a:r>
              <a:rPr lang="en-US" sz="2000" b="0" dirty="0">
                <a:latin typeface="Lucida Sans Typewriter" pitchFamily="49" charset="0"/>
                <a:cs typeface="+mn-cs"/>
              </a:rPr>
              <a:t> </a:t>
            </a:r>
            <a:r>
              <a:rPr lang="en-US" sz="2000" b="0" dirty="0">
                <a:solidFill>
                  <a:srgbClr val="FF33CC"/>
                </a:solidFill>
                <a:latin typeface="Lucida Sans Typewriter" pitchFamily="49" charset="0"/>
                <a:cs typeface="+mn-cs"/>
              </a:rPr>
              <a:t>DATEADD</a:t>
            </a:r>
            <a:r>
              <a:rPr lang="en-US" sz="2000" b="0" dirty="0">
                <a:latin typeface="Lucida Sans Typewriter" pitchFamily="49" charset="0"/>
                <a:cs typeface="+mn-cs"/>
              </a:rPr>
              <a:t>(</a:t>
            </a:r>
            <a:r>
              <a:rPr lang="en-US" sz="2000" b="0" dirty="0">
                <a:solidFill>
                  <a:srgbClr val="FF33CC"/>
                </a:solidFill>
                <a:latin typeface="Lucida Sans Typewriter" pitchFamily="49" charset="0"/>
                <a:cs typeface="+mn-cs"/>
              </a:rPr>
              <a:t>day</a:t>
            </a:r>
            <a:r>
              <a:rPr lang="en-US" sz="2000" b="0" dirty="0">
                <a:latin typeface="Lucida Sans Typewriter" pitchFamily="49" charset="0"/>
                <a:cs typeface="+mn-cs"/>
              </a:rPr>
              <a:t>,1,</a:t>
            </a:r>
            <a:r>
              <a:rPr lang="en-US" sz="2000" b="0" dirty="0">
                <a:solidFill>
                  <a:srgbClr val="FF0000"/>
                </a:solidFill>
                <a:latin typeface="Lucida Sans Typewriter" pitchFamily="49" charset="0"/>
                <a:cs typeface="+mn-cs"/>
              </a:rPr>
              <a:t>'20120212');</a:t>
            </a:r>
          </a:p>
          <a:p>
            <a:pPr defTabSz="457200">
              <a:lnSpc>
                <a:spcPct val="90000"/>
              </a:lnSpc>
              <a:tabLst>
                <a:tab pos="457200" algn="l"/>
              </a:tabLst>
              <a:defRPr/>
            </a:pPr>
            <a:r>
              <a:rPr lang="en-US" sz="2000" b="0" dirty="0">
                <a:solidFill>
                  <a:srgbClr val="0000CC"/>
                </a:solidFill>
                <a:latin typeface="Lucida Sans Typewriter" pitchFamily="49" charset="0"/>
              </a:rPr>
              <a:t>SELECT</a:t>
            </a:r>
            <a:r>
              <a:rPr lang="en-US" sz="2000" b="0" dirty="0">
                <a:latin typeface="Lucida Sans Typewriter" pitchFamily="49" charset="0"/>
              </a:rPr>
              <a:t> </a:t>
            </a:r>
            <a:r>
              <a:rPr lang="en-US" sz="2000" b="0" dirty="0">
                <a:solidFill>
                  <a:srgbClr val="FF33CC"/>
                </a:solidFill>
                <a:latin typeface="Lucida Sans Typewriter" pitchFamily="49" charset="0"/>
              </a:rPr>
              <a:t>EOMONTH</a:t>
            </a:r>
            <a:r>
              <a:rPr lang="en-US" sz="2000" b="0" dirty="0">
                <a:latin typeface="Lucida Sans Typewriter" pitchFamily="49" charset="0"/>
              </a:rPr>
              <a:t>(</a:t>
            </a:r>
            <a:r>
              <a:rPr lang="en-US" sz="2000" b="0" dirty="0">
                <a:solidFill>
                  <a:srgbClr val="FF0000"/>
                </a:solidFill>
                <a:latin typeface="Lucida Sans Typewriter" pitchFamily="49" charset="0"/>
              </a:rPr>
              <a:t>'20120212');</a:t>
            </a:r>
          </a:p>
        </p:txBody>
      </p:sp>
      <p:graphicFrame>
        <p:nvGraphicFramePr>
          <p:cNvPr id="22" name="Table 21"/>
          <p:cNvGraphicFramePr>
            <a:graphicFrameLocks noGrp="1"/>
          </p:cNvGraphicFramePr>
          <p:nvPr>
            <p:extLst/>
          </p:nvPr>
        </p:nvGraphicFramePr>
        <p:xfrm>
          <a:off x="606491" y="4867988"/>
          <a:ext cx="7800390" cy="1224280"/>
        </p:xfrm>
        <a:graphic>
          <a:graphicData uri="http://schemas.openxmlformats.org/drawingml/2006/table">
            <a:tbl>
              <a:tblPr firstRow="1" bandRow="1">
                <a:tableStyleId>{073A0DAA-6AF3-43AB-8588-CEC1D06C72B9}</a:tableStyleId>
              </a:tblPr>
              <a:tblGrid>
                <a:gridCol w="1670178">
                  <a:extLst>
                    <a:ext uri="{9D8B030D-6E8A-4147-A177-3AD203B41FA5}">
                      <a16:colId xmlns:a16="http://schemas.microsoft.com/office/drawing/2014/main" val="20000"/>
                    </a:ext>
                  </a:extLst>
                </a:gridCol>
                <a:gridCol w="3530082">
                  <a:extLst>
                    <a:ext uri="{9D8B030D-6E8A-4147-A177-3AD203B41FA5}">
                      <a16:colId xmlns:a16="http://schemas.microsoft.com/office/drawing/2014/main" val="20001"/>
                    </a:ext>
                  </a:extLst>
                </a:gridCol>
                <a:gridCol w="2600130">
                  <a:extLst>
                    <a:ext uri="{9D8B030D-6E8A-4147-A177-3AD203B41FA5}">
                      <a16:colId xmlns:a16="http://schemas.microsoft.com/office/drawing/2014/main" val="20002"/>
                    </a:ext>
                  </a:extLst>
                </a:gridCol>
              </a:tblGrid>
              <a:tr h="370840">
                <a:tc>
                  <a:txBody>
                    <a:bodyPr/>
                    <a:lstStyle/>
                    <a:p>
                      <a:r>
                        <a:rPr lang="en-US" dirty="0"/>
                        <a:t>Function</a:t>
                      </a:r>
                    </a:p>
                  </a:txBody>
                  <a:tcPr/>
                </a:tc>
                <a:tc>
                  <a:txBody>
                    <a:bodyPr/>
                    <a:lstStyle/>
                    <a:p>
                      <a:r>
                        <a:rPr lang="en-US" dirty="0"/>
                        <a:t>Syntax</a:t>
                      </a:r>
                    </a:p>
                  </a:txBody>
                  <a:tcPr/>
                </a:tc>
                <a:tc>
                  <a:txBody>
                    <a:bodyPr/>
                    <a:lstStyle/>
                    <a:p>
                      <a:r>
                        <a:rPr lang="en-US" dirty="0"/>
                        <a:t>Remarks</a:t>
                      </a:r>
                    </a:p>
                  </a:txBody>
                  <a:tcPr/>
                </a:tc>
                <a:extLst>
                  <a:ext uri="{0D108BD9-81ED-4DB2-BD59-A6C34878D82A}">
                    <a16:rowId xmlns:a16="http://schemas.microsoft.com/office/drawing/2014/main" val="10000"/>
                  </a:ext>
                </a:extLst>
              </a:tr>
              <a:tr h="370840">
                <a:tc>
                  <a:txBody>
                    <a:bodyPr/>
                    <a:lstStyle/>
                    <a:p>
                      <a:r>
                        <a:rPr lang="en-US" sz="1100" dirty="0"/>
                        <a:t>DATEDIFF()</a:t>
                      </a:r>
                    </a:p>
                  </a:txBody>
                  <a:tcPr/>
                </a:tc>
                <a:tc>
                  <a:txBody>
                    <a:bodyPr/>
                    <a:lstStyle/>
                    <a:p>
                      <a:r>
                        <a:rPr lang="en-US" sz="1100" dirty="0"/>
                        <a:t>DATEDIFF(datepart, start_date, end_date)</a:t>
                      </a:r>
                    </a:p>
                  </a:txBody>
                  <a:tcPr/>
                </a:tc>
                <a:tc>
                  <a:txBody>
                    <a:bodyPr/>
                    <a:lstStyle/>
                    <a:p>
                      <a:r>
                        <a:rPr lang="en-US" sz="1100" dirty="0"/>
                        <a:t>Returns the number of boundaries crossed for the specified </a:t>
                      </a:r>
                      <a:r>
                        <a:rPr lang="en-US" sz="1100" dirty="0" err="1"/>
                        <a:t>datepart</a:t>
                      </a:r>
                      <a:endParaRPr lang="en-US" sz="1100" dirty="0"/>
                    </a:p>
                  </a:txBody>
                  <a:tcPr/>
                </a:tc>
                <a:extLst>
                  <a:ext uri="{0D108BD9-81ED-4DB2-BD59-A6C34878D82A}">
                    <a16:rowId xmlns:a16="http://schemas.microsoft.com/office/drawing/2014/main" val="10001"/>
                  </a:ext>
                </a:extLst>
              </a:tr>
              <a:tr h="370840">
                <a:tc>
                  <a:txBody>
                    <a:bodyPr/>
                    <a:lstStyle/>
                    <a:p>
                      <a:r>
                        <a:rPr lang="en-US" sz="1100" dirty="0"/>
                        <a:t>ISDATE()</a:t>
                      </a:r>
                    </a:p>
                  </a:txBody>
                  <a:tcPr/>
                </a:tc>
                <a:tc>
                  <a:txBody>
                    <a:bodyPr/>
                    <a:lstStyle/>
                    <a:p>
                      <a:r>
                        <a:rPr lang="en-US" sz="1100" dirty="0"/>
                        <a:t>ISDATE(expression)</a:t>
                      </a:r>
                    </a:p>
                  </a:txBody>
                  <a:tcPr/>
                </a:tc>
                <a:tc>
                  <a:txBody>
                    <a:bodyPr/>
                    <a:lstStyle/>
                    <a:p>
                      <a:r>
                        <a:rPr lang="en-US" sz="1100" dirty="0"/>
                        <a:t>Determines</a:t>
                      </a:r>
                      <a:r>
                        <a:rPr lang="en-US" sz="1100" baseline="0" dirty="0"/>
                        <a:t> whether a datetime or smalldate time is a valid value</a:t>
                      </a:r>
                      <a:endParaRPr lang="en-US" sz="1100" dirty="0"/>
                    </a:p>
                  </a:txBody>
                  <a:tcPr/>
                </a:tc>
                <a:extLst>
                  <a:ext uri="{0D108BD9-81ED-4DB2-BD59-A6C34878D82A}">
                    <a16:rowId xmlns:a16="http://schemas.microsoft.com/office/drawing/2014/main" val="10002"/>
                  </a:ext>
                </a:extLst>
              </a:tr>
            </a:tbl>
          </a:graphicData>
        </a:graphic>
      </p:graphicFrame>
      <p:grpSp>
        <p:nvGrpSpPr>
          <p:cNvPr id="23" name="Group 12"/>
          <p:cNvGrpSpPr>
            <a:grpSpLocks/>
          </p:cNvGrpSpPr>
          <p:nvPr/>
        </p:nvGrpSpPr>
        <p:grpSpPr bwMode="auto">
          <a:xfrm>
            <a:off x="611498" y="6130027"/>
            <a:ext cx="304800" cy="244475"/>
            <a:chOff x="768" y="3096"/>
            <a:chExt cx="240" cy="192"/>
          </a:xfrm>
        </p:grpSpPr>
        <p:sp>
          <p:nvSpPr>
            <p:cNvPr id="24"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25"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3489577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3"/>
                                        </p:tgtEl>
                                      </p:cBhvr>
                                    </p:animEffect>
                                    <p:set>
                                      <p:cBhvr>
                                        <p:cTn id="27" dur="1" fill="hold">
                                          <p:stCondLst>
                                            <p:cond delay="499"/>
                                          </p:stCondLst>
                                        </p:cTn>
                                        <p:tgtEl>
                                          <p:spTgt spid="13"/>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14"/>
                                        </p:tgtEl>
                                      </p:cBhvr>
                                    </p:animEffect>
                                    <p:set>
                                      <p:cBhvr>
                                        <p:cTn id="30" dur="1" fill="hold">
                                          <p:stCondLst>
                                            <p:cond delay="499"/>
                                          </p:stCondLst>
                                        </p:cTn>
                                        <p:tgtEl>
                                          <p:spTgt spid="14"/>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5"/>
                                        </p:tgtEl>
                                      </p:cBhvr>
                                    </p:animEffect>
                                    <p:set>
                                      <p:cBhvr>
                                        <p:cTn id="33" dur="1" fill="hold">
                                          <p:stCondLst>
                                            <p:cond delay="499"/>
                                          </p:stCondLst>
                                        </p:cTn>
                                        <p:tgtEl>
                                          <p:spTgt spid="15"/>
                                        </p:tgtEl>
                                        <p:attrNameLst>
                                          <p:attrName>style.visibility</p:attrName>
                                        </p:attrNameLst>
                                      </p:cBhvr>
                                      <p:to>
                                        <p:strVal val="hidden"/>
                                      </p:to>
                                    </p:set>
                                  </p:childTnLst>
                                </p:cTn>
                              </p:par>
                              <p:par>
                                <p:cTn id="34" presetID="10"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16"/>
                                        </p:tgtEl>
                                      </p:cBhvr>
                                    </p:animEffect>
                                    <p:set>
                                      <p:cBhvr>
                                        <p:cTn id="47" dur="1" fill="hold">
                                          <p:stCondLst>
                                            <p:cond delay="499"/>
                                          </p:stCondLst>
                                        </p:cTn>
                                        <p:tgtEl>
                                          <p:spTgt spid="16"/>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17"/>
                                        </p:tgtEl>
                                      </p:cBhvr>
                                    </p:animEffect>
                                    <p:set>
                                      <p:cBhvr>
                                        <p:cTn id="50" dur="1" fill="hold">
                                          <p:stCondLst>
                                            <p:cond delay="499"/>
                                          </p:stCondLst>
                                        </p:cTn>
                                        <p:tgtEl>
                                          <p:spTgt spid="17"/>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18"/>
                                        </p:tgtEl>
                                      </p:cBhvr>
                                    </p:animEffect>
                                    <p:set>
                                      <p:cBhvr>
                                        <p:cTn id="53" dur="1" fill="hold">
                                          <p:stCondLst>
                                            <p:cond delay="499"/>
                                          </p:stCondLst>
                                        </p:cTn>
                                        <p:tgtEl>
                                          <p:spTgt spid="18"/>
                                        </p:tgtEl>
                                        <p:attrNameLst>
                                          <p:attrName>style.visibility</p:attrName>
                                        </p:attrNameLst>
                                      </p:cBhvr>
                                      <p:to>
                                        <p:strVal val="hidden"/>
                                      </p:to>
                                    </p:se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par>
                                <p:cTn id="63" presetID="10" presetClass="entr" presetSubtype="0" fill="hold"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13" grpId="0"/>
      <p:bldP spid="13" grpId="1"/>
      <p:bldP spid="15" grpId="0" animBg="1"/>
      <p:bldP spid="15" grpId="1" animBg="1"/>
      <p:bldP spid="16" grpId="0"/>
      <p:bldP spid="16" grpId="1"/>
      <p:bldP spid="18" grpId="0" animBg="1"/>
      <p:bldP spid="18" grpId="1" animBg="1"/>
      <p:bldP spid="19" grpId="0"/>
      <p:bldP spid="21"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a:t>
            </a:r>
            <a:r>
              <a:rPr lang="en-US" baseline="0" dirty="0"/>
              <a:t> and </a:t>
            </a:r>
            <a:r>
              <a:rPr lang="en-US" dirty="0"/>
              <a:t>t</a:t>
            </a:r>
            <a:r>
              <a:rPr lang="en-US" baseline="0" dirty="0"/>
              <a:t>ime functions</a:t>
            </a:r>
            <a:endParaRPr lang="en-US" dirty="0"/>
          </a:p>
        </p:txBody>
      </p:sp>
      <p:sp>
        <p:nvSpPr>
          <p:cNvPr id="3" name="Content Placeholder 2"/>
          <p:cNvSpPr>
            <a:spLocks noGrp="1"/>
          </p:cNvSpPr>
          <p:nvPr>
            <p:ph idx="1"/>
          </p:nvPr>
        </p:nvSpPr>
        <p:spPr/>
        <p:txBody>
          <a:bodyPr/>
          <a:lstStyle/>
          <a:p>
            <a:r>
              <a:rPr lang="en-US" dirty="0"/>
              <a:t>Functions that return current date and time</a:t>
            </a:r>
          </a:p>
        </p:txBody>
      </p:sp>
      <p:graphicFrame>
        <p:nvGraphicFramePr>
          <p:cNvPr id="6" name="Table 5"/>
          <p:cNvGraphicFramePr>
            <a:graphicFrameLocks noGrp="1"/>
          </p:cNvGraphicFramePr>
          <p:nvPr>
            <p:extLst/>
          </p:nvPr>
        </p:nvGraphicFramePr>
        <p:xfrm>
          <a:off x="786882" y="1501529"/>
          <a:ext cx="7526693" cy="2682240"/>
        </p:xfrm>
        <a:graphic>
          <a:graphicData uri="http://schemas.openxmlformats.org/drawingml/2006/table">
            <a:tbl>
              <a:tblPr firstRow="1" bandRow="1">
                <a:tableStyleId>{073A0DAA-6AF3-43AB-8588-CEC1D06C72B9}</a:tableStyleId>
              </a:tblPr>
              <a:tblGrid>
                <a:gridCol w="2749420">
                  <a:extLst>
                    <a:ext uri="{9D8B030D-6E8A-4147-A177-3AD203B41FA5}">
                      <a16:colId xmlns:a16="http://schemas.microsoft.com/office/drawing/2014/main" val="20000"/>
                    </a:ext>
                  </a:extLst>
                </a:gridCol>
                <a:gridCol w="1314580">
                  <a:extLst>
                    <a:ext uri="{9D8B030D-6E8A-4147-A177-3AD203B41FA5}">
                      <a16:colId xmlns:a16="http://schemas.microsoft.com/office/drawing/2014/main" val="20001"/>
                    </a:ext>
                  </a:extLst>
                </a:gridCol>
                <a:gridCol w="3462693">
                  <a:extLst>
                    <a:ext uri="{9D8B030D-6E8A-4147-A177-3AD203B41FA5}">
                      <a16:colId xmlns:a16="http://schemas.microsoft.com/office/drawing/2014/main" val="20002"/>
                    </a:ext>
                  </a:extLst>
                </a:gridCol>
              </a:tblGrid>
              <a:tr h="370840">
                <a:tc>
                  <a:txBody>
                    <a:bodyPr/>
                    <a:lstStyle/>
                    <a:p>
                      <a:r>
                        <a:rPr lang="en-US" sz="1200" dirty="0"/>
                        <a:t>Function</a:t>
                      </a:r>
                    </a:p>
                  </a:txBody>
                  <a:tcPr/>
                </a:tc>
                <a:tc>
                  <a:txBody>
                    <a:bodyPr/>
                    <a:lstStyle/>
                    <a:p>
                      <a:r>
                        <a:rPr lang="en-US" sz="1200" dirty="0"/>
                        <a:t>Return Type</a:t>
                      </a:r>
                    </a:p>
                  </a:txBody>
                  <a:tcPr/>
                </a:tc>
                <a:tc>
                  <a:txBody>
                    <a:bodyPr/>
                    <a:lstStyle/>
                    <a:p>
                      <a:r>
                        <a:rPr lang="en-US" sz="1200" dirty="0"/>
                        <a:t>Remarks</a:t>
                      </a:r>
                    </a:p>
                  </a:txBody>
                  <a:tcPr/>
                </a:tc>
                <a:extLst>
                  <a:ext uri="{0D108BD9-81ED-4DB2-BD59-A6C34878D82A}">
                    <a16:rowId xmlns:a16="http://schemas.microsoft.com/office/drawing/2014/main" val="10000"/>
                  </a:ext>
                </a:extLst>
              </a:tr>
              <a:tr h="370840">
                <a:tc>
                  <a:txBody>
                    <a:bodyPr/>
                    <a:lstStyle/>
                    <a:p>
                      <a:r>
                        <a:rPr lang="en-US" sz="1200" dirty="0"/>
                        <a:t>GETDATE()</a:t>
                      </a:r>
                    </a:p>
                  </a:txBody>
                  <a:tcPr/>
                </a:tc>
                <a:tc>
                  <a:txBody>
                    <a:bodyPr/>
                    <a:lstStyle/>
                    <a:p>
                      <a:r>
                        <a:rPr lang="en-US" sz="1200" dirty="0"/>
                        <a:t>datetime</a:t>
                      </a:r>
                    </a:p>
                  </a:txBody>
                  <a:tcPr/>
                </a:tc>
                <a:tc>
                  <a:txBody>
                    <a:bodyPr/>
                    <a:lstStyle/>
                    <a:p>
                      <a:r>
                        <a:rPr lang="en-US" sz="1200" dirty="0"/>
                        <a:t>Current</a:t>
                      </a:r>
                      <a:r>
                        <a:rPr lang="en-US" sz="1200" baseline="0" dirty="0"/>
                        <a:t> date and time. </a:t>
                      </a:r>
                      <a:r>
                        <a:rPr lang="en-US" sz="1200" dirty="0"/>
                        <a:t>No time zone offset.</a:t>
                      </a:r>
                    </a:p>
                  </a:txBody>
                  <a:tcPr/>
                </a:tc>
                <a:extLst>
                  <a:ext uri="{0D108BD9-81ED-4DB2-BD59-A6C34878D82A}">
                    <a16:rowId xmlns:a16="http://schemas.microsoft.com/office/drawing/2014/main" val="10001"/>
                  </a:ext>
                </a:extLst>
              </a:tr>
              <a:tr h="370840">
                <a:tc>
                  <a:txBody>
                    <a:bodyPr/>
                    <a:lstStyle/>
                    <a:p>
                      <a:r>
                        <a:rPr lang="en-US" sz="1200" dirty="0"/>
                        <a:t>GETUTCDATE()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datetime</a:t>
                      </a:r>
                    </a:p>
                  </a:txBody>
                  <a:tcPr/>
                </a:tc>
                <a:tc>
                  <a:txBody>
                    <a:bodyPr/>
                    <a:lstStyle/>
                    <a:p>
                      <a:r>
                        <a:rPr lang="en-US" sz="1200" dirty="0"/>
                        <a:t>Current</a:t>
                      </a:r>
                      <a:r>
                        <a:rPr lang="en-US" sz="1200" baseline="0" dirty="0"/>
                        <a:t> date and time in UTC.</a:t>
                      </a:r>
                      <a:endParaRPr lang="en-US" sz="1200" dirty="0"/>
                    </a:p>
                  </a:txBody>
                  <a:tcPr/>
                </a:tc>
                <a:extLst>
                  <a:ext uri="{0D108BD9-81ED-4DB2-BD59-A6C34878D82A}">
                    <a16:rowId xmlns:a16="http://schemas.microsoft.com/office/drawing/2014/main" val="10002"/>
                  </a:ext>
                </a:extLst>
              </a:tr>
              <a:tr h="370840">
                <a:tc>
                  <a:txBody>
                    <a:bodyPr/>
                    <a:lstStyle/>
                    <a:p>
                      <a:r>
                        <a:rPr lang="en-US" sz="1200" dirty="0"/>
                        <a:t>CURRENT_TIMESTAMP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datetime</a:t>
                      </a:r>
                    </a:p>
                  </a:txBody>
                  <a:tcPr/>
                </a:tc>
                <a:tc>
                  <a:txBody>
                    <a:bodyPr/>
                    <a:lstStyle/>
                    <a:p>
                      <a:r>
                        <a:rPr lang="en-US" sz="1200" dirty="0"/>
                        <a:t>Current</a:t>
                      </a:r>
                      <a:r>
                        <a:rPr lang="en-US" sz="1200" baseline="0" dirty="0"/>
                        <a:t> date and time. </a:t>
                      </a:r>
                      <a:r>
                        <a:rPr lang="en-US" sz="1200" dirty="0"/>
                        <a:t>No time zone offset. ANSI standard.</a:t>
                      </a:r>
                    </a:p>
                  </a:txBody>
                  <a:tcPr/>
                </a:tc>
                <a:extLst>
                  <a:ext uri="{0D108BD9-81ED-4DB2-BD59-A6C34878D82A}">
                    <a16:rowId xmlns:a16="http://schemas.microsoft.com/office/drawing/2014/main" val="10003"/>
                  </a:ext>
                </a:extLst>
              </a:tr>
              <a:tr h="370840">
                <a:tc>
                  <a:txBody>
                    <a:bodyPr/>
                    <a:lstStyle/>
                    <a:p>
                      <a:r>
                        <a:rPr lang="en-US" sz="1200" dirty="0"/>
                        <a:t>SYSDATETIME()</a:t>
                      </a:r>
                    </a:p>
                  </a:txBody>
                  <a:tcPr/>
                </a:tc>
                <a:tc>
                  <a:txBody>
                    <a:bodyPr/>
                    <a:lstStyle/>
                    <a:p>
                      <a:r>
                        <a:rPr lang="en-US" sz="1200" dirty="0"/>
                        <a:t>datetime2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Current</a:t>
                      </a:r>
                      <a:r>
                        <a:rPr lang="en-US" sz="1200" baseline="0" dirty="0"/>
                        <a:t> date and time. </a:t>
                      </a:r>
                      <a:r>
                        <a:rPr lang="en-US" sz="1200" dirty="0"/>
                        <a:t>No time zone offset</a:t>
                      </a:r>
                    </a:p>
                  </a:txBody>
                  <a:tcPr/>
                </a:tc>
                <a:extLst>
                  <a:ext uri="{0D108BD9-81ED-4DB2-BD59-A6C34878D82A}">
                    <a16:rowId xmlns:a16="http://schemas.microsoft.com/office/drawing/2014/main" val="10004"/>
                  </a:ext>
                </a:extLst>
              </a:tr>
              <a:tr h="370840">
                <a:tc>
                  <a:txBody>
                    <a:bodyPr/>
                    <a:lstStyle/>
                    <a:p>
                      <a:r>
                        <a:rPr lang="en-US" sz="1200" dirty="0"/>
                        <a:t>STSUTCDATETIME()</a:t>
                      </a:r>
                    </a:p>
                  </a:txBody>
                  <a:tcPr/>
                </a:tc>
                <a:tc>
                  <a:txBody>
                    <a:bodyPr/>
                    <a:lstStyle/>
                    <a:p>
                      <a:r>
                        <a:rPr lang="en-US" sz="1200" dirty="0"/>
                        <a:t>datetime2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Current</a:t>
                      </a:r>
                      <a:r>
                        <a:rPr lang="en-US" sz="1200" baseline="0" dirty="0"/>
                        <a:t> date and time in UTC.</a:t>
                      </a:r>
                      <a:endParaRPr lang="en-US" sz="1200" dirty="0"/>
                    </a:p>
                  </a:txBody>
                  <a:tcPr/>
                </a:tc>
                <a:extLst>
                  <a:ext uri="{0D108BD9-81ED-4DB2-BD59-A6C34878D82A}">
                    <a16:rowId xmlns:a16="http://schemas.microsoft.com/office/drawing/2014/main" val="10005"/>
                  </a:ext>
                </a:extLst>
              </a:tr>
              <a:tr h="370840">
                <a:tc>
                  <a:txBody>
                    <a:bodyPr/>
                    <a:lstStyle/>
                    <a:p>
                      <a:r>
                        <a:rPr lang="en-US" sz="1200" dirty="0"/>
                        <a:t>SYSDATETIMEOFFSET()</a:t>
                      </a:r>
                    </a:p>
                  </a:txBody>
                  <a:tcPr/>
                </a:tc>
                <a:tc>
                  <a:txBody>
                    <a:bodyPr/>
                    <a:lstStyle/>
                    <a:p>
                      <a:r>
                        <a:rPr lang="en-US" sz="1200" dirty="0"/>
                        <a:t>datetimeoffset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Current</a:t>
                      </a:r>
                      <a:r>
                        <a:rPr lang="en-US" sz="1200" baseline="0" dirty="0"/>
                        <a:t> date and time. </a:t>
                      </a:r>
                      <a:r>
                        <a:rPr lang="en-US" sz="1200" dirty="0"/>
                        <a:t>Includes time zone</a:t>
                      </a:r>
                      <a:r>
                        <a:rPr lang="en-US" sz="1200" baseline="0" dirty="0"/>
                        <a:t> </a:t>
                      </a:r>
                      <a:r>
                        <a:rPr lang="en-US" sz="1200" dirty="0"/>
                        <a:t>offset</a:t>
                      </a:r>
                    </a:p>
                  </a:txBody>
                  <a:tcPr/>
                </a:tc>
                <a:extLst>
                  <a:ext uri="{0D108BD9-81ED-4DB2-BD59-A6C34878D82A}">
                    <a16:rowId xmlns:a16="http://schemas.microsoft.com/office/drawing/2014/main" val="10006"/>
                  </a:ext>
                </a:extLst>
              </a:tr>
            </a:tbl>
          </a:graphicData>
        </a:graphic>
      </p:graphicFrame>
      <p:sp>
        <p:nvSpPr>
          <p:cNvPr id="7" name="AutoShape 3"/>
          <p:cNvSpPr>
            <a:spLocks noChangeArrowheads="1"/>
          </p:cNvSpPr>
          <p:nvPr/>
        </p:nvSpPr>
        <p:spPr bwMode="auto">
          <a:xfrm>
            <a:off x="875458" y="4686495"/>
            <a:ext cx="6256338" cy="67133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cs typeface="+mn-cs"/>
              </a:rPr>
              <a:t>SELECT </a:t>
            </a:r>
            <a:r>
              <a:rPr lang="en-US" sz="2000" b="0" dirty="0">
                <a:solidFill>
                  <a:srgbClr val="FF33CC"/>
                </a:solidFill>
                <a:latin typeface="Lucida Sans Typewriter" pitchFamily="49" charset="0"/>
                <a:cs typeface="+mn-cs"/>
              </a:rPr>
              <a:t>CURRENT_TIMESTAMP</a:t>
            </a:r>
            <a:r>
              <a:rPr lang="en-US" sz="2000" b="0" dirty="0">
                <a:latin typeface="Lucida Sans Typewriter" pitchFamily="49" charset="0"/>
                <a:cs typeface="+mn-cs"/>
              </a:rPr>
              <a:t>;</a:t>
            </a:r>
          </a:p>
          <a:p>
            <a:pPr defTabSz="457200">
              <a:lnSpc>
                <a:spcPct val="90000"/>
              </a:lnSpc>
              <a:tabLst>
                <a:tab pos="457200" algn="l"/>
              </a:tabLst>
              <a:defRPr/>
            </a:pPr>
            <a:r>
              <a:rPr lang="en-US" sz="2000" b="0" dirty="0">
                <a:solidFill>
                  <a:srgbClr val="0000CC"/>
                </a:solidFill>
                <a:latin typeface="Lucida Sans Typewriter" pitchFamily="49" charset="0"/>
              </a:rPr>
              <a:t>SELECT</a:t>
            </a:r>
            <a:r>
              <a:rPr lang="en-US" sz="2000" b="0" dirty="0">
                <a:latin typeface="Lucida Sans Typewriter" pitchFamily="49" charset="0"/>
              </a:rPr>
              <a:t> </a:t>
            </a:r>
            <a:r>
              <a:rPr lang="en-US" sz="2000" b="0" dirty="0">
                <a:solidFill>
                  <a:srgbClr val="FF33CC"/>
                </a:solidFill>
                <a:latin typeface="Lucida Sans Typewriter" pitchFamily="49" charset="0"/>
              </a:rPr>
              <a:t>SYSUTCDATETIME();</a:t>
            </a:r>
          </a:p>
        </p:txBody>
      </p:sp>
      <p:grpSp>
        <p:nvGrpSpPr>
          <p:cNvPr id="8" name="Group 204"/>
          <p:cNvGrpSpPr>
            <a:grpSpLocks/>
          </p:cNvGrpSpPr>
          <p:nvPr/>
        </p:nvGrpSpPr>
        <p:grpSpPr bwMode="auto">
          <a:xfrm>
            <a:off x="236054" y="6077641"/>
            <a:ext cx="750888" cy="349250"/>
            <a:chOff x="384" y="3024"/>
            <a:chExt cx="720" cy="336"/>
          </a:xfrm>
        </p:grpSpPr>
        <p:sp>
          <p:nvSpPr>
            <p:cNvPr id="9" name="Oval 205"/>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a:defRPr/>
              </a:pPr>
              <a:endParaRPr lang="en-IN" b="0" dirty="0">
                <a:cs typeface="Arial" pitchFamily="34" charset="0"/>
              </a:endParaRPr>
            </a:p>
          </p:txBody>
        </p:sp>
        <p:grpSp>
          <p:nvGrpSpPr>
            <p:cNvPr id="10" name="Group 206"/>
            <p:cNvGrpSpPr>
              <a:grpSpLocks/>
            </p:cNvGrpSpPr>
            <p:nvPr/>
          </p:nvGrpSpPr>
          <p:grpSpPr bwMode="auto">
            <a:xfrm>
              <a:off x="480" y="3096"/>
              <a:ext cx="240" cy="192"/>
              <a:chOff x="480" y="3096"/>
              <a:chExt cx="240" cy="192"/>
            </a:xfrm>
          </p:grpSpPr>
          <p:sp>
            <p:nvSpPr>
              <p:cNvPr id="11" name="Oval 207"/>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noFill/>
                <a:round/>
                <a:headEnd/>
                <a:tailEnd/>
              </a:ln>
            </p:spPr>
            <p:txBody>
              <a:bodyPr wrap="none" anchor="ctr"/>
              <a:lstStyle/>
              <a:p>
                <a:pPr algn="ctr"/>
                <a:endParaRPr lang="en-IN" b="0" dirty="0"/>
              </a:p>
            </p:txBody>
          </p:sp>
          <p:sp>
            <p:nvSpPr>
              <p:cNvPr id="12" name="Freeform 208"/>
              <p:cNvSpPr>
                <a:spLocks/>
              </p:cNvSpPr>
              <p:nvPr/>
            </p:nvSpPr>
            <p:spPr bwMode="auto">
              <a:xfrm>
                <a:off x="539" y="3123"/>
                <a:ext cx="139" cy="131"/>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a:defRPr/>
                </a:pPr>
                <a:endParaRPr lang="en-IN" b="0" dirty="0">
                  <a:cs typeface="Arial" pitchFamily="34" charset="0"/>
                </a:endParaRPr>
              </a:p>
            </p:txBody>
          </p:sp>
        </p:grpSp>
      </p:grpSp>
      <p:grpSp>
        <p:nvGrpSpPr>
          <p:cNvPr id="13" name="Group 12"/>
          <p:cNvGrpSpPr>
            <a:grpSpLocks/>
          </p:cNvGrpSpPr>
          <p:nvPr/>
        </p:nvGrpSpPr>
        <p:grpSpPr bwMode="auto">
          <a:xfrm>
            <a:off x="611498" y="6119794"/>
            <a:ext cx="304800" cy="244475"/>
            <a:chOff x="768" y="3096"/>
            <a:chExt cx="240" cy="192"/>
          </a:xfrm>
        </p:grpSpPr>
        <p:sp>
          <p:nvSpPr>
            <p:cNvPr id="14"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15"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16796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a:t>
            </a:r>
            <a:r>
              <a:rPr lang="en-US" baseline="0" dirty="0"/>
              <a:t> with CAST</a:t>
            </a:r>
            <a:endParaRPr lang="en-US" dirty="0"/>
          </a:p>
        </p:txBody>
      </p:sp>
      <p:sp>
        <p:nvSpPr>
          <p:cNvPr id="3" name="Content Placeholder 2"/>
          <p:cNvSpPr>
            <a:spLocks noGrp="1"/>
          </p:cNvSpPr>
          <p:nvPr>
            <p:ph idx="1"/>
          </p:nvPr>
        </p:nvSpPr>
        <p:spPr/>
        <p:txBody>
          <a:bodyPr/>
          <a:lstStyle/>
          <a:p>
            <a:r>
              <a:rPr lang="en-US" sz="2000" dirty="0"/>
              <a:t>Converts a value from one data type to another</a:t>
            </a:r>
          </a:p>
          <a:p>
            <a:pPr lvl="1"/>
            <a:r>
              <a:rPr lang="en-US" sz="2000" dirty="0"/>
              <a:t>Can be used in SELECT and WHERE clauses</a:t>
            </a:r>
          </a:p>
          <a:p>
            <a:pPr lvl="1"/>
            <a:r>
              <a:rPr lang="en-US" sz="2000" dirty="0"/>
              <a:t>ANSI standard</a:t>
            </a:r>
          </a:p>
          <a:p>
            <a:pPr lvl="1"/>
            <a:r>
              <a:rPr lang="en-US" sz="2000" dirty="0"/>
              <a:t>Truncation can occur if converting to smaller data type</a:t>
            </a:r>
          </a:p>
          <a:p>
            <a:endParaRPr lang="en-US" dirty="0"/>
          </a:p>
          <a:p>
            <a:r>
              <a:rPr lang="en-US" dirty="0"/>
              <a:t>CAST  Example:</a:t>
            </a:r>
          </a:p>
          <a:p>
            <a:endParaRPr lang="en-US" dirty="0"/>
          </a:p>
          <a:p>
            <a:endParaRPr lang="en-US" dirty="0"/>
          </a:p>
          <a:p>
            <a:r>
              <a:rPr lang="en-US" dirty="0"/>
              <a:t>Returns an error if data types are incompatible:</a:t>
            </a:r>
            <a:endParaRPr lang="en-US" baseline="0" dirty="0"/>
          </a:p>
          <a:p>
            <a:endParaRPr lang="en-US" baseline="0" dirty="0"/>
          </a:p>
        </p:txBody>
      </p:sp>
      <p:sp>
        <p:nvSpPr>
          <p:cNvPr id="4" name="AutoShape 3"/>
          <p:cNvSpPr>
            <a:spLocks noChangeArrowheads="1"/>
          </p:cNvSpPr>
          <p:nvPr/>
        </p:nvSpPr>
        <p:spPr bwMode="auto">
          <a:xfrm>
            <a:off x="458788" y="2993509"/>
            <a:ext cx="8062912"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rPr>
              <a:t>SELECT</a:t>
            </a:r>
            <a:r>
              <a:rPr lang="en-US" sz="2000" b="0" dirty="0">
                <a:latin typeface="Lucida Sans Typewriter" pitchFamily="49" charset="0"/>
              </a:rPr>
              <a:t> </a:t>
            </a:r>
            <a:r>
              <a:rPr lang="en-US" sz="2000" b="0" dirty="0">
                <a:solidFill>
                  <a:srgbClr val="FF33CC"/>
                </a:solidFill>
                <a:latin typeface="Lucida Sans Typewriter" pitchFamily="49" charset="0"/>
              </a:rPr>
              <a:t>CAST</a:t>
            </a:r>
            <a:r>
              <a:rPr lang="en-US" sz="2000" b="0" dirty="0">
                <a:latin typeface="Lucida Sans Typewriter" pitchFamily="49" charset="0"/>
              </a:rPr>
              <a:t>(</a:t>
            </a:r>
            <a:r>
              <a:rPr lang="en-US" sz="2000" b="0" dirty="0">
                <a:solidFill>
                  <a:srgbClr val="FF33CC"/>
                </a:solidFill>
                <a:latin typeface="Lucida Sans Typewriter" pitchFamily="49" charset="0"/>
              </a:rPr>
              <a:t>SYSDATETIME</a:t>
            </a:r>
            <a:r>
              <a:rPr lang="en-US" sz="2000" b="0" dirty="0">
                <a:latin typeface="Lucida Sans Typewriter" pitchFamily="49" charset="0"/>
              </a:rPr>
              <a:t>() </a:t>
            </a:r>
            <a:r>
              <a:rPr lang="en-US" sz="2000" b="0" dirty="0">
                <a:solidFill>
                  <a:srgbClr val="0000CC"/>
                </a:solidFill>
                <a:latin typeface="Lucida Sans Typewriter" pitchFamily="49" charset="0"/>
              </a:rPr>
              <a:t>AS date</a:t>
            </a:r>
            <a:r>
              <a:rPr lang="en-US" sz="2000" b="0" dirty="0">
                <a:latin typeface="Lucida Sans Typewriter" pitchFamily="49" charset="0"/>
              </a:rPr>
              <a:t>) </a:t>
            </a:r>
            <a:r>
              <a:rPr lang="en-US" sz="2000" b="0" dirty="0">
                <a:solidFill>
                  <a:srgbClr val="0000CC"/>
                </a:solidFill>
                <a:latin typeface="Lucida Sans Typewriter" pitchFamily="49" charset="0"/>
              </a:rPr>
              <a:t>AS</a:t>
            </a:r>
            <a:r>
              <a:rPr lang="en-US" sz="2000" b="0" dirty="0">
                <a:latin typeface="Lucida Sans Typewriter" pitchFamily="49" charset="0"/>
              </a:rPr>
              <a:t> </a:t>
            </a:r>
            <a:r>
              <a:rPr lang="en-US" sz="2000" b="0" dirty="0">
                <a:solidFill>
                  <a:srgbClr val="FF0000"/>
                </a:solidFill>
                <a:latin typeface="Lucida Sans Typewriter" pitchFamily="49" charset="0"/>
              </a:rPr>
              <a:t>‘</a:t>
            </a:r>
            <a:r>
              <a:rPr lang="en-US" sz="2000" b="0" dirty="0" err="1">
                <a:solidFill>
                  <a:srgbClr val="FF0000"/>
                </a:solidFill>
                <a:latin typeface="Lucida Sans Typewriter" pitchFamily="49" charset="0"/>
              </a:rPr>
              <a:t>TodaysDate</a:t>
            </a:r>
            <a:r>
              <a:rPr lang="en-US" sz="2000" b="0" dirty="0">
                <a:solidFill>
                  <a:srgbClr val="FF0000"/>
                </a:solidFill>
                <a:latin typeface="Lucida Sans Typewriter" pitchFamily="49" charset="0"/>
              </a:rPr>
              <a:t>’</a:t>
            </a:r>
            <a:r>
              <a:rPr lang="en-US" sz="2000" b="0" dirty="0">
                <a:latin typeface="Lucida Sans Typewriter" pitchFamily="49" charset="0"/>
              </a:rPr>
              <a:t>;</a:t>
            </a:r>
          </a:p>
        </p:txBody>
      </p:sp>
      <p:sp>
        <p:nvSpPr>
          <p:cNvPr id="5" name="AutoShape 3"/>
          <p:cNvSpPr>
            <a:spLocks noChangeArrowheads="1"/>
          </p:cNvSpPr>
          <p:nvPr/>
        </p:nvSpPr>
        <p:spPr bwMode="auto">
          <a:xfrm>
            <a:off x="458788" y="4046109"/>
            <a:ext cx="7023630" cy="67133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latin typeface="Lucida Sans Typewriter" pitchFamily="49" charset="0"/>
                <a:cs typeface="+mn-cs"/>
              </a:rPr>
              <a:t>--attempt to convert datetime2 to int</a:t>
            </a:r>
          </a:p>
          <a:p>
            <a:pPr defTabSz="457200">
              <a:lnSpc>
                <a:spcPct val="90000"/>
              </a:lnSpc>
              <a:tabLst>
                <a:tab pos="457200" algn="l"/>
              </a:tabLst>
              <a:defRPr/>
            </a:pPr>
            <a:r>
              <a:rPr lang="en-US" sz="2000" b="0" dirty="0">
                <a:solidFill>
                  <a:srgbClr val="0000CC"/>
                </a:solidFill>
                <a:latin typeface="Lucida Sans Typewriter" pitchFamily="49" charset="0"/>
                <a:cs typeface="+mn-cs"/>
              </a:rPr>
              <a:t>SELECT</a:t>
            </a:r>
            <a:r>
              <a:rPr lang="en-US" sz="2000" b="0" dirty="0">
                <a:latin typeface="Lucida Sans Typewriter" pitchFamily="49" charset="0"/>
                <a:cs typeface="+mn-cs"/>
              </a:rPr>
              <a:t> </a:t>
            </a:r>
            <a:r>
              <a:rPr lang="en-US" sz="2000" b="0" dirty="0">
                <a:solidFill>
                  <a:srgbClr val="FF33CC"/>
                </a:solidFill>
                <a:latin typeface="Lucida Sans Typewriter" pitchFamily="49" charset="0"/>
                <a:cs typeface="+mn-cs"/>
              </a:rPr>
              <a:t>CAST(SYSDATETIME</a:t>
            </a:r>
            <a:r>
              <a:rPr lang="en-US" sz="2000" b="0" dirty="0">
                <a:latin typeface="Lucida Sans Typewriter" pitchFamily="49" charset="0"/>
                <a:cs typeface="+mn-cs"/>
              </a:rPr>
              <a:t>() </a:t>
            </a:r>
            <a:r>
              <a:rPr lang="en-US" sz="2000" b="0" dirty="0">
                <a:solidFill>
                  <a:srgbClr val="0000CC"/>
                </a:solidFill>
                <a:latin typeface="Lucida Sans Typewriter" pitchFamily="49" charset="0"/>
                <a:cs typeface="+mn-cs"/>
              </a:rPr>
              <a:t>AS</a:t>
            </a:r>
            <a:r>
              <a:rPr lang="en-US" sz="2000" b="0" dirty="0">
                <a:latin typeface="Lucida Sans Typewriter" pitchFamily="49" charset="0"/>
                <a:cs typeface="+mn-cs"/>
              </a:rPr>
              <a:t> </a:t>
            </a:r>
            <a:r>
              <a:rPr lang="en-US" sz="2000" b="0" dirty="0">
                <a:solidFill>
                  <a:srgbClr val="0000CC"/>
                </a:solidFill>
                <a:latin typeface="Lucida Sans Typewriter" pitchFamily="49" charset="0"/>
                <a:cs typeface="+mn-cs"/>
              </a:rPr>
              <a:t>int</a:t>
            </a:r>
            <a:r>
              <a:rPr lang="en-US" sz="2000" b="0" dirty="0">
                <a:latin typeface="Lucida Sans Typewriter" pitchFamily="49" charset="0"/>
                <a:cs typeface="+mn-cs"/>
              </a:rPr>
              <a:t>);</a:t>
            </a:r>
          </a:p>
        </p:txBody>
      </p:sp>
      <p:sp>
        <p:nvSpPr>
          <p:cNvPr id="6" name="AutoShape 3"/>
          <p:cNvSpPr>
            <a:spLocks noChangeArrowheads="1"/>
          </p:cNvSpPr>
          <p:nvPr/>
        </p:nvSpPr>
        <p:spPr bwMode="auto">
          <a:xfrm>
            <a:off x="458788" y="4842855"/>
            <a:ext cx="7023630" cy="78642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600" b="0" dirty="0">
                <a:latin typeface="Lucida Sans Typewriter" pitchFamily="49" charset="0"/>
                <a:cs typeface="+mn-cs"/>
              </a:rPr>
              <a:t>Msg 529, Level 16, State 2, Line 1</a:t>
            </a:r>
          </a:p>
          <a:p>
            <a:pPr defTabSz="457200">
              <a:lnSpc>
                <a:spcPct val="90000"/>
              </a:lnSpc>
              <a:tabLst>
                <a:tab pos="457200" algn="l"/>
              </a:tabLst>
              <a:defRPr/>
            </a:pPr>
            <a:r>
              <a:rPr lang="en-US" sz="1600" b="0" dirty="0">
                <a:latin typeface="Lucida Sans Typewriter" pitchFamily="49" charset="0"/>
                <a:cs typeface="+mn-cs"/>
              </a:rPr>
              <a:t>Explicit conversion from data type datetime2 to int is not allowed.</a:t>
            </a:r>
          </a:p>
        </p:txBody>
      </p:sp>
    </p:spTree>
    <p:extLst>
      <p:ext uri="{BB962C8B-B14F-4D97-AF65-F5344CB8AC3E}">
        <p14:creationId xmlns:p14="http://schemas.microsoft.com/office/powerpoint/2010/main" val="1971224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accent6"/>
                </a:solidFill>
                <a:effectLst/>
                <a:ea typeface="+mj-ea"/>
                <a:cs typeface="+mj-cs"/>
              </a:rPr>
              <a:t>Converting with CONVERT</a:t>
            </a:r>
            <a:endParaRPr lang="en-US" sz="3600" dirty="0">
              <a:solidFill>
                <a:schemeClr val="accent6"/>
              </a:solidFill>
            </a:endParaRPr>
          </a:p>
        </p:txBody>
      </p:sp>
      <p:sp>
        <p:nvSpPr>
          <p:cNvPr id="3" name="Content Placeholder 2"/>
          <p:cNvSpPr>
            <a:spLocks noGrp="1"/>
          </p:cNvSpPr>
          <p:nvPr>
            <p:ph idx="1"/>
          </p:nvPr>
        </p:nvSpPr>
        <p:spPr>
          <a:xfrm>
            <a:off x="183216" y="756054"/>
            <a:ext cx="7751762" cy="4386262"/>
          </a:xfrm>
        </p:spPr>
        <p:txBody>
          <a:bodyPr/>
          <a:lstStyle/>
          <a:p>
            <a:r>
              <a:rPr lang="en-US" sz="2000" dirty="0"/>
              <a:t>Converts a value from one data type to another</a:t>
            </a:r>
          </a:p>
          <a:p>
            <a:pPr lvl="1"/>
            <a:r>
              <a:rPr lang="en-US" sz="2000" dirty="0"/>
              <a:t>Can be used in SELECT and WHERE clauses</a:t>
            </a:r>
          </a:p>
          <a:p>
            <a:pPr lvl="1"/>
            <a:r>
              <a:rPr lang="en-US" sz="2000" dirty="0"/>
              <a:t>CONVERT is specific to SQL Server, not</a:t>
            </a:r>
            <a:r>
              <a:rPr lang="en-US" sz="2000" baseline="0" dirty="0"/>
              <a:t> standards-based</a:t>
            </a:r>
          </a:p>
          <a:p>
            <a:r>
              <a:rPr lang="en-US" sz="2000" dirty="0"/>
              <a:t>Style specifies how input value is converted:</a:t>
            </a:r>
          </a:p>
          <a:p>
            <a:pPr lvl="1"/>
            <a:r>
              <a:rPr lang="en-US" sz="2000" dirty="0"/>
              <a:t>Date, time, numeric, XML, etc.</a:t>
            </a:r>
          </a:p>
          <a:p>
            <a:pPr marL="0" indent="0">
              <a:buNone/>
            </a:pPr>
            <a:endParaRPr lang="en-US" dirty="0"/>
          </a:p>
          <a:p>
            <a:pPr marL="0" indent="0">
              <a:buNone/>
            </a:pPr>
            <a:r>
              <a:rPr lang="en-US" dirty="0"/>
              <a:t>Example:</a:t>
            </a:r>
          </a:p>
          <a:p>
            <a:endParaRPr lang="en-US" sz="2000" dirty="0">
              <a:solidFill>
                <a:schemeClr val="tx1"/>
              </a:solidFill>
              <a:effectLst/>
              <a:latin typeface="+mn-lt"/>
              <a:ea typeface="+mn-ea"/>
              <a:cs typeface="+mn-cs"/>
            </a:endParaRPr>
          </a:p>
          <a:p>
            <a:r>
              <a:rPr lang="en-US" dirty="0"/>
              <a:t>SELEC</a:t>
            </a:r>
          </a:p>
        </p:txBody>
      </p:sp>
      <p:sp>
        <p:nvSpPr>
          <p:cNvPr id="5" name="AutoShape 3"/>
          <p:cNvSpPr>
            <a:spLocks noChangeArrowheads="1"/>
          </p:cNvSpPr>
          <p:nvPr/>
        </p:nvSpPr>
        <p:spPr bwMode="auto">
          <a:xfrm>
            <a:off x="183216" y="3401754"/>
            <a:ext cx="7778045" cy="32607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600" b="0" dirty="0">
                <a:solidFill>
                  <a:srgbClr val="0000CC"/>
                </a:solidFill>
                <a:latin typeface="Lucida Sans Typewriter" pitchFamily="49" charset="0"/>
                <a:cs typeface="+mn-cs"/>
              </a:rPr>
              <a:t>SELECT</a:t>
            </a:r>
            <a:r>
              <a:rPr lang="en-US" sz="1600" b="0" dirty="0">
                <a:solidFill>
                  <a:srgbClr val="FF33CC"/>
                </a:solidFill>
                <a:latin typeface="Lucida Sans Typewriter" pitchFamily="49" charset="0"/>
                <a:cs typeface="+mn-cs"/>
              </a:rPr>
              <a:t> CONVERT</a:t>
            </a:r>
            <a:r>
              <a:rPr lang="en-US" sz="1600" b="0" dirty="0">
                <a:latin typeface="Lucida Sans Typewriter" pitchFamily="49" charset="0"/>
                <a:cs typeface="+mn-cs"/>
              </a:rPr>
              <a:t>(</a:t>
            </a:r>
            <a:r>
              <a:rPr lang="en-US" sz="1600" b="0" dirty="0">
                <a:solidFill>
                  <a:srgbClr val="0000CC"/>
                </a:solidFill>
                <a:latin typeface="Lucida Sans Typewriter" pitchFamily="49" charset="0"/>
                <a:cs typeface="+mn-cs"/>
              </a:rPr>
              <a:t>CHAR</a:t>
            </a:r>
            <a:r>
              <a:rPr lang="en-US" sz="1600" b="0" dirty="0">
                <a:latin typeface="Lucida Sans Typewriter" pitchFamily="49" charset="0"/>
                <a:cs typeface="+mn-cs"/>
              </a:rPr>
              <a:t>(8), </a:t>
            </a:r>
            <a:r>
              <a:rPr lang="en-US" sz="1600" b="0" dirty="0">
                <a:solidFill>
                  <a:srgbClr val="FF33CC"/>
                </a:solidFill>
                <a:latin typeface="Lucida Sans Typewriter" pitchFamily="49" charset="0"/>
                <a:cs typeface="+mn-cs"/>
              </a:rPr>
              <a:t>CURRENT_TIMESTAMP</a:t>
            </a:r>
            <a:r>
              <a:rPr lang="en-US" sz="1600" b="0" dirty="0">
                <a:latin typeface="Lucida Sans Typewriter" pitchFamily="49" charset="0"/>
                <a:cs typeface="+mn-cs"/>
              </a:rPr>
              <a:t>,112) </a:t>
            </a:r>
            <a:r>
              <a:rPr lang="en-US" sz="1600" b="0" dirty="0">
                <a:solidFill>
                  <a:srgbClr val="0000CC"/>
                </a:solidFill>
                <a:latin typeface="Lucida Sans Typewriter" pitchFamily="49" charset="0"/>
                <a:cs typeface="+mn-cs"/>
              </a:rPr>
              <a:t>AS</a:t>
            </a:r>
            <a:r>
              <a:rPr lang="en-US" sz="1600" b="0" dirty="0">
                <a:latin typeface="Lucida Sans Typewriter" pitchFamily="49" charset="0"/>
                <a:cs typeface="+mn-cs"/>
              </a:rPr>
              <a:t> ISO_style;</a:t>
            </a:r>
          </a:p>
        </p:txBody>
      </p:sp>
      <p:sp>
        <p:nvSpPr>
          <p:cNvPr id="7" name="AutoShape 3"/>
          <p:cNvSpPr>
            <a:spLocks noChangeArrowheads="1"/>
          </p:cNvSpPr>
          <p:nvPr/>
        </p:nvSpPr>
        <p:spPr bwMode="auto">
          <a:xfrm>
            <a:off x="183216" y="4135754"/>
            <a:ext cx="1659471" cy="78642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600" b="0" dirty="0">
                <a:latin typeface="Lucida Sans Typewriter" pitchFamily="49" charset="0"/>
                <a:cs typeface="+mn-cs"/>
              </a:rPr>
              <a:t>ISO_style</a:t>
            </a:r>
          </a:p>
          <a:p>
            <a:pPr defTabSz="457200">
              <a:lnSpc>
                <a:spcPct val="90000"/>
              </a:lnSpc>
              <a:tabLst>
                <a:tab pos="457200" algn="l"/>
              </a:tabLst>
              <a:defRPr/>
            </a:pPr>
            <a:r>
              <a:rPr lang="en-US" sz="1600" b="0" dirty="0">
                <a:latin typeface="Lucida Sans Typewriter" pitchFamily="49" charset="0"/>
                <a:cs typeface="+mn-cs"/>
              </a:rPr>
              <a:t>---------</a:t>
            </a:r>
          </a:p>
          <a:p>
            <a:pPr defTabSz="457200">
              <a:lnSpc>
                <a:spcPct val="90000"/>
              </a:lnSpc>
              <a:tabLst>
                <a:tab pos="457200" algn="l"/>
              </a:tabLst>
              <a:defRPr/>
            </a:pPr>
            <a:r>
              <a:rPr lang="en-US" sz="1600" b="0" dirty="0">
                <a:latin typeface="Lucida Sans Typewriter" pitchFamily="49" charset="0"/>
                <a:cs typeface="+mn-cs"/>
              </a:rPr>
              <a:t>20120212</a:t>
            </a:r>
          </a:p>
        </p:txBody>
      </p:sp>
    </p:spTree>
    <p:extLst>
      <p:ext uri="{BB962C8B-B14F-4D97-AF65-F5344CB8AC3E}">
        <p14:creationId xmlns:p14="http://schemas.microsoft.com/office/powerpoint/2010/main" val="2771665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a:latin typeface="Segoe UI Light" panose="020B0502040204020203" pitchFamily="34" charset="0"/>
                <a:cs typeface="Segoe UI Light" panose="020B0502040204020203" pitchFamily="34" charset="0"/>
              </a:rPr>
              <a:t>Date and time function data types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140829502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a:solidFill>
                  <a:schemeClr val="bg1">
                    <a:alpha val="98824"/>
                  </a:schemeClr>
                </a:solidFill>
              </a:rPr>
              <a:t>Built-in Functions</a:t>
            </a:r>
          </a:p>
        </p:txBody>
      </p:sp>
    </p:spTree>
    <p:extLst>
      <p:ext uri="{BB962C8B-B14F-4D97-AF65-F5344CB8AC3E}">
        <p14:creationId xmlns:p14="http://schemas.microsoft.com/office/powerpoint/2010/main" val="220487489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2012 built-in function types</a:t>
            </a:r>
          </a:p>
        </p:txBody>
      </p:sp>
      <p:sp>
        <p:nvSpPr>
          <p:cNvPr id="3" name="Content Placeholder 2"/>
          <p:cNvSpPr>
            <a:spLocks noGrp="1"/>
          </p:cNvSpPr>
          <p:nvPr>
            <p:ph idx="1"/>
          </p:nvPr>
        </p:nvSpPr>
        <p:spPr/>
        <p:txBody>
          <a:bodyPr/>
          <a:lstStyle/>
          <a:p>
            <a:r>
              <a:rPr lang="en-US" dirty="0"/>
              <a:t>SQL Server functions can be categorized by scope of input and type of output:</a:t>
            </a:r>
          </a:p>
        </p:txBody>
      </p:sp>
      <p:graphicFrame>
        <p:nvGraphicFramePr>
          <p:cNvPr id="4" name="Table 3"/>
          <p:cNvGraphicFramePr>
            <a:graphicFrameLocks noGrp="1"/>
          </p:cNvGraphicFramePr>
          <p:nvPr>
            <p:extLst/>
          </p:nvPr>
        </p:nvGraphicFramePr>
        <p:xfrm>
          <a:off x="1066800" y="1919514"/>
          <a:ext cx="6096000" cy="2456180"/>
        </p:xfrm>
        <a:graphic>
          <a:graphicData uri="http://schemas.openxmlformats.org/drawingml/2006/table">
            <a:tbl>
              <a:tblPr firstRow="1" bandRow="1">
                <a:tableStyleId>{284E427A-3D55-4303-BF80-6455036E1DE7}</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Function Category</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a:t>Scalar</a:t>
                      </a:r>
                    </a:p>
                  </a:txBody>
                  <a:tcPr/>
                </a:tc>
                <a:tc>
                  <a:txBody>
                    <a:bodyPr/>
                    <a:lstStyle/>
                    <a:p>
                      <a:r>
                        <a:rPr lang="en-US" dirty="0"/>
                        <a:t>Operate</a:t>
                      </a:r>
                      <a:r>
                        <a:rPr lang="en-US" baseline="0" dirty="0"/>
                        <a:t> on a single row, return a single value</a:t>
                      </a:r>
                      <a:endParaRPr lang="en-US" dirty="0"/>
                    </a:p>
                  </a:txBody>
                  <a:tcPr/>
                </a:tc>
                <a:extLst>
                  <a:ext uri="{0D108BD9-81ED-4DB2-BD59-A6C34878D82A}">
                    <a16:rowId xmlns:a16="http://schemas.microsoft.com/office/drawing/2014/main" val="10001"/>
                  </a:ext>
                </a:extLst>
              </a:tr>
              <a:tr h="370840">
                <a:tc>
                  <a:txBody>
                    <a:bodyPr/>
                    <a:lstStyle/>
                    <a:p>
                      <a:r>
                        <a:rPr lang="en-US" dirty="0"/>
                        <a:t>Grouped Aggregate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a:t>Take one or more values but return a single, summarizing value </a:t>
                      </a:r>
                    </a:p>
                  </a:txBody>
                  <a:tcPr/>
                </a:tc>
                <a:extLst>
                  <a:ext uri="{0D108BD9-81ED-4DB2-BD59-A6C34878D82A}">
                    <a16:rowId xmlns:a16="http://schemas.microsoft.com/office/drawing/2014/main" val="10002"/>
                  </a:ext>
                </a:extLst>
              </a:tr>
              <a:tr h="370840">
                <a:tc>
                  <a:txBody>
                    <a:bodyPr/>
                    <a:lstStyle/>
                    <a:p>
                      <a:r>
                        <a:rPr lang="en-US" dirty="0"/>
                        <a:t>Window</a:t>
                      </a:r>
                    </a:p>
                  </a:txBody>
                  <a:tcPr/>
                </a:tc>
                <a:tc>
                  <a:txBody>
                    <a:bodyPr/>
                    <a:lstStyle/>
                    <a:p>
                      <a:r>
                        <a:rPr lang="en-US" dirty="0"/>
                        <a:t>Operate</a:t>
                      </a:r>
                      <a:r>
                        <a:rPr lang="en-US" baseline="0" dirty="0"/>
                        <a:t> on a window (set) of rows</a:t>
                      </a:r>
                      <a:endParaRPr lang="en-US" dirty="0"/>
                    </a:p>
                  </a:txBody>
                  <a:tcPr/>
                </a:tc>
                <a:extLst>
                  <a:ext uri="{0D108BD9-81ED-4DB2-BD59-A6C34878D82A}">
                    <a16:rowId xmlns:a16="http://schemas.microsoft.com/office/drawing/2014/main" val="10003"/>
                  </a:ext>
                </a:extLst>
              </a:tr>
              <a:tr h="370840">
                <a:tc>
                  <a:txBody>
                    <a:bodyPr/>
                    <a:lstStyle/>
                    <a:p>
                      <a:r>
                        <a:rPr lang="en-US" dirty="0"/>
                        <a:t>Rowset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a:t>Return a virtual table that can be used subsequently in a T-SQL statement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38551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294967295"/>
          </p:nvPr>
        </p:nvSpPr>
        <p:spPr>
          <a:xfrm>
            <a:off x="284560" y="1898420"/>
            <a:ext cx="8643938" cy="3967791"/>
          </a:xfrm>
          <a:prstGeom prst="rect">
            <a:avLst/>
          </a:prstGeom>
        </p:spPr>
        <p:txBody>
          <a:bodyPr>
            <a:normAutofit/>
          </a:bodyPr>
          <a:lstStyle/>
          <a:p>
            <a:r>
              <a:rPr lang="en-GB" sz="2800" dirty="0"/>
              <a:t>Introduce data types</a:t>
            </a:r>
          </a:p>
          <a:p>
            <a:r>
              <a:rPr lang="en-GB" sz="2800" dirty="0"/>
              <a:t>Character data types</a:t>
            </a:r>
          </a:p>
          <a:p>
            <a:r>
              <a:rPr lang="en-GB" sz="2800" dirty="0"/>
              <a:t>Date and time data type</a:t>
            </a:r>
          </a:p>
          <a:p>
            <a:r>
              <a:rPr lang="en-GB" sz="2800"/>
              <a:t>Built-in functions</a:t>
            </a:r>
            <a:endParaRPr lang="en-GB" sz="2800" dirty="0"/>
          </a:p>
        </p:txBody>
      </p:sp>
      <p:sp>
        <p:nvSpPr>
          <p:cNvPr id="2" name="Title 1"/>
          <p:cNvSpPr>
            <a:spLocks noGrp="1"/>
          </p:cNvSpPr>
          <p:nvPr>
            <p:ph type="title"/>
          </p:nvPr>
        </p:nvSpPr>
        <p:spPr/>
        <p:txBody>
          <a:bodyPr/>
          <a:lstStyle/>
          <a:p>
            <a:r>
              <a:rPr lang="en-US"/>
              <a:t>Module Overview</a:t>
            </a:r>
            <a:endParaRPr lang="en-US" dirty="0"/>
          </a:p>
        </p:txBody>
      </p:sp>
    </p:spTree>
    <p:extLst>
      <p:ext uri="{BB962C8B-B14F-4D97-AF65-F5344CB8AC3E}">
        <p14:creationId xmlns:p14="http://schemas.microsoft.com/office/powerpoint/2010/main" val="36292059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Scalar</a:t>
            </a:r>
            <a:r>
              <a:rPr lang="en-US" baseline="0" dirty="0"/>
              <a:t> functions</a:t>
            </a:r>
            <a:endParaRPr lang="en-US" dirty="0"/>
          </a:p>
        </p:txBody>
      </p:sp>
      <p:sp>
        <p:nvSpPr>
          <p:cNvPr id="22" name="Content Placeholder 21"/>
          <p:cNvSpPr>
            <a:spLocks noGrp="1"/>
          </p:cNvSpPr>
          <p:nvPr>
            <p:ph idx="1"/>
          </p:nvPr>
        </p:nvSpPr>
        <p:spPr/>
        <p:txBody>
          <a:bodyPr/>
          <a:lstStyle/>
          <a:p>
            <a:r>
              <a:rPr lang="en-US" dirty="0"/>
              <a:t>Operate on elements from a single</a:t>
            </a:r>
            <a:br>
              <a:rPr lang="en-US" dirty="0"/>
            </a:br>
            <a:r>
              <a:rPr lang="en-US" dirty="0"/>
              <a:t>row as inputs, return a single </a:t>
            </a:r>
            <a:br>
              <a:rPr lang="en-US" dirty="0"/>
            </a:br>
            <a:r>
              <a:rPr lang="en-US" dirty="0"/>
              <a:t>value as output. </a:t>
            </a:r>
          </a:p>
          <a:p>
            <a:r>
              <a:rPr lang="en-US" dirty="0"/>
              <a:t>Return a single (scalar) value</a:t>
            </a:r>
          </a:p>
          <a:p>
            <a:r>
              <a:rPr lang="en-US" dirty="0"/>
              <a:t>Can be used like an expression</a:t>
            </a:r>
            <a:br>
              <a:rPr lang="en-US" dirty="0"/>
            </a:br>
            <a:r>
              <a:rPr lang="en-US" dirty="0"/>
              <a:t>in queries</a:t>
            </a:r>
          </a:p>
          <a:p>
            <a:r>
              <a:rPr lang="en-US" dirty="0"/>
              <a:t>May be deterministic or</a:t>
            </a:r>
            <a:br>
              <a:rPr lang="en-US" dirty="0"/>
            </a:br>
            <a:r>
              <a:rPr lang="en-US" dirty="0"/>
              <a:t>non-deterministic</a:t>
            </a:r>
          </a:p>
          <a:p>
            <a:r>
              <a:rPr lang="en-US" dirty="0"/>
              <a:t>Collation depends on input value</a:t>
            </a:r>
            <a:br>
              <a:rPr lang="en-US" dirty="0"/>
            </a:br>
            <a:r>
              <a:rPr lang="en-US" dirty="0"/>
              <a:t>or default collation of database</a:t>
            </a:r>
          </a:p>
        </p:txBody>
      </p:sp>
      <p:grpSp>
        <p:nvGrpSpPr>
          <p:cNvPr id="16" name="Group 15"/>
          <p:cNvGrpSpPr/>
          <p:nvPr/>
        </p:nvGrpSpPr>
        <p:grpSpPr>
          <a:xfrm>
            <a:off x="5765491" y="1016859"/>
            <a:ext cx="2741612" cy="4281488"/>
            <a:chOff x="910671" y="1183483"/>
            <a:chExt cx="2741612" cy="4281488"/>
          </a:xfrm>
        </p:grpSpPr>
        <p:grpSp>
          <p:nvGrpSpPr>
            <p:cNvPr id="17" name="Group 16"/>
            <p:cNvGrpSpPr/>
            <p:nvPr/>
          </p:nvGrpSpPr>
          <p:grpSpPr>
            <a:xfrm>
              <a:off x="910671" y="1183483"/>
              <a:ext cx="2741612" cy="4281488"/>
              <a:chOff x="910671" y="1183483"/>
              <a:chExt cx="2741612" cy="4281488"/>
            </a:xfrm>
          </p:grpSpPr>
          <p:sp>
            <p:nvSpPr>
              <p:cNvPr id="19" name="TextBox 18"/>
              <p:cNvSpPr txBox="1"/>
              <p:nvPr/>
            </p:nvSpPr>
            <p:spPr>
              <a:xfrm>
                <a:off x="3454400" y="1748631"/>
                <a:ext cx="184731" cy="369332"/>
              </a:xfrm>
              <a:prstGeom prst="rect">
                <a:avLst/>
              </a:prstGeom>
              <a:noFill/>
            </p:spPr>
            <p:txBody>
              <a:bodyPr wrap="none" rtlCol="0">
                <a:spAutoFit/>
              </a:bodyPr>
              <a:lstStyle/>
              <a:p>
                <a:endParaRPr lang="en-US" dirty="0"/>
              </a:p>
            </p:txBody>
          </p:sp>
          <p:sp>
            <p:nvSpPr>
              <p:cNvPr id="20" name="AutoShape 22"/>
              <p:cNvSpPr>
                <a:spLocks noChangeArrowheads="1"/>
              </p:cNvSpPr>
              <p:nvPr/>
            </p:nvSpPr>
            <p:spPr bwMode="auto">
              <a:xfrm>
                <a:off x="924958" y="1581946"/>
                <a:ext cx="2709863" cy="388302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indent="109538" algn="ctr">
                  <a:defRPr/>
                </a:pPr>
                <a:endParaRPr lang="en-US" b="0" dirty="0"/>
              </a:p>
            </p:txBody>
          </p:sp>
          <p:sp>
            <p:nvSpPr>
              <p:cNvPr id="21" name="Text Box 99"/>
              <p:cNvSpPr txBox="1">
                <a:spLocks noChangeArrowheads="1"/>
              </p:cNvSpPr>
              <p:nvPr/>
            </p:nvSpPr>
            <p:spPr bwMode="auto">
              <a:xfrm>
                <a:off x="910671" y="1183483"/>
                <a:ext cx="2741612" cy="688975"/>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lnSpc>
                    <a:spcPct val="90000"/>
                  </a:lnSpc>
                  <a:spcBef>
                    <a:spcPct val="60000"/>
                  </a:spcBef>
                  <a:buClr>
                    <a:srgbClr val="8DACD0"/>
                  </a:buClr>
                  <a:buSzPct val="70000"/>
                </a:pPr>
                <a:r>
                  <a:rPr lang="en-US" sz="2000" b="0" dirty="0"/>
                  <a:t>Scalar Function Categories</a:t>
                </a:r>
              </a:p>
            </p:txBody>
          </p:sp>
        </p:grpSp>
        <p:sp>
          <p:nvSpPr>
            <p:cNvPr id="18" name="Rectangle 17"/>
            <p:cNvSpPr/>
            <p:nvPr/>
          </p:nvSpPr>
          <p:spPr>
            <a:xfrm>
              <a:off x="1044575" y="1956762"/>
              <a:ext cx="2409825" cy="3360738"/>
            </a:xfrm>
            <a:prstGeom prst="rect">
              <a:avLst/>
            </a:prstGeom>
          </p:spPr>
          <p:txBody>
            <a:bodyPr lIns="0" tIns="0" rIns="0" bIns="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66688" indent="-166688">
                <a:buFont typeface="Arial" pitchFamily="34" charset="0"/>
                <a:buChar char="•"/>
                <a:defRPr/>
              </a:pPr>
              <a:r>
                <a:rPr lang="en-US" b="0" dirty="0"/>
                <a:t>Configuration</a:t>
              </a:r>
            </a:p>
            <a:p>
              <a:pPr marL="166688" indent="-166688">
                <a:buFont typeface="Arial" pitchFamily="34" charset="0"/>
                <a:buChar char="•"/>
                <a:defRPr/>
              </a:pPr>
              <a:r>
                <a:rPr lang="en-US" b="0" dirty="0"/>
                <a:t>Conversion</a:t>
              </a:r>
            </a:p>
            <a:p>
              <a:pPr marL="166688" indent="-166688">
                <a:buFont typeface="Arial" pitchFamily="34" charset="0"/>
                <a:buChar char="•"/>
                <a:defRPr/>
              </a:pPr>
              <a:r>
                <a:rPr lang="en-US" b="0" dirty="0"/>
                <a:t>Cursor</a:t>
              </a:r>
            </a:p>
            <a:p>
              <a:pPr marL="166688" indent="-166688">
                <a:buFont typeface="Arial" pitchFamily="34" charset="0"/>
                <a:buChar char="•"/>
                <a:defRPr/>
              </a:pPr>
              <a:r>
                <a:rPr lang="en-US" b="0" dirty="0"/>
                <a:t>Date and Time</a:t>
              </a:r>
            </a:p>
            <a:p>
              <a:pPr marL="166688" indent="-166688">
                <a:buFont typeface="Arial" pitchFamily="34" charset="0"/>
                <a:buChar char="•"/>
                <a:defRPr/>
              </a:pPr>
              <a:r>
                <a:rPr lang="en-US" b="0" dirty="0"/>
                <a:t>Logical</a:t>
              </a:r>
            </a:p>
            <a:p>
              <a:pPr marL="166688" indent="-166688">
                <a:buFont typeface="Arial" pitchFamily="34" charset="0"/>
                <a:buChar char="•"/>
                <a:defRPr/>
              </a:pPr>
              <a:r>
                <a:rPr lang="en-US" b="0" dirty="0"/>
                <a:t>Mathematical</a:t>
              </a:r>
            </a:p>
            <a:p>
              <a:pPr marL="166688" indent="-166688">
                <a:buFont typeface="Arial" pitchFamily="34" charset="0"/>
                <a:buChar char="•"/>
                <a:defRPr/>
              </a:pPr>
              <a:r>
                <a:rPr lang="en-US" b="0" dirty="0"/>
                <a:t>Metadata</a:t>
              </a:r>
            </a:p>
            <a:p>
              <a:pPr marL="166688" indent="-166688">
                <a:buFont typeface="Arial" pitchFamily="34" charset="0"/>
                <a:buChar char="•"/>
                <a:defRPr/>
              </a:pPr>
              <a:r>
                <a:rPr lang="en-US" b="0" dirty="0"/>
                <a:t>Security</a:t>
              </a:r>
            </a:p>
            <a:p>
              <a:pPr marL="166688" indent="-166688">
                <a:buFont typeface="Arial" pitchFamily="34" charset="0"/>
                <a:buChar char="•"/>
                <a:defRPr/>
              </a:pPr>
              <a:r>
                <a:rPr lang="en-US" b="0" dirty="0"/>
                <a:t>String</a:t>
              </a:r>
            </a:p>
            <a:p>
              <a:pPr marL="166688" indent="-166688">
                <a:buFont typeface="Arial" pitchFamily="34" charset="0"/>
                <a:buChar char="•"/>
                <a:defRPr/>
              </a:pPr>
              <a:r>
                <a:rPr lang="en-US" b="0" dirty="0"/>
                <a:t>System</a:t>
              </a:r>
            </a:p>
            <a:p>
              <a:pPr marL="166688" indent="-166688">
                <a:buFont typeface="Arial" pitchFamily="34" charset="0"/>
                <a:buChar char="•"/>
                <a:defRPr/>
              </a:pPr>
              <a:r>
                <a:rPr lang="en-US" b="0" dirty="0"/>
                <a:t>System Statistical</a:t>
              </a:r>
            </a:p>
            <a:p>
              <a:pPr marL="166688" indent="-166688">
                <a:buFont typeface="Arial" pitchFamily="34" charset="0"/>
                <a:buChar char="•"/>
                <a:defRPr/>
              </a:pPr>
              <a:r>
                <a:rPr lang="en-US" b="0" dirty="0"/>
                <a:t>Text and Image</a:t>
              </a:r>
            </a:p>
          </p:txBody>
        </p:sp>
      </p:grpSp>
      <p:sp>
        <p:nvSpPr>
          <p:cNvPr id="10" name="Content Placeholder 2"/>
          <p:cNvSpPr txBox="1">
            <a:spLocks/>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Date and Time functions</a:t>
            </a:r>
          </a:p>
          <a:p>
            <a:pPr marL="0" indent="0">
              <a:buNone/>
            </a:pPr>
            <a:endParaRPr lang="en-US" dirty="0"/>
          </a:p>
          <a:p>
            <a:endParaRPr lang="en-US" dirty="0"/>
          </a:p>
          <a:p>
            <a:pPr marL="0" indent="0">
              <a:buNone/>
            </a:pPr>
            <a:endParaRPr lang="en-US" dirty="0"/>
          </a:p>
          <a:p>
            <a:pPr marL="0" indent="0">
              <a:buNone/>
            </a:pPr>
            <a:r>
              <a:rPr lang="en-US" dirty="0"/>
              <a:t>Mathematical functions</a:t>
            </a:r>
          </a:p>
          <a:p>
            <a:endParaRPr lang="en-US" dirty="0"/>
          </a:p>
          <a:p>
            <a:pPr marL="0" indent="0">
              <a:buNone/>
            </a:pPr>
            <a:r>
              <a:rPr lang="en-US" dirty="0"/>
              <a:t>Conversion functions</a:t>
            </a:r>
          </a:p>
          <a:p>
            <a:endParaRPr lang="en-US" dirty="0"/>
          </a:p>
          <a:p>
            <a:pPr marL="0" indent="0">
              <a:buNone/>
            </a:pPr>
            <a:r>
              <a:rPr lang="en-US" dirty="0"/>
              <a:t>Metadata functions</a:t>
            </a:r>
          </a:p>
          <a:p>
            <a:endParaRPr lang="en-US" dirty="0"/>
          </a:p>
          <a:p>
            <a:endParaRPr lang="en-US" dirty="0"/>
          </a:p>
          <a:p>
            <a:endParaRPr lang="en-US" dirty="0"/>
          </a:p>
        </p:txBody>
      </p:sp>
      <p:sp>
        <p:nvSpPr>
          <p:cNvPr id="11" name="AutoShape 3"/>
          <p:cNvSpPr>
            <a:spLocks noChangeArrowheads="1"/>
          </p:cNvSpPr>
          <p:nvPr/>
        </p:nvSpPr>
        <p:spPr bwMode="auto">
          <a:xfrm>
            <a:off x="454478" y="1249310"/>
            <a:ext cx="7023630"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endParaRPr lang="en-US" sz="2000" dirty="0"/>
          </a:p>
          <a:p>
            <a:r>
              <a:rPr lang="en-US" sz="2000" b="0" dirty="0">
                <a:solidFill>
                  <a:srgbClr val="0000CC"/>
                </a:solidFill>
              </a:rPr>
              <a:t>SELECT</a:t>
            </a:r>
            <a:r>
              <a:rPr lang="en-US" sz="2000" b="0" dirty="0"/>
              <a:t> </a:t>
            </a:r>
            <a:r>
              <a:rPr lang="en-US" sz="2000" b="0" dirty="0" err="1"/>
              <a:t>SalesOrderID</a:t>
            </a:r>
            <a:r>
              <a:rPr lang="en-US" sz="2000" b="0" dirty="0"/>
              <a:t>, </a:t>
            </a:r>
            <a:r>
              <a:rPr lang="en-US" sz="2000" b="0" dirty="0">
                <a:solidFill>
                  <a:srgbClr val="FF33CC"/>
                </a:solidFill>
              </a:rPr>
              <a:t>YEAR</a:t>
            </a:r>
            <a:r>
              <a:rPr lang="en-US" sz="2000" b="0" dirty="0"/>
              <a:t>(</a:t>
            </a:r>
            <a:r>
              <a:rPr lang="en-US" sz="2000" b="0" dirty="0" err="1"/>
              <a:t>OrderDate</a:t>
            </a:r>
            <a:r>
              <a:rPr lang="en-US" sz="2000" b="0" dirty="0"/>
              <a:t>) </a:t>
            </a:r>
            <a:r>
              <a:rPr lang="en-US" sz="2000" b="0" dirty="0">
                <a:solidFill>
                  <a:srgbClr val="0000CC"/>
                </a:solidFill>
              </a:rPr>
              <a:t>AS</a:t>
            </a:r>
            <a:r>
              <a:rPr lang="en-US" sz="2000" b="0" dirty="0"/>
              <a:t> </a:t>
            </a:r>
            <a:r>
              <a:rPr lang="en-US" sz="2000" b="0" dirty="0" err="1"/>
              <a:t>OrderYear</a:t>
            </a:r>
            <a:endParaRPr lang="en-US" sz="2000" b="0" dirty="0"/>
          </a:p>
          <a:p>
            <a:r>
              <a:rPr lang="en-US" sz="2000" b="0" dirty="0">
                <a:solidFill>
                  <a:srgbClr val="0000CC"/>
                </a:solidFill>
              </a:rPr>
              <a:t>FROM</a:t>
            </a:r>
            <a:r>
              <a:rPr lang="en-US" sz="2000" b="0" dirty="0"/>
              <a:t> </a:t>
            </a:r>
            <a:r>
              <a:rPr lang="en-US" sz="2000" b="0" dirty="0" err="1"/>
              <a:t>Sales.SalesOrderHeader</a:t>
            </a:r>
            <a:r>
              <a:rPr lang="en-US" sz="2000" b="0" dirty="0"/>
              <a:t>;</a:t>
            </a:r>
          </a:p>
        </p:txBody>
      </p:sp>
      <p:sp>
        <p:nvSpPr>
          <p:cNvPr id="12" name="AutoShape 3"/>
          <p:cNvSpPr>
            <a:spLocks noChangeArrowheads="1"/>
          </p:cNvSpPr>
          <p:nvPr/>
        </p:nvSpPr>
        <p:spPr bwMode="auto">
          <a:xfrm>
            <a:off x="461320" y="3254592"/>
            <a:ext cx="7023630"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cs typeface="+mn-cs"/>
              </a:rPr>
              <a:t>SELECT</a:t>
            </a:r>
            <a:r>
              <a:rPr lang="en-US" sz="2000" b="0" dirty="0">
                <a:latin typeface="Lucida Sans Typewriter" pitchFamily="49" charset="0"/>
                <a:cs typeface="+mn-cs"/>
              </a:rPr>
              <a:t> </a:t>
            </a:r>
            <a:r>
              <a:rPr lang="en-US" sz="2000" b="0" dirty="0">
                <a:solidFill>
                  <a:srgbClr val="FF33CC"/>
                </a:solidFill>
                <a:latin typeface="Lucida Sans Typewriter" pitchFamily="49" charset="0"/>
                <a:cs typeface="+mn-cs"/>
              </a:rPr>
              <a:t>ABS</a:t>
            </a:r>
            <a:r>
              <a:rPr lang="en-US" sz="2000" b="0" dirty="0">
                <a:latin typeface="Lucida Sans Typewriter" pitchFamily="49" charset="0"/>
                <a:cs typeface="+mn-cs"/>
              </a:rPr>
              <a:t>(-1.0), </a:t>
            </a:r>
            <a:r>
              <a:rPr lang="en-US" sz="2000" b="0" dirty="0">
                <a:solidFill>
                  <a:srgbClr val="FF33CC"/>
                </a:solidFill>
                <a:latin typeface="Lucida Sans Typewriter" pitchFamily="49" charset="0"/>
                <a:cs typeface="+mn-cs"/>
              </a:rPr>
              <a:t>ABS</a:t>
            </a:r>
            <a:r>
              <a:rPr lang="en-US" sz="2000" b="0" dirty="0">
                <a:latin typeface="Lucida Sans Typewriter" pitchFamily="49" charset="0"/>
                <a:cs typeface="+mn-cs"/>
              </a:rPr>
              <a:t>(0.0), </a:t>
            </a:r>
            <a:r>
              <a:rPr lang="en-US" sz="2000" b="0" dirty="0">
                <a:solidFill>
                  <a:srgbClr val="FF33CC"/>
                </a:solidFill>
                <a:latin typeface="Lucida Sans Typewriter" pitchFamily="49" charset="0"/>
                <a:cs typeface="+mn-cs"/>
              </a:rPr>
              <a:t>ABS</a:t>
            </a:r>
            <a:r>
              <a:rPr lang="en-US" sz="2000" b="0" dirty="0">
                <a:latin typeface="Lucida Sans Typewriter" pitchFamily="49" charset="0"/>
                <a:cs typeface="+mn-cs"/>
              </a:rPr>
              <a:t>(1.0);</a:t>
            </a:r>
          </a:p>
        </p:txBody>
      </p:sp>
      <p:sp>
        <p:nvSpPr>
          <p:cNvPr id="13" name="AutoShape 3"/>
          <p:cNvSpPr>
            <a:spLocks noChangeArrowheads="1"/>
          </p:cNvSpPr>
          <p:nvPr/>
        </p:nvSpPr>
        <p:spPr bwMode="auto">
          <a:xfrm>
            <a:off x="454478" y="4233449"/>
            <a:ext cx="7023630"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cs typeface="+mn-cs"/>
              </a:rPr>
              <a:t>SELECT </a:t>
            </a:r>
            <a:r>
              <a:rPr lang="en-US" sz="2000" b="0" dirty="0">
                <a:solidFill>
                  <a:srgbClr val="FF33CC"/>
                </a:solidFill>
                <a:latin typeface="Lucida Sans Typewriter" pitchFamily="49" charset="0"/>
                <a:cs typeface="+mn-cs"/>
              </a:rPr>
              <a:t>CAST</a:t>
            </a:r>
            <a:r>
              <a:rPr lang="en-US" sz="2000" b="0" dirty="0">
                <a:latin typeface="Lucida Sans Typewriter" pitchFamily="49" charset="0"/>
                <a:cs typeface="+mn-cs"/>
              </a:rPr>
              <a:t>(</a:t>
            </a:r>
            <a:r>
              <a:rPr lang="en-US" sz="2000" b="0" dirty="0">
                <a:solidFill>
                  <a:srgbClr val="FF33CC"/>
                </a:solidFill>
                <a:latin typeface="Lucida Sans Typewriter" pitchFamily="49" charset="0"/>
                <a:cs typeface="+mn-cs"/>
              </a:rPr>
              <a:t>SYSDATETIME() </a:t>
            </a:r>
            <a:r>
              <a:rPr lang="en-US" sz="2000" b="0" dirty="0">
                <a:solidFill>
                  <a:srgbClr val="0000CC"/>
                </a:solidFill>
                <a:latin typeface="Lucida Sans Typewriter" pitchFamily="49" charset="0"/>
                <a:cs typeface="+mn-cs"/>
              </a:rPr>
              <a:t>AS</a:t>
            </a:r>
            <a:r>
              <a:rPr lang="en-US" sz="2000" b="0" dirty="0">
                <a:latin typeface="Lucida Sans Typewriter" pitchFamily="49" charset="0"/>
                <a:cs typeface="+mn-cs"/>
              </a:rPr>
              <a:t> </a:t>
            </a:r>
            <a:r>
              <a:rPr lang="en-US" sz="2000" b="0" dirty="0">
                <a:solidFill>
                  <a:srgbClr val="0000CC"/>
                </a:solidFill>
                <a:latin typeface="Lucida Sans Typewriter" pitchFamily="49" charset="0"/>
                <a:cs typeface="+mn-cs"/>
              </a:rPr>
              <a:t>date</a:t>
            </a:r>
            <a:r>
              <a:rPr lang="en-US" sz="2000" b="0" dirty="0">
                <a:latin typeface="Lucida Sans Typewriter" pitchFamily="49" charset="0"/>
                <a:cs typeface="+mn-cs"/>
              </a:rPr>
              <a:t>);</a:t>
            </a:r>
          </a:p>
        </p:txBody>
      </p:sp>
      <p:sp>
        <p:nvSpPr>
          <p:cNvPr id="14" name="AutoShape 3"/>
          <p:cNvSpPr>
            <a:spLocks noChangeArrowheads="1"/>
          </p:cNvSpPr>
          <p:nvPr/>
        </p:nvSpPr>
        <p:spPr bwMode="auto">
          <a:xfrm>
            <a:off x="454478" y="5190841"/>
            <a:ext cx="7023630"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cs typeface="+mn-cs"/>
              </a:rPr>
              <a:t>SELECT</a:t>
            </a:r>
            <a:r>
              <a:rPr lang="en-US" sz="2000" b="0" dirty="0">
                <a:latin typeface="Lucida Sans Typewriter" pitchFamily="49" charset="0"/>
                <a:cs typeface="+mn-cs"/>
              </a:rPr>
              <a:t> </a:t>
            </a:r>
            <a:r>
              <a:rPr lang="en-US" sz="2000" b="0" dirty="0">
                <a:solidFill>
                  <a:srgbClr val="0000CC"/>
                </a:solidFill>
                <a:latin typeface="Lucida Sans Typewriter" pitchFamily="49" charset="0"/>
                <a:cs typeface="+mn-cs"/>
              </a:rPr>
              <a:t>DB_NAME() AS</a:t>
            </a:r>
            <a:r>
              <a:rPr lang="en-US" sz="2000" b="0" dirty="0">
                <a:latin typeface="Lucida Sans Typewriter" pitchFamily="49" charset="0"/>
                <a:cs typeface="+mn-cs"/>
              </a:rPr>
              <a:t> current_database;</a:t>
            </a:r>
          </a:p>
        </p:txBody>
      </p:sp>
      <p:grpSp>
        <p:nvGrpSpPr>
          <p:cNvPr id="15" name="Group 204"/>
          <p:cNvGrpSpPr>
            <a:grpSpLocks/>
          </p:cNvGrpSpPr>
          <p:nvPr/>
        </p:nvGrpSpPr>
        <p:grpSpPr bwMode="auto">
          <a:xfrm>
            <a:off x="236054" y="6077641"/>
            <a:ext cx="750888" cy="349250"/>
            <a:chOff x="384" y="3024"/>
            <a:chExt cx="720" cy="336"/>
          </a:xfrm>
        </p:grpSpPr>
        <p:sp>
          <p:nvSpPr>
            <p:cNvPr id="23" name="Oval 205"/>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a:defRPr/>
              </a:pPr>
              <a:endParaRPr lang="en-IN" b="0" dirty="0">
                <a:cs typeface="Arial" pitchFamily="34" charset="0"/>
              </a:endParaRPr>
            </a:p>
          </p:txBody>
        </p:sp>
        <p:grpSp>
          <p:nvGrpSpPr>
            <p:cNvPr id="24" name="Group 206"/>
            <p:cNvGrpSpPr>
              <a:grpSpLocks/>
            </p:cNvGrpSpPr>
            <p:nvPr/>
          </p:nvGrpSpPr>
          <p:grpSpPr bwMode="auto">
            <a:xfrm>
              <a:off x="480" y="3096"/>
              <a:ext cx="240" cy="192"/>
              <a:chOff x="480" y="3096"/>
              <a:chExt cx="240" cy="192"/>
            </a:xfrm>
          </p:grpSpPr>
          <p:sp>
            <p:nvSpPr>
              <p:cNvPr id="25" name="Oval 207"/>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noFill/>
                <a:round/>
                <a:headEnd/>
                <a:tailEnd/>
              </a:ln>
            </p:spPr>
            <p:txBody>
              <a:bodyPr wrap="none" anchor="ctr"/>
              <a:lstStyle/>
              <a:p>
                <a:pPr algn="ctr"/>
                <a:endParaRPr lang="en-IN" b="0" dirty="0"/>
              </a:p>
            </p:txBody>
          </p:sp>
          <p:sp>
            <p:nvSpPr>
              <p:cNvPr id="26" name="Freeform 208"/>
              <p:cNvSpPr>
                <a:spLocks/>
              </p:cNvSpPr>
              <p:nvPr/>
            </p:nvSpPr>
            <p:spPr bwMode="auto">
              <a:xfrm>
                <a:off x="539" y="3123"/>
                <a:ext cx="139" cy="131"/>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a:defRPr/>
                </a:pPr>
                <a:endParaRPr lang="en-IN" b="0" dirty="0">
                  <a:cs typeface="Arial" pitchFamily="34" charset="0"/>
                </a:endParaRPr>
              </a:p>
            </p:txBody>
          </p:sp>
        </p:grpSp>
      </p:grpSp>
      <p:grpSp>
        <p:nvGrpSpPr>
          <p:cNvPr id="27" name="Group 12"/>
          <p:cNvGrpSpPr>
            <a:grpSpLocks/>
          </p:cNvGrpSpPr>
          <p:nvPr/>
        </p:nvGrpSpPr>
        <p:grpSpPr bwMode="auto">
          <a:xfrm>
            <a:off x="618990" y="6138091"/>
            <a:ext cx="304800" cy="244475"/>
            <a:chOff x="768" y="3096"/>
            <a:chExt cx="240" cy="192"/>
          </a:xfrm>
        </p:grpSpPr>
        <p:sp>
          <p:nvSpPr>
            <p:cNvPr id="28"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29"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46492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2">
                                            <p:txEl>
                                              <p:pRg st="0" end="0"/>
                                            </p:txEl>
                                          </p:spTgt>
                                        </p:tgtEl>
                                      </p:cBhvr>
                                    </p:animEffect>
                                    <p:set>
                                      <p:cBhvr>
                                        <p:cTn id="10" dur="1" fill="hold">
                                          <p:stCondLst>
                                            <p:cond delay="499"/>
                                          </p:stCondLst>
                                        </p:cTn>
                                        <p:tgtEl>
                                          <p:spTgt spid="22">
                                            <p:txEl>
                                              <p:pRg st="0" end="0"/>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2">
                                            <p:txEl>
                                              <p:pRg st="1" end="1"/>
                                            </p:txEl>
                                          </p:spTgt>
                                        </p:tgtEl>
                                      </p:cBhvr>
                                    </p:animEffect>
                                    <p:set>
                                      <p:cBhvr>
                                        <p:cTn id="13" dur="1" fill="hold">
                                          <p:stCondLst>
                                            <p:cond delay="499"/>
                                          </p:stCondLst>
                                        </p:cTn>
                                        <p:tgtEl>
                                          <p:spTgt spid="22">
                                            <p:txEl>
                                              <p:pRg st="1" end="1"/>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22">
                                            <p:txEl>
                                              <p:pRg st="2" end="2"/>
                                            </p:txEl>
                                          </p:spTgt>
                                        </p:tgtEl>
                                      </p:cBhvr>
                                    </p:animEffect>
                                    <p:set>
                                      <p:cBhvr>
                                        <p:cTn id="16" dur="1" fill="hold">
                                          <p:stCondLst>
                                            <p:cond delay="499"/>
                                          </p:stCondLst>
                                        </p:cTn>
                                        <p:tgtEl>
                                          <p:spTgt spid="22">
                                            <p:txEl>
                                              <p:pRg st="2" end="2"/>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22">
                                            <p:txEl>
                                              <p:pRg st="3" end="3"/>
                                            </p:txEl>
                                          </p:spTgt>
                                        </p:tgtEl>
                                      </p:cBhvr>
                                    </p:animEffect>
                                    <p:set>
                                      <p:cBhvr>
                                        <p:cTn id="19" dur="1" fill="hold">
                                          <p:stCondLst>
                                            <p:cond delay="499"/>
                                          </p:stCondLst>
                                        </p:cTn>
                                        <p:tgtEl>
                                          <p:spTgt spid="22">
                                            <p:txEl>
                                              <p:pRg st="3" end="3"/>
                                            </p:txEl>
                                          </p:spTgt>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22">
                                            <p:txEl>
                                              <p:pRg st="4" end="4"/>
                                            </p:txEl>
                                          </p:spTgt>
                                        </p:tgtEl>
                                      </p:cBhvr>
                                    </p:animEffect>
                                    <p:set>
                                      <p:cBhvr>
                                        <p:cTn id="22" dur="1" fill="hold">
                                          <p:stCondLst>
                                            <p:cond delay="499"/>
                                          </p:stCondLst>
                                        </p:cTn>
                                        <p:tgtEl>
                                          <p:spTgt spid="22">
                                            <p:txEl>
                                              <p:pRg st="4" end="4"/>
                                            </p:txEl>
                                          </p:spTgt>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10" grpId="0"/>
      <p:bldP spid="11" grpId="0" animBg="1"/>
      <p:bldP spid="12" grpId="0" animBg="1"/>
      <p:bldP spid="13" grpId="0" animBg="1"/>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 functions</a:t>
            </a:r>
          </a:p>
        </p:txBody>
      </p:sp>
      <p:sp>
        <p:nvSpPr>
          <p:cNvPr id="3" name="Content Placeholder 2"/>
          <p:cNvSpPr>
            <a:spLocks noGrp="1"/>
          </p:cNvSpPr>
          <p:nvPr>
            <p:ph idx="1"/>
          </p:nvPr>
        </p:nvSpPr>
        <p:spPr/>
        <p:txBody>
          <a:bodyPr/>
          <a:lstStyle/>
          <a:p>
            <a:r>
              <a:rPr lang="en-US" dirty="0"/>
              <a:t>Functions applied to a window, or set of rows</a:t>
            </a:r>
          </a:p>
          <a:p>
            <a:r>
              <a:rPr lang="en-US" dirty="0"/>
              <a:t>Include ranking, offset, aggregate and distribution functions</a:t>
            </a:r>
          </a:p>
        </p:txBody>
      </p:sp>
      <p:sp>
        <p:nvSpPr>
          <p:cNvPr id="4" name="AutoShape 3"/>
          <p:cNvSpPr>
            <a:spLocks noChangeArrowheads="1"/>
          </p:cNvSpPr>
          <p:nvPr/>
        </p:nvSpPr>
        <p:spPr bwMode="auto">
          <a:xfrm>
            <a:off x="666044" y="2300888"/>
            <a:ext cx="7936089"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 TOP(5</a:t>
            </a:r>
            <a:r>
              <a:rPr lang="en-US" sz="2000" b="0" dirty="0"/>
              <a:t>) </a:t>
            </a:r>
            <a:r>
              <a:rPr lang="en-US" sz="2000" b="0" dirty="0" err="1"/>
              <a:t>ProductID</a:t>
            </a:r>
            <a:r>
              <a:rPr lang="en-US" sz="2000" b="0" dirty="0"/>
              <a:t>, Name, </a:t>
            </a:r>
            <a:r>
              <a:rPr lang="en-US" sz="2000" b="0" dirty="0" err="1"/>
              <a:t>ListPrice</a:t>
            </a:r>
            <a:r>
              <a:rPr lang="en-US" sz="2000" b="0" dirty="0"/>
              <a:t>,</a:t>
            </a:r>
          </a:p>
          <a:p>
            <a:r>
              <a:rPr lang="en-US" sz="2000" b="0" dirty="0">
                <a:solidFill>
                  <a:srgbClr val="FF33CC"/>
                </a:solidFill>
              </a:rPr>
              <a:t>RANK</a:t>
            </a:r>
            <a:r>
              <a:rPr lang="en-US" sz="2000" b="0" dirty="0"/>
              <a:t>() </a:t>
            </a:r>
            <a:r>
              <a:rPr lang="en-US" sz="2000" b="0" dirty="0">
                <a:solidFill>
                  <a:srgbClr val="0000CC"/>
                </a:solidFill>
              </a:rPr>
              <a:t>OVER(ORDER BY </a:t>
            </a:r>
            <a:r>
              <a:rPr lang="en-US" sz="2000" b="0" dirty="0" err="1"/>
              <a:t>ListPrice</a:t>
            </a:r>
            <a:r>
              <a:rPr lang="en-US" sz="2000" b="0" dirty="0"/>
              <a:t> </a:t>
            </a:r>
            <a:r>
              <a:rPr lang="en-US" sz="2000" b="0" dirty="0">
                <a:solidFill>
                  <a:srgbClr val="0000CC"/>
                </a:solidFill>
              </a:rPr>
              <a:t>DESC</a:t>
            </a:r>
            <a:r>
              <a:rPr lang="en-US" sz="2000" b="0" dirty="0"/>
              <a:t>) </a:t>
            </a:r>
            <a:r>
              <a:rPr lang="en-US" sz="2000" b="0" dirty="0">
                <a:solidFill>
                  <a:srgbClr val="0000CC"/>
                </a:solidFill>
              </a:rPr>
              <a:t>AS</a:t>
            </a:r>
            <a:r>
              <a:rPr lang="en-US" sz="2000" b="0" dirty="0"/>
              <a:t> </a:t>
            </a:r>
            <a:r>
              <a:rPr lang="en-US" sz="2000" b="0" dirty="0" err="1"/>
              <a:t>RankByPrice</a:t>
            </a:r>
            <a:endParaRPr lang="en-US" sz="2000" b="0" dirty="0"/>
          </a:p>
          <a:p>
            <a:r>
              <a:rPr lang="en-US" sz="2000" b="0" dirty="0">
                <a:solidFill>
                  <a:srgbClr val="0000CC"/>
                </a:solidFill>
              </a:rPr>
              <a:t>FROM</a:t>
            </a:r>
            <a:r>
              <a:rPr lang="en-US" sz="2000" b="0" dirty="0"/>
              <a:t> </a:t>
            </a:r>
            <a:r>
              <a:rPr lang="en-US" sz="2000" b="0" dirty="0" err="1"/>
              <a:t>Production.Product</a:t>
            </a:r>
            <a:endParaRPr lang="en-US" sz="2000" b="0" dirty="0"/>
          </a:p>
          <a:p>
            <a:r>
              <a:rPr lang="en-US" sz="2000" b="0" dirty="0">
                <a:solidFill>
                  <a:srgbClr val="0000CC"/>
                </a:solidFill>
              </a:rPr>
              <a:t>ORDER BY </a:t>
            </a:r>
            <a:r>
              <a:rPr lang="en-US" sz="2000" b="0" dirty="0" err="1"/>
              <a:t>RankByPrice</a:t>
            </a:r>
            <a:r>
              <a:rPr lang="en-US" sz="2000" b="0" dirty="0"/>
              <a:t>;</a:t>
            </a:r>
          </a:p>
        </p:txBody>
      </p:sp>
      <p:sp>
        <p:nvSpPr>
          <p:cNvPr id="5" name="AutoShape 3"/>
          <p:cNvSpPr>
            <a:spLocks noChangeArrowheads="1"/>
          </p:cNvSpPr>
          <p:nvPr/>
        </p:nvSpPr>
        <p:spPr bwMode="auto">
          <a:xfrm>
            <a:off x="666044" y="4209684"/>
            <a:ext cx="7447522" cy="17358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600" b="0" dirty="0" err="1">
                <a:latin typeface="Lucida Sans Typewriter" pitchFamily="49" charset="0"/>
                <a:cs typeface="+mn-cs"/>
              </a:rPr>
              <a:t>ProductID</a:t>
            </a:r>
            <a:r>
              <a:rPr lang="en-US" sz="1600" b="0" dirty="0">
                <a:latin typeface="Lucida Sans Typewriter" pitchFamily="49" charset="0"/>
                <a:cs typeface="+mn-cs"/>
              </a:rPr>
              <a:t>    Name          </a:t>
            </a:r>
            <a:r>
              <a:rPr lang="en-US" sz="1600" b="0" dirty="0" err="1">
                <a:latin typeface="Lucida Sans Typewriter" pitchFamily="49" charset="0"/>
                <a:cs typeface="+mn-cs"/>
              </a:rPr>
              <a:t>ListPrice</a:t>
            </a:r>
            <a:r>
              <a:rPr lang="en-US" sz="1600" b="0" dirty="0">
                <a:latin typeface="Lucida Sans Typewriter" pitchFamily="49" charset="0"/>
                <a:cs typeface="+mn-cs"/>
              </a:rPr>
              <a:t> </a:t>
            </a:r>
            <a:r>
              <a:rPr lang="en-US" sz="1600" b="0" dirty="0" err="1">
                <a:latin typeface="Lucida Sans Typewriter" pitchFamily="49" charset="0"/>
                <a:cs typeface="+mn-cs"/>
              </a:rPr>
              <a:t>RankByPrice</a:t>
            </a:r>
            <a:endParaRPr lang="en-US" sz="1600" b="0" dirty="0">
              <a:latin typeface="Lucida Sans Typewriter" pitchFamily="49" charset="0"/>
              <a:cs typeface="+mn-cs"/>
            </a:endParaRPr>
          </a:p>
          <a:p>
            <a:pPr defTabSz="457200">
              <a:lnSpc>
                <a:spcPct val="90000"/>
              </a:lnSpc>
              <a:tabLst>
                <a:tab pos="457200" algn="l"/>
              </a:tabLst>
              <a:defRPr/>
            </a:pPr>
            <a:r>
              <a:rPr lang="en-US" sz="1600" b="0" dirty="0">
                <a:latin typeface="Lucida Sans Typewriter" pitchFamily="49" charset="0"/>
                <a:cs typeface="+mn-cs"/>
              </a:rPr>
              <a:t>--------- ---------------- --------- -----------</a:t>
            </a:r>
          </a:p>
          <a:p>
            <a:pPr defTabSz="457200">
              <a:lnSpc>
                <a:spcPct val="90000"/>
              </a:lnSpc>
              <a:tabLst>
                <a:tab pos="457200" algn="l"/>
              </a:tabLst>
              <a:defRPr/>
            </a:pPr>
            <a:r>
              <a:rPr lang="en-US" sz="1600" b="0" dirty="0">
                <a:latin typeface="Lucida Sans Typewriter" pitchFamily="49" charset="0"/>
                <a:cs typeface="+mn-cs"/>
              </a:rPr>
              <a:t>749       Road-150 Red, 62 3578.27    1</a:t>
            </a:r>
          </a:p>
          <a:p>
            <a:pPr defTabSz="457200">
              <a:lnSpc>
                <a:spcPct val="90000"/>
              </a:lnSpc>
              <a:tabLst>
                <a:tab pos="457200" algn="l"/>
              </a:tabLst>
              <a:defRPr/>
            </a:pPr>
            <a:r>
              <a:rPr lang="en-US" sz="1600" b="0" dirty="0">
                <a:latin typeface="Lucida Sans Typewriter" pitchFamily="49" charset="0"/>
                <a:cs typeface="+mn-cs"/>
              </a:rPr>
              <a:t>750       Road-150 Red, 44 </a:t>
            </a:r>
            <a:r>
              <a:rPr lang="en-US" sz="1600" b="0" dirty="0">
                <a:latin typeface="Lucida Sans Typewriter" pitchFamily="49" charset="0"/>
              </a:rPr>
              <a:t>3578.27</a:t>
            </a:r>
            <a:r>
              <a:rPr lang="en-US" sz="1600" b="0" dirty="0">
                <a:latin typeface="Lucida Sans Typewriter" pitchFamily="49" charset="0"/>
                <a:cs typeface="+mn-cs"/>
              </a:rPr>
              <a:t>    1</a:t>
            </a:r>
          </a:p>
          <a:p>
            <a:pPr defTabSz="457200">
              <a:lnSpc>
                <a:spcPct val="90000"/>
              </a:lnSpc>
              <a:tabLst>
                <a:tab pos="457200" algn="l"/>
              </a:tabLst>
              <a:defRPr/>
            </a:pPr>
            <a:r>
              <a:rPr lang="en-US" sz="1600" b="0" dirty="0">
                <a:latin typeface="Lucida Sans Typewriter" pitchFamily="49" charset="0"/>
                <a:cs typeface="+mn-cs"/>
              </a:rPr>
              <a:t>751       Road-150 Red, 48 </a:t>
            </a:r>
            <a:r>
              <a:rPr lang="en-US" sz="1600" b="0" dirty="0">
                <a:latin typeface="Lucida Sans Typewriter" pitchFamily="49" charset="0"/>
              </a:rPr>
              <a:t>3578.27</a:t>
            </a:r>
            <a:r>
              <a:rPr lang="en-US" sz="1600" b="0" dirty="0">
                <a:latin typeface="Lucida Sans Typewriter" pitchFamily="49" charset="0"/>
                <a:cs typeface="+mn-cs"/>
              </a:rPr>
              <a:t>    1</a:t>
            </a:r>
          </a:p>
          <a:p>
            <a:pPr defTabSz="457200">
              <a:lnSpc>
                <a:spcPct val="90000"/>
              </a:lnSpc>
              <a:tabLst>
                <a:tab pos="457200" algn="l"/>
              </a:tabLst>
              <a:defRPr/>
            </a:pPr>
            <a:r>
              <a:rPr lang="en-US" sz="1600" b="0" dirty="0">
                <a:latin typeface="Lucida Sans Typewriter" pitchFamily="49" charset="0"/>
                <a:cs typeface="+mn-cs"/>
              </a:rPr>
              <a:t>752       Road-150 Red, 52 </a:t>
            </a:r>
            <a:r>
              <a:rPr lang="en-US" sz="1600" b="0" dirty="0">
                <a:latin typeface="Lucida Sans Typewriter" pitchFamily="49" charset="0"/>
              </a:rPr>
              <a:t>3578.27</a:t>
            </a:r>
            <a:r>
              <a:rPr lang="en-US" sz="1600" b="0" dirty="0">
                <a:latin typeface="Lucida Sans Typewriter" pitchFamily="49" charset="0"/>
                <a:cs typeface="+mn-cs"/>
              </a:rPr>
              <a:t>    1</a:t>
            </a:r>
          </a:p>
          <a:p>
            <a:pPr defTabSz="457200">
              <a:lnSpc>
                <a:spcPct val="90000"/>
              </a:lnSpc>
              <a:tabLst>
                <a:tab pos="457200" algn="l"/>
              </a:tabLst>
              <a:defRPr/>
            </a:pPr>
            <a:r>
              <a:rPr lang="en-US" sz="1600" b="0" dirty="0">
                <a:latin typeface="Lucida Sans Typewriter" pitchFamily="49" charset="0"/>
                <a:cs typeface="+mn-cs"/>
              </a:rPr>
              <a:t>753       Road-150 Red, 56 </a:t>
            </a:r>
            <a:r>
              <a:rPr lang="en-US" sz="1600" b="0" dirty="0">
                <a:latin typeface="Lucida Sans Typewriter" pitchFamily="49" charset="0"/>
              </a:rPr>
              <a:t>3578.27</a:t>
            </a:r>
            <a:r>
              <a:rPr lang="en-US" sz="1600" b="0" dirty="0">
                <a:latin typeface="Lucida Sans Typewriter" pitchFamily="49" charset="0"/>
                <a:cs typeface="+mn-cs"/>
              </a:rPr>
              <a:t>    1</a:t>
            </a:r>
          </a:p>
        </p:txBody>
      </p:sp>
    </p:spTree>
    <p:extLst>
      <p:ext uri="{BB962C8B-B14F-4D97-AF65-F5344CB8AC3E}">
        <p14:creationId xmlns:p14="http://schemas.microsoft.com/office/powerpoint/2010/main" val="5966902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logical tests with functions </a:t>
            </a:r>
          </a:p>
        </p:txBody>
      </p:sp>
      <p:sp>
        <p:nvSpPr>
          <p:cNvPr id="3" name="Content Placeholder 2"/>
          <p:cNvSpPr>
            <a:spLocks noGrp="1"/>
          </p:cNvSpPr>
          <p:nvPr>
            <p:ph idx="1"/>
          </p:nvPr>
        </p:nvSpPr>
        <p:spPr>
          <a:xfrm>
            <a:off x="505804" y="1030801"/>
            <a:ext cx="7751762" cy="4386262"/>
          </a:xfrm>
        </p:spPr>
        <p:txBody>
          <a:bodyPr/>
          <a:lstStyle/>
          <a:p>
            <a:r>
              <a:rPr lang="en-US" dirty="0"/>
              <a:t>ISNUMERIC tests whether an input expression is a valid numeric data type</a:t>
            </a:r>
          </a:p>
          <a:p>
            <a:pPr lvl="1"/>
            <a:r>
              <a:rPr lang="en-US" dirty="0"/>
              <a:t>Returns a 1 when the input evaluates to any valid numeric type, including FLOAT and MONEY, otherwise returns 0</a:t>
            </a:r>
          </a:p>
          <a:p>
            <a:endParaRPr lang="en-US" dirty="0"/>
          </a:p>
        </p:txBody>
      </p:sp>
      <p:sp>
        <p:nvSpPr>
          <p:cNvPr id="4" name="AutoShape 3"/>
          <p:cNvSpPr>
            <a:spLocks noChangeArrowheads="1"/>
          </p:cNvSpPr>
          <p:nvPr/>
        </p:nvSpPr>
        <p:spPr bwMode="auto">
          <a:xfrm>
            <a:off x="541867" y="2412897"/>
            <a:ext cx="7902222"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cs typeface="+mn-cs"/>
              </a:rPr>
              <a:t>SELECT</a:t>
            </a:r>
            <a:r>
              <a:rPr lang="en-US" sz="2000" b="0" dirty="0">
                <a:solidFill>
                  <a:srgbClr val="FF33CC"/>
                </a:solidFill>
                <a:latin typeface="Lucida Sans Typewriter" pitchFamily="49" charset="0"/>
                <a:cs typeface="+mn-cs"/>
              </a:rPr>
              <a:t> ISNUMERIC</a:t>
            </a:r>
            <a:r>
              <a:rPr lang="en-US" sz="2000" b="0" dirty="0">
                <a:latin typeface="Lucida Sans Typewriter" pitchFamily="49" charset="0"/>
                <a:cs typeface="+mn-cs"/>
              </a:rPr>
              <a:t>(</a:t>
            </a:r>
            <a:r>
              <a:rPr lang="en-US" sz="2000" b="0" dirty="0">
                <a:solidFill>
                  <a:srgbClr val="FF0000"/>
                </a:solidFill>
                <a:latin typeface="Lucida Sans Typewriter" pitchFamily="49" charset="0"/>
                <a:cs typeface="+mn-cs"/>
              </a:rPr>
              <a:t>'SQL'</a:t>
            </a:r>
            <a:r>
              <a:rPr lang="en-US" sz="2000" b="0" dirty="0">
                <a:latin typeface="Lucida Sans Typewriter" pitchFamily="49" charset="0"/>
                <a:cs typeface="+mn-cs"/>
              </a:rPr>
              <a:t>) </a:t>
            </a:r>
            <a:r>
              <a:rPr lang="en-US" sz="2000" b="0" dirty="0">
                <a:solidFill>
                  <a:srgbClr val="0000CC"/>
                </a:solidFill>
                <a:latin typeface="Lucida Sans Typewriter" pitchFamily="49" charset="0"/>
                <a:cs typeface="+mn-cs"/>
              </a:rPr>
              <a:t>AS</a:t>
            </a:r>
            <a:r>
              <a:rPr lang="en-US" sz="2000" b="0" dirty="0">
                <a:latin typeface="Lucida Sans Typewriter" pitchFamily="49" charset="0"/>
                <a:cs typeface="+mn-cs"/>
              </a:rPr>
              <a:t> </a:t>
            </a:r>
            <a:r>
              <a:rPr lang="en-US" sz="2000" b="0" dirty="0">
                <a:ea typeface="Verdana" panose="020B0604030504040204" pitchFamily="34" charset="0"/>
                <a:cs typeface="Verdana" panose="020B0604030504040204" pitchFamily="34" charset="0"/>
              </a:rPr>
              <a:t>isnmumeric_result</a:t>
            </a:r>
            <a:r>
              <a:rPr lang="en-US" sz="1400" b="0" dirty="0">
                <a:latin typeface="Lucida Sans Typewriter" pitchFamily="49" charset="0"/>
                <a:cs typeface="+mn-cs"/>
              </a:rPr>
              <a:t>;</a:t>
            </a:r>
          </a:p>
        </p:txBody>
      </p:sp>
      <p:sp>
        <p:nvSpPr>
          <p:cNvPr id="8" name="AutoShape 3"/>
          <p:cNvSpPr>
            <a:spLocks noChangeArrowheads="1"/>
          </p:cNvSpPr>
          <p:nvPr/>
        </p:nvSpPr>
        <p:spPr bwMode="auto">
          <a:xfrm>
            <a:off x="541867" y="2999350"/>
            <a:ext cx="7902222"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ea typeface="Verdana" panose="020B0604030504040204" pitchFamily="34" charset="0"/>
                <a:cs typeface="Verdana" panose="020B0604030504040204" pitchFamily="34" charset="0"/>
              </a:rPr>
              <a:t>isnmumeric_result</a:t>
            </a:r>
          </a:p>
          <a:p>
            <a:pPr defTabSz="457200">
              <a:lnSpc>
                <a:spcPct val="90000"/>
              </a:lnSpc>
              <a:tabLst>
                <a:tab pos="457200" algn="l"/>
              </a:tabLst>
              <a:defRPr/>
            </a:pPr>
            <a:r>
              <a:rPr lang="en-US" sz="2000" b="0" dirty="0">
                <a:ea typeface="Verdana" panose="020B0604030504040204" pitchFamily="34" charset="0"/>
                <a:cs typeface="Verdana" panose="020B0604030504040204" pitchFamily="34" charset="0"/>
              </a:rPr>
              <a:t>-----------------</a:t>
            </a:r>
          </a:p>
          <a:p>
            <a:pPr defTabSz="457200">
              <a:lnSpc>
                <a:spcPct val="90000"/>
              </a:lnSpc>
              <a:tabLst>
                <a:tab pos="457200" algn="l"/>
              </a:tabLst>
              <a:defRPr/>
            </a:pPr>
            <a:r>
              <a:rPr lang="en-US" sz="2000" b="0" dirty="0">
                <a:ea typeface="Verdana" panose="020B0604030504040204" pitchFamily="34" charset="0"/>
                <a:cs typeface="Verdana" panose="020B0604030504040204" pitchFamily="34" charset="0"/>
              </a:rPr>
              <a:t>0</a:t>
            </a:r>
          </a:p>
        </p:txBody>
      </p:sp>
      <p:sp>
        <p:nvSpPr>
          <p:cNvPr id="9" name="AutoShape 3"/>
          <p:cNvSpPr>
            <a:spLocks noChangeArrowheads="1"/>
          </p:cNvSpPr>
          <p:nvPr/>
        </p:nvSpPr>
        <p:spPr bwMode="auto">
          <a:xfrm>
            <a:off x="541867" y="4458015"/>
            <a:ext cx="7902222"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ea typeface="Verdana" panose="020B0604030504040204" pitchFamily="34" charset="0"/>
                <a:cs typeface="Verdana" panose="020B0604030504040204" pitchFamily="34" charset="0"/>
              </a:rPr>
              <a:t>SELECT </a:t>
            </a:r>
            <a:r>
              <a:rPr lang="en-US" sz="2000" b="0" dirty="0">
                <a:solidFill>
                  <a:srgbClr val="FF33CC"/>
                </a:solidFill>
                <a:ea typeface="Verdana" panose="020B0604030504040204" pitchFamily="34" charset="0"/>
                <a:cs typeface="Verdana" panose="020B0604030504040204" pitchFamily="34" charset="0"/>
              </a:rPr>
              <a:t>ISNUMERIC</a:t>
            </a:r>
            <a:r>
              <a:rPr lang="en-US" sz="2000" b="0" dirty="0">
                <a:ea typeface="Verdana" panose="020B0604030504040204" pitchFamily="34" charset="0"/>
                <a:cs typeface="Verdana" panose="020B0604030504040204" pitchFamily="34" charset="0"/>
              </a:rPr>
              <a:t>(‘</a:t>
            </a:r>
            <a:r>
              <a:rPr lang="en-US" sz="2000" b="0" dirty="0">
                <a:solidFill>
                  <a:srgbClr val="FF0000"/>
                </a:solidFill>
                <a:ea typeface="Verdana" panose="020B0604030504040204" pitchFamily="34" charset="0"/>
                <a:cs typeface="Verdana" panose="020B0604030504040204" pitchFamily="34" charset="0"/>
              </a:rPr>
              <a:t>101.99</a:t>
            </a:r>
            <a:r>
              <a:rPr lang="en-US" sz="2000" b="0" dirty="0">
                <a:ea typeface="Verdana" panose="020B0604030504040204" pitchFamily="34" charset="0"/>
                <a:cs typeface="Verdana" panose="020B0604030504040204" pitchFamily="34" charset="0"/>
              </a:rPr>
              <a:t>')</a:t>
            </a:r>
            <a:r>
              <a:rPr lang="en-US" sz="2000" b="0" dirty="0">
                <a:solidFill>
                  <a:srgbClr val="0000CC"/>
                </a:solidFill>
                <a:ea typeface="Verdana" panose="020B0604030504040204" pitchFamily="34" charset="0"/>
                <a:cs typeface="Verdana" panose="020B0604030504040204" pitchFamily="34" charset="0"/>
              </a:rPr>
              <a:t> AS </a:t>
            </a:r>
            <a:r>
              <a:rPr lang="en-US" sz="2000" b="0" dirty="0">
                <a:ea typeface="Verdana" panose="020B0604030504040204" pitchFamily="34" charset="0"/>
                <a:cs typeface="Verdana" panose="020B0604030504040204" pitchFamily="34" charset="0"/>
              </a:rPr>
              <a:t>isnmumeric_result;</a:t>
            </a:r>
          </a:p>
        </p:txBody>
      </p:sp>
      <p:sp>
        <p:nvSpPr>
          <p:cNvPr id="10" name="AutoShape 3"/>
          <p:cNvSpPr>
            <a:spLocks noChangeArrowheads="1"/>
          </p:cNvSpPr>
          <p:nvPr/>
        </p:nvSpPr>
        <p:spPr bwMode="auto">
          <a:xfrm>
            <a:off x="541867" y="5087606"/>
            <a:ext cx="7902222"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ea typeface="Verdana" panose="020B0604030504040204" pitchFamily="34" charset="0"/>
                <a:cs typeface="Verdana" panose="020B0604030504040204" pitchFamily="34" charset="0"/>
              </a:rPr>
              <a:t>isnmumeric_result</a:t>
            </a:r>
          </a:p>
          <a:p>
            <a:pPr defTabSz="457200">
              <a:lnSpc>
                <a:spcPct val="90000"/>
              </a:lnSpc>
              <a:tabLst>
                <a:tab pos="457200" algn="l"/>
              </a:tabLst>
              <a:defRPr/>
            </a:pPr>
            <a:r>
              <a:rPr lang="en-US" sz="2000" b="0" dirty="0">
                <a:ea typeface="Verdana" panose="020B0604030504040204" pitchFamily="34" charset="0"/>
                <a:cs typeface="Verdana" panose="020B0604030504040204" pitchFamily="34" charset="0"/>
              </a:rPr>
              <a:t>-----------------</a:t>
            </a:r>
          </a:p>
          <a:p>
            <a:pPr defTabSz="457200">
              <a:lnSpc>
                <a:spcPct val="90000"/>
              </a:lnSpc>
              <a:tabLst>
                <a:tab pos="457200" algn="l"/>
              </a:tabLst>
              <a:defRPr/>
            </a:pPr>
            <a:r>
              <a:rPr lang="en-US" sz="2000" b="0" dirty="0">
                <a:ea typeface="Verdana" panose="020B0604030504040204" pitchFamily="34" charset="0"/>
                <a:cs typeface="Verdana" panose="020B0604030504040204" pitchFamily="34" charset="0"/>
              </a:rPr>
              <a:t>1</a:t>
            </a:r>
          </a:p>
        </p:txBody>
      </p:sp>
    </p:spTree>
    <p:extLst>
      <p:ext uri="{BB962C8B-B14F-4D97-AF65-F5344CB8AC3E}">
        <p14:creationId xmlns:p14="http://schemas.microsoft.com/office/powerpoint/2010/main" val="22150161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Performing conditional tests with IIF</a:t>
            </a:r>
          </a:p>
        </p:txBody>
      </p:sp>
      <p:sp>
        <p:nvSpPr>
          <p:cNvPr id="3" name="Content Placeholder 2"/>
          <p:cNvSpPr>
            <a:spLocks noGrp="1"/>
          </p:cNvSpPr>
          <p:nvPr>
            <p:ph idx="1"/>
          </p:nvPr>
        </p:nvSpPr>
        <p:spPr/>
        <p:txBody>
          <a:bodyPr/>
          <a:lstStyle/>
          <a:p>
            <a:r>
              <a:rPr lang="en-US" dirty="0"/>
              <a:t>IIF returns one of two values, depending on a logical test</a:t>
            </a:r>
          </a:p>
          <a:p>
            <a:r>
              <a:rPr lang="en-US" dirty="0"/>
              <a:t>Shorthand for a two-outcome CASE expression</a:t>
            </a:r>
          </a:p>
          <a:p>
            <a:endParaRPr lang="en-US" dirty="0"/>
          </a:p>
          <a:p>
            <a:endParaRPr lang="en-US" dirty="0"/>
          </a:p>
          <a:p>
            <a:endParaRPr lang="en-US" dirty="0"/>
          </a:p>
          <a:p>
            <a:endParaRPr lang="en-US" dirty="0"/>
          </a:p>
          <a:p>
            <a:endParaRPr lang="en-US" dirty="0"/>
          </a:p>
          <a:p>
            <a:pPr marL="0" indent="0">
              <a:buNone/>
            </a:pPr>
            <a:r>
              <a:rPr lang="en-US" dirty="0"/>
              <a:t> </a:t>
            </a:r>
          </a:p>
        </p:txBody>
      </p:sp>
      <p:graphicFrame>
        <p:nvGraphicFramePr>
          <p:cNvPr id="5" name="Table 4"/>
          <p:cNvGraphicFramePr>
            <a:graphicFrameLocks noGrp="1"/>
          </p:cNvGraphicFramePr>
          <p:nvPr>
            <p:extLst/>
          </p:nvPr>
        </p:nvGraphicFramePr>
        <p:xfrm>
          <a:off x="643466" y="2040466"/>
          <a:ext cx="7924800" cy="1483360"/>
        </p:xfrm>
        <a:graphic>
          <a:graphicData uri="http://schemas.openxmlformats.org/drawingml/2006/table">
            <a:tbl>
              <a:tblPr firstRow="1" bandRow="1">
                <a:tableStyleId>{284E427A-3D55-4303-BF80-6455036E1DE7}</a:tableStyleId>
              </a:tblPr>
              <a:tblGrid>
                <a:gridCol w="2822223">
                  <a:extLst>
                    <a:ext uri="{9D8B030D-6E8A-4147-A177-3AD203B41FA5}">
                      <a16:colId xmlns:a16="http://schemas.microsoft.com/office/drawing/2014/main" val="20000"/>
                    </a:ext>
                  </a:extLst>
                </a:gridCol>
                <a:gridCol w="5102577">
                  <a:extLst>
                    <a:ext uri="{9D8B030D-6E8A-4147-A177-3AD203B41FA5}">
                      <a16:colId xmlns:a16="http://schemas.microsoft.com/office/drawing/2014/main" val="20001"/>
                    </a:ext>
                  </a:extLst>
                </a:gridCol>
              </a:tblGrid>
              <a:tr h="370840">
                <a:tc>
                  <a:txBody>
                    <a:bodyPr/>
                    <a:lstStyle/>
                    <a:p>
                      <a:r>
                        <a:rPr lang="en-US" dirty="0"/>
                        <a:t>IIF</a:t>
                      </a:r>
                      <a:r>
                        <a:rPr lang="en-US" baseline="0" dirty="0"/>
                        <a:t> Element</a:t>
                      </a:r>
                      <a:endParaRPr lang="en-US" dirty="0"/>
                    </a:p>
                  </a:txBody>
                  <a:tcPr/>
                </a:tc>
                <a:tc>
                  <a:txBody>
                    <a:bodyPr/>
                    <a:lstStyle/>
                    <a:p>
                      <a:r>
                        <a:rPr lang="en-US" dirty="0"/>
                        <a:t>Comments</a:t>
                      </a:r>
                    </a:p>
                  </a:txBody>
                  <a:tcPr/>
                </a:tc>
                <a:extLst>
                  <a:ext uri="{0D108BD9-81ED-4DB2-BD59-A6C34878D82A}">
                    <a16:rowId xmlns:a16="http://schemas.microsoft.com/office/drawing/2014/main" val="10000"/>
                  </a:ext>
                </a:extLst>
              </a:tr>
              <a:tr h="370840">
                <a:tc>
                  <a:txBody>
                    <a:bodyPr/>
                    <a:lstStyle/>
                    <a:p>
                      <a:r>
                        <a:rPr lang="en-US" dirty="0"/>
                        <a:t>Boolean_expression</a:t>
                      </a:r>
                    </a:p>
                  </a:txBody>
                  <a:tcPr/>
                </a:tc>
                <a:tc>
                  <a:txBody>
                    <a:bodyPr/>
                    <a:lstStyle/>
                    <a:p>
                      <a:r>
                        <a:rPr lang="en-US" dirty="0"/>
                        <a:t>Logical test evaluating</a:t>
                      </a:r>
                      <a:r>
                        <a:rPr lang="en-US" baseline="0" dirty="0"/>
                        <a:t> to TRUE, FALSE, or UNKNOWN</a:t>
                      </a:r>
                      <a:endParaRPr lang="en-US" dirty="0"/>
                    </a:p>
                  </a:txBody>
                  <a:tcPr/>
                </a:tc>
                <a:extLst>
                  <a:ext uri="{0D108BD9-81ED-4DB2-BD59-A6C34878D82A}">
                    <a16:rowId xmlns:a16="http://schemas.microsoft.com/office/drawing/2014/main" val="10001"/>
                  </a:ext>
                </a:extLst>
              </a:tr>
              <a:tr h="370840">
                <a:tc>
                  <a:txBody>
                    <a:bodyPr/>
                    <a:lstStyle/>
                    <a:p>
                      <a:r>
                        <a:rPr lang="en-US" dirty="0"/>
                        <a:t>True_value</a:t>
                      </a:r>
                    </a:p>
                  </a:txBody>
                  <a:tcPr/>
                </a:tc>
                <a:tc>
                  <a:txBody>
                    <a:bodyPr/>
                    <a:lstStyle/>
                    <a:p>
                      <a:r>
                        <a:rPr lang="en-US" dirty="0"/>
                        <a:t>Value returned if expression</a:t>
                      </a:r>
                      <a:r>
                        <a:rPr lang="en-US" baseline="0" dirty="0"/>
                        <a:t> evaluates to TRUE</a:t>
                      </a:r>
                      <a:endParaRPr lang="en-US" dirty="0"/>
                    </a:p>
                  </a:txBody>
                  <a:tcPr/>
                </a:tc>
                <a:extLst>
                  <a:ext uri="{0D108BD9-81ED-4DB2-BD59-A6C34878D82A}">
                    <a16:rowId xmlns:a16="http://schemas.microsoft.com/office/drawing/2014/main" val="10002"/>
                  </a:ext>
                </a:extLst>
              </a:tr>
              <a:tr h="370840">
                <a:tc>
                  <a:txBody>
                    <a:bodyPr/>
                    <a:lstStyle/>
                    <a:p>
                      <a:r>
                        <a:rPr lang="en-US" dirty="0"/>
                        <a:t>False_value</a:t>
                      </a:r>
                    </a:p>
                  </a:txBody>
                  <a:tcPr/>
                </a:tc>
                <a:tc>
                  <a:txBody>
                    <a:bodyPr/>
                    <a:lstStyle/>
                    <a:p>
                      <a:r>
                        <a:rPr lang="en-US" dirty="0"/>
                        <a:t>Value returned if expression</a:t>
                      </a:r>
                      <a:r>
                        <a:rPr lang="en-US" baseline="0" dirty="0"/>
                        <a:t> evaluates to FALSE or UNKNOWN</a:t>
                      </a:r>
                      <a:endParaRPr lang="en-US" dirty="0"/>
                    </a:p>
                  </a:txBody>
                  <a:tcPr/>
                </a:tc>
                <a:extLst>
                  <a:ext uri="{0D108BD9-81ED-4DB2-BD59-A6C34878D82A}">
                    <a16:rowId xmlns:a16="http://schemas.microsoft.com/office/drawing/2014/main" val="10003"/>
                  </a:ext>
                </a:extLst>
              </a:tr>
            </a:tbl>
          </a:graphicData>
        </a:graphic>
      </p:graphicFrame>
      <p:sp>
        <p:nvSpPr>
          <p:cNvPr id="6" name="AutoShape 3"/>
          <p:cNvSpPr>
            <a:spLocks noChangeArrowheads="1"/>
          </p:cNvSpPr>
          <p:nvPr/>
        </p:nvSpPr>
        <p:spPr bwMode="auto">
          <a:xfrm>
            <a:off x="769056" y="3932190"/>
            <a:ext cx="7902222"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ProductID</a:t>
            </a:r>
            <a:r>
              <a:rPr lang="en-US" sz="2000" b="0" dirty="0"/>
              <a:t>, </a:t>
            </a:r>
            <a:r>
              <a:rPr lang="en-US" sz="2000" b="0" dirty="0" err="1"/>
              <a:t>ListPrice</a:t>
            </a:r>
            <a:r>
              <a:rPr lang="en-US" sz="2000" b="0" dirty="0"/>
              <a:t>, </a:t>
            </a:r>
          </a:p>
          <a:p>
            <a:r>
              <a:rPr lang="en-US" sz="2000" b="0" dirty="0">
                <a:solidFill>
                  <a:srgbClr val="FF33CC"/>
                </a:solidFill>
              </a:rPr>
              <a:t>IIF</a:t>
            </a:r>
            <a:r>
              <a:rPr lang="en-US" sz="2000" b="0" dirty="0"/>
              <a:t>(</a:t>
            </a:r>
            <a:r>
              <a:rPr lang="en-US" sz="2000" b="0" dirty="0" err="1"/>
              <a:t>ListPrice</a:t>
            </a:r>
            <a:r>
              <a:rPr lang="en-US" sz="2000" b="0" dirty="0"/>
              <a:t> &gt; 50, </a:t>
            </a:r>
            <a:r>
              <a:rPr lang="en-US" sz="2000" b="0" dirty="0">
                <a:solidFill>
                  <a:srgbClr val="FF0000"/>
                </a:solidFill>
              </a:rPr>
              <a:t>'high', 'low'</a:t>
            </a:r>
            <a:r>
              <a:rPr lang="en-US" sz="2000" b="0" dirty="0"/>
              <a:t>) </a:t>
            </a:r>
            <a:r>
              <a:rPr lang="en-US" sz="2000" b="0" dirty="0">
                <a:solidFill>
                  <a:srgbClr val="0000CC"/>
                </a:solidFill>
              </a:rPr>
              <a:t>AS</a:t>
            </a:r>
            <a:r>
              <a:rPr lang="en-US" sz="2000" b="0" dirty="0"/>
              <a:t> </a:t>
            </a:r>
            <a:r>
              <a:rPr lang="en-US" sz="2000" b="0" dirty="0" err="1"/>
              <a:t>PricePoint</a:t>
            </a:r>
            <a:endParaRPr lang="en-US" sz="2000" b="0" dirty="0"/>
          </a:p>
          <a:p>
            <a:r>
              <a:rPr lang="en-US" sz="2000" b="0" dirty="0">
                <a:solidFill>
                  <a:srgbClr val="0000CC"/>
                </a:solidFill>
              </a:rPr>
              <a:t>FROM </a:t>
            </a:r>
            <a:r>
              <a:rPr lang="en-US" sz="2000" b="0" dirty="0" err="1"/>
              <a:t>Production.Product</a:t>
            </a:r>
            <a:r>
              <a:rPr lang="en-US" sz="2000" b="0" dirty="0"/>
              <a:t>;</a:t>
            </a:r>
          </a:p>
        </p:txBody>
      </p:sp>
    </p:spTree>
    <p:extLst>
      <p:ext uri="{BB962C8B-B14F-4D97-AF65-F5344CB8AC3E}">
        <p14:creationId xmlns:p14="http://schemas.microsoft.com/office/powerpoint/2010/main" val="3476967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items from a list with CHOOSE</a:t>
            </a:r>
          </a:p>
        </p:txBody>
      </p:sp>
      <p:sp>
        <p:nvSpPr>
          <p:cNvPr id="3" name="Content Placeholder 2"/>
          <p:cNvSpPr>
            <a:spLocks noGrp="1"/>
          </p:cNvSpPr>
          <p:nvPr>
            <p:ph idx="1"/>
          </p:nvPr>
        </p:nvSpPr>
        <p:spPr/>
        <p:txBody>
          <a:bodyPr/>
          <a:lstStyle/>
          <a:p>
            <a:r>
              <a:rPr lang="en-US" dirty="0"/>
              <a:t>CHOOSE returns an item from a list as specified by an index value</a:t>
            </a:r>
          </a:p>
          <a:p>
            <a:endParaRPr lang="en-US" dirty="0"/>
          </a:p>
          <a:p>
            <a:endParaRPr lang="en-US" dirty="0"/>
          </a:p>
          <a:p>
            <a:endParaRPr lang="en-US" dirty="0"/>
          </a:p>
          <a:p>
            <a:endParaRPr lang="en-US" dirty="0"/>
          </a:p>
          <a:p>
            <a:endParaRPr lang="en-US" dirty="0"/>
          </a:p>
          <a:p>
            <a:endParaRPr lang="en-US" dirty="0"/>
          </a:p>
          <a:p>
            <a:endParaRPr lang="en-US" dirty="0"/>
          </a:p>
          <a:p>
            <a:r>
              <a:rPr lang="en-US" dirty="0"/>
              <a:t>CHOOSE example:</a:t>
            </a:r>
          </a:p>
        </p:txBody>
      </p:sp>
      <p:graphicFrame>
        <p:nvGraphicFramePr>
          <p:cNvPr id="4" name="Table 3"/>
          <p:cNvGraphicFramePr>
            <a:graphicFrameLocks noGrp="1"/>
          </p:cNvGraphicFramePr>
          <p:nvPr>
            <p:extLst/>
          </p:nvPr>
        </p:nvGraphicFramePr>
        <p:xfrm>
          <a:off x="643466" y="2040466"/>
          <a:ext cx="7924800" cy="1112520"/>
        </p:xfrm>
        <a:graphic>
          <a:graphicData uri="http://schemas.openxmlformats.org/drawingml/2006/table">
            <a:tbl>
              <a:tblPr firstRow="1" bandRow="1">
                <a:tableStyleId>{284E427A-3D55-4303-BF80-6455036E1DE7}</a:tableStyleId>
              </a:tblPr>
              <a:tblGrid>
                <a:gridCol w="2472267">
                  <a:extLst>
                    <a:ext uri="{9D8B030D-6E8A-4147-A177-3AD203B41FA5}">
                      <a16:colId xmlns:a16="http://schemas.microsoft.com/office/drawing/2014/main" val="20000"/>
                    </a:ext>
                  </a:extLst>
                </a:gridCol>
                <a:gridCol w="5452533">
                  <a:extLst>
                    <a:ext uri="{9D8B030D-6E8A-4147-A177-3AD203B41FA5}">
                      <a16:colId xmlns:a16="http://schemas.microsoft.com/office/drawing/2014/main" val="20001"/>
                    </a:ext>
                  </a:extLst>
                </a:gridCol>
              </a:tblGrid>
              <a:tr h="370840">
                <a:tc>
                  <a:txBody>
                    <a:bodyPr/>
                    <a:lstStyle/>
                    <a:p>
                      <a:r>
                        <a:rPr lang="en-US" dirty="0"/>
                        <a:t>CHOOSE</a:t>
                      </a:r>
                      <a:r>
                        <a:rPr lang="en-US" baseline="0" dirty="0"/>
                        <a:t> Element</a:t>
                      </a:r>
                      <a:endParaRPr lang="en-US" dirty="0"/>
                    </a:p>
                  </a:txBody>
                  <a:tcPr/>
                </a:tc>
                <a:tc>
                  <a:txBody>
                    <a:bodyPr/>
                    <a:lstStyle/>
                    <a:p>
                      <a:r>
                        <a:rPr lang="en-US" dirty="0"/>
                        <a:t>Comments</a:t>
                      </a:r>
                    </a:p>
                  </a:txBody>
                  <a:tcPr/>
                </a:tc>
                <a:extLst>
                  <a:ext uri="{0D108BD9-81ED-4DB2-BD59-A6C34878D82A}">
                    <a16:rowId xmlns:a16="http://schemas.microsoft.com/office/drawing/2014/main" val="10000"/>
                  </a:ext>
                </a:extLst>
              </a:tr>
              <a:tr h="370840">
                <a:tc>
                  <a:txBody>
                    <a:bodyPr/>
                    <a:lstStyle/>
                    <a:p>
                      <a:r>
                        <a:rPr lang="en-US" dirty="0"/>
                        <a:t>Index</a:t>
                      </a:r>
                    </a:p>
                  </a:txBody>
                  <a:tcPr/>
                </a:tc>
                <a:tc>
                  <a:txBody>
                    <a:bodyPr/>
                    <a:lstStyle/>
                    <a:p>
                      <a:r>
                        <a:rPr lang="en-US" dirty="0"/>
                        <a:t>Integer that represents</a:t>
                      </a:r>
                      <a:r>
                        <a:rPr lang="en-US" baseline="0" dirty="0"/>
                        <a:t> position in list</a:t>
                      </a:r>
                      <a:endParaRPr lang="en-US" dirty="0"/>
                    </a:p>
                  </a:txBody>
                  <a:tcPr/>
                </a:tc>
                <a:extLst>
                  <a:ext uri="{0D108BD9-81ED-4DB2-BD59-A6C34878D82A}">
                    <a16:rowId xmlns:a16="http://schemas.microsoft.com/office/drawing/2014/main" val="10001"/>
                  </a:ext>
                </a:extLst>
              </a:tr>
              <a:tr h="370840">
                <a:tc>
                  <a:txBody>
                    <a:bodyPr/>
                    <a:lstStyle/>
                    <a:p>
                      <a:r>
                        <a:rPr lang="en-US" dirty="0"/>
                        <a:t>Value_list</a:t>
                      </a:r>
                    </a:p>
                  </a:txBody>
                  <a:tcPr/>
                </a:tc>
                <a:tc>
                  <a:txBody>
                    <a:bodyPr/>
                    <a:lstStyle/>
                    <a:p>
                      <a:r>
                        <a:rPr lang="en-US" dirty="0"/>
                        <a:t>List</a:t>
                      </a:r>
                      <a:r>
                        <a:rPr lang="en-US" baseline="0" dirty="0"/>
                        <a:t> of v</a:t>
                      </a:r>
                      <a:r>
                        <a:rPr lang="en-US" dirty="0"/>
                        <a:t>alues of any data type to be returned</a:t>
                      </a:r>
                    </a:p>
                  </a:txBody>
                  <a:tcPr/>
                </a:tc>
                <a:extLst>
                  <a:ext uri="{0D108BD9-81ED-4DB2-BD59-A6C34878D82A}">
                    <a16:rowId xmlns:a16="http://schemas.microsoft.com/office/drawing/2014/main" val="10002"/>
                  </a:ext>
                </a:extLst>
              </a:tr>
            </a:tbl>
          </a:graphicData>
        </a:graphic>
      </p:graphicFrame>
      <p:sp>
        <p:nvSpPr>
          <p:cNvPr id="5" name="AutoShape 3"/>
          <p:cNvSpPr>
            <a:spLocks noChangeArrowheads="1"/>
          </p:cNvSpPr>
          <p:nvPr/>
        </p:nvSpPr>
        <p:spPr bwMode="auto">
          <a:xfrm>
            <a:off x="654756" y="4136260"/>
            <a:ext cx="7902222" cy="49870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400" b="0" dirty="0">
                <a:solidFill>
                  <a:srgbClr val="0000CC"/>
                </a:solidFill>
                <a:latin typeface="Lucida Sans Typewriter" pitchFamily="49" charset="0"/>
                <a:cs typeface="+mn-cs"/>
              </a:rPr>
              <a:t>SELECT </a:t>
            </a:r>
            <a:r>
              <a:rPr lang="en-US" sz="1400" b="0" dirty="0">
                <a:solidFill>
                  <a:srgbClr val="FF33CC"/>
                </a:solidFill>
                <a:latin typeface="Lucida Sans Typewriter" pitchFamily="49" charset="0"/>
                <a:cs typeface="+mn-cs"/>
              </a:rPr>
              <a:t>CHOOSE</a:t>
            </a:r>
            <a:r>
              <a:rPr lang="en-US" sz="1400" b="0" dirty="0">
                <a:latin typeface="Lucida Sans Typewriter" pitchFamily="49" charset="0"/>
                <a:cs typeface="+mn-cs"/>
              </a:rPr>
              <a:t> (3, </a:t>
            </a:r>
            <a:r>
              <a:rPr lang="en-US" sz="1400" b="0" dirty="0">
                <a:solidFill>
                  <a:srgbClr val="FF0000"/>
                </a:solidFill>
                <a:latin typeface="Lucida Sans Typewriter" pitchFamily="49" charset="0"/>
                <a:cs typeface="+mn-cs"/>
              </a:rPr>
              <a:t>'Beverages', 'Condiments', 'Confections'</a:t>
            </a:r>
            <a:r>
              <a:rPr lang="en-US" sz="1400" b="0" dirty="0">
                <a:latin typeface="Lucida Sans Typewriter" pitchFamily="49" charset="0"/>
                <a:cs typeface="+mn-cs"/>
              </a:rPr>
              <a:t>) </a:t>
            </a:r>
            <a:r>
              <a:rPr lang="en-US" sz="1400" b="0" dirty="0">
                <a:solidFill>
                  <a:srgbClr val="0000CC"/>
                </a:solidFill>
                <a:latin typeface="Lucida Sans Typewriter" pitchFamily="49" charset="0"/>
                <a:cs typeface="+mn-cs"/>
              </a:rPr>
              <a:t>AS </a:t>
            </a:r>
            <a:r>
              <a:rPr lang="en-US" sz="1400" b="0" dirty="0">
                <a:latin typeface="Lucida Sans Typewriter" pitchFamily="49" charset="0"/>
                <a:cs typeface="+mn-cs"/>
              </a:rPr>
              <a:t>choose_result;</a:t>
            </a:r>
          </a:p>
        </p:txBody>
      </p:sp>
      <p:sp>
        <p:nvSpPr>
          <p:cNvPr id="6" name="AutoShape 3"/>
          <p:cNvSpPr>
            <a:spLocks noChangeArrowheads="1"/>
          </p:cNvSpPr>
          <p:nvPr/>
        </p:nvSpPr>
        <p:spPr bwMode="auto">
          <a:xfrm>
            <a:off x="654756" y="4935020"/>
            <a:ext cx="7902222" cy="70010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400" b="0" dirty="0">
                <a:latin typeface="Lucida Sans Typewriter" pitchFamily="49" charset="0"/>
                <a:cs typeface="+mn-cs"/>
              </a:rPr>
              <a:t>choose_result</a:t>
            </a:r>
          </a:p>
          <a:p>
            <a:pPr defTabSz="457200">
              <a:lnSpc>
                <a:spcPct val="90000"/>
              </a:lnSpc>
              <a:tabLst>
                <a:tab pos="457200" algn="l"/>
              </a:tabLst>
              <a:defRPr/>
            </a:pPr>
            <a:r>
              <a:rPr lang="en-US" sz="1400" b="0" dirty="0">
                <a:latin typeface="Lucida Sans Typewriter" pitchFamily="49" charset="0"/>
                <a:cs typeface="+mn-cs"/>
              </a:rPr>
              <a:t>-------------</a:t>
            </a:r>
          </a:p>
          <a:p>
            <a:pPr defTabSz="457200">
              <a:lnSpc>
                <a:spcPct val="90000"/>
              </a:lnSpc>
              <a:tabLst>
                <a:tab pos="457200" algn="l"/>
              </a:tabLst>
              <a:defRPr/>
            </a:pPr>
            <a:r>
              <a:rPr lang="en-US" sz="1400" b="0" dirty="0">
                <a:latin typeface="Lucida Sans Typewriter" pitchFamily="49" charset="0"/>
                <a:cs typeface="+mn-cs"/>
              </a:rPr>
              <a:t>Confections</a:t>
            </a:r>
          </a:p>
        </p:txBody>
      </p:sp>
    </p:spTree>
    <p:extLst>
      <p:ext uri="{BB962C8B-B14F-4D97-AF65-F5344CB8AC3E}">
        <p14:creationId xmlns:p14="http://schemas.microsoft.com/office/powerpoint/2010/main" val="42176196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a:latin typeface="Segoe UI Light" panose="020B0502040204020203" pitchFamily="34" charset="0"/>
                <a:cs typeface="Segoe UI Light" panose="020B0502040204020203" pitchFamily="34" charset="0"/>
              </a:rPr>
              <a:t>Built-in functions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177773097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Summary</a:t>
            </a:r>
          </a:p>
        </p:txBody>
      </p:sp>
      <p:sp>
        <p:nvSpPr>
          <p:cNvPr id="15363" name="Content Placeholder 2"/>
          <p:cNvSpPr>
            <a:spLocks noGrp="1"/>
          </p:cNvSpPr>
          <p:nvPr>
            <p:ph idx="1"/>
          </p:nvPr>
        </p:nvSpPr>
        <p:spPr/>
        <p:txBody>
          <a:bodyPr/>
          <a:lstStyle/>
          <a:p>
            <a:r>
              <a:rPr lang="en-US" sz="2000" dirty="0"/>
              <a:t>SQL Server associates columns, expressions, variables, and parameters with data types that determines what kind of data can be stored in the field</a:t>
            </a:r>
          </a:p>
          <a:p>
            <a:endParaRPr lang="en-US" sz="2000" dirty="0"/>
          </a:p>
          <a:p>
            <a:r>
              <a:rPr lang="en-US" sz="2000" dirty="0"/>
              <a:t>There are seven categories of built-in data types</a:t>
            </a:r>
          </a:p>
          <a:p>
            <a:pPr lvl="1" fontAlgn="t"/>
            <a:r>
              <a:rPr lang="en-US" sz="1700" dirty="0"/>
              <a:t>SQL Server Data Type Categories</a:t>
            </a:r>
          </a:p>
          <a:p>
            <a:pPr lvl="1" fontAlgn="t"/>
            <a:r>
              <a:rPr lang="en-US" sz="1700" dirty="0"/>
              <a:t>Exact numeric</a:t>
            </a:r>
          </a:p>
          <a:p>
            <a:pPr lvl="1" fontAlgn="t"/>
            <a:r>
              <a:rPr lang="en-US" sz="1700" dirty="0"/>
              <a:t>Unicode characters</a:t>
            </a:r>
          </a:p>
          <a:p>
            <a:pPr lvl="1" fontAlgn="t"/>
            <a:r>
              <a:rPr lang="en-US" sz="1700" dirty="0"/>
              <a:t>Approximate numeric</a:t>
            </a:r>
          </a:p>
          <a:p>
            <a:pPr lvl="1" fontAlgn="t"/>
            <a:r>
              <a:rPr lang="en-US" sz="1700" dirty="0"/>
              <a:t>Binary strings</a:t>
            </a:r>
          </a:p>
          <a:p>
            <a:pPr lvl="1" fontAlgn="t"/>
            <a:r>
              <a:rPr lang="en-US" sz="1700" dirty="0"/>
              <a:t>Date and time</a:t>
            </a:r>
          </a:p>
          <a:p>
            <a:pPr lvl="1" fontAlgn="t"/>
            <a:r>
              <a:rPr lang="en-US" sz="1700" dirty="0"/>
              <a:t>Character strings</a:t>
            </a:r>
          </a:p>
          <a:p>
            <a:pPr lvl="1" fontAlgn="t"/>
            <a:r>
              <a:rPr lang="en-US" sz="1700" dirty="0"/>
              <a:t>Other</a:t>
            </a:r>
          </a:p>
          <a:p>
            <a:endParaRPr lang="en-US" sz="2000" dirty="0"/>
          </a:p>
          <a:p>
            <a:endParaRPr lang="en-US" sz="2800" dirty="0"/>
          </a:p>
        </p:txBody>
      </p:sp>
    </p:spTree>
    <p:extLst>
      <p:ext uri="{BB962C8B-B14F-4D97-AF65-F5344CB8AC3E}">
        <p14:creationId xmlns:p14="http://schemas.microsoft.com/office/powerpoint/2010/main" val="1449987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Summary</a:t>
            </a:r>
          </a:p>
        </p:txBody>
      </p:sp>
      <p:sp>
        <p:nvSpPr>
          <p:cNvPr id="20483" name="Content Placeholder 2"/>
          <p:cNvSpPr>
            <a:spLocks noGrp="1"/>
          </p:cNvSpPr>
          <p:nvPr>
            <p:ph idx="1"/>
          </p:nvPr>
        </p:nvSpPr>
        <p:spPr/>
        <p:txBody>
          <a:bodyPr/>
          <a:lstStyle/>
          <a:p>
            <a:r>
              <a:rPr lang="en-US" sz="2000" dirty="0"/>
              <a:t>There are several character string functions available</a:t>
            </a:r>
          </a:p>
          <a:p>
            <a:pPr lvl="1" fontAlgn="t"/>
            <a:r>
              <a:rPr lang="en-US" sz="1700" dirty="0"/>
              <a:t>LEFT(), RIGHT()</a:t>
            </a:r>
          </a:p>
          <a:p>
            <a:pPr lvl="1" fontAlgn="t"/>
            <a:r>
              <a:rPr lang="en-US" sz="1700" dirty="0"/>
              <a:t>LEN(), DATALENGTH()</a:t>
            </a:r>
          </a:p>
          <a:p>
            <a:pPr lvl="1" fontAlgn="t"/>
            <a:r>
              <a:rPr lang="en-US" sz="1700" dirty="0"/>
              <a:t>CHARINDEX()</a:t>
            </a:r>
          </a:p>
          <a:p>
            <a:pPr lvl="1" fontAlgn="t"/>
            <a:r>
              <a:rPr lang="en-US" sz="1700" dirty="0"/>
              <a:t>REPLACE()</a:t>
            </a:r>
          </a:p>
          <a:p>
            <a:pPr lvl="1" fontAlgn="t"/>
            <a:r>
              <a:rPr lang="en-US" sz="1700" dirty="0"/>
              <a:t>UPPER(), LOWER()</a:t>
            </a:r>
          </a:p>
          <a:p>
            <a:pPr lvl="1" fontAlgn="t"/>
            <a:r>
              <a:rPr lang="en-US" sz="1700" dirty="0"/>
              <a:t>SUBSTRING()</a:t>
            </a:r>
          </a:p>
          <a:p>
            <a:pPr lvl="1" fontAlgn="t"/>
            <a:endParaRPr lang="en-US" sz="1700" dirty="0"/>
          </a:p>
          <a:p>
            <a:r>
              <a:rPr lang="en-US" sz="2000" dirty="0"/>
              <a:t>The LIKE predicate used to check a character string against a pattern</a:t>
            </a:r>
          </a:p>
          <a:p>
            <a:pPr lvl="1"/>
            <a:r>
              <a:rPr lang="en-US" sz="2000" dirty="0"/>
              <a:t>% (Percent) represents a string of any length</a:t>
            </a:r>
          </a:p>
          <a:p>
            <a:pPr lvl="1"/>
            <a:r>
              <a:rPr lang="en-US" sz="2000" dirty="0"/>
              <a:t>_ (Underscore) represents a single character</a:t>
            </a:r>
          </a:p>
          <a:p>
            <a:endParaRPr lang="en-US" sz="2000" dirty="0"/>
          </a:p>
          <a:p>
            <a:pPr fontAlgn="t"/>
            <a:endParaRPr lang="en-US" sz="2000" dirty="0"/>
          </a:p>
          <a:p>
            <a:endParaRPr lang="en-US" sz="2000" dirty="0"/>
          </a:p>
        </p:txBody>
      </p:sp>
    </p:spTree>
    <p:extLst>
      <p:ext uri="{BB962C8B-B14F-4D97-AF65-F5344CB8AC3E}">
        <p14:creationId xmlns:p14="http://schemas.microsoft.com/office/powerpoint/2010/main" val="21465025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Summary</a:t>
            </a:r>
          </a:p>
        </p:txBody>
      </p:sp>
      <p:sp>
        <p:nvSpPr>
          <p:cNvPr id="20483" name="Content Placeholder 2"/>
          <p:cNvSpPr>
            <a:spLocks noGrp="1"/>
          </p:cNvSpPr>
          <p:nvPr>
            <p:ph idx="1"/>
          </p:nvPr>
        </p:nvSpPr>
        <p:spPr/>
        <p:txBody>
          <a:bodyPr/>
          <a:lstStyle/>
          <a:p>
            <a:r>
              <a:rPr lang="en-US" sz="2000" dirty="0"/>
              <a:t>There are several date and time data types available</a:t>
            </a:r>
          </a:p>
          <a:p>
            <a:pPr lvl="1" fontAlgn="t"/>
            <a:r>
              <a:rPr lang="en-US" dirty="0"/>
              <a:t>SMALLDATETIME</a:t>
            </a:r>
            <a:endParaRPr lang="en-US" sz="3700" dirty="0"/>
          </a:p>
          <a:p>
            <a:pPr lvl="1" fontAlgn="t"/>
            <a:r>
              <a:rPr lang="en-US" dirty="0"/>
              <a:t>DATETIME</a:t>
            </a:r>
          </a:p>
          <a:p>
            <a:pPr lvl="1" fontAlgn="t"/>
            <a:r>
              <a:rPr lang="en-US" dirty="0"/>
              <a:t>DATETIME2</a:t>
            </a:r>
            <a:endParaRPr lang="en-US" sz="3700" dirty="0"/>
          </a:p>
          <a:p>
            <a:pPr lvl="1" fontAlgn="t"/>
            <a:r>
              <a:rPr lang="en-US" dirty="0"/>
              <a:t>DATE</a:t>
            </a:r>
            <a:endParaRPr lang="en-US" sz="3700" dirty="0"/>
          </a:p>
          <a:p>
            <a:pPr lvl="1" fontAlgn="t"/>
            <a:r>
              <a:rPr lang="en-US" dirty="0"/>
              <a:t>TIME</a:t>
            </a:r>
            <a:endParaRPr lang="en-US" sz="3700" dirty="0"/>
          </a:p>
          <a:p>
            <a:pPr lvl="1" fontAlgn="t"/>
            <a:r>
              <a:rPr lang="en-US" dirty="0"/>
              <a:t>DATETIMEOFFSET</a:t>
            </a:r>
            <a:endParaRPr lang="en-US" sz="3700" dirty="0"/>
          </a:p>
          <a:p>
            <a:pPr lvl="1" fontAlgn="t"/>
            <a:endParaRPr lang="en-US" sz="1700" dirty="0"/>
          </a:p>
          <a:p>
            <a:r>
              <a:rPr lang="en-US" sz="2000" dirty="0"/>
              <a:t>You can use the following date and time functions to return current date and time</a:t>
            </a:r>
          </a:p>
          <a:p>
            <a:r>
              <a:rPr lang="en-US" sz="2000" dirty="0"/>
              <a:t>     </a:t>
            </a:r>
            <a:r>
              <a:rPr lang="en-US" sz="1500" dirty="0"/>
              <a:t>GETDATE()</a:t>
            </a:r>
          </a:p>
          <a:p>
            <a:pPr lvl="1" fontAlgn="t"/>
            <a:r>
              <a:rPr lang="en-US" dirty="0"/>
              <a:t>GETUTCDATE()</a:t>
            </a:r>
          </a:p>
          <a:p>
            <a:pPr lvl="1" fontAlgn="t"/>
            <a:r>
              <a:rPr lang="en-US" dirty="0"/>
              <a:t>CURRENT_TIMESTAMP</a:t>
            </a:r>
          </a:p>
          <a:p>
            <a:pPr lvl="1" fontAlgn="t"/>
            <a:r>
              <a:rPr lang="en-US" dirty="0"/>
              <a:t>SYSDATETIME()</a:t>
            </a:r>
          </a:p>
          <a:p>
            <a:pPr lvl="1" fontAlgn="t"/>
            <a:r>
              <a:rPr lang="en-US" dirty="0"/>
              <a:t>SYSUTCDATETIME()</a:t>
            </a:r>
          </a:p>
          <a:p>
            <a:pPr lvl="1" fontAlgn="t"/>
            <a:r>
              <a:rPr lang="en-US" dirty="0"/>
              <a:t>SYSDATETIMEOFFSET()</a:t>
            </a:r>
          </a:p>
          <a:p>
            <a:endParaRPr lang="en-US" sz="2000" dirty="0"/>
          </a:p>
          <a:p>
            <a:endParaRPr lang="en-US" sz="2000" dirty="0"/>
          </a:p>
          <a:p>
            <a:pPr fontAlgn="t"/>
            <a:endParaRPr lang="en-US" sz="2000" dirty="0"/>
          </a:p>
          <a:p>
            <a:endParaRPr lang="en-US" sz="2000" dirty="0"/>
          </a:p>
        </p:txBody>
      </p:sp>
    </p:spTree>
    <p:extLst>
      <p:ext uri="{BB962C8B-B14F-4D97-AF65-F5344CB8AC3E}">
        <p14:creationId xmlns:p14="http://schemas.microsoft.com/office/powerpoint/2010/main" val="7912361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Summary</a:t>
            </a:r>
          </a:p>
        </p:txBody>
      </p:sp>
      <p:sp>
        <p:nvSpPr>
          <p:cNvPr id="20483" name="Content Placeholder 2"/>
          <p:cNvSpPr>
            <a:spLocks noGrp="1"/>
          </p:cNvSpPr>
          <p:nvPr>
            <p:ph idx="1"/>
          </p:nvPr>
        </p:nvSpPr>
        <p:spPr/>
        <p:txBody>
          <a:bodyPr/>
          <a:lstStyle/>
          <a:p>
            <a:r>
              <a:rPr lang="en-US" sz="2000" dirty="0"/>
              <a:t>Built-in function types include </a:t>
            </a:r>
          </a:p>
          <a:p>
            <a:pPr lvl="1"/>
            <a:r>
              <a:rPr lang="en-US" sz="1700" dirty="0"/>
              <a:t>Scalar</a:t>
            </a:r>
          </a:p>
          <a:p>
            <a:pPr lvl="1" fontAlgn="t"/>
            <a:r>
              <a:rPr lang="en-US" sz="1700" dirty="0"/>
              <a:t>Grouped Aggregate</a:t>
            </a:r>
          </a:p>
          <a:p>
            <a:pPr lvl="1" fontAlgn="t"/>
            <a:r>
              <a:rPr lang="en-US" sz="1700" dirty="0"/>
              <a:t>Window</a:t>
            </a:r>
          </a:p>
          <a:p>
            <a:pPr lvl="1" fontAlgn="t"/>
            <a:endParaRPr lang="en-US" sz="1700" dirty="0"/>
          </a:p>
          <a:p>
            <a:r>
              <a:rPr lang="en-US" sz="2000" dirty="0"/>
              <a:t>Other functions include</a:t>
            </a:r>
          </a:p>
          <a:p>
            <a:r>
              <a:rPr lang="en-US" sz="2000" dirty="0"/>
              <a:t>     </a:t>
            </a:r>
            <a:r>
              <a:rPr lang="en-US" sz="1700" dirty="0"/>
              <a:t>ISNUMERIC</a:t>
            </a:r>
          </a:p>
          <a:p>
            <a:r>
              <a:rPr lang="en-US" sz="1700" dirty="0"/>
              <a:t>      IIF</a:t>
            </a:r>
          </a:p>
          <a:p>
            <a:r>
              <a:rPr lang="en-US" sz="1700" dirty="0"/>
              <a:t>      CHOOSE</a:t>
            </a:r>
          </a:p>
          <a:p>
            <a:endParaRPr lang="en-US" sz="2000" dirty="0"/>
          </a:p>
          <a:p>
            <a:pPr fontAlgn="t"/>
            <a:endParaRPr lang="en-US" sz="2000" dirty="0"/>
          </a:p>
          <a:p>
            <a:endParaRPr lang="en-US" sz="2000" dirty="0"/>
          </a:p>
        </p:txBody>
      </p:sp>
    </p:spTree>
    <p:extLst>
      <p:ext uri="{BB962C8B-B14F-4D97-AF65-F5344CB8AC3E}">
        <p14:creationId xmlns:p14="http://schemas.microsoft.com/office/powerpoint/2010/main" val="872355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a:solidFill>
                  <a:schemeClr val="bg1">
                    <a:alpha val="98824"/>
                  </a:schemeClr>
                </a:solidFill>
              </a:rPr>
              <a:t>Data Types</a:t>
            </a:r>
          </a:p>
        </p:txBody>
      </p:sp>
    </p:spTree>
    <p:extLst>
      <p:ext uri="{BB962C8B-B14F-4D97-AF65-F5344CB8AC3E}">
        <p14:creationId xmlns:p14="http://schemas.microsoft.com/office/powerpoint/2010/main" val="82428615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84061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data types</a:t>
            </a:r>
          </a:p>
        </p:txBody>
      </p:sp>
      <p:sp>
        <p:nvSpPr>
          <p:cNvPr id="3" name="Content Placeholder 2"/>
          <p:cNvSpPr>
            <a:spLocks noGrp="1"/>
          </p:cNvSpPr>
          <p:nvPr>
            <p:ph idx="1"/>
          </p:nvPr>
        </p:nvSpPr>
        <p:spPr>
          <a:xfrm>
            <a:off x="458787" y="992188"/>
            <a:ext cx="8109015" cy="5333456"/>
          </a:xfrm>
        </p:spPr>
        <p:txBody>
          <a:bodyPr/>
          <a:lstStyle/>
          <a:p>
            <a:r>
              <a:rPr lang="en-US" sz="2000" dirty="0"/>
              <a:t>SQL Server associates columns, expressions, variables, and parameters with data types</a:t>
            </a:r>
          </a:p>
          <a:p>
            <a:r>
              <a:rPr lang="en-US" sz="2000" dirty="0"/>
              <a:t>Data types determine what kind of data can be stored in the field:</a:t>
            </a:r>
          </a:p>
          <a:p>
            <a:pPr lvl="1"/>
            <a:r>
              <a:rPr lang="en-US" sz="2000" dirty="0"/>
              <a:t>Integers, characters, dates, money, binary strings, etc.</a:t>
            </a:r>
          </a:p>
          <a:p>
            <a:r>
              <a:rPr lang="en-US" sz="2000" dirty="0"/>
              <a:t>SQL Server supplies several built-in data types</a:t>
            </a:r>
          </a:p>
          <a:p>
            <a:r>
              <a:rPr lang="en-US" sz="2000" dirty="0"/>
              <a:t>Developers can also define custom types </a:t>
            </a:r>
          </a:p>
          <a:p>
            <a:pPr lvl="1"/>
            <a:r>
              <a:rPr lang="en-US" sz="2000" dirty="0"/>
              <a:t>Aliases in T-SQL</a:t>
            </a:r>
          </a:p>
          <a:p>
            <a:pPr lvl="1"/>
            <a:r>
              <a:rPr lang="en-US" sz="2000" dirty="0"/>
              <a:t>User-defined types in .NET code</a:t>
            </a:r>
          </a:p>
          <a:p>
            <a:r>
              <a:rPr lang="en-US" sz="2000" dirty="0"/>
              <a:t>Built-in data types are categorized as shown in the table below</a:t>
            </a:r>
          </a:p>
        </p:txBody>
      </p:sp>
      <p:graphicFrame>
        <p:nvGraphicFramePr>
          <p:cNvPr id="5" name="Table 4"/>
          <p:cNvGraphicFramePr>
            <a:graphicFrameLocks noGrp="1"/>
          </p:cNvGraphicFramePr>
          <p:nvPr>
            <p:extLst>
              <p:ext uri="{D42A27DB-BD31-4B8C-83A1-F6EECF244321}">
                <p14:modId xmlns:p14="http://schemas.microsoft.com/office/powerpoint/2010/main" val="3599397644"/>
              </p:ext>
            </p:extLst>
          </p:nvPr>
        </p:nvGraphicFramePr>
        <p:xfrm>
          <a:off x="1344546" y="4053320"/>
          <a:ext cx="6096000" cy="1905000"/>
        </p:xfrm>
        <a:graphic>
          <a:graphicData uri="http://schemas.openxmlformats.org/drawingml/2006/table">
            <a:tbl>
              <a:tblPr firstRow="1" bandRow="1">
                <a:tableStyleId>{073A0DAA-6AF3-43AB-8588-CEC1D06C72B9}</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96240">
                <a:tc gridSpan="2">
                  <a:txBody>
                    <a:bodyPr/>
                    <a:lstStyle/>
                    <a:p>
                      <a:r>
                        <a:rPr lang="en-US" b="0" dirty="0">
                          <a:ln>
                            <a:solidFill>
                              <a:schemeClr val="bg1"/>
                            </a:solidFill>
                          </a:ln>
                          <a:solidFill>
                            <a:schemeClr val="bg1"/>
                          </a:solidFill>
                        </a:rPr>
                        <a:t>SQL</a:t>
                      </a:r>
                      <a:r>
                        <a:rPr lang="en-US" b="0" baseline="0" dirty="0">
                          <a:ln>
                            <a:solidFill>
                              <a:schemeClr val="bg1"/>
                            </a:solidFill>
                          </a:ln>
                          <a:solidFill>
                            <a:schemeClr val="bg1"/>
                          </a:solidFill>
                        </a:rPr>
                        <a:t> Server Data Type Categories</a:t>
                      </a:r>
                      <a:endParaRPr lang="en-US" b="0" dirty="0">
                        <a:ln>
                          <a:solidFill>
                            <a:schemeClr val="bg1"/>
                          </a:solidFill>
                        </a:ln>
                        <a:solidFill>
                          <a:schemeClr val="bg1"/>
                        </a:solidFill>
                      </a:endParaRPr>
                    </a:p>
                  </a:txBody>
                  <a:tcPr/>
                </a:tc>
                <a:tc hMerge="1">
                  <a:txBody>
                    <a:bodyPr/>
                    <a:lstStyle/>
                    <a:p>
                      <a:endParaRPr lang="en-US" b="0" dirty="0">
                        <a:ln>
                          <a:solidFill>
                            <a:schemeClr val="bg1"/>
                          </a:solidFill>
                        </a:ln>
                        <a:solidFill>
                          <a:schemeClr val="bg1"/>
                        </a:solidFill>
                      </a:endParaRPr>
                    </a:p>
                  </a:txBody>
                  <a:tcPr/>
                </a:tc>
                <a:extLst>
                  <a:ext uri="{0D108BD9-81ED-4DB2-BD59-A6C34878D82A}">
                    <a16:rowId xmlns:a16="http://schemas.microsoft.com/office/drawing/2014/main" val="10000"/>
                  </a:ext>
                </a:extLst>
              </a:tr>
              <a:tr h="396240">
                <a:tc>
                  <a:txBody>
                    <a:bodyPr/>
                    <a:lstStyle/>
                    <a:p>
                      <a:r>
                        <a:rPr lang="en-US" dirty="0"/>
                        <a:t>Exact numeric</a:t>
                      </a:r>
                      <a:endParaRPr lang="en-US" b="0" dirty="0">
                        <a:solidFill>
                          <a:sysClr val="windowText" lastClr="000000"/>
                        </a:solidFill>
                      </a:endParaRPr>
                    </a:p>
                  </a:txBody>
                  <a:tcPr/>
                </a:tc>
                <a:tc>
                  <a:txBody>
                    <a:bodyPr/>
                    <a:lstStyle/>
                    <a:p>
                      <a:r>
                        <a:rPr lang="en-US" dirty="0"/>
                        <a:t>Unicode characters</a:t>
                      </a:r>
                      <a:endParaRPr lang="en-US" b="0" dirty="0">
                        <a:solidFill>
                          <a:sysClr val="windowText" lastClr="000000"/>
                        </a:solidFill>
                      </a:endParaRPr>
                    </a:p>
                  </a:txBody>
                  <a:tcPr/>
                </a:tc>
                <a:extLst>
                  <a:ext uri="{0D108BD9-81ED-4DB2-BD59-A6C34878D82A}">
                    <a16:rowId xmlns:a16="http://schemas.microsoft.com/office/drawing/2014/main" val="10001"/>
                  </a:ext>
                </a:extLst>
              </a:tr>
              <a:tr h="370840">
                <a:tc>
                  <a:txBody>
                    <a:bodyPr/>
                    <a:lstStyle/>
                    <a:p>
                      <a:r>
                        <a:rPr lang="en-US" dirty="0"/>
                        <a:t>Approximate numeric</a:t>
                      </a:r>
                      <a:endParaRPr lang="en-US" dirty="0">
                        <a:solidFill>
                          <a:sysClr val="windowText" lastClr="000000"/>
                        </a:solidFill>
                      </a:endParaRPr>
                    </a:p>
                  </a:txBody>
                  <a:tcPr/>
                </a:tc>
                <a:tc>
                  <a:txBody>
                    <a:bodyPr/>
                    <a:lstStyle/>
                    <a:p>
                      <a:r>
                        <a:rPr lang="en-US" dirty="0"/>
                        <a:t>Binary</a:t>
                      </a:r>
                      <a:r>
                        <a:rPr lang="en-US" baseline="0" dirty="0"/>
                        <a:t> strings</a:t>
                      </a:r>
                      <a:endParaRPr lang="en-US" dirty="0">
                        <a:solidFill>
                          <a:sysClr val="windowText" lastClr="000000"/>
                        </a:solidFill>
                      </a:endParaRPr>
                    </a:p>
                  </a:txBody>
                  <a:tcPr/>
                </a:tc>
                <a:extLst>
                  <a:ext uri="{0D108BD9-81ED-4DB2-BD59-A6C34878D82A}">
                    <a16:rowId xmlns:a16="http://schemas.microsoft.com/office/drawing/2014/main" val="10002"/>
                  </a:ext>
                </a:extLst>
              </a:tr>
              <a:tr h="370840">
                <a:tc>
                  <a:txBody>
                    <a:bodyPr/>
                    <a:lstStyle/>
                    <a:p>
                      <a:r>
                        <a:rPr lang="en-US" dirty="0"/>
                        <a:t>Date</a:t>
                      </a:r>
                      <a:r>
                        <a:rPr lang="en-US" baseline="0" dirty="0"/>
                        <a:t> and time</a:t>
                      </a:r>
                      <a:endParaRPr lang="en-US" dirty="0">
                        <a:solidFill>
                          <a:sysClr val="windowText" lastClr="000000"/>
                        </a:solidFill>
                      </a:endParaRPr>
                    </a:p>
                  </a:txBody>
                  <a:tcPr/>
                </a:tc>
                <a:tc>
                  <a:txBody>
                    <a:bodyPr/>
                    <a:lstStyle/>
                    <a:p>
                      <a:r>
                        <a:rPr lang="en-US" dirty="0"/>
                        <a:t>Other</a:t>
                      </a:r>
                      <a:endParaRPr lang="en-US" dirty="0">
                        <a:solidFill>
                          <a:sysClr val="windowText" lastClr="000000"/>
                        </a:solidFill>
                      </a:endParaRPr>
                    </a:p>
                  </a:txBody>
                  <a:tcPr/>
                </a:tc>
                <a:extLst>
                  <a:ext uri="{0D108BD9-81ED-4DB2-BD59-A6C34878D82A}">
                    <a16:rowId xmlns:a16="http://schemas.microsoft.com/office/drawing/2014/main" val="10003"/>
                  </a:ext>
                </a:extLst>
              </a:tr>
              <a:tr h="370840">
                <a:tc>
                  <a:txBody>
                    <a:bodyPr/>
                    <a:lstStyle/>
                    <a:p>
                      <a:r>
                        <a:rPr lang="en-US" dirty="0"/>
                        <a:t>Character</a:t>
                      </a:r>
                      <a:r>
                        <a:rPr lang="en-US" baseline="0" dirty="0"/>
                        <a:t> strings</a:t>
                      </a:r>
                      <a:endParaRPr lang="en-US" dirty="0">
                        <a:solidFill>
                          <a:sysClr val="windowText" lastClr="000000"/>
                        </a:solidFill>
                      </a:endParaRPr>
                    </a:p>
                  </a:txBody>
                  <a:tcPr/>
                </a:tc>
                <a:tc>
                  <a:txBody>
                    <a:bodyPr/>
                    <a:lstStyle/>
                    <a:p>
                      <a:endParaRPr lang="en-US" dirty="0">
                        <a:solidFill>
                          <a:sysClr val="windowText" lastClr="000000"/>
                        </a:solidFill>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15024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t>
            </a:r>
            <a:r>
              <a:rPr lang="en-US" baseline="0" dirty="0"/>
              <a:t> data types</a:t>
            </a:r>
            <a:endParaRPr lang="en-US" dirty="0"/>
          </a:p>
        </p:txBody>
      </p:sp>
      <p:sp>
        <p:nvSpPr>
          <p:cNvPr id="3" name="Content Placeholder 2"/>
          <p:cNvSpPr>
            <a:spLocks noGrp="1"/>
          </p:cNvSpPr>
          <p:nvPr>
            <p:ph idx="1"/>
          </p:nvPr>
        </p:nvSpPr>
        <p:spPr>
          <a:xfrm>
            <a:off x="458788" y="992188"/>
            <a:ext cx="7751762" cy="4102326"/>
          </a:xfrm>
        </p:spPr>
        <p:txBody>
          <a:bodyPr/>
          <a:lstStyle/>
          <a:p>
            <a:r>
              <a:rPr lang="en-US" dirty="0"/>
              <a:t>Exact</a:t>
            </a:r>
            <a:r>
              <a:rPr lang="en-US" baseline="0" dirty="0"/>
              <a:t> Numeric</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US" baseline="0" dirty="0"/>
          </a:p>
        </p:txBody>
      </p:sp>
      <p:graphicFrame>
        <p:nvGraphicFramePr>
          <p:cNvPr id="4" name="Table 3"/>
          <p:cNvGraphicFramePr>
            <a:graphicFrameLocks noGrp="1"/>
          </p:cNvGraphicFramePr>
          <p:nvPr>
            <p:extLst>
              <p:ext uri="{D42A27DB-BD31-4B8C-83A1-F6EECF244321}">
                <p14:modId xmlns:p14="http://schemas.microsoft.com/office/powerpoint/2010/main" val="1739554692"/>
              </p:ext>
            </p:extLst>
          </p:nvPr>
        </p:nvGraphicFramePr>
        <p:xfrm>
          <a:off x="908180" y="1415660"/>
          <a:ext cx="7377405" cy="4170680"/>
        </p:xfrm>
        <a:graphic>
          <a:graphicData uri="http://schemas.openxmlformats.org/drawingml/2006/table">
            <a:tbl>
              <a:tblPr firstRow="1" bandRow="1">
                <a:tableStyleId>{073A0DAA-6AF3-43AB-8588-CEC1D06C72B9}</a:tableStyleId>
              </a:tblPr>
              <a:tblGrid>
                <a:gridCol w="2017494">
                  <a:extLst>
                    <a:ext uri="{9D8B030D-6E8A-4147-A177-3AD203B41FA5}">
                      <a16:colId xmlns:a16="http://schemas.microsoft.com/office/drawing/2014/main" val="20000"/>
                    </a:ext>
                  </a:extLst>
                </a:gridCol>
                <a:gridCol w="3421828">
                  <a:extLst>
                    <a:ext uri="{9D8B030D-6E8A-4147-A177-3AD203B41FA5}">
                      <a16:colId xmlns:a16="http://schemas.microsoft.com/office/drawing/2014/main" val="20001"/>
                    </a:ext>
                  </a:extLst>
                </a:gridCol>
                <a:gridCol w="1938083">
                  <a:extLst>
                    <a:ext uri="{9D8B030D-6E8A-4147-A177-3AD203B41FA5}">
                      <a16:colId xmlns:a16="http://schemas.microsoft.com/office/drawing/2014/main" val="20002"/>
                    </a:ext>
                  </a:extLst>
                </a:gridCol>
              </a:tblGrid>
              <a:tr h="370840">
                <a:tc>
                  <a:txBody>
                    <a:bodyPr/>
                    <a:lstStyle/>
                    <a:p>
                      <a:r>
                        <a:rPr lang="en-US" sz="1100" dirty="0"/>
                        <a:t>Data type</a:t>
                      </a:r>
                    </a:p>
                  </a:txBody>
                  <a:tcPr/>
                </a:tc>
                <a:tc>
                  <a:txBody>
                    <a:bodyPr/>
                    <a:lstStyle/>
                    <a:p>
                      <a:r>
                        <a:rPr lang="en-US" sz="1100" dirty="0"/>
                        <a:t>Range</a:t>
                      </a:r>
                    </a:p>
                  </a:txBody>
                  <a:tcPr/>
                </a:tc>
                <a:tc>
                  <a:txBody>
                    <a:bodyPr/>
                    <a:lstStyle/>
                    <a:p>
                      <a:r>
                        <a:rPr lang="en-US" sz="1100" dirty="0"/>
                        <a:t>Storage (bytes)</a:t>
                      </a:r>
                    </a:p>
                  </a:txBody>
                  <a:tcPr/>
                </a:tc>
                <a:extLst>
                  <a:ext uri="{0D108BD9-81ED-4DB2-BD59-A6C34878D82A}">
                    <a16:rowId xmlns:a16="http://schemas.microsoft.com/office/drawing/2014/main" val="10000"/>
                  </a:ext>
                </a:extLst>
              </a:tr>
              <a:tr h="370840">
                <a:tc>
                  <a:txBody>
                    <a:bodyPr/>
                    <a:lstStyle/>
                    <a:p>
                      <a:r>
                        <a:rPr lang="en-US" sz="1600" dirty="0"/>
                        <a:t>tinyint</a:t>
                      </a:r>
                    </a:p>
                  </a:txBody>
                  <a:tcPr/>
                </a:tc>
                <a:tc>
                  <a:txBody>
                    <a:bodyPr/>
                    <a:lstStyle/>
                    <a:p>
                      <a:r>
                        <a:rPr lang="en-US" sz="1600" dirty="0"/>
                        <a:t>0 to 255</a:t>
                      </a:r>
                    </a:p>
                  </a:txBody>
                  <a:tcPr/>
                </a:tc>
                <a:tc>
                  <a:txBody>
                    <a:bodyPr/>
                    <a:lstStyle/>
                    <a:p>
                      <a:r>
                        <a:rPr lang="en-US" sz="1600" dirty="0"/>
                        <a:t>1</a:t>
                      </a:r>
                    </a:p>
                  </a:txBody>
                  <a:tcPr/>
                </a:tc>
                <a:extLst>
                  <a:ext uri="{0D108BD9-81ED-4DB2-BD59-A6C34878D82A}">
                    <a16:rowId xmlns:a16="http://schemas.microsoft.com/office/drawing/2014/main" val="10001"/>
                  </a:ext>
                </a:extLst>
              </a:tr>
              <a:tr h="370840">
                <a:tc>
                  <a:txBody>
                    <a:bodyPr/>
                    <a:lstStyle/>
                    <a:p>
                      <a:r>
                        <a:rPr lang="en-US" sz="1600" dirty="0"/>
                        <a:t>smallint</a:t>
                      </a:r>
                    </a:p>
                  </a:txBody>
                  <a:tcPr/>
                </a:tc>
                <a:tc>
                  <a:txBody>
                    <a:bodyPr/>
                    <a:lstStyle/>
                    <a:p>
                      <a:r>
                        <a:rPr lang="en-US" sz="1600" dirty="0"/>
                        <a:t>-32,768 to 32,76</a:t>
                      </a:r>
                      <a:r>
                        <a:rPr lang="en-US" altLang="zh-CN" sz="1600" dirty="0"/>
                        <a:t>7</a:t>
                      </a:r>
                      <a:endParaRPr lang="en-US" sz="1600" dirty="0"/>
                    </a:p>
                  </a:txBody>
                  <a:tcPr/>
                </a:tc>
                <a:tc>
                  <a:txBody>
                    <a:bodyPr/>
                    <a:lstStyle/>
                    <a:p>
                      <a:r>
                        <a:rPr lang="en-US" sz="1600" dirty="0"/>
                        <a:t>2</a:t>
                      </a:r>
                    </a:p>
                  </a:txBody>
                  <a:tcPr/>
                </a:tc>
                <a:extLst>
                  <a:ext uri="{0D108BD9-81ED-4DB2-BD59-A6C34878D82A}">
                    <a16:rowId xmlns:a16="http://schemas.microsoft.com/office/drawing/2014/main" val="10002"/>
                  </a:ext>
                </a:extLst>
              </a:tr>
              <a:tr h="370840">
                <a:tc>
                  <a:txBody>
                    <a:bodyPr/>
                    <a:lstStyle/>
                    <a:p>
                      <a:r>
                        <a:rPr lang="en-US" sz="1600" dirty="0"/>
                        <a:t>int</a:t>
                      </a:r>
                    </a:p>
                  </a:txBody>
                  <a:tcPr/>
                </a:tc>
                <a:tc>
                  <a:txBody>
                    <a:bodyPr/>
                    <a:lstStyle/>
                    <a:p>
                      <a:r>
                        <a:rPr lang="en-US" sz="1600" dirty="0"/>
                        <a:t>2^31 (-2,147,483,648) to </a:t>
                      </a:r>
                      <a:br>
                        <a:rPr lang="en-US" sz="1600" dirty="0"/>
                      </a:br>
                      <a:r>
                        <a:rPr lang="en-US" sz="1600" dirty="0"/>
                        <a:t>2^31-1 (2,147,483,647)</a:t>
                      </a:r>
                    </a:p>
                  </a:txBody>
                  <a:tcPr/>
                </a:tc>
                <a:tc>
                  <a:txBody>
                    <a:bodyPr/>
                    <a:lstStyle/>
                    <a:p>
                      <a:r>
                        <a:rPr lang="en-US" sz="1600" dirty="0"/>
                        <a:t>4</a:t>
                      </a:r>
                    </a:p>
                  </a:txBody>
                  <a:tcPr/>
                </a:tc>
                <a:extLst>
                  <a:ext uri="{0D108BD9-81ED-4DB2-BD59-A6C34878D82A}">
                    <a16:rowId xmlns:a16="http://schemas.microsoft.com/office/drawing/2014/main" val="10003"/>
                  </a:ext>
                </a:extLst>
              </a:tr>
              <a:tr h="370840">
                <a:tc>
                  <a:txBody>
                    <a:bodyPr/>
                    <a:lstStyle/>
                    <a:p>
                      <a:r>
                        <a:rPr lang="en-US" sz="1600" dirty="0"/>
                        <a:t>Bigint</a:t>
                      </a:r>
                    </a:p>
                  </a:txBody>
                  <a:tcPr/>
                </a:tc>
                <a:tc>
                  <a:txBody>
                    <a:bodyPr/>
                    <a:lstStyle/>
                    <a:p>
                      <a:r>
                        <a:rPr lang="en-US" sz="1600" dirty="0"/>
                        <a:t>-2^63 - 2^63-1 </a:t>
                      </a:r>
                      <a:br>
                        <a:rPr lang="en-US" sz="1600" dirty="0"/>
                      </a:br>
                      <a:r>
                        <a:rPr lang="en-US" sz="1600" dirty="0"/>
                        <a:t>(+/- 9 quintillion)</a:t>
                      </a:r>
                    </a:p>
                  </a:txBody>
                  <a:tcPr/>
                </a:tc>
                <a:tc>
                  <a:txBody>
                    <a:bodyPr/>
                    <a:lstStyle/>
                    <a:p>
                      <a:r>
                        <a:rPr lang="en-US" sz="1600" dirty="0"/>
                        <a:t>8</a:t>
                      </a:r>
                    </a:p>
                  </a:txBody>
                  <a:tcPr/>
                </a:tc>
                <a:extLst>
                  <a:ext uri="{0D108BD9-81ED-4DB2-BD59-A6C34878D82A}">
                    <a16:rowId xmlns:a16="http://schemas.microsoft.com/office/drawing/2014/main" val="10004"/>
                  </a:ext>
                </a:extLst>
              </a:tr>
              <a:tr h="370840">
                <a:tc>
                  <a:txBody>
                    <a:bodyPr/>
                    <a:lstStyle/>
                    <a:p>
                      <a:r>
                        <a:rPr lang="en-US" sz="1600" dirty="0"/>
                        <a:t>bit</a:t>
                      </a:r>
                    </a:p>
                  </a:txBody>
                  <a:tcPr/>
                </a:tc>
                <a:tc>
                  <a:txBody>
                    <a:bodyPr/>
                    <a:lstStyle/>
                    <a:p>
                      <a:r>
                        <a:rPr lang="en-US" sz="1600" dirty="0"/>
                        <a:t>1, 0 or NULL</a:t>
                      </a:r>
                    </a:p>
                  </a:txBody>
                  <a:tcPr/>
                </a:tc>
                <a:tc>
                  <a:txBody>
                    <a:bodyPr/>
                    <a:lstStyle/>
                    <a:p>
                      <a:r>
                        <a:rPr lang="en-US" sz="1600" dirty="0"/>
                        <a:t>1</a:t>
                      </a:r>
                    </a:p>
                  </a:txBody>
                  <a:tcPr/>
                </a:tc>
                <a:extLst>
                  <a:ext uri="{0D108BD9-81ED-4DB2-BD59-A6C34878D82A}">
                    <a16:rowId xmlns:a16="http://schemas.microsoft.com/office/drawing/2014/main" val="10005"/>
                  </a:ext>
                </a:extLst>
              </a:tr>
              <a:tr h="370840">
                <a:tc>
                  <a:txBody>
                    <a:bodyPr/>
                    <a:lstStyle/>
                    <a:p>
                      <a:r>
                        <a:rPr lang="en-US" sz="1600" dirty="0"/>
                        <a:t>decimal/numeric</a:t>
                      </a:r>
                    </a:p>
                  </a:txBody>
                  <a:tcPr/>
                </a:tc>
                <a:tc>
                  <a:txBody>
                    <a:bodyPr/>
                    <a:lstStyle/>
                    <a:p>
                      <a:r>
                        <a:rPr lang="en-US" sz="1600" dirty="0"/>
                        <a:t>- 10^38 +1 through 10^38 – 1 when maximum</a:t>
                      </a:r>
                      <a:r>
                        <a:rPr lang="en-US" sz="1600" baseline="0" dirty="0"/>
                        <a:t> precision is used</a:t>
                      </a:r>
                      <a:endParaRPr lang="en-US" sz="1600" dirty="0"/>
                    </a:p>
                  </a:txBody>
                  <a:tcPr/>
                </a:tc>
                <a:tc>
                  <a:txBody>
                    <a:bodyPr/>
                    <a:lstStyle/>
                    <a:p>
                      <a:r>
                        <a:rPr lang="en-US" sz="1600" dirty="0"/>
                        <a:t>5-17</a:t>
                      </a:r>
                    </a:p>
                  </a:txBody>
                  <a:tcPr/>
                </a:tc>
                <a:extLst>
                  <a:ext uri="{0D108BD9-81ED-4DB2-BD59-A6C34878D82A}">
                    <a16:rowId xmlns:a16="http://schemas.microsoft.com/office/drawing/2014/main" val="10006"/>
                  </a:ext>
                </a:extLst>
              </a:tr>
              <a:tr h="370840">
                <a:tc>
                  <a:txBody>
                    <a:bodyPr/>
                    <a:lstStyle/>
                    <a:p>
                      <a:r>
                        <a:rPr lang="en-US" sz="1600" dirty="0"/>
                        <a:t>money</a:t>
                      </a:r>
                    </a:p>
                  </a:txBody>
                  <a:tcPr/>
                </a:tc>
                <a:tc>
                  <a:txBody>
                    <a:bodyPr/>
                    <a:lstStyle/>
                    <a:p>
                      <a:r>
                        <a:rPr lang="en-US" sz="1600" dirty="0"/>
                        <a:t>-922,337,203,685,477.5808 to 922,337,203,685,477.5807</a:t>
                      </a:r>
                    </a:p>
                  </a:txBody>
                  <a:tcPr/>
                </a:tc>
                <a:tc>
                  <a:txBody>
                    <a:bodyPr/>
                    <a:lstStyle/>
                    <a:p>
                      <a:r>
                        <a:rPr lang="en-US" sz="1600" dirty="0"/>
                        <a:t>8</a:t>
                      </a:r>
                    </a:p>
                  </a:txBody>
                  <a:tcPr/>
                </a:tc>
                <a:extLst>
                  <a:ext uri="{0D108BD9-81ED-4DB2-BD59-A6C34878D82A}">
                    <a16:rowId xmlns:a16="http://schemas.microsoft.com/office/drawing/2014/main" val="10007"/>
                  </a:ext>
                </a:extLst>
              </a:tr>
              <a:tr h="370840">
                <a:tc>
                  <a:txBody>
                    <a:bodyPr/>
                    <a:lstStyle/>
                    <a:p>
                      <a:r>
                        <a:rPr lang="en-US" sz="1600" dirty="0"/>
                        <a:t>smallmoney</a:t>
                      </a:r>
                    </a:p>
                  </a:txBody>
                  <a:tcPr/>
                </a:tc>
                <a:tc>
                  <a:txBody>
                    <a:bodyPr/>
                    <a:lstStyle/>
                    <a:p>
                      <a:r>
                        <a:rPr lang="en-US" sz="1600" dirty="0"/>
                        <a:t>- 214,748.3648 to 214,748.3647</a:t>
                      </a:r>
                    </a:p>
                  </a:txBody>
                  <a:tcPr/>
                </a:tc>
                <a:tc>
                  <a:txBody>
                    <a:bodyPr/>
                    <a:lstStyle/>
                    <a:p>
                      <a:r>
                        <a:rPr lang="en-US" sz="1600" dirty="0"/>
                        <a:t>4</a:t>
                      </a:r>
                    </a:p>
                  </a:txBody>
                  <a:tcPr/>
                </a:tc>
                <a:extLst>
                  <a:ext uri="{0D108BD9-81ED-4DB2-BD59-A6C34878D82A}">
                    <a16:rowId xmlns:a16="http://schemas.microsoft.com/office/drawing/2014/main" val="10008"/>
                  </a:ext>
                </a:extLst>
              </a:tr>
            </a:tbl>
          </a:graphicData>
        </a:graphic>
      </p:graphicFrame>
      <p:grpSp>
        <p:nvGrpSpPr>
          <p:cNvPr id="6" name="Group 204"/>
          <p:cNvGrpSpPr>
            <a:grpSpLocks/>
          </p:cNvGrpSpPr>
          <p:nvPr/>
        </p:nvGrpSpPr>
        <p:grpSpPr bwMode="auto">
          <a:xfrm>
            <a:off x="236054" y="6077641"/>
            <a:ext cx="750888" cy="349250"/>
            <a:chOff x="384" y="3024"/>
            <a:chExt cx="720" cy="336"/>
          </a:xfrm>
        </p:grpSpPr>
        <p:sp>
          <p:nvSpPr>
            <p:cNvPr id="7" name="Oval 205"/>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a:defRPr/>
              </a:pPr>
              <a:endParaRPr lang="en-IN" b="0" dirty="0">
                <a:cs typeface="Arial" pitchFamily="34" charset="0"/>
              </a:endParaRPr>
            </a:p>
          </p:txBody>
        </p:sp>
        <p:grpSp>
          <p:nvGrpSpPr>
            <p:cNvPr id="8" name="Group 206"/>
            <p:cNvGrpSpPr>
              <a:grpSpLocks/>
            </p:cNvGrpSpPr>
            <p:nvPr/>
          </p:nvGrpSpPr>
          <p:grpSpPr bwMode="auto">
            <a:xfrm>
              <a:off x="480" y="3096"/>
              <a:ext cx="240" cy="192"/>
              <a:chOff x="480" y="3096"/>
              <a:chExt cx="240" cy="192"/>
            </a:xfrm>
          </p:grpSpPr>
          <p:sp>
            <p:nvSpPr>
              <p:cNvPr id="9" name="Oval 207"/>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noFill/>
                <a:round/>
                <a:headEnd/>
                <a:tailEnd/>
              </a:ln>
            </p:spPr>
            <p:txBody>
              <a:bodyPr wrap="none" anchor="ctr"/>
              <a:lstStyle/>
              <a:p>
                <a:pPr algn="ctr"/>
                <a:endParaRPr lang="en-IN" b="0" dirty="0"/>
              </a:p>
            </p:txBody>
          </p:sp>
          <p:sp>
            <p:nvSpPr>
              <p:cNvPr id="10" name="Freeform 208"/>
              <p:cNvSpPr>
                <a:spLocks/>
              </p:cNvSpPr>
              <p:nvPr/>
            </p:nvSpPr>
            <p:spPr bwMode="auto">
              <a:xfrm>
                <a:off x="539" y="3123"/>
                <a:ext cx="139" cy="131"/>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a:defRPr/>
                </a:pPr>
                <a:endParaRPr lang="en-IN" b="0" dirty="0">
                  <a:cs typeface="Arial" pitchFamily="34" charset="0"/>
                </a:endParaRPr>
              </a:p>
            </p:txBody>
          </p:sp>
        </p:grpSp>
      </p:grpSp>
      <p:graphicFrame>
        <p:nvGraphicFramePr>
          <p:cNvPr id="15" name="Table 14"/>
          <p:cNvGraphicFramePr>
            <a:graphicFrameLocks noGrp="1"/>
          </p:cNvGraphicFramePr>
          <p:nvPr>
            <p:extLst/>
          </p:nvPr>
        </p:nvGraphicFramePr>
        <p:xfrm>
          <a:off x="531845" y="2668561"/>
          <a:ext cx="8182947" cy="1406296"/>
        </p:xfrm>
        <a:graphic>
          <a:graphicData uri="http://schemas.openxmlformats.org/drawingml/2006/table">
            <a:tbl>
              <a:tblPr firstRow="1" bandRow="1">
                <a:tableStyleId>{073A0DAA-6AF3-43AB-8588-CEC1D06C72B9}</a:tableStyleId>
              </a:tblPr>
              <a:tblGrid>
                <a:gridCol w="1306286">
                  <a:extLst>
                    <a:ext uri="{9D8B030D-6E8A-4147-A177-3AD203B41FA5}">
                      <a16:colId xmlns:a16="http://schemas.microsoft.com/office/drawing/2014/main" val="20000"/>
                    </a:ext>
                  </a:extLst>
                </a:gridCol>
                <a:gridCol w="4149012">
                  <a:extLst>
                    <a:ext uri="{9D8B030D-6E8A-4147-A177-3AD203B41FA5}">
                      <a16:colId xmlns:a16="http://schemas.microsoft.com/office/drawing/2014/main" val="20001"/>
                    </a:ext>
                  </a:extLst>
                </a:gridCol>
                <a:gridCol w="2727649">
                  <a:extLst>
                    <a:ext uri="{9D8B030D-6E8A-4147-A177-3AD203B41FA5}">
                      <a16:colId xmlns:a16="http://schemas.microsoft.com/office/drawing/2014/main" val="20002"/>
                    </a:ext>
                  </a:extLst>
                </a:gridCol>
              </a:tblGrid>
              <a:tr h="369976">
                <a:tc>
                  <a:txBody>
                    <a:bodyPr/>
                    <a:lstStyle/>
                    <a:p>
                      <a:r>
                        <a:rPr lang="en-US" sz="1400" dirty="0"/>
                        <a:t>Data Type</a:t>
                      </a:r>
                    </a:p>
                  </a:txBody>
                  <a:tcPr/>
                </a:tc>
                <a:tc>
                  <a:txBody>
                    <a:bodyPr/>
                    <a:lstStyle/>
                    <a:p>
                      <a:r>
                        <a:rPr lang="en-US" sz="1400" dirty="0"/>
                        <a:t>Range</a:t>
                      </a:r>
                    </a:p>
                  </a:txBody>
                  <a:tcPr/>
                </a:tc>
                <a:tc>
                  <a:txBody>
                    <a:bodyPr/>
                    <a:lstStyle/>
                    <a:p>
                      <a:r>
                        <a:rPr lang="en-US" sz="1400" dirty="0"/>
                        <a:t>Storage (bytes)</a:t>
                      </a:r>
                    </a:p>
                  </a:txBody>
                  <a:tcPr/>
                </a:tc>
                <a:extLst>
                  <a:ext uri="{0D108BD9-81ED-4DB2-BD59-A6C34878D82A}">
                    <a16:rowId xmlns:a16="http://schemas.microsoft.com/office/drawing/2014/main" val="10000"/>
                  </a:ext>
                </a:extLst>
              </a:tr>
              <a:tr h="369976">
                <a:tc>
                  <a:txBody>
                    <a:bodyPr/>
                    <a:lstStyle/>
                    <a:p>
                      <a:r>
                        <a:rPr lang="en-US" sz="1400" dirty="0"/>
                        <a:t>float(n)</a:t>
                      </a:r>
                    </a:p>
                  </a:txBody>
                  <a:tcPr/>
                </a:tc>
                <a:tc>
                  <a:txBody>
                    <a:bodyPr/>
                    <a:lstStyle/>
                    <a:p>
                      <a:r>
                        <a:rPr lang="en-US" sz="1400" dirty="0"/>
                        <a:t>- 1.79E+308 to -2.23E-308, 0 and 2.23E-308 to 1.79E+308</a:t>
                      </a:r>
                    </a:p>
                  </a:txBody>
                  <a:tcPr/>
                </a:tc>
                <a:tc>
                  <a:txBody>
                    <a:bodyPr/>
                    <a:lstStyle/>
                    <a:p>
                      <a:r>
                        <a:rPr lang="en-US" sz="1400" dirty="0"/>
                        <a:t>Depends on value of n, 4 or 8 bytes</a:t>
                      </a:r>
                    </a:p>
                  </a:txBody>
                  <a:tcPr/>
                </a:tc>
                <a:extLst>
                  <a:ext uri="{0D108BD9-81ED-4DB2-BD59-A6C34878D82A}">
                    <a16:rowId xmlns:a16="http://schemas.microsoft.com/office/drawing/2014/main" val="10001"/>
                  </a:ext>
                </a:extLst>
              </a:tr>
              <a:tr h="369976">
                <a:tc>
                  <a:txBody>
                    <a:bodyPr/>
                    <a:lstStyle/>
                    <a:p>
                      <a:r>
                        <a:rPr lang="en-US" sz="1400" dirty="0"/>
                        <a:t>real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- 3.40E + 38 to -1.18E - 38, 0 and 1.18E - 38 to 3.40E + 38</a:t>
                      </a:r>
                    </a:p>
                  </a:txBody>
                  <a:tcPr anchor="ctr"/>
                </a:tc>
                <a:tc>
                  <a:txBody>
                    <a:bodyPr/>
                    <a:lstStyle/>
                    <a:p>
                      <a:r>
                        <a:rPr lang="en-US" sz="1400" dirty="0"/>
                        <a:t>4</a:t>
                      </a:r>
                    </a:p>
                  </a:txBody>
                  <a:tcPr anchor="ctr"/>
                </a:tc>
                <a:extLst>
                  <a:ext uri="{0D108BD9-81ED-4DB2-BD59-A6C34878D82A}">
                    <a16:rowId xmlns:a16="http://schemas.microsoft.com/office/drawing/2014/main" val="10002"/>
                  </a:ext>
                </a:extLst>
              </a:tr>
            </a:tbl>
          </a:graphicData>
        </a:graphic>
      </p:graphicFrame>
      <p:sp>
        <p:nvSpPr>
          <p:cNvPr id="16" name="AutoShape 3"/>
          <p:cNvSpPr>
            <a:spLocks noChangeArrowheads="1"/>
          </p:cNvSpPr>
          <p:nvPr/>
        </p:nvSpPr>
        <p:spPr bwMode="auto">
          <a:xfrm>
            <a:off x="621163" y="1708824"/>
            <a:ext cx="7720404" cy="3548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b="0" dirty="0">
                <a:latin typeface="Lucida Sans Typewriter" pitchFamily="49" charset="0"/>
              </a:rPr>
              <a:t>DECLARE @mydecimal AS DECIMAL(8,2)</a:t>
            </a:r>
          </a:p>
        </p:txBody>
      </p:sp>
      <p:grpSp>
        <p:nvGrpSpPr>
          <p:cNvPr id="13" name="Group 12"/>
          <p:cNvGrpSpPr>
            <a:grpSpLocks/>
          </p:cNvGrpSpPr>
          <p:nvPr/>
        </p:nvGrpSpPr>
        <p:grpSpPr bwMode="auto">
          <a:xfrm>
            <a:off x="621163" y="6146633"/>
            <a:ext cx="304800" cy="244475"/>
            <a:chOff x="768" y="3096"/>
            <a:chExt cx="240" cy="192"/>
          </a:xfrm>
        </p:grpSpPr>
        <p:sp>
          <p:nvSpPr>
            <p:cNvPr id="17"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18"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
        <p:nvSpPr>
          <p:cNvPr id="19" name="Content Placeholder 2"/>
          <p:cNvSpPr txBox="1">
            <a:spLocks/>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Decimal/numeric are functionally equivalent and use precision and scale parameters: </a:t>
            </a:r>
          </a:p>
          <a:p>
            <a:endParaRPr lang="en-US" b="0" dirty="0"/>
          </a:p>
          <a:p>
            <a:r>
              <a:rPr lang="en-US" b="0" dirty="0"/>
              <a:t>Approximate Numeric</a:t>
            </a:r>
          </a:p>
          <a:p>
            <a:endParaRPr lang="en-US" b="0" dirty="0"/>
          </a:p>
          <a:p>
            <a:endParaRPr lang="en-US" b="0" dirty="0"/>
          </a:p>
          <a:p>
            <a:endParaRPr lang="en-US" b="0" dirty="0"/>
          </a:p>
          <a:p>
            <a:r>
              <a:rPr lang="en-US" b="0" dirty="0"/>
              <a:t>float(24) is the ISO synonym for float</a:t>
            </a:r>
          </a:p>
          <a:p>
            <a:pPr lvl="1"/>
            <a:r>
              <a:rPr lang="en-US" b="0" dirty="0"/>
              <a:t>In float(n), n is the number of bytes used to store the mantissa of the float number in scientific notation</a:t>
            </a:r>
          </a:p>
          <a:p>
            <a:r>
              <a:rPr lang="en-US" b="0" dirty="0"/>
              <a:t>Values of float are truncated when converted to integer types</a:t>
            </a:r>
          </a:p>
        </p:txBody>
      </p:sp>
    </p:spTree>
    <p:extLst>
      <p:ext uri="{BB962C8B-B14F-4D97-AF65-F5344CB8AC3E}">
        <p14:creationId xmlns:p14="http://schemas.microsoft.com/office/powerpoint/2010/main" val="2778631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6" grpId="0" animBg="1"/>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t>
            </a:r>
            <a:r>
              <a:rPr lang="en-US" baseline="0" dirty="0"/>
              <a:t> </a:t>
            </a:r>
            <a:r>
              <a:rPr lang="en-US" dirty="0"/>
              <a:t>d</a:t>
            </a:r>
            <a:r>
              <a:rPr lang="en-US" baseline="0" dirty="0"/>
              <a:t>ata types</a:t>
            </a:r>
            <a:endParaRPr lang="en-US" dirty="0"/>
          </a:p>
        </p:txBody>
      </p:sp>
      <p:sp>
        <p:nvSpPr>
          <p:cNvPr id="3" name="Content Placeholder 2"/>
          <p:cNvSpPr>
            <a:spLocks noGrp="1"/>
          </p:cNvSpPr>
          <p:nvPr>
            <p:ph idx="1"/>
          </p:nvPr>
        </p:nvSpPr>
        <p:spPr>
          <a:xfrm>
            <a:off x="458788" y="992188"/>
            <a:ext cx="7751762" cy="4102326"/>
          </a:xfrm>
        </p:spPr>
        <p:txBody>
          <a:bodyPr/>
          <a:lstStyle/>
          <a:p>
            <a:r>
              <a:rPr lang="en-US" dirty="0"/>
              <a:t>Exact</a:t>
            </a:r>
            <a:r>
              <a:rPr lang="en-US" baseline="0" dirty="0"/>
              <a:t> Numeric</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US" dirty="0"/>
          </a:p>
          <a:p>
            <a:endParaRPr lang="en-US" dirty="0"/>
          </a:p>
          <a:p>
            <a:endParaRPr lang="en-US" dirty="0"/>
          </a:p>
          <a:p>
            <a:endParaRPr lang="en-US" dirty="0"/>
          </a:p>
          <a:p>
            <a:r>
              <a:rPr lang="en-US" dirty="0"/>
              <a:t>Decimal/numeric are functionally equivalent and use precision and scale parameters: </a:t>
            </a:r>
            <a:endParaRPr lang="en-US" baseline="0" dirty="0"/>
          </a:p>
          <a:p>
            <a:endParaRPr lang="en-US" baseline="0" dirty="0"/>
          </a:p>
        </p:txBody>
      </p:sp>
      <p:graphicFrame>
        <p:nvGraphicFramePr>
          <p:cNvPr id="4" name="Table 3"/>
          <p:cNvGraphicFramePr>
            <a:graphicFrameLocks noGrp="1"/>
          </p:cNvGraphicFramePr>
          <p:nvPr>
            <p:extLst>
              <p:ext uri="{D42A27DB-BD31-4B8C-83A1-F6EECF244321}">
                <p14:modId xmlns:p14="http://schemas.microsoft.com/office/powerpoint/2010/main" val="3351421498"/>
              </p:ext>
            </p:extLst>
          </p:nvPr>
        </p:nvGraphicFramePr>
        <p:xfrm>
          <a:off x="788777" y="1309572"/>
          <a:ext cx="7955902" cy="3505200"/>
        </p:xfrm>
        <a:graphic>
          <a:graphicData uri="http://schemas.openxmlformats.org/drawingml/2006/table">
            <a:tbl>
              <a:tblPr firstRow="1" bandRow="1">
                <a:tableStyleId>{073A0DAA-6AF3-43AB-8588-CEC1D06C72B9}</a:tableStyleId>
              </a:tblPr>
              <a:tblGrid>
                <a:gridCol w="2175695">
                  <a:extLst>
                    <a:ext uri="{9D8B030D-6E8A-4147-A177-3AD203B41FA5}">
                      <a16:colId xmlns:a16="http://schemas.microsoft.com/office/drawing/2014/main" val="20000"/>
                    </a:ext>
                  </a:extLst>
                </a:gridCol>
                <a:gridCol w="4007390">
                  <a:extLst>
                    <a:ext uri="{9D8B030D-6E8A-4147-A177-3AD203B41FA5}">
                      <a16:colId xmlns:a16="http://schemas.microsoft.com/office/drawing/2014/main" val="20001"/>
                    </a:ext>
                  </a:extLst>
                </a:gridCol>
                <a:gridCol w="1772817">
                  <a:extLst>
                    <a:ext uri="{9D8B030D-6E8A-4147-A177-3AD203B41FA5}">
                      <a16:colId xmlns:a16="http://schemas.microsoft.com/office/drawing/2014/main" val="20002"/>
                    </a:ext>
                  </a:extLst>
                </a:gridCol>
              </a:tblGrid>
              <a:tr h="370840">
                <a:tc>
                  <a:txBody>
                    <a:bodyPr/>
                    <a:lstStyle/>
                    <a:p>
                      <a:r>
                        <a:rPr lang="en-US" sz="1100" dirty="0"/>
                        <a:t>Data type</a:t>
                      </a:r>
                    </a:p>
                  </a:txBody>
                  <a:tcPr/>
                </a:tc>
                <a:tc>
                  <a:txBody>
                    <a:bodyPr/>
                    <a:lstStyle/>
                    <a:p>
                      <a:r>
                        <a:rPr lang="en-US" sz="1100" dirty="0"/>
                        <a:t>Range</a:t>
                      </a:r>
                    </a:p>
                  </a:txBody>
                  <a:tcPr/>
                </a:tc>
                <a:tc>
                  <a:txBody>
                    <a:bodyPr/>
                    <a:lstStyle/>
                    <a:p>
                      <a:r>
                        <a:rPr lang="en-US" sz="1100" dirty="0"/>
                        <a:t>Storage (bytes)</a:t>
                      </a:r>
                    </a:p>
                  </a:txBody>
                  <a:tcPr/>
                </a:tc>
                <a:extLst>
                  <a:ext uri="{0D108BD9-81ED-4DB2-BD59-A6C34878D82A}">
                    <a16:rowId xmlns:a16="http://schemas.microsoft.com/office/drawing/2014/main" val="10000"/>
                  </a:ext>
                </a:extLst>
              </a:tr>
              <a:tr h="370840">
                <a:tc>
                  <a:txBody>
                    <a:bodyPr/>
                    <a:lstStyle/>
                    <a:p>
                      <a:r>
                        <a:rPr lang="en-US" sz="1100" dirty="0"/>
                        <a:t>tinyint</a:t>
                      </a:r>
                    </a:p>
                  </a:txBody>
                  <a:tcPr/>
                </a:tc>
                <a:tc>
                  <a:txBody>
                    <a:bodyPr/>
                    <a:lstStyle/>
                    <a:p>
                      <a:r>
                        <a:rPr lang="en-US" sz="1100" dirty="0"/>
                        <a:t>0 to 255</a:t>
                      </a:r>
                    </a:p>
                  </a:txBody>
                  <a:tcPr/>
                </a:tc>
                <a:tc>
                  <a:txBody>
                    <a:bodyPr/>
                    <a:lstStyle/>
                    <a:p>
                      <a:r>
                        <a:rPr lang="en-US" sz="1100" dirty="0"/>
                        <a:t>1</a:t>
                      </a:r>
                    </a:p>
                  </a:txBody>
                  <a:tcPr/>
                </a:tc>
                <a:extLst>
                  <a:ext uri="{0D108BD9-81ED-4DB2-BD59-A6C34878D82A}">
                    <a16:rowId xmlns:a16="http://schemas.microsoft.com/office/drawing/2014/main" val="10001"/>
                  </a:ext>
                </a:extLst>
              </a:tr>
              <a:tr h="370840">
                <a:tc>
                  <a:txBody>
                    <a:bodyPr/>
                    <a:lstStyle/>
                    <a:p>
                      <a:r>
                        <a:rPr lang="en-US" sz="1100" dirty="0"/>
                        <a:t>smallint</a:t>
                      </a:r>
                    </a:p>
                  </a:txBody>
                  <a:tcPr/>
                </a:tc>
                <a:tc>
                  <a:txBody>
                    <a:bodyPr/>
                    <a:lstStyle/>
                    <a:p>
                      <a:r>
                        <a:rPr lang="en-US" sz="1100" dirty="0"/>
                        <a:t>-32,768 to 32,76</a:t>
                      </a:r>
                      <a:r>
                        <a:rPr lang="en-US" altLang="zh-CN" sz="1100" dirty="0"/>
                        <a:t>7</a:t>
                      </a:r>
                      <a:endParaRPr lang="en-US" sz="1100" dirty="0"/>
                    </a:p>
                  </a:txBody>
                  <a:tcPr/>
                </a:tc>
                <a:tc>
                  <a:txBody>
                    <a:bodyPr/>
                    <a:lstStyle/>
                    <a:p>
                      <a:r>
                        <a:rPr lang="en-US" sz="1100" dirty="0"/>
                        <a:t>2</a:t>
                      </a:r>
                    </a:p>
                  </a:txBody>
                  <a:tcPr/>
                </a:tc>
                <a:extLst>
                  <a:ext uri="{0D108BD9-81ED-4DB2-BD59-A6C34878D82A}">
                    <a16:rowId xmlns:a16="http://schemas.microsoft.com/office/drawing/2014/main" val="10002"/>
                  </a:ext>
                </a:extLst>
              </a:tr>
              <a:tr h="370840">
                <a:tc>
                  <a:txBody>
                    <a:bodyPr/>
                    <a:lstStyle/>
                    <a:p>
                      <a:r>
                        <a:rPr lang="en-US" sz="1100" dirty="0"/>
                        <a:t>int</a:t>
                      </a:r>
                    </a:p>
                  </a:txBody>
                  <a:tcPr/>
                </a:tc>
                <a:tc>
                  <a:txBody>
                    <a:bodyPr/>
                    <a:lstStyle/>
                    <a:p>
                      <a:r>
                        <a:rPr lang="en-US" sz="1100" dirty="0"/>
                        <a:t>2^31 (-2,147,483,648) to </a:t>
                      </a:r>
                      <a:br>
                        <a:rPr lang="en-US" sz="1100" dirty="0"/>
                      </a:br>
                      <a:r>
                        <a:rPr lang="en-US" sz="1100" dirty="0"/>
                        <a:t>2^31-1 (2,147,483,647)</a:t>
                      </a:r>
                    </a:p>
                  </a:txBody>
                  <a:tcPr/>
                </a:tc>
                <a:tc>
                  <a:txBody>
                    <a:bodyPr/>
                    <a:lstStyle/>
                    <a:p>
                      <a:r>
                        <a:rPr lang="en-US" sz="1100" dirty="0"/>
                        <a:t>4</a:t>
                      </a:r>
                    </a:p>
                  </a:txBody>
                  <a:tcPr/>
                </a:tc>
                <a:extLst>
                  <a:ext uri="{0D108BD9-81ED-4DB2-BD59-A6C34878D82A}">
                    <a16:rowId xmlns:a16="http://schemas.microsoft.com/office/drawing/2014/main" val="10003"/>
                  </a:ext>
                </a:extLst>
              </a:tr>
              <a:tr h="370840">
                <a:tc>
                  <a:txBody>
                    <a:bodyPr/>
                    <a:lstStyle/>
                    <a:p>
                      <a:r>
                        <a:rPr lang="en-US" sz="1100" dirty="0"/>
                        <a:t>Bigint</a:t>
                      </a:r>
                    </a:p>
                  </a:txBody>
                  <a:tcPr/>
                </a:tc>
                <a:tc>
                  <a:txBody>
                    <a:bodyPr/>
                    <a:lstStyle/>
                    <a:p>
                      <a:r>
                        <a:rPr lang="en-US" sz="1100" dirty="0"/>
                        <a:t>-2^63 (-9,223,372,036,854,775,808) to 2^63-1 (9,223,372,036,854,775,807)</a:t>
                      </a:r>
                    </a:p>
                  </a:txBody>
                  <a:tcPr/>
                </a:tc>
                <a:tc>
                  <a:txBody>
                    <a:bodyPr/>
                    <a:lstStyle/>
                    <a:p>
                      <a:r>
                        <a:rPr lang="en-US" sz="1100" dirty="0"/>
                        <a:t>8</a:t>
                      </a:r>
                    </a:p>
                  </a:txBody>
                  <a:tcPr/>
                </a:tc>
                <a:extLst>
                  <a:ext uri="{0D108BD9-81ED-4DB2-BD59-A6C34878D82A}">
                    <a16:rowId xmlns:a16="http://schemas.microsoft.com/office/drawing/2014/main" val="10004"/>
                  </a:ext>
                </a:extLst>
              </a:tr>
              <a:tr h="370840">
                <a:tc>
                  <a:txBody>
                    <a:bodyPr/>
                    <a:lstStyle/>
                    <a:p>
                      <a:r>
                        <a:rPr lang="en-US" sz="1100" dirty="0"/>
                        <a:t>bit</a:t>
                      </a:r>
                    </a:p>
                  </a:txBody>
                  <a:tcPr/>
                </a:tc>
                <a:tc>
                  <a:txBody>
                    <a:bodyPr/>
                    <a:lstStyle/>
                    <a:p>
                      <a:r>
                        <a:rPr lang="en-US" sz="1100" dirty="0"/>
                        <a:t>1, 0 or NULL</a:t>
                      </a:r>
                    </a:p>
                  </a:txBody>
                  <a:tcPr/>
                </a:tc>
                <a:tc>
                  <a:txBody>
                    <a:bodyPr/>
                    <a:lstStyle/>
                    <a:p>
                      <a:r>
                        <a:rPr lang="en-US" sz="1100" dirty="0"/>
                        <a:t>1</a:t>
                      </a:r>
                    </a:p>
                  </a:txBody>
                  <a:tcPr/>
                </a:tc>
                <a:extLst>
                  <a:ext uri="{0D108BD9-81ED-4DB2-BD59-A6C34878D82A}">
                    <a16:rowId xmlns:a16="http://schemas.microsoft.com/office/drawing/2014/main" val="10005"/>
                  </a:ext>
                </a:extLst>
              </a:tr>
              <a:tr h="370840">
                <a:tc>
                  <a:txBody>
                    <a:bodyPr/>
                    <a:lstStyle/>
                    <a:p>
                      <a:r>
                        <a:rPr lang="en-US" sz="1100" dirty="0"/>
                        <a:t>decimal/numeric</a:t>
                      </a:r>
                    </a:p>
                  </a:txBody>
                  <a:tcPr/>
                </a:tc>
                <a:tc>
                  <a:txBody>
                    <a:bodyPr/>
                    <a:lstStyle/>
                    <a:p>
                      <a:r>
                        <a:rPr lang="en-US" sz="1100" dirty="0"/>
                        <a:t>- 10^38 +1 through 10^38 – 1 when maximum</a:t>
                      </a:r>
                      <a:r>
                        <a:rPr lang="en-US" sz="1100" baseline="0" dirty="0"/>
                        <a:t> precision is used</a:t>
                      </a:r>
                      <a:endParaRPr lang="en-US" sz="1100" dirty="0"/>
                    </a:p>
                  </a:txBody>
                  <a:tcPr/>
                </a:tc>
                <a:tc>
                  <a:txBody>
                    <a:bodyPr/>
                    <a:lstStyle/>
                    <a:p>
                      <a:r>
                        <a:rPr lang="en-US" sz="1100" dirty="0"/>
                        <a:t>5-17</a:t>
                      </a:r>
                    </a:p>
                  </a:txBody>
                  <a:tcPr/>
                </a:tc>
                <a:extLst>
                  <a:ext uri="{0D108BD9-81ED-4DB2-BD59-A6C34878D82A}">
                    <a16:rowId xmlns:a16="http://schemas.microsoft.com/office/drawing/2014/main" val="10006"/>
                  </a:ext>
                </a:extLst>
              </a:tr>
              <a:tr h="370840">
                <a:tc>
                  <a:txBody>
                    <a:bodyPr/>
                    <a:lstStyle/>
                    <a:p>
                      <a:r>
                        <a:rPr lang="en-US" sz="1100" dirty="0"/>
                        <a:t>money</a:t>
                      </a:r>
                    </a:p>
                  </a:txBody>
                  <a:tcPr/>
                </a:tc>
                <a:tc>
                  <a:txBody>
                    <a:bodyPr/>
                    <a:lstStyle/>
                    <a:p>
                      <a:r>
                        <a:rPr lang="en-US" sz="1100" dirty="0"/>
                        <a:t>-922,337,203,685,477.5808 to 922,337,203,685,477.5807</a:t>
                      </a:r>
                    </a:p>
                  </a:txBody>
                  <a:tcPr/>
                </a:tc>
                <a:tc>
                  <a:txBody>
                    <a:bodyPr/>
                    <a:lstStyle/>
                    <a:p>
                      <a:r>
                        <a:rPr lang="en-US" sz="1100" dirty="0"/>
                        <a:t>8</a:t>
                      </a:r>
                    </a:p>
                  </a:txBody>
                  <a:tcPr/>
                </a:tc>
                <a:extLst>
                  <a:ext uri="{0D108BD9-81ED-4DB2-BD59-A6C34878D82A}">
                    <a16:rowId xmlns:a16="http://schemas.microsoft.com/office/drawing/2014/main" val="10007"/>
                  </a:ext>
                </a:extLst>
              </a:tr>
              <a:tr h="370840">
                <a:tc>
                  <a:txBody>
                    <a:bodyPr/>
                    <a:lstStyle/>
                    <a:p>
                      <a:r>
                        <a:rPr lang="en-US" sz="1100" dirty="0"/>
                        <a:t>smallmoney</a:t>
                      </a:r>
                    </a:p>
                  </a:txBody>
                  <a:tcPr/>
                </a:tc>
                <a:tc>
                  <a:txBody>
                    <a:bodyPr/>
                    <a:lstStyle/>
                    <a:p>
                      <a:r>
                        <a:rPr lang="en-US" sz="1100" dirty="0"/>
                        <a:t>- 214,748.3648 to 214,748.3647</a:t>
                      </a:r>
                    </a:p>
                  </a:txBody>
                  <a:tcPr/>
                </a:tc>
                <a:tc>
                  <a:txBody>
                    <a:bodyPr/>
                    <a:lstStyle/>
                    <a:p>
                      <a:r>
                        <a:rPr lang="en-US" sz="1100" dirty="0"/>
                        <a:t>4</a:t>
                      </a:r>
                    </a:p>
                  </a:txBody>
                  <a:tcPr/>
                </a:tc>
                <a:extLst>
                  <a:ext uri="{0D108BD9-81ED-4DB2-BD59-A6C34878D82A}">
                    <a16:rowId xmlns:a16="http://schemas.microsoft.com/office/drawing/2014/main" val="10008"/>
                  </a:ext>
                </a:extLst>
              </a:tr>
            </a:tbl>
          </a:graphicData>
        </a:graphic>
      </p:graphicFrame>
      <p:sp>
        <p:nvSpPr>
          <p:cNvPr id="5" name="AutoShape 3"/>
          <p:cNvSpPr>
            <a:spLocks noChangeArrowheads="1"/>
          </p:cNvSpPr>
          <p:nvPr/>
        </p:nvSpPr>
        <p:spPr bwMode="auto">
          <a:xfrm>
            <a:off x="484950" y="6045077"/>
            <a:ext cx="7720404" cy="3548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b="0" dirty="0">
                <a:latin typeface="Lucida Sans Typewriter" pitchFamily="49" charset="0"/>
              </a:rPr>
              <a:t>DECLARE @mydecimal AS DECIMAL(8,2)</a:t>
            </a:r>
          </a:p>
        </p:txBody>
      </p:sp>
      <p:grpSp>
        <p:nvGrpSpPr>
          <p:cNvPr id="11" name="Group 204"/>
          <p:cNvGrpSpPr>
            <a:grpSpLocks/>
          </p:cNvGrpSpPr>
          <p:nvPr/>
        </p:nvGrpSpPr>
        <p:grpSpPr bwMode="auto">
          <a:xfrm>
            <a:off x="8266860" y="6077641"/>
            <a:ext cx="750888" cy="349250"/>
            <a:chOff x="384" y="3024"/>
            <a:chExt cx="720" cy="336"/>
          </a:xfrm>
        </p:grpSpPr>
        <p:sp>
          <p:nvSpPr>
            <p:cNvPr id="12" name="Oval 205"/>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a:defRPr/>
              </a:pPr>
              <a:endParaRPr lang="en-IN" b="0" dirty="0">
                <a:cs typeface="Arial" pitchFamily="34" charset="0"/>
              </a:endParaRPr>
            </a:p>
          </p:txBody>
        </p:sp>
        <p:grpSp>
          <p:nvGrpSpPr>
            <p:cNvPr id="13" name="Group 206"/>
            <p:cNvGrpSpPr>
              <a:grpSpLocks/>
            </p:cNvGrpSpPr>
            <p:nvPr/>
          </p:nvGrpSpPr>
          <p:grpSpPr bwMode="auto">
            <a:xfrm>
              <a:off x="480" y="3096"/>
              <a:ext cx="240" cy="192"/>
              <a:chOff x="480" y="3096"/>
              <a:chExt cx="240" cy="192"/>
            </a:xfrm>
          </p:grpSpPr>
          <p:sp>
            <p:nvSpPr>
              <p:cNvPr id="14" name="Oval 207"/>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noFill/>
                <a:round/>
                <a:headEnd/>
                <a:tailEnd/>
              </a:ln>
            </p:spPr>
            <p:txBody>
              <a:bodyPr wrap="none" anchor="ctr"/>
              <a:lstStyle/>
              <a:p>
                <a:pPr algn="ctr"/>
                <a:endParaRPr lang="en-IN" b="0" dirty="0"/>
              </a:p>
            </p:txBody>
          </p:sp>
          <p:sp>
            <p:nvSpPr>
              <p:cNvPr id="15" name="Freeform 208"/>
              <p:cNvSpPr>
                <a:spLocks/>
              </p:cNvSpPr>
              <p:nvPr/>
            </p:nvSpPr>
            <p:spPr bwMode="auto">
              <a:xfrm>
                <a:off x="539" y="3123"/>
                <a:ext cx="139" cy="131"/>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a:defRPr/>
                </a:pPr>
                <a:endParaRPr lang="en-IN" b="0" dirty="0">
                  <a:cs typeface="Arial" pitchFamily="34" charset="0"/>
                </a:endParaRPr>
              </a:p>
            </p:txBody>
          </p:sp>
        </p:grpSp>
      </p:grpSp>
      <p:grpSp>
        <p:nvGrpSpPr>
          <p:cNvPr id="16" name="Group 15"/>
          <p:cNvGrpSpPr>
            <a:grpSpLocks/>
          </p:cNvGrpSpPr>
          <p:nvPr/>
        </p:nvGrpSpPr>
        <p:grpSpPr bwMode="auto">
          <a:xfrm>
            <a:off x="8651969" y="6146633"/>
            <a:ext cx="304800" cy="244475"/>
            <a:chOff x="768" y="3096"/>
            <a:chExt cx="240" cy="192"/>
          </a:xfrm>
        </p:grpSpPr>
        <p:sp>
          <p:nvSpPr>
            <p:cNvPr id="17"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18"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2670593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string</a:t>
            </a:r>
            <a:r>
              <a:rPr lang="en-US" baseline="0" dirty="0"/>
              <a:t> </a:t>
            </a:r>
            <a:r>
              <a:rPr lang="en-US" dirty="0"/>
              <a:t>d</a:t>
            </a:r>
            <a:r>
              <a:rPr lang="en-US" baseline="0" dirty="0"/>
              <a:t>ata types</a:t>
            </a:r>
            <a:endParaRPr lang="en-US" dirty="0"/>
          </a:p>
        </p:txBody>
      </p:sp>
      <p:sp>
        <p:nvSpPr>
          <p:cNvPr id="3" name="Content Placeholder 2"/>
          <p:cNvSpPr>
            <a:spLocks noGrp="1"/>
          </p:cNvSpPr>
          <p:nvPr>
            <p:ph idx="1"/>
          </p:nvPr>
        </p:nvSpPr>
        <p:spPr/>
        <p:txBody>
          <a:bodyPr/>
          <a:lstStyle/>
          <a:p>
            <a:r>
              <a:rPr lang="en-US" dirty="0"/>
              <a:t>Binary Strings</a:t>
            </a:r>
          </a:p>
        </p:txBody>
      </p:sp>
      <p:graphicFrame>
        <p:nvGraphicFramePr>
          <p:cNvPr id="4" name="Table 3"/>
          <p:cNvGraphicFramePr>
            <a:graphicFrameLocks noGrp="1"/>
          </p:cNvGraphicFramePr>
          <p:nvPr>
            <p:extLst/>
          </p:nvPr>
        </p:nvGraphicFramePr>
        <p:xfrm>
          <a:off x="634481" y="1539557"/>
          <a:ext cx="8182947" cy="1628088"/>
        </p:xfrm>
        <a:graphic>
          <a:graphicData uri="http://schemas.openxmlformats.org/drawingml/2006/table">
            <a:tbl>
              <a:tblPr firstRow="1" bandRow="1">
                <a:tableStyleId>{073A0DAA-6AF3-43AB-8588-CEC1D06C72B9}</a:tableStyleId>
              </a:tblPr>
              <a:tblGrid>
                <a:gridCol w="1996752">
                  <a:extLst>
                    <a:ext uri="{9D8B030D-6E8A-4147-A177-3AD203B41FA5}">
                      <a16:colId xmlns:a16="http://schemas.microsoft.com/office/drawing/2014/main" val="20000"/>
                    </a:ext>
                  </a:extLst>
                </a:gridCol>
                <a:gridCol w="3458546">
                  <a:extLst>
                    <a:ext uri="{9D8B030D-6E8A-4147-A177-3AD203B41FA5}">
                      <a16:colId xmlns:a16="http://schemas.microsoft.com/office/drawing/2014/main" val="20001"/>
                    </a:ext>
                  </a:extLst>
                </a:gridCol>
                <a:gridCol w="2727649">
                  <a:extLst>
                    <a:ext uri="{9D8B030D-6E8A-4147-A177-3AD203B41FA5}">
                      <a16:colId xmlns:a16="http://schemas.microsoft.com/office/drawing/2014/main" val="20002"/>
                    </a:ext>
                  </a:extLst>
                </a:gridCol>
              </a:tblGrid>
              <a:tr h="369976">
                <a:tc>
                  <a:txBody>
                    <a:bodyPr/>
                    <a:lstStyle/>
                    <a:p>
                      <a:r>
                        <a:rPr lang="en-US" sz="1400" dirty="0"/>
                        <a:t>Data Type</a:t>
                      </a:r>
                    </a:p>
                  </a:txBody>
                  <a:tcPr/>
                </a:tc>
                <a:tc>
                  <a:txBody>
                    <a:bodyPr/>
                    <a:lstStyle/>
                    <a:p>
                      <a:r>
                        <a:rPr lang="en-US" sz="1400" dirty="0"/>
                        <a:t>Range</a:t>
                      </a:r>
                    </a:p>
                  </a:txBody>
                  <a:tcPr/>
                </a:tc>
                <a:tc>
                  <a:txBody>
                    <a:bodyPr/>
                    <a:lstStyle/>
                    <a:p>
                      <a:r>
                        <a:rPr lang="en-US" sz="1400" dirty="0"/>
                        <a:t>Storage (bytes)</a:t>
                      </a:r>
                    </a:p>
                  </a:txBody>
                  <a:tcPr/>
                </a:tc>
                <a:extLst>
                  <a:ext uri="{0D108BD9-81ED-4DB2-BD59-A6C34878D82A}">
                    <a16:rowId xmlns:a16="http://schemas.microsoft.com/office/drawing/2014/main" val="10000"/>
                  </a:ext>
                </a:extLst>
              </a:tr>
              <a:tr h="369976">
                <a:tc>
                  <a:txBody>
                    <a:bodyPr/>
                    <a:lstStyle/>
                    <a:p>
                      <a:r>
                        <a:rPr lang="en-US" sz="1400" dirty="0"/>
                        <a:t>binary(n)</a:t>
                      </a:r>
                    </a:p>
                  </a:txBody>
                  <a:tcPr/>
                </a:tc>
                <a:tc>
                  <a:txBody>
                    <a:bodyPr/>
                    <a:lstStyle/>
                    <a:p>
                      <a:r>
                        <a:rPr lang="en-US" sz="1400" dirty="0"/>
                        <a:t>1-8000 bytes</a:t>
                      </a:r>
                    </a:p>
                  </a:txBody>
                  <a:tcPr/>
                </a:tc>
                <a:tc>
                  <a:txBody>
                    <a:bodyPr/>
                    <a:lstStyle/>
                    <a:p>
                      <a:r>
                        <a:rPr lang="en-US" sz="1400" baseline="0" dirty="0"/>
                        <a:t>n bytes</a:t>
                      </a:r>
                      <a:endParaRPr lang="en-US" sz="1400" dirty="0"/>
                    </a:p>
                  </a:txBody>
                  <a:tcPr/>
                </a:tc>
                <a:extLst>
                  <a:ext uri="{0D108BD9-81ED-4DB2-BD59-A6C34878D82A}">
                    <a16:rowId xmlns:a16="http://schemas.microsoft.com/office/drawing/2014/main" val="10001"/>
                  </a:ext>
                </a:extLst>
              </a:tr>
              <a:tr h="369976">
                <a:tc>
                  <a:txBody>
                    <a:bodyPr/>
                    <a:lstStyle/>
                    <a:p>
                      <a:r>
                        <a:rPr lang="en-US" sz="1400" dirty="0"/>
                        <a:t>varbinary(n)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1-8000 bytes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actual length + 2</a:t>
                      </a:r>
                    </a:p>
                  </a:txBody>
                  <a:tcPr anchor="ctr"/>
                </a:tc>
                <a:extLst>
                  <a:ext uri="{0D108BD9-81ED-4DB2-BD59-A6C34878D82A}">
                    <a16:rowId xmlns:a16="http://schemas.microsoft.com/office/drawing/2014/main" val="10002"/>
                  </a:ext>
                </a:extLst>
              </a:tr>
              <a:tr h="369976">
                <a:tc>
                  <a:txBody>
                    <a:bodyPr/>
                    <a:lstStyle/>
                    <a:p>
                      <a:r>
                        <a:rPr lang="en-US" sz="1400" dirty="0"/>
                        <a:t>varbinary(MAX)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1-</a:t>
                      </a:r>
                      <a:r>
                        <a:rPr lang="en-US" sz="1400" baseline="0" dirty="0"/>
                        <a:t>2.1 billion (approx) bytes</a:t>
                      </a:r>
                      <a:endParaRPr lang="en-US" sz="14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actual length + 2</a:t>
                      </a:r>
                    </a:p>
                    <a:p>
                      <a:endParaRPr lang="en-US" sz="1400" dirty="0"/>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55934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a:t>
            </a:r>
            <a:r>
              <a:rPr lang="en-US" baseline="0" dirty="0"/>
              <a:t> </a:t>
            </a:r>
            <a:r>
              <a:rPr lang="en-US" dirty="0"/>
              <a:t>d</a:t>
            </a:r>
            <a:r>
              <a:rPr lang="en-US" baseline="0" dirty="0"/>
              <a:t>ata types</a:t>
            </a:r>
            <a:endParaRPr lang="en-US" dirty="0"/>
          </a:p>
        </p:txBody>
      </p:sp>
      <p:graphicFrame>
        <p:nvGraphicFramePr>
          <p:cNvPr id="4" name="Content Placeholder 3"/>
          <p:cNvGraphicFramePr>
            <a:graphicFrameLocks noGrp="1"/>
          </p:cNvGraphicFramePr>
          <p:nvPr>
            <p:ph idx="1"/>
            <p:extLst/>
          </p:nvPr>
        </p:nvGraphicFramePr>
        <p:xfrm>
          <a:off x="458788" y="992188"/>
          <a:ext cx="7751764" cy="4064000"/>
        </p:xfrm>
        <a:graphic>
          <a:graphicData uri="http://schemas.openxmlformats.org/drawingml/2006/table">
            <a:tbl>
              <a:tblPr firstRow="1" bandRow="1">
                <a:tableStyleId>{073A0DAA-6AF3-43AB-8588-CEC1D06C72B9}</a:tableStyleId>
              </a:tblPr>
              <a:tblGrid>
                <a:gridCol w="1976502">
                  <a:extLst>
                    <a:ext uri="{9D8B030D-6E8A-4147-A177-3AD203B41FA5}">
                      <a16:colId xmlns:a16="http://schemas.microsoft.com/office/drawing/2014/main" val="20000"/>
                    </a:ext>
                  </a:extLst>
                </a:gridCol>
                <a:gridCol w="1688841">
                  <a:extLst>
                    <a:ext uri="{9D8B030D-6E8A-4147-A177-3AD203B41FA5}">
                      <a16:colId xmlns:a16="http://schemas.microsoft.com/office/drawing/2014/main" val="20001"/>
                    </a:ext>
                  </a:extLst>
                </a:gridCol>
                <a:gridCol w="1359109">
                  <a:extLst>
                    <a:ext uri="{9D8B030D-6E8A-4147-A177-3AD203B41FA5}">
                      <a16:colId xmlns:a16="http://schemas.microsoft.com/office/drawing/2014/main" val="20002"/>
                    </a:ext>
                  </a:extLst>
                </a:gridCol>
                <a:gridCol w="2727312">
                  <a:extLst>
                    <a:ext uri="{9D8B030D-6E8A-4147-A177-3AD203B41FA5}">
                      <a16:colId xmlns:a16="http://schemas.microsoft.com/office/drawing/2014/main" val="20003"/>
                    </a:ext>
                  </a:extLst>
                </a:gridCol>
              </a:tblGrid>
              <a:tr h="370840">
                <a:tc>
                  <a:txBody>
                    <a:bodyPr/>
                    <a:lstStyle/>
                    <a:p>
                      <a:r>
                        <a:rPr lang="en-US" sz="1400" dirty="0"/>
                        <a:t>Data Type</a:t>
                      </a:r>
                    </a:p>
                  </a:txBody>
                  <a:tcPr/>
                </a:tc>
                <a:tc>
                  <a:txBody>
                    <a:bodyPr/>
                    <a:lstStyle/>
                    <a:p>
                      <a:r>
                        <a:rPr lang="en-US" sz="1400" dirty="0"/>
                        <a:t>Range</a:t>
                      </a:r>
                    </a:p>
                  </a:txBody>
                  <a:tcPr/>
                </a:tc>
                <a:tc>
                  <a:txBody>
                    <a:bodyPr/>
                    <a:lstStyle/>
                    <a:p>
                      <a:r>
                        <a:rPr lang="en-US" sz="1400" dirty="0"/>
                        <a:t>Storage</a:t>
                      </a:r>
                      <a:br>
                        <a:rPr lang="en-US" sz="1400" dirty="0"/>
                      </a:br>
                      <a:r>
                        <a:rPr lang="en-US" sz="1400" baseline="0" dirty="0"/>
                        <a:t>(bytes)</a:t>
                      </a:r>
                      <a:endParaRPr lang="en-US" sz="1400" dirty="0"/>
                    </a:p>
                  </a:txBody>
                  <a:tcPr/>
                </a:tc>
                <a:tc>
                  <a:txBody>
                    <a:bodyPr/>
                    <a:lstStyle/>
                    <a:p>
                      <a:r>
                        <a:rPr lang="en-US" sz="1400" dirty="0"/>
                        <a:t>Remarks</a:t>
                      </a:r>
                    </a:p>
                  </a:txBody>
                  <a:tcPr/>
                </a:tc>
                <a:extLst>
                  <a:ext uri="{0D108BD9-81ED-4DB2-BD59-A6C34878D82A}">
                    <a16:rowId xmlns:a16="http://schemas.microsoft.com/office/drawing/2014/main" val="10000"/>
                  </a:ext>
                </a:extLst>
              </a:tr>
              <a:tr h="370840">
                <a:tc>
                  <a:txBody>
                    <a:bodyPr/>
                    <a:lstStyle/>
                    <a:p>
                      <a:r>
                        <a:rPr lang="en-US" sz="1400" dirty="0"/>
                        <a:t>rowversion</a:t>
                      </a:r>
                    </a:p>
                  </a:txBody>
                  <a:tcPr/>
                </a:tc>
                <a:tc>
                  <a:txBody>
                    <a:bodyPr/>
                    <a:lstStyle/>
                    <a:p>
                      <a:r>
                        <a:rPr lang="en-US" sz="1400" dirty="0"/>
                        <a:t>Auto-generated</a:t>
                      </a:r>
                    </a:p>
                  </a:txBody>
                  <a:tcPr/>
                </a:tc>
                <a:tc>
                  <a:txBody>
                    <a:bodyPr/>
                    <a:lstStyle/>
                    <a:p>
                      <a:r>
                        <a:rPr lang="en-US" sz="1400" dirty="0"/>
                        <a:t>8</a:t>
                      </a:r>
                    </a:p>
                  </a:txBody>
                  <a:tcPr/>
                </a:tc>
                <a:tc>
                  <a:txBody>
                    <a:bodyPr/>
                    <a:lstStyle/>
                    <a:p>
                      <a:r>
                        <a:rPr lang="en-US" sz="1400" dirty="0"/>
                        <a:t>Successor type to timestamp</a:t>
                      </a:r>
                    </a:p>
                  </a:txBody>
                  <a:tcPr/>
                </a:tc>
                <a:extLst>
                  <a:ext uri="{0D108BD9-81ED-4DB2-BD59-A6C34878D82A}">
                    <a16:rowId xmlns:a16="http://schemas.microsoft.com/office/drawing/2014/main" val="10001"/>
                  </a:ext>
                </a:extLst>
              </a:tr>
              <a:tr h="370840">
                <a:tc>
                  <a:txBody>
                    <a:bodyPr/>
                    <a:lstStyle/>
                    <a:p>
                      <a:r>
                        <a:rPr lang="en-US" sz="1400" dirty="0"/>
                        <a:t>uniqueidentifier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Auto-generated</a:t>
                      </a:r>
                    </a:p>
                  </a:txBody>
                  <a:tcPr/>
                </a:tc>
                <a:tc>
                  <a:txBody>
                    <a:bodyPr/>
                    <a:lstStyle/>
                    <a:p>
                      <a:r>
                        <a:rPr lang="en-US" sz="1400" dirty="0"/>
                        <a:t>16</a:t>
                      </a:r>
                    </a:p>
                  </a:txBody>
                  <a:tcPr/>
                </a:tc>
                <a:tc>
                  <a:txBody>
                    <a:bodyPr/>
                    <a:lstStyle/>
                    <a:p>
                      <a:r>
                        <a:rPr lang="en-US" sz="1400" dirty="0"/>
                        <a:t>Globally unique identifier (GUID)</a:t>
                      </a:r>
                    </a:p>
                  </a:txBody>
                  <a:tcPr/>
                </a:tc>
                <a:extLst>
                  <a:ext uri="{0D108BD9-81ED-4DB2-BD59-A6C34878D82A}">
                    <a16:rowId xmlns:a16="http://schemas.microsoft.com/office/drawing/2014/main" val="10002"/>
                  </a:ext>
                </a:extLst>
              </a:tr>
              <a:tr h="370840">
                <a:tc>
                  <a:txBody>
                    <a:bodyPr/>
                    <a:lstStyle/>
                    <a:p>
                      <a:r>
                        <a:rPr lang="en-US" sz="1400" dirty="0"/>
                        <a:t>xml</a:t>
                      </a:r>
                    </a:p>
                  </a:txBody>
                  <a:tcPr/>
                </a:tc>
                <a:tc>
                  <a:txBody>
                    <a:bodyPr/>
                    <a:lstStyle/>
                    <a:p>
                      <a:r>
                        <a:rPr lang="en-US" sz="1400" dirty="0"/>
                        <a:t>0-2 GB </a:t>
                      </a:r>
                    </a:p>
                  </a:txBody>
                  <a:tcPr/>
                </a:tc>
                <a:tc>
                  <a:txBody>
                    <a:bodyPr/>
                    <a:lstStyle/>
                    <a:p>
                      <a:r>
                        <a:rPr lang="en-US" sz="1400" dirty="0"/>
                        <a:t>0-2 GB</a:t>
                      </a:r>
                    </a:p>
                  </a:txBody>
                  <a:tcPr/>
                </a:tc>
                <a:tc>
                  <a:txBody>
                    <a:bodyPr/>
                    <a:lstStyle/>
                    <a:p>
                      <a:r>
                        <a:rPr lang="en-US" sz="1400" dirty="0"/>
                        <a:t>Stores XML</a:t>
                      </a:r>
                      <a:r>
                        <a:rPr lang="en-US" sz="1400" baseline="0" dirty="0"/>
                        <a:t> in native hierarchical structure</a:t>
                      </a:r>
                      <a:endParaRPr lang="en-US" sz="1400" dirty="0"/>
                    </a:p>
                  </a:txBody>
                  <a:tcPr/>
                </a:tc>
                <a:extLst>
                  <a:ext uri="{0D108BD9-81ED-4DB2-BD59-A6C34878D82A}">
                    <a16:rowId xmlns:a16="http://schemas.microsoft.com/office/drawing/2014/main" val="10003"/>
                  </a:ext>
                </a:extLst>
              </a:tr>
              <a:tr h="370840">
                <a:tc>
                  <a:txBody>
                    <a:bodyPr/>
                    <a:lstStyle/>
                    <a:p>
                      <a:r>
                        <a:rPr lang="en-US" sz="1400" dirty="0"/>
                        <a:t>cursor</a:t>
                      </a:r>
                    </a:p>
                  </a:txBody>
                  <a:tcPr/>
                </a:tc>
                <a:tc>
                  <a:txBody>
                    <a:bodyPr/>
                    <a:lstStyle/>
                    <a:p>
                      <a:r>
                        <a:rPr lang="en-US" sz="1400" dirty="0"/>
                        <a:t>N/A</a:t>
                      </a:r>
                    </a:p>
                  </a:txBody>
                  <a:tcPr/>
                </a:tc>
                <a:tc>
                  <a:txBody>
                    <a:bodyPr/>
                    <a:lstStyle/>
                    <a:p>
                      <a:r>
                        <a:rPr lang="en-US" sz="1400" dirty="0"/>
                        <a:t>N/A</a:t>
                      </a:r>
                    </a:p>
                  </a:txBody>
                  <a:tcPr/>
                </a:tc>
                <a:tc>
                  <a:txBody>
                    <a:bodyPr/>
                    <a:lstStyle/>
                    <a:p>
                      <a:r>
                        <a:rPr lang="en-US" sz="1400" dirty="0"/>
                        <a:t>Not a storage</a:t>
                      </a:r>
                      <a:r>
                        <a:rPr lang="en-US" sz="1400" baseline="0" dirty="0"/>
                        <a:t> data type</a:t>
                      </a:r>
                      <a:endParaRPr lang="en-US" sz="1400" dirty="0"/>
                    </a:p>
                  </a:txBody>
                  <a:tcPr/>
                </a:tc>
                <a:extLst>
                  <a:ext uri="{0D108BD9-81ED-4DB2-BD59-A6C34878D82A}">
                    <a16:rowId xmlns:a16="http://schemas.microsoft.com/office/drawing/2014/main" val="10004"/>
                  </a:ext>
                </a:extLst>
              </a:tr>
              <a:tr h="370840">
                <a:tc>
                  <a:txBody>
                    <a:bodyPr/>
                    <a:lstStyle/>
                    <a:p>
                      <a:r>
                        <a:rPr lang="en-US" sz="1400" dirty="0"/>
                        <a:t>hierarchyid</a:t>
                      </a:r>
                    </a:p>
                  </a:txBody>
                  <a:tcPr/>
                </a:tc>
                <a:tc>
                  <a:txBody>
                    <a:bodyPr/>
                    <a:lstStyle/>
                    <a:p>
                      <a:r>
                        <a:rPr lang="en-US" sz="1400" dirty="0"/>
                        <a:t>N/A</a:t>
                      </a:r>
                    </a:p>
                  </a:txBody>
                  <a:tcPr/>
                </a:tc>
                <a:tc>
                  <a:txBody>
                    <a:bodyPr/>
                    <a:lstStyle/>
                    <a:p>
                      <a:r>
                        <a:rPr lang="en-US" sz="1400" dirty="0"/>
                        <a:t>Depends on content</a:t>
                      </a:r>
                    </a:p>
                  </a:txBody>
                  <a:tcPr/>
                </a:tc>
                <a:tc>
                  <a:txBody>
                    <a:bodyPr/>
                    <a:lstStyle/>
                    <a:p>
                      <a:r>
                        <a:rPr lang="en-US" sz="1400" dirty="0"/>
                        <a:t>Represents position</a:t>
                      </a:r>
                      <a:r>
                        <a:rPr lang="en-US" sz="1400" baseline="0" dirty="0"/>
                        <a:t> in a hierarchy</a:t>
                      </a:r>
                      <a:endParaRPr lang="en-US" sz="1400" dirty="0"/>
                    </a:p>
                  </a:txBody>
                  <a:tcPr/>
                </a:tc>
                <a:extLst>
                  <a:ext uri="{0D108BD9-81ED-4DB2-BD59-A6C34878D82A}">
                    <a16:rowId xmlns:a16="http://schemas.microsoft.com/office/drawing/2014/main" val="10005"/>
                  </a:ext>
                </a:extLst>
              </a:tr>
              <a:tr h="370840">
                <a:tc>
                  <a:txBody>
                    <a:bodyPr/>
                    <a:lstStyle/>
                    <a:p>
                      <a:r>
                        <a:rPr lang="en-US" sz="1400" dirty="0"/>
                        <a:t>sql_variant</a:t>
                      </a:r>
                    </a:p>
                  </a:txBody>
                  <a:tcPr/>
                </a:tc>
                <a:tc>
                  <a:txBody>
                    <a:bodyPr/>
                    <a:lstStyle/>
                    <a:p>
                      <a:r>
                        <a:rPr lang="en-US" sz="1400" dirty="0"/>
                        <a:t>0-8000</a:t>
                      </a:r>
                      <a:r>
                        <a:rPr lang="en-US" sz="1400" baseline="0" dirty="0"/>
                        <a:t> bytes</a:t>
                      </a:r>
                      <a:endParaRPr lang="en-US" sz="1400" dirty="0"/>
                    </a:p>
                  </a:txBody>
                  <a:tcPr/>
                </a:tc>
                <a:tc>
                  <a:txBody>
                    <a:bodyPr/>
                    <a:lstStyle/>
                    <a:p>
                      <a:r>
                        <a:rPr lang="en-US" sz="1400" dirty="0"/>
                        <a:t>Depends</a:t>
                      </a:r>
                      <a:r>
                        <a:rPr lang="en-US" sz="1400" baseline="0" dirty="0"/>
                        <a:t> on content</a:t>
                      </a:r>
                      <a:endParaRPr lang="en-US" sz="1400" dirty="0"/>
                    </a:p>
                  </a:txBody>
                  <a:tcPr/>
                </a:tc>
                <a:tc>
                  <a:txBody>
                    <a:bodyPr/>
                    <a:lstStyle/>
                    <a:p>
                      <a:r>
                        <a:rPr lang="en-US" sz="1400" dirty="0"/>
                        <a:t>Can store data of</a:t>
                      </a:r>
                      <a:r>
                        <a:rPr lang="en-US" sz="1400" baseline="0" dirty="0"/>
                        <a:t> various data types</a:t>
                      </a:r>
                      <a:endParaRPr lang="en-US" sz="1400" dirty="0"/>
                    </a:p>
                  </a:txBody>
                  <a:tcPr/>
                </a:tc>
                <a:extLst>
                  <a:ext uri="{0D108BD9-81ED-4DB2-BD59-A6C34878D82A}">
                    <a16:rowId xmlns:a16="http://schemas.microsoft.com/office/drawing/2014/main" val="10006"/>
                  </a:ext>
                </a:extLst>
              </a:tr>
              <a:tr h="370840">
                <a:tc>
                  <a:txBody>
                    <a:bodyPr/>
                    <a:lstStyle/>
                    <a:p>
                      <a:r>
                        <a:rPr lang="en-US" sz="1400" dirty="0"/>
                        <a:t>table</a:t>
                      </a:r>
                    </a:p>
                  </a:txBody>
                  <a:tcPr/>
                </a:tc>
                <a:tc>
                  <a:txBody>
                    <a:bodyPr/>
                    <a:lstStyle/>
                    <a:p>
                      <a:r>
                        <a:rPr lang="en-US" sz="1400" dirty="0"/>
                        <a:t>N/A</a:t>
                      </a:r>
                    </a:p>
                  </a:txBody>
                  <a:tcPr/>
                </a:tc>
                <a:tc>
                  <a:txBody>
                    <a:bodyPr/>
                    <a:lstStyle/>
                    <a:p>
                      <a:r>
                        <a:rPr lang="en-US" sz="1400" dirty="0"/>
                        <a:t>N/A</a:t>
                      </a:r>
                    </a:p>
                  </a:txBody>
                  <a:tcPr/>
                </a:tc>
                <a:tc>
                  <a:txBody>
                    <a:bodyPr/>
                    <a:lstStyle/>
                    <a:p>
                      <a:r>
                        <a:rPr lang="en-US" sz="1400" dirty="0"/>
                        <a:t>Not a storage</a:t>
                      </a:r>
                      <a:r>
                        <a:rPr lang="en-US" sz="1400" baseline="0" dirty="0"/>
                        <a:t> data type, used for query and programmatic operations</a:t>
                      </a:r>
                      <a:endParaRPr lang="en-US" sz="14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16916914"/>
      </p:ext>
    </p:extLst>
  </p:cSld>
  <p:clrMapOvr>
    <a:masterClrMapping/>
  </p:clrMapOvr>
</p:sld>
</file>

<file path=ppt/theme/theme1.xml><?xml version="1.0" encoding="utf-8"?>
<a:theme xmlns:a="http://schemas.openxmlformats.org/drawingml/2006/main" name="NG_MOC_Templat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G_MOC_Core_Modul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1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44956FE3CD0384DA7E7A5916524330B" ma:contentTypeVersion="0" ma:contentTypeDescription="Create a new document." ma:contentTypeScope="" ma:versionID="d60e39efb90b64ac65a3196b1702c62f">
  <xsd:schema xmlns:xsd="http://www.w3.org/2001/XMLSchema" xmlns:xs="http://www.w3.org/2001/XMLSchema" xmlns:p="http://schemas.microsoft.com/office/2006/metadata/properties" targetNamespace="http://schemas.microsoft.com/office/2006/metadata/properties" ma:root="true" ma:fieldsID="61a5510ac1a642cc309ccb7be38155f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ED9006-1FB6-41AD-82C5-380656F61A1E}">
  <ds:schemaRefs>
    <ds:schemaRef ds:uri="http://schemas.microsoft.com/sharepoint/v3/contenttype/forms"/>
  </ds:schemaRefs>
</ds:datastoreItem>
</file>

<file path=customXml/itemProps2.xml><?xml version="1.0" encoding="utf-8"?>
<ds:datastoreItem xmlns:ds="http://schemas.openxmlformats.org/officeDocument/2006/customXml" ds:itemID="{D9930B52-E2FA-4636-820B-5BAA5F2C2D92}">
  <ds:schemaRefs>
    <ds:schemaRef ds:uri="http://schemas.openxmlformats.org/package/2006/metadata/core-properties"/>
    <ds:schemaRef ds:uri="http://purl.org/dc/dcmitype/"/>
    <ds:schemaRef ds:uri="http://schemas.microsoft.com/office/infopath/2007/PartnerControls"/>
    <ds:schemaRef ds:uri="http://www.w3.org/XML/1998/namespace"/>
    <ds:schemaRef ds:uri="http://schemas.microsoft.com/office/2006/metadata/properties"/>
    <ds:schemaRef ds:uri="http://schemas.microsoft.com/office/2006/documentManagement/types"/>
    <ds:schemaRef ds:uri="http://purl.org/dc/elements/1.1/"/>
    <ds:schemaRef ds:uri="http://purl.org/dc/terms/"/>
  </ds:schemaRefs>
</ds:datastoreItem>
</file>

<file path=customXml/itemProps3.xml><?xml version="1.0" encoding="utf-8"?>
<ds:datastoreItem xmlns:ds="http://schemas.openxmlformats.org/officeDocument/2006/customXml" ds:itemID="{A6CA10A4-9E58-4EE7-92DC-EFCE2380D4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3299</Words>
  <Application>Microsoft Office PowerPoint</Application>
  <PresentationFormat>On-screen Show (4:3)</PresentationFormat>
  <Paragraphs>869</Paragraphs>
  <Slides>40</Slides>
  <Notes>40</Notes>
  <HiddenSlides>3</HiddenSlides>
  <MMClips>0</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40</vt:i4>
      </vt:variant>
    </vt:vector>
  </HeadingPairs>
  <TitlesOfParts>
    <vt:vector size="57" baseType="lpstr">
      <vt:lpstr>Arial</vt:lpstr>
      <vt:lpstr>Calibri</vt:lpstr>
      <vt:lpstr>Consolas</vt:lpstr>
      <vt:lpstr>Courier New</vt:lpstr>
      <vt:lpstr>Lucida Sans Typewriter</vt:lpstr>
      <vt:lpstr>Segoe</vt:lpstr>
      <vt:lpstr>Segoe Light</vt:lpstr>
      <vt:lpstr>Segoe Semibold</vt:lpstr>
      <vt:lpstr>Segoe UI</vt:lpstr>
      <vt:lpstr>Segoe UI Light</vt:lpstr>
      <vt:lpstr>Verdana</vt:lpstr>
      <vt:lpstr>Wingdings</vt:lpstr>
      <vt:lpstr>NG_MOC_Template</vt:lpstr>
      <vt:lpstr>NG_MOC_Core_Module</vt:lpstr>
      <vt:lpstr>1_Metro Presentation</vt:lpstr>
      <vt:lpstr>5-30055_SharePoint Template 2012 - 16x9 - White Background</vt:lpstr>
      <vt:lpstr>1_5-30055_SharePoint Template 2012 - 16x9 - White Background</vt:lpstr>
      <vt:lpstr>PowerPoint Presentation</vt:lpstr>
      <vt:lpstr>Course Topics</vt:lpstr>
      <vt:lpstr>Module Overview</vt:lpstr>
      <vt:lpstr>PowerPoint Presentation</vt:lpstr>
      <vt:lpstr>SQL Server data types</vt:lpstr>
      <vt:lpstr>Numeric data types</vt:lpstr>
      <vt:lpstr>Numeric data types</vt:lpstr>
      <vt:lpstr>Binary string data types</vt:lpstr>
      <vt:lpstr>Other data types</vt:lpstr>
      <vt:lpstr>Converting strings with PARSE</vt:lpstr>
      <vt:lpstr>PowerPoint Presentation</vt:lpstr>
      <vt:lpstr>Character data types</vt:lpstr>
      <vt:lpstr>String concatenation</vt:lpstr>
      <vt:lpstr>Character string functions</vt:lpstr>
      <vt:lpstr>The LIKE predicate</vt:lpstr>
      <vt:lpstr>PowerPoint Presentation</vt:lpstr>
      <vt:lpstr>PowerPoint Presentation</vt:lpstr>
      <vt:lpstr>Date and time data types</vt:lpstr>
      <vt:lpstr>Date and time data types: literals</vt:lpstr>
      <vt:lpstr>Date and time data types: literals</vt:lpstr>
      <vt:lpstr>Working with date and time separately</vt:lpstr>
      <vt:lpstr>Querying date and time values</vt:lpstr>
      <vt:lpstr>Date and time functions</vt:lpstr>
      <vt:lpstr>Date and time functions</vt:lpstr>
      <vt:lpstr>Converting with CAST</vt:lpstr>
      <vt:lpstr>Converting with CONVERT</vt:lpstr>
      <vt:lpstr>PowerPoint Presentation</vt:lpstr>
      <vt:lpstr>PowerPoint Presentation</vt:lpstr>
      <vt:lpstr>SQL Server 2012 built-in function types</vt:lpstr>
      <vt:lpstr>Scalar functions</vt:lpstr>
      <vt:lpstr>Window functions</vt:lpstr>
      <vt:lpstr>Writing logical tests with functions </vt:lpstr>
      <vt:lpstr>Performing conditional tests with IIF</vt:lpstr>
      <vt:lpstr>Selecting items from a list with CHOOSE</vt:lpstr>
      <vt:lpstr>PowerPoint Presentation</vt:lpstr>
      <vt:lpstr>Summary</vt:lpstr>
      <vt:lpstr>Summary</vt:lpstr>
      <vt:lpstr>Summary</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2009-10-07T16:00:10Z</dcterms:created>
  <dcterms:modified xsi:type="dcterms:W3CDTF">2016-11-08T07:09:48Z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0x010100144956FE3CD0384DA7E7A5916524330B</vt:lpwstr>
  </property>
</Properties>
</file>