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6"/>
  </p:notesMasterIdLst>
  <p:sldIdLst>
    <p:sldId id="293" r:id="rId11"/>
    <p:sldId id="428" r:id="rId12"/>
    <p:sldId id="325" r:id="rId13"/>
    <p:sldId id="497" r:id="rId14"/>
    <p:sldId id="486" r:id="rId15"/>
    <p:sldId id="487" r:id="rId16"/>
    <p:sldId id="488" r:id="rId17"/>
    <p:sldId id="499" r:id="rId18"/>
    <p:sldId id="501" r:id="rId19"/>
    <p:sldId id="504" r:id="rId20"/>
    <p:sldId id="498" r:id="rId21"/>
    <p:sldId id="489" r:id="rId22"/>
    <p:sldId id="491" r:id="rId23"/>
    <p:sldId id="490" r:id="rId24"/>
    <p:sldId id="500" r:id="rId25"/>
    <p:sldId id="496" r:id="rId26"/>
    <p:sldId id="503" r:id="rId27"/>
    <p:sldId id="502" r:id="rId28"/>
    <p:sldId id="506" r:id="rId29"/>
    <p:sldId id="507" r:id="rId30"/>
    <p:sldId id="510" r:id="rId31"/>
    <p:sldId id="511" r:id="rId32"/>
    <p:sldId id="512" r:id="rId33"/>
    <p:sldId id="505" r:id="rId34"/>
    <p:sldId id="513" r:id="rId35"/>
    <p:sldId id="514" r:id="rId36"/>
    <p:sldId id="515" r:id="rId37"/>
    <p:sldId id="516" r:id="rId38"/>
    <p:sldId id="517" r:id="rId39"/>
    <p:sldId id="518" r:id="rId40"/>
    <p:sldId id="519" r:id="rId41"/>
    <p:sldId id="306" r:id="rId42"/>
    <p:sldId id="390" r:id="rId43"/>
    <p:sldId id="402" r:id="rId44"/>
    <p:sldId id="292" r:id="rId45"/>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a:srgbClr val="FF33CC"/>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89" d="100"/>
          <a:sy n="89" d="100"/>
        </p:scale>
        <p:origin x="1205" y="101"/>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28.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7.xml"/><Relationship Id="rId2" Type="http://schemas.openxmlformats.org/officeDocument/2006/relationships/slide" Target="slides/slide6.xml"/><Relationship Id="rId16" Type="http://schemas.openxmlformats.org/officeDocument/2006/relationships/slide" Target="slides/slide26.xml"/><Relationship Id="rId20" Type="http://schemas.openxmlformats.org/officeDocument/2006/relationships/slide" Target="slides/slide30.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9.xml"/><Relationship Id="rId15" Type="http://schemas.openxmlformats.org/officeDocument/2006/relationships/slide" Target="slides/slide23.xml"/><Relationship Id="rId10" Type="http://schemas.openxmlformats.org/officeDocument/2006/relationships/slide" Target="slides/slide16.xml"/><Relationship Id="rId19" Type="http://schemas.openxmlformats.org/officeDocument/2006/relationships/slide" Target="slides/slide29.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msdn.microsoft.com/en-us/library/ms191158(v=SQL.110).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128180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622687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894" y="2046513"/>
            <a:ext cx="6297889" cy="6993933"/>
          </a:xfrm>
        </p:spPr>
        <p:txBody>
          <a:bodyPr/>
          <a:lstStyle/>
          <a:p>
            <a:endParaRPr lang="en-US" dirty="0" smtClean="0">
              <a:hlinkClick r:id="rId3"/>
            </a:endParaRPr>
          </a:p>
        </p:txBody>
      </p:sp>
      <p:sp>
        <p:nvSpPr>
          <p:cNvPr id="4" name="Header Placeholder 3"/>
          <p:cNvSpPr>
            <a:spLocks noGrp="1"/>
          </p:cNvSpPr>
          <p:nvPr>
            <p:ph type="hdr" sz="quarter" idx="10"/>
          </p:nvPr>
        </p:nvSpPr>
        <p:spPr/>
        <p:txBody>
          <a:bodyPr/>
          <a:lstStyle/>
          <a:p>
            <a:pPr>
              <a:defRPr/>
            </a:pPr>
            <a:r>
              <a:rPr lang="en-US" dirty="0" smtClean="0"/>
              <a:t>Module 15: Querying SQL Server Metadata</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107057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894" y="2111829"/>
            <a:ext cx="6297889" cy="6928618"/>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15: Querying SQL Server Metadata</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673599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894" y="2024743"/>
            <a:ext cx="6297889" cy="7015704"/>
          </a:xfrm>
        </p:spPr>
        <p:txBody>
          <a:bodyPr/>
          <a:lstStyle/>
          <a:p>
            <a:endParaRPr lang="en-US" b="1" dirty="0"/>
          </a:p>
        </p:txBody>
      </p:sp>
      <p:sp>
        <p:nvSpPr>
          <p:cNvPr id="4" name="Header Placeholder 3"/>
          <p:cNvSpPr>
            <a:spLocks noGrp="1"/>
          </p:cNvSpPr>
          <p:nvPr>
            <p:ph type="hdr" sz="quarter" idx="10"/>
          </p:nvPr>
        </p:nvSpPr>
        <p:spPr/>
        <p:txBody>
          <a:bodyPr/>
          <a:lstStyle/>
          <a:p>
            <a:pPr>
              <a:defRPr/>
            </a:pPr>
            <a:r>
              <a:rPr lang="en-US" dirty="0" smtClean="0"/>
              <a:t>Module 15: Querying SQL Server Metadata</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83417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16: Executing Stored Procedures</a:t>
            </a:r>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187944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16: Executing Stored Procedures</a:t>
            </a:r>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1801982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1416085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1563826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1992086"/>
            <a:ext cx="6286500" cy="7036027"/>
          </a:xfrm>
        </p:spPr>
        <p:txBody>
          <a:bodyPr/>
          <a:lstStyle/>
          <a:p>
            <a:endParaRPr lang="en-US" dirty="0" smtClean="0">
              <a:hlinkClick r:id="rId3"/>
            </a:endParaRPr>
          </a:p>
        </p:txBody>
      </p:sp>
      <p:sp>
        <p:nvSpPr>
          <p:cNvPr id="4" name="Header Placeholder 3"/>
          <p:cNvSpPr>
            <a:spLocks noGrp="1"/>
          </p:cNvSpPr>
          <p:nvPr>
            <p:ph type="hdr" sz="quarter" idx="10"/>
          </p:nvPr>
        </p:nvSpPr>
        <p:spPr/>
        <p:txBody>
          <a:bodyPr/>
          <a:lstStyle/>
          <a:p>
            <a:pPr>
              <a:defRPr/>
            </a:pPr>
            <a:r>
              <a:rPr lang="en-US" dirty="0" smtClean="0"/>
              <a:t>Module 20: Improving Query Performance</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356939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2794960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1981200"/>
            <a:ext cx="6286500" cy="70469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20: Improving Query Performance</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1979500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57400"/>
            <a:ext cx="6286500" cy="6970713"/>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pPr>
              <a:defRPr/>
            </a:pPr>
            <a:r>
              <a:rPr lang="en-US" dirty="0" smtClean="0"/>
              <a:t>Module 20: Improving Query Performance</a:t>
            </a:r>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787781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Header Placeholder 3"/>
          <p:cNvSpPr>
            <a:spLocks noGrp="1"/>
          </p:cNvSpPr>
          <p:nvPr>
            <p:ph type="hdr" sz="quarter" idx="10"/>
          </p:nvPr>
        </p:nvSpPr>
        <p:spPr/>
        <p:txBody>
          <a:bodyPr/>
          <a:lstStyle/>
          <a:p>
            <a:pPr>
              <a:defRPr/>
            </a:pPr>
            <a:r>
              <a:rPr lang="en-US" dirty="0" smtClean="0"/>
              <a:t>Module 20: Improving Query Performance</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1853188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57400"/>
            <a:ext cx="6286500" cy="69707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20: Improving Query Performance</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4221994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3366344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706061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24743"/>
            <a:ext cx="6286500" cy="7003370"/>
          </a:xfrm>
        </p:spPr>
        <p:txBody>
          <a:bodyPr/>
          <a:lstStyle/>
          <a:p>
            <a:endParaRPr lang="en-US" i="0" dirty="0"/>
          </a:p>
        </p:txBody>
      </p:sp>
      <p:sp>
        <p:nvSpPr>
          <p:cNvPr id="4" name="Header Placeholder 3"/>
          <p:cNvSpPr>
            <a:spLocks noGrp="1"/>
          </p:cNvSpPr>
          <p:nvPr>
            <p:ph type="hdr" sz="quarter" idx="10"/>
          </p:nvPr>
        </p:nvSpPr>
        <p:spPr/>
        <p:txBody>
          <a:bodyPr/>
          <a:lstStyle/>
          <a:p>
            <a:pPr>
              <a:defRPr/>
            </a:pPr>
            <a:r>
              <a:rPr lang="en-US" dirty="0" smtClean="0"/>
              <a:t>Module 20: Improving Query Performance</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3590935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13857"/>
            <a:ext cx="6286500" cy="7014256"/>
          </a:xfrm>
        </p:spPr>
        <p:txBody>
          <a:bodyPr/>
          <a:lstStyle/>
          <a:p>
            <a:endParaRPr lang="en-US" i="0" dirty="0"/>
          </a:p>
        </p:txBody>
      </p:sp>
      <p:sp>
        <p:nvSpPr>
          <p:cNvPr id="4" name="Header Placeholder 3"/>
          <p:cNvSpPr>
            <a:spLocks noGrp="1"/>
          </p:cNvSpPr>
          <p:nvPr>
            <p:ph type="hdr" sz="quarter" idx="10"/>
          </p:nvPr>
        </p:nvSpPr>
        <p:spPr/>
        <p:txBody>
          <a:bodyPr/>
          <a:lstStyle/>
          <a:p>
            <a:pPr>
              <a:defRPr/>
            </a:pPr>
            <a:r>
              <a:rPr lang="en-US" dirty="0" smtClean="0"/>
              <a:t>Module 20: Improving Query Performance</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1384711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Header Placeholder 3"/>
          <p:cNvSpPr>
            <a:spLocks noGrp="1"/>
          </p:cNvSpPr>
          <p:nvPr>
            <p:ph type="hdr" sz="quarter" idx="10"/>
          </p:nvPr>
        </p:nvSpPr>
        <p:spPr/>
        <p:txBody>
          <a:bodyPr/>
          <a:lstStyle/>
          <a:p>
            <a:pPr>
              <a:defRPr/>
            </a:pPr>
            <a:r>
              <a:rPr lang="en-US" dirty="0" smtClean="0"/>
              <a:t>Module 20: Improving Query Performance</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1245575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68286"/>
            <a:ext cx="6286500" cy="6959827"/>
          </a:xfrm>
        </p:spPr>
        <p:txBody>
          <a:bodyPr/>
          <a:lstStyle/>
          <a:p>
            <a:endParaRPr lang="en-US" dirty="0" smtClean="0"/>
          </a:p>
        </p:txBody>
      </p:sp>
      <p:sp>
        <p:nvSpPr>
          <p:cNvPr id="4" name="Header Placeholder 3"/>
          <p:cNvSpPr>
            <a:spLocks noGrp="1"/>
          </p:cNvSpPr>
          <p:nvPr>
            <p:ph type="hdr" sz="quarter" idx="10"/>
          </p:nvPr>
        </p:nvSpPr>
        <p:spPr/>
        <p:txBody>
          <a:bodyPr/>
          <a:lstStyle/>
          <a:p>
            <a:pPr>
              <a:defRPr/>
            </a:pPr>
            <a:r>
              <a:rPr lang="en-US" dirty="0" smtClean="0"/>
              <a:t>Module 20: Improving Query Performance</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387657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57400"/>
            <a:ext cx="6286500" cy="6970713"/>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20: Improving Query Performance</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3438099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2254238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14991449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1782164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3641370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1101433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209750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894" y="2079171"/>
            <a:ext cx="6297889" cy="6961276"/>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15: Querying SQL Server Metadata</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657340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894" y="2133599"/>
            <a:ext cx="6297889" cy="6906847"/>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15: Querying SQL Server Metadata</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165555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894" y="2122713"/>
            <a:ext cx="6297889" cy="6917733"/>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15: Querying SQL Server Metadata</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157869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894" y="2145323"/>
            <a:ext cx="6297889" cy="689512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15: Querying SQL Server Metadata</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4182689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894" y="2090057"/>
            <a:ext cx="6297889" cy="695039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15: Querying SQL Server Metadata</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1428798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1.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08 | </a:t>
            </a:r>
            <a:r>
              <a:rPr lang="en-US" sz="2800" b="1" dirty="0"/>
              <a:t>Retrieving SQL Server </a:t>
            </a:r>
            <a:r>
              <a:rPr lang="en-US" sz="2800" b="1" dirty="0" smtClean="0"/>
              <a:t>Metadata </a:t>
            </a:r>
            <a:r>
              <a:rPr lang="en-US" sz="2800" b="1" dirty="0"/>
              <a:t>and </a:t>
            </a:r>
            <a:r>
              <a:rPr lang="en-US" sz="2800" b="1" dirty="0" smtClean="0"/>
              <a:t>Improving </a:t>
            </a:r>
            <a:r>
              <a:rPr lang="en-US" sz="2800" b="1" dirty="0"/>
              <a:t>Query </a:t>
            </a:r>
            <a:r>
              <a:rPr lang="en-US" sz="2800" b="1" dirty="0" smtClean="0"/>
              <a:t>Performance </a:t>
            </a:r>
            <a:endParaRPr lang="en-US" dirty="0"/>
          </a:p>
        </p:txBody>
      </p:sp>
      <p:sp>
        <p:nvSpPr>
          <p:cNvPr id="4" name="Subtitle 3"/>
          <p:cNvSpPr>
            <a:spLocks noGrp="1"/>
          </p:cNvSpPr>
          <p:nvPr>
            <p:ph type="subTitle" idx="1"/>
          </p:nvPr>
        </p:nvSpPr>
        <p:spPr/>
        <p:txBody>
          <a:bodyPr/>
          <a:lstStyle/>
          <a:p>
            <a:r>
              <a:rPr lang="en-US" dirty="0" smtClean="0"/>
              <a:t>Brian Alderman | MCT, CEO / Founder of MicroTechPoint</a:t>
            </a:r>
            <a:endParaRPr lang="en-US" dirty="0"/>
          </a:p>
          <a:p>
            <a:r>
              <a:rPr lang="en-US" dirty="0" smtClean="0"/>
              <a:t>Tobias Ternstrom </a:t>
            </a:r>
            <a:r>
              <a:rPr lang="en-US" dirty="0"/>
              <a:t>| Microsoft SQL Server Program Manager</a:t>
            </a:r>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System Catalogs and DMVs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96473710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Stored Procedures</a:t>
            </a:r>
            <a:endParaRPr lang="en-GB" sz="6000" dirty="0">
              <a:solidFill>
                <a:srgbClr val="FFFFFF">
                  <a:alpha val="98824"/>
                </a:srgbClr>
              </a:solidFill>
            </a:endParaRPr>
          </a:p>
        </p:txBody>
      </p:sp>
    </p:spTree>
    <p:extLst>
      <p:ext uri="{BB962C8B-B14F-4D97-AF65-F5344CB8AC3E}">
        <p14:creationId xmlns:p14="http://schemas.microsoft.com/office/powerpoint/2010/main" val="340139391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stored procedures</a:t>
            </a:r>
            <a:endParaRPr lang="en-US" dirty="0"/>
          </a:p>
        </p:txBody>
      </p:sp>
      <p:sp>
        <p:nvSpPr>
          <p:cNvPr id="3" name="Content Placeholder 2"/>
          <p:cNvSpPr>
            <a:spLocks noGrp="1"/>
          </p:cNvSpPr>
          <p:nvPr>
            <p:ph idx="1"/>
          </p:nvPr>
        </p:nvSpPr>
        <p:spPr/>
        <p:txBody>
          <a:bodyPr/>
          <a:lstStyle/>
          <a:p>
            <a:r>
              <a:rPr lang="en-US" sz="2000" dirty="0" smtClean="0"/>
              <a:t>Use the EXECUTE or EXEC command before the name of the stored procedure</a:t>
            </a:r>
          </a:p>
          <a:p>
            <a:r>
              <a:rPr lang="en-US" sz="2000" dirty="0" smtClean="0"/>
              <a:t>Pass parameters by position or name, separated by commas when applicable</a:t>
            </a:r>
            <a:endParaRPr lang="en-US" sz="2000" dirty="0"/>
          </a:p>
        </p:txBody>
      </p:sp>
      <p:sp>
        <p:nvSpPr>
          <p:cNvPr id="5" name="AutoShape 3"/>
          <p:cNvSpPr>
            <a:spLocks noChangeArrowheads="1"/>
          </p:cNvSpPr>
          <p:nvPr/>
        </p:nvSpPr>
        <p:spPr bwMode="auto">
          <a:xfrm>
            <a:off x="1121821" y="2405400"/>
            <a:ext cx="6743013"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8000"/>
                </a:solidFill>
                <a:latin typeface="Lucida Sans Typewriter" pitchFamily="49" charset="0"/>
              </a:rPr>
              <a:t>--no </a:t>
            </a:r>
            <a:r>
              <a:rPr lang="en-US" b="0" dirty="0" smtClean="0">
                <a:solidFill>
                  <a:srgbClr val="008000"/>
                </a:solidFill>
                <a:latin typeface="Lucida Sans Typewriter" pitchFamily="49" charset="0"/>
              </a:rPr>
              <a:t>parameters so lists all database</a:t>
            </a:r>
            <a:endParaRPr lang="en-US" b="0" dirty="0">
              <a:solidFill>
                <a:srgbClr val="008000"/>
              </a:solidFill>
              <a:latin typeface="Lucida Sans Typewriter" pitchFamily="49" charset="0"/>
            </a:endParaRPr>
          </a:p>
          <a:p>
            <a:r>
              <a:rPr lang="en-US" b="0" dirty="0">
                <a:solidFill>
                  <a:srgbClr val="0000FF"/>
                </a:solidFill>
                <a:latin typeface="Lucida Sans Typewriter" pitchFamily="49" charset="0"/>
              </a:rPr>
              <a:t>EXEC</a:t>
            </a:r>
            <a:r>
              <a:rPr lang="en-US" b="0" dirty="0">
                <a:solidFill>
                  <a:prstClr val="black"/>
                </a:solidFill>
                <a:latin typeface="Lucida Sans Typewriter" pitchFamily="49" charset="0"/>
              </a:rPr>
              <a:t> </a:t>
            </a:r>
            <a:r>
              <a:rPr lang="en-US" b="0" dirty="0">
                <a:solidFill>
                  <a:srgbClr val="008000"/>
                </a:solidFill>
                <a:latin typeface="Lucida Sans Typewriter" pitchFamily="49" charset="0"/>
              </a:rPr>
              <a:t>sys</a:t>
            </a:r>
            <a:r>
              <a:rPr lang="en-US" b="0" dirty="0">
                <a:solidFill>
                  <a:srgbClr val="808080"/>
                </a:solidFill>
                <a:latin typeface="Lucida Sans Typewriter" pitchFamily="49" charset="0"/>
              </a:rPr>
              <a:t>.</a:t>
            </a:r>
            <a:r>
              <a:rPr lang="en-US" b="0" dirty="0">
                <a:solidFill>
                  <a:srgbClr val="800000"/>
                </a:solidFill>
                <a:latin typeface="Lucida Sans Typewriter" pitchFamily="49" charset="0"/>
              </a:rPr>
              <a:t>sp_databases</a:t>
            </a:r>
            <a:r>
              <a:rPr lang="en-US" b="0" dirty="0">
                <a:solidFill>
                  <a:srgbClr val="808080"/>
                </a:solidFill>
                <a:latin typeface="Lucida Sans Typewriter" pitchFamily="49" charset="0"/>
              </a:rPr>
              <a:t>;</a:t>
            </a:r>
          </a:p>
          <a:p>
            <a:endParaRPr lang="en-US" b="0" dirty="0">
              <a:solidFill>
                <a:srgbClr val="808080"/>
              </a:solidFill>
              <a:latin typeface="Lucida Sans Typewriter" pitchFamily="49" charset="0"/>
            </a:endParaRPr>
          </a:p>
          <a:p>
            <a:r>
              <a:rPr lang="en-US" b="0" dirty="0">
                <a:solidFill>
                  <a:srgbClr val="008000"/>
                </a:solidFill>
                <a:latin typeface="Lucida Sans Typewriter" pitchFamily="49" charset="0"/>
              </a:rPr>
              <a:t>--single </a:t>
            </a:r>
            <a:r>
              <a:rPr lang="en-US" b="0" dirty="0" smtClean="0">
                <a:solidFill>
                  <a:srgbClr val="008000"/>
                </a:solidFill>
                <a:latin typeface="Lucida Sans Typewriter" pitchFamily="49" charset="0"/>
              </a:rPr>
              <a:t>parameter of name of table </a:t>
            </a:r>
            <a:endParaRPr lang="en-US" b="0" dirty="0">
              <a:solidFill>
                <a:srgbClr val="008000"/>
              </a:solidFill>
              <a:latin typeface="Lucida Sans Typewriter" pitchFamily="49" charset="0"/>
            </a:endParaRPr>
          </a:p>
          <a:p>
            <a:r>
              <a:rPr lang="en-US" b="0" dirty="0">
                <a:solidFill>
                  <a:srgbClr val="0000FF"/>
                </a:solidFill>
                <a:latin typeface="Lucida Sans Typewriter" pitchFamily="49" charset="0"/>
              </a:rPr>
              <a:t>EXEC</a:t>
            </a:r>
            <a:r>
              <a:rPr lang="en-US" b="0" dirty="0">
                <a:solidFill>
                  <a:prstClr val="black"/>
                </a:solidFill>
                <a:latin typeface="Lucida Sans Typewriter" pitchFamily="49" charset="0"/>
              </a:rPr>
              <a:t> </a:t>
            </a:r>
            <a:r>
              <a:rPr lang="en-US" b="0" dirty="0" err="1">
                <a:solidFill>
                  <a:srgbClr val="008000"/>
                </a:solidFill>
                <a:latin typeface="Lucida Sans Typewriter" pitchFamily="49" charset="0"/>
              </a:rPr>
              <a:t>sys</a:t>
            </a:r>
            <a:r>
              <a:rPr lang="en-US" b="0" dirty="0" err="1">
                <a:solidFill>
                  <a:srgbClr val="808080"/>
                </a:solidFill>
                <a:latin typeface="Lucida Sans Typewriter" pitchFamily="49" charset="0"/>
              </a:rPr>
              <a:t>.</a:t>
            </a:r>
            <a:r>
              <a:rPr lang="en-US" b="0" dirty="0" err="1">
                <a:solidFill>
                  <a:srgbClr val="800000"/>
                </a:solidFill>
                <a:latin typeface="Lucida Sans Typewriter" pitchFamily="49" charset="0"/>
              </a:rPr>
              <a:t>sp_help</a:t>
            </a:r>
            <a:r>
              <a:rPr lang="en-US" b="0" dirty="0">
                <a:solidFill>
                  <a:srgbClr val="0000FF"/>
                </a:solidFill>
                <a:latin typeface="Lucida Sans Typewriter" pitchFamily="49" charset="0"/>
              </a:rPr>
              <a:t> </a:t>
            </a:r>
            <a:r>
              <a:rPr lang="en-US" b="0" dirty="0" err="1" smtClean="0">
                <a:solidFill>
                  <a:srgbClr val="FF0000"/>
                </a:solidFill>
                <a:latin typeface="Lucida Sans Typewriter" pitchFamily="49" charset="0"/>
              </a:rPr>
              <a:t>N'Sales.Customer</a:t>
            </a:r>
            <a:r>
              <a:rPr lang="en-US" b="0" dirty="0" smtClean="0">
                <a:solidFill>
                  <a:srgbClr val="FF0000"/>
                </a:solidFill>
                <a:latin typeface="Lucida Sans Typewriter" pitchFamily="49" charset="0"/>
              </a:rPr>
              <a:t>'</a:t>
            </a:r>
            <a:r>
              <a:rPr lang="en-US" b="0" dirty="0" smtClean="0">
                <a:solidFill>
                  <a:srgbClr val="808080"/>
                </a:solidFill>
                <a:latin typeface="Lucida Sans Typewriter" pitchFamily="49" charset="0"/>
              </a:rPr>
              <a:t>;</a:t>
            </a:r>
            <a:endParaRPr lang="en-US" b="0" dirty="0">
              <a:solidFill>
                <a:srgbClr val="808080"/>
              </a:solidFill>
              <a:latin typeface="Lucida Sans Typewriter" pitchFamily="49" charset="0"/>
            </a:endParaRPr>
          </a:p>
          <a:p>
            <a:endParaRPr lang="en-US" b="0" dirty="0">
              <a:solidFill>
                <a:srgbClr val="808080"/>
              </a:solidFill>
              <a:latin typeface="Lucida Sans Typewriter" pitchFamily="49" charset="0"/>
            </a:endParaRPr>
          </a:p>
          <a:p>
            <a:r>
              <a:rPr lang="en-US" b="0" dirty="0">
                <a:solidFill>
                  <a:srgbClr val="008000"/>
                </a:solidFill>
                <a:latin typeface="Lucida Sans Typewriter" pitchFamily="49" charset="0"/>
              </a:rPr>
              <a:t>--multiple named parameters</a:t>
            </a:r>
          </a:p>
          <a:p>
            <a:r>
              <a:rPr lang="en-US" b="0" dirty="0">
                <a:solidFill>
                  <a:srgbClr val="0000FF"/>
                </a:solidFill>
                <a:latin typeface="Lucida Sans Typewriter" pitchFamily="49" charset="0"/>
              </a:rPr>
              <a:t>EXEC</a:t>
            </a:r>
            <a:r>
              <a:rPr lang="en-US" b="0" dirty="0">
                <a:solidFill>
                  <a:prstClr val="black"/>
                </a:solidFill>
                <a:latin typeface="Lucida Sans Typewriter" pitchFamily="49" charset="0"/>
              </a:rPr>
              <a:t> </a:t>
            </a:r>
            <a:r>
              <a:rPr lang="en-US" b="0" dirty="0">
                <a:solidFill>
                  <a:srgbClr val="008000"/>
                </a:solidFill>
                <a:latin typeface="Lucida Sans Typewriter" pitchFamily="49" charset="0"/>
              </a:rPr>
              <a:t>sys</a:t>
            </a:r>
            <a:r>
              <a:rPr lang="en-US" b="0" dirty="0">
                <a:solidFill>
                  <a:srgbClr val="808080"/>
                </a:solidFill>
                <a:latin typeface="Lucida Sans Typewriter" pitchFamily="49" charset="0"/>
              </a:rPr>
              <a:t>.</a:t>
            </a:r>
            <a:r>
              <a:rPr lang="en-US" b="0" dirty="0">
                <a:solidFill>
                  <a:srgbClr val="800000"/>
                </a:solidFill>
                <a:latin typeface="Lucida Sans Typewriter" pitchFamily="49" charset="0"/>
              </a:rPr>
              <a:t>sp_tables</a:t>
            </a:r>
            <a:r>
              <a:rPr lang="en-US" b="0" dirty="0">
                <a:solidFill>
                  <a:srgbClr val="0000FF"/>
                </a:solidFill>
                <a:latin typeface="Lucida Sans Typewriter" pitchFamily="49" charset="0"/>
              </a:rPr>
              <a:t> </a:t>
            </a:r>
          </a:p>
          <a:p>
            <a:r>
              <a:rPr lang="en-US" b="0" dirty="0">
                <a:solidFill>
                  <a:srgbClr val="0000FF"/>
                </a:solidFill>
                <a:latin typeface="Lucida Sans Typewriter" pitchFamily="49" charset="0"/>
              </a:rPr>
              <a:t>	</a:t>
            </a:r>
            <a:r>
              <a:rPr lang="en-US" b="0" dirty="0">
                <a:solidFill>
                  <a:prstClr val="black"/>
                </a:solidFill>
                <a:latin typeface="Lucida Sans Typewriter" pitchFamily="49" charset="0"/>
              </a:rPr>
              <a:t>@table_name </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FF0000"/>
                </a:solidFill>
                <a:latin typeface="Lucida Sans Typewriter" pitchFamily="49" charset="0"/>
              </a:rPr>
              <a:t>'%'</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p>
          <a:p>
            <a:r>
              <a:rPr lang="en-US" b="0" dirty="0">
                <a:solidFill>
                  <a:prstClr val="black"/>
                </a:solidFill>
                <a:latin typeface="Lucida Sans Typewriter" pitchFamily="49" charset="0"/>
              </a:rPr>
              <a:t>	@table_owner </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FF0000"/>
                </a:solidFill>
                <a:latin typeface="Lucida Sans Typewriter" pitchFamily="49" charset="0"/>
              </a:rPr>
              <a:t>N'Sales'</a:t>
            </a:r>
            <a:r>
              <a:rPr lang="en-US" b="0" dirty="0">
                <a:solidFill>
                  <a:srgbClr val="808080"/>
                </a:solidFill>
                <a:latin typeface="Lucida Sans Typewriter" pitchFamily="49" charset="0"/>
              </a:rPr>
              <a:t>;</a:t>
            </a:r>
          </a:p>
        </p:txBody>
      </p:sp>
    </p:spTree>
    <p:extLst>
      <p:ext uri="{BB962C8B-B14F-4D97-AF65-F5344CB8AC3E}">
        <p14:creationId xmlns:p14="http://schemas.microsoft.com/office/powerpoint/2010/main" val="2198559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system stored procedures</a:t>
            </a:r>
            <a:endParaRPr lang="en-US" dirty="0"/>
          </a:p>
        </p:txBody>
      </p:sp>
      <p:sp>
        <p:nvSpPr>
          <p:cNvPr id="3" name="Content Placeholder 2"/>
          <p:cNvSpPr>
            <a:spLocks noGrp="1"/>
          </p:cNvSpPr>
          <p:nvPr>
            <p:ph idx="1"/>
          </p:nvPr>
        </p:nvSpPr>
        <p:spPr/>
        <p:txBody>
          <a:bodyPr/>
          <a:lstStyle/>
          <a:p>
            <a:r>
              <a:rPr lang="en-US" sz="2000" dirty="0" smtClean="0"/>
              <a:t>Database engine procedures can provide general metadata</a:t>
            </a:r>
          </a:p>
          <a:p>
            <a:pPr lvl="1"/>
            <a:r>
              <a:rPr lang="en-US" sz="2000" dirty="0" smtClean="0"/>
              <a:t>sp_help, sp_helplanguage</a:t>
            </a:r>
          </a:p>
          <a:p>
            <a:pPr lvl="1"/>
            <a:r>
              <a:rPr lang="en-US" sz="2000" dirty="0" smtClean="0"/>
              <a:t>sp_who, sp_lock</a:t>
            </a:r>
          </a:p>
          <a:p>
            <a:r>
              <a:rPr lang="en-US" sz="2000" dirty="0" smtClean="0"/>
              <a:t>Catalog procedures can be used as an alternative to system catalog views and functions: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r>
              <a:rPr lang="en-US" dirty="0" smtClean="0"/>
              <a:t>Unlike system views, there is no option to select which columns to return</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aphicFrame>
        <p:nvGraphicFramePr>
          <p:cNvPr id="4" name="Content Placeholder 3"/>
          <p:cNvGraphicFramePr>
            <a:graphicFrameLocks/>
          </p:cNvGraphicFramePr>
          <p:nvPr>
            <p:extLst>
              <p:ext uri="{D42A27DB-BD31-4B8C-83A1-F6EECF244321}">
                <p14:modId xmlns:p14="http://schemas.microsoft.com/office/powerpoint/2010/main" val="1750692375"/>
              </p:ext>
            </p:extLst>
          </p:nvPr>
        </p:nvGraphicFramePr>
        <p:xfrm>
          <a:off x="648931" y="2855826"/>
          <a:ext cx="7209115" cy="1483360"/>
        </p:xfrm>
        <a:graphic>
          <a:graphicData uri="http://schemas.openxmlformats.org/drawingml/2006/table">
            <a:tbl>
              <a:tblPr firstRow="1" bandRow="1">
                <a:tableStyleId>{284E427A-3D55-4303-BF80-6455036E1DE7}</a:tableStyleId>
              </a:tblPr>
              <a:tblGrid>
                <a:gridCol w="2583921"/>
                <a:gridCol w="4625194"/>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sp_databases</a:t>
                      </a:r>
                      <a:endParaRPr lang="en-US" dirty="0"/>
                    </a:p>
                  </a:txBody>
                  <a:tcPr/>
                </a:tc>
                <a:tc>
                  <a:txBody>
                    <a:bodyPr/>
                    <a:lstStyle/>
                    <a:p>
                      <a:r>
                        <a:rPr lang="en-US" dirty="0" smtClean="0"/>
                        <a:t>Lists databases in an instance of SQL Server</a:t>
                      </a:r>
                      <a:endParaRPr lang="en-US" dirty="0"/>
                    </a:p>
                  </a:txBody>
                  <a:tcPr/>
                </a:tc>
              </a:tr>
              <a:tr h="370840">
                <a:tc>
                  <a:txBody>
                    <a:bodyPr/>
                    <a:lstStyle/>
                    <a:p>
                      <a:r>
                        <a:rPr lang="en-US" dirty="0" smtClean="0"/>
                        <a:t>sp_tables</a:t>
                      </a:r>
                      <a:endParaRPr lang="en-US" dirty="0"/>
                    </a:p>
                  </a:txBody>
                  <a:tcPr/>
                </a:tc>
                <a:tc>
                  <a:txBody>
                    <a:bodyPr/>
                    <a:lstStyle/>
                    <a:p>
                      <a:r>
                        <a:rPr lang="en-US" dirty="0" smtClean="0"/>
                        <a:t>Returns a list of tables or views, except synonyms</a:t>
                      </a:r>
                      <a:endParaRPr lang="en-US" dirty="0"/>
                    </a:p>
                  </a:txBody>
                  <a:tcPr/>
                </a:tc>
              </a:tr>
              <a:tr h="370840">
                <a:tc>
                  <a:txBody>
                    <a:bodyPr/>
                    <a:lstStyle/>
                    <a:p>
                      <a:r>
                        <a:rPr lang="en-US" dirty="0" smtClean="0"/>
                        <a:t>sp_columns</a:t>
                      </a:r>
                      <a:endParaRPr lang="en-US" dirty="0"/>
                    </a:p>
                  </a:txBody>
                  <a:tcPr/>
                </a:tc>
                <a:tc>
                  <a:txBody>
                    <a:bodyPr/>
                    <a:lstStyle/>
                    <a:p>
                      <a:r>
                        <a:rPr lang="en-US" dirty="0" smtClean="0"/>
                        <a:t>Returns column information for the specified objects</a:t>
                      </a:r>
                      <a:endParaRPr lang="en-US" dirty="0"/>
                    </a:p>
                  </a:txBody>
                  <a:tcPr/>
                </a:tc>
              </a:tr>
            </a:tbl>
          </a:graphicData>
        </a:graphic>
      </p:graphicFrame>
    </p:spTree>
    <p:extLst>
      <p:ext uri="{BB962C8B-B14F-4D97-AF65-F5344CB8AC3E}">
        <p14:creationId xmlns:p14="http://schemas.microsoft.com/office/powerpoint/2010/main" val="1950943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system stored procedures</a:t>
            </a:r>
            <a:endParaRPr lang="en-US" dirty="0"/>
          </a:p>
        </p:txBody>
      </p:sp>
      <p:sp>
        <p:nvSpPr>
          <p:cNvPr id="3" name="Content Placeholder 2"/>
          <p:cNvSpPr>
            <a:spLocks noGrp="1"/>
          </p:cNvSpPr>
          <p:nvPr>
            <p:ph idx="1"/>
          </p:nvPr>
        </p:nvSpPr>
        <p:spPr/>
        <p:txBody>
          <a:bodyPr/>
          <a:lstStyle/>
          <a:p>
            <a:r>
              <a:rPr lang="en-US" sz="2000" dirty="0" smtClean="0"/>
              <a:t>System stored procedures:</a:t>
            </a:r>
          </a:p>
          <a:p>
            <a:pPr lvl="1"/>
            <a:r>
              <a:rPr lang="en-US" sz="2000" dirty="0" smtClean="0"/>
              <a:t>Marked with an sp_ prefix</a:t>
            </a:r>
          </a:p>
          <a:p>
            <a:pPr lvl="1"/>
            <a:r>
              <a:rPr lang="en-US" sz="2000" dirty="0" smtClean="0"/>
              <a:t>Stored in a hidden resource database </a:t>
            </a:r>
          </a:p>
          <a:p>
            <a:pPr lvl="1"/>
            <a:r>
              <a:rPr lang="en-US" sz="2000" dirty="0" smtClean="0"/>
              <a:t>Logically appear in the sys schema of every user and system database</a:t>
            </a:r>
          </a:p>
          <a:p>
            <a:r>
              <a:rPr lang="en-US" sz="2000" dirty="0" smtClean="0"/>
              <a:t>Best practices for execution include: </a:t>
            </a:r>
          </a:p>
          <a:p>
            <a:pPr lvl="1"/>
            <a:r>
              <a:rPr lang="en-US" sz="2000" dirty="0" smtClean="0"/>
              <a:t>Always use EXEC or EXECUTE rather than just calling by name</a:t>
            </a:r>
          </a:p>
          <a:p>
            <a:pPr lvl="1"/>
            <a:r>
              <a:rPr lang="en-US" sz="2000" dirty="0" smtClean="0"/>
              <a:t>Include the sys schema name when executing</a:t>
            </a:r>
          </a:p>
          <a:p>
            <a:pPr lvl="1"/>
            <a:r>
              <a:rPr lang="en-US" sz="2000" dirty="0" smtClean="0"/>
              <a:t>Name each parameter and specify its appropriate data type</a:t>
            </a:r>
          </a:p>
          <a:p>
            <a:pPr lvl="1"/>
            <a:endParaRPr lang="en-US" dirty="0" smtClean="0"/>
          </a:p>
        </p:txBody>
      </p:sp>
      <p:sp>
        <p:nvSpPr>
          <p:cNvPr id="4" name="AutoShape 3"/>
          <p:cNvSpPr>
            <a:spLocks noChangeArrowheads="1"/>
          </p:cNvSpPr>
          <p:nvPr/>
        </p:nvSpPr>
        <p:spPr bwMode="auto">
          <a:xfrm>
            <a:off x="752221" y="4239419"/>
            <a:ext cx="7164896"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--This example uses EXEC, </a:t>
            </a:r>
            <a:r>
              <a:rPr lang="en-US" sz="1600" dirty="0" smtClean="0">
                <a:solidFill>
                  <a:srgbClr val="008000"/>
                </a:solidFill>
                <a:latin typeface="Lucida Sans Typewriter" pitchFamily="49" charset="0"/>
              </a:rPr>
              <a:t>includes the </a:t>
            </a:r>
            <a:r>
              <a:rPr lang="en-US" sz="1600" dirty="0">
                <a:solidFill>
                  <a:srgbClr val="008000"/>
                </a:solidFill>
                <a:latin typeface="Lucida Sans Typewriter" pitchFamily="49" charset="0"/>
              </a:rPr>
              <a:t>sys schema name, </a:t>
            </a:r>
            <a:r>
              <a:rPr lang="en-US" sz="1600" dirty="0" smtClean="0">
                <a:solidFill>
                  <a:srgbClr val="008000"/>
                </a:solidFill>
                <a:latin typeface="Lucida Sans Typewriter" pitchFamily="49" charset="0"/>
              </a:rPr>
              <a:t>--and passes the </a:t>
            </a:r>
            <a:r>
              <a:rPr lang="en-US" sz="1600" dirty="0">
                <a:solidFill>
                  <a:srgbClr val="008000"/>
                </a:solidFill>
                <a:latin typeface="Lucida Sans Typewriter" pitchFamily="49" charset="0"/>
              </a:rPr>
              <a:t>table name as a </a:t>
            </a:r>
            <a:r>
              <a:rPr lang="en-US" sz="1600" dirty="0" smtClean="0">
                <a:solidFill>
                  <a:srgbClr val="008000"/>
                </a:solidFill>
                <a:latin typeface="Lucida Sans Typewriter" pitchFamily="49" charset="0"/>
              </a:rPr>
              <a:t>named Unicode parameter --to </a:t>
            </a:r>
            <a:r>
              <a:rPr lang="en-US" sz="1600" dirty="0">
                <a:solidFill>
                  <a:srgbClr val="008000"/>
                </a:solidFill>
                <a:latin typeface="Lucida Sans Typewriter" pitchFamily="49" charset="0"/>
              </a:rPr>
              <a:t>a procedure accepting an NVARCHAR(776)</a:t>
            </a:r>
          </a:p>
          <a:p>
            <a:r>
              <a:rPr lang="en-US" sz="1600" dirty="0">
                <a:solidFill>
                  <a:srgbClr val="008000"/>
                </a:solidFill>
                <a:latin typeface="Lucida Sans Typewriter" pitchFamily="49" charset="0"/>
              </a:rPr>
              <a:t>--input parameter</a:t>
            </a:r>
            <a:r>
              <a:rPr lang="en-US" sz="1600" dirty="0" smtClean="0">
                <a:solidFill>
                  <a:srgbClr val="008000"/>
                </a:solidFill>
                <a:latin typeface="Lucida Sans Typewriter" pitchFamily="49" charset="0"/>
              </a:rPr>
              <a:t>.</a:t>
            </a:r>
          </a:p>
          <a:p>
            <a:r>
              <a:rPr lang="en-US" sz="1600" dirty="0">
                <a:solidFill>
                  <a:srgbClr val="0000FF"/>
                </a:solidFill>
                <a:latin typeface="Lucida Sans Typewriter" pitchFamily="49" charset="0"/>
              </a:rPr>
              <a:t>EXEC</a:t>
            </a:r>
            <a:r>
              <a:rPr lang="en-US" sz="1600" dirty="0">
                <a:solidFill>
                  <a:prstClr val="black"/>
                </a:solidFill>
                <a:latin typeface="Lucida Sans Typewriter" pitchFamily="49" charset="0"/>
              </a:rPr>
              <a:t> </a:t>
            </a:r>
            <a:r>
              <a:rPr lang="en-US" sz="1600" dirty="0">
                <a:solidFill>
                  <a:srgbClr val="008000"/>
                </a:solidFill>
                <a:latin typeface="Lucida Sans Typewriter" pitchFamily="49" charset="0"/>
              </a:rPr>
              <a:t>sys</a:t>
            </a:r>
            <a:r>
              <a:rPr lang="en-US" sz="1600" dirty="0">
                <a:solidFill>
                  <a:srgbClr val="808080"/>
                </a:solidFill>
                <a:latin typeface="Lucida Sans Typewriter" pitchFamily="49" charset="0"/>
              </a:rPr>
              <a:t>.</a:t>
            </a:r>
            <a:r>
              <a:rPr lang="en-US" sz="1600" dirty="0">
                <a:solidFill>
                  <a:srgbClr val="800000"/>
                </a:solidFill>
                <a:latin typeface="Lucida Sans Typewriter" pitchFamily="49" charset="0"/>
              </a:rPr>
              <a:t>sp_help</a:t>
            </a:r>
            <a:r>
              <a:rPr lang="en-US" sz="1600" dirty="0">
                <a:solidFill>
                  <a:srgbClr val="0000FF"/>
                </a:solidFill>
                <a:latin typeface="Lucida Sans Typewriter" pitchFamily="49" charset="0"/>
              </a:rPr>
              <a:t> </a:t>
            </a:r>
            <a:r>
              <a:rPr lang="en-US" sz="1600" dirty="0">
                <a:solidFill>
                  <a:prstClr val="black"/>
                </a:solidFill>
                <a:latin typeface="Lucida Sans Typewriter" pitchFamily="49" charset="0"/>
              </a:rPr>
              <a:t>@objname </a:t>
            </a:r>
            <a:r>
              <a:rPr lang="en-US" sz="1600" dirty="0">
                <a:solidFill>
                  <a:srgbClr val="808080"/>
                </a:solidFill>
                <a:latin typeface="Lucida Sans Typewriter" pitchFamily="49" charset="0"/>
              </a:rPr>
              <a:t>=</a:t>
            </a:r>
            <a:r>
              <a:rPr lang="en-US" sz="1600" dirty="0">
                <a:solidFill>
                  <a:prstClr val="black"/>
                </a:solidFill>
                <a:latin typeface="Lucida Sans Typewriter" pitchFamily="49" charset="0"/>
              </a:rPr>
              <a:t> </a:t>
            </a:r>
            <a:r>
              <a:rPr lang="en-US" sz="1600" dirty="0" err="1" smtClean="0">
                <a:solidFill>
                  <a:srgbClr val="FF0000"/>
                </a:solidFill>
                <a:latin typeface="Lucida Sans Typewriter" pitchFamily="49" charset="0"/>
              </a:rPr>
              <a:t>N'Sales.Customer</a:t>
            </a:r>
            <a:r>
              <a:rPr lang="en-US" sz="1600" dirty="0" smtClean="0">
                <a:solidFill>
                  <a:srgbClr val="FF0000"/>
                </a:solidFill>
                <a:latin typeface="Lucida Sans Typewriter" pitchFamily="49" charset="0"/>
              </a:rPr>
              <a:t>'</a:t>
            </a:r>
            <a:r>
              <a:rPr lang="en-US" sz="1600" dirty="0" smtClean="0">
                <a:solidFill>
                  <a:srgbClr val="808080"/>
                </a:solidFill>
                <a:latin typeface="Lucida Sans Typewriter" pitchFamily="49" charset="0"/>
              </a:rPr>
              <a:t>;</a:t>
            </a:r>
            <a:endParaRPr lang="en-US" sz="1600" dirty="0">
              <a:solidFill>
                <a:srgbClr val="008000"/>
              </a:solidFill>
              <a:latin typeface="Lucida Sans Typewriter" pitchFamily="49" charset="0"/>
            </a:endParaRPr>
          </a:p>
        </p:txBody>
      </p:sp>
    </p:spTree>
    <p:extLst>
      <p:ext uri="{BB962C8B-B14F-4D97-AF65-F5344CB8AC3E}">
        <p14:creationId xmlns:p14="http://schemas.microsoft.com/office/powerpoint/2010/main" val="1269219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procedures that</a:t>
            </a:r>
            <a:r>
              <a:rPr lang="en-US" baseline="0" dirty="0" smtClean="0"/>
              <a:t> return rows</a:t>
            </a:r>
            <a:endParaRPr lang="en-US" dirty="0"/>
          </a:p>
        </p:txBody>
      </p:sp>
      <p:sp>
        <p:nvSpPr>
          <p:cNvPr id="3" name="Content Placeholder 2"/>
          <p:cNvSpPr>
            <a:spLocks noGrp="1"/>
          </p:cNvSpPr>
          <p:nvPr>
            <p:ph idx="1"/>
          </p:nvPr>
        </p:nvSpPr>
        <p:spPr/>
        <p:txBody>
          <a:bodyPr/>
          <a:lstStyle/>
          <a:p>
            <a:pPr marL="285750" indent="-285750"/>
            <a:r>
              <a:rPr lang="en-US" sz="2000" dirty="0" smtClean="0"/>
              <a:t>Stored procedures can be wrappers for simple or complex SELECT statements</a:t>
            </a:r>
          </a:p>
          <a:p>
            <a:pPr marL="285750" indent="-285750"/>
            <a:r>
              <a:rPr lang="en-US" sz="2000" dirty="0" smtClean="0"/>
              <a:t>Procedures may include input and output parameters as well as return values</a:t>
            </a:r>
          </a:p>
          <a:p>
            <a:pPr marL="285750" indent="-285750"/>
            <a:r>
              <a:rPr lang="en-US" sz="2000" dirty="0" smtClean="0"/>
              <a:t>Use CREATE PROCEDURE statement:</a:t>
            </a:r>
          </a:p>
          <a:p>
            <a:pPr marL="285750" indent="-285750"/>
            <a:endParaRPr lang="en-US" dirty="0"/>
          </a:p>
          <a:p>
            <a:pPr marL="285750" indent="-285750"/>
            <a:endParaRPr lang="en-US" dirty="0" smtClean="0"/>
          </a:p>
          <a:p>
            <a:pPr marL="285750" indent="-285750">
              <a:buNone/>
            </a:pPr>
            <a:endParaRPr lang="en-US" dirty="0" smtClean="0"/>
          </a:p>
          <a:p>
            <a:pPr marL="285750" indent="-285750"/>
            <a:endParaRPr lang="en-US" dirty="0" smtClean="0"/>
          </a:p>
          <a:p>
            <a:pPr marL="285750" indent="-285750"/>
            <a:endParaRPr lang="en-US" dirty="0"/>
          </a:p>
          <a:p>
            <a:pPr marL="285750" indent="-285750"/>
            <a:endParaRPr lang="en-US" dirty="0"/>
          </a:p>
          <a:p>
            <a:pPr marL="285750" indent="-285750"/>
            <a:r>
              <a:rPr lang="en-US" sz="2000" dirty="0" smtClean="0"/>
              <a:t>Change procedure with ALTER PROCEDURE statement</a:t>
            </a:r>
          </a:p>
          <a:p>
            <a:pPr marL="569913" lvl="1" indent="-285750"/>
            <a:r>
              <a:rPr lang="en-US" sz="2000" dirty="0" smtClean="0"/>
              <a:t>No need to drop, recreate</a:t>
            </a:r>
            <a:endParaRPr lang="en-US" sz="2000" dirty="0"/>
          </a:p>
        </p:txBody>
      </p:sp>
      <p:sp>
        <p:nvSpPr>
          <p:cNvPr id="4" name="AutoShape 3"/>
          <p:cNvSpPr>
            <a:spLocks noChangeArrowheads="1"/>
          </p:cNvSpPr>
          <p:nvPr/>
        </p:nvSpPr>
        <p:spPr bwMode="auto">
          <a:xfrm>
            <a:off x="569472" y="2754938"/>
            <a:ext cx="7345045"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CREATE</a:t>
            </a: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PROCEDURE</a:t>
            </a:r>
            <a:r>
              <a:rPr lang="en-US" dirty="0" smtClean="0">
                <a:solidFill>
                  <a:prstClr val="black"/>
                </a:solidFill>
                <a:latin typeface="Lucida Sans Typewriter" pitchFamily="49" charset="0"/>
              </a:rPr>
              <a:t> </a:t>
            </a:r>
            <a:r>
              <a:rPr lang="en-US" dirty="0">
                <a:solidFill>
                  <a:srgbClr val="808080"/>
                </a:solidFill>
                <a:latin typeface="Lucida Sans Typewriter" pitchFamily="49" charset="0"/>
              </a:rPr>
              <a:t>&lt;</a:t>
            </a:r>
            <a:r>
              <a:rPr lang="en-US" dirty="0">
                <a:solidFill>
                  <a:srgbClr val="FF00FF"/>
                </a:solidFill>
                <a:latin typeface="Lucida Sans Typewriter" pitchFamily="49" charset="0"/>
              </a:rPr>
              <a:t>schema_name</a:t>
            </a:r>
            <a:r>
              <a:rPr lang="en-US" dirty="0">
                <a:solidFill>
                  <a:srgbClr val="808080"/>
                </a:solidFill>
                <a:latin typeface="Lucida Sans Typewriter" pitchFamily="49" charset="0"/>
              </a:rPr>
              <a:t>.</a:t>
            </a:r>
            <a:r>
              <a:rPr lang="en-US" dirty="0">
                <a:solidFill>
                  <a:prstClr val="black"/>
                </a:solidFill>
                <a:latin typeface="Lucida Sans Typewriter" pitchFamily="49" charset="0"/>
              </a:rPr>
              <a:t>proc_name</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prstClr val="black"/>
                </a:solidFill>
                <a:latin typeface="Lucida Sans Typewriter" pitchFamily="49" charset="0"/>
              </a:rPr>
              <a:t>parameter_list</a:t>
            </a:r>
            <a:r>
              <a:rPr lang="en-US" dirty="0">
                <a:solidFill>
                  <a:srgbClr val="808080"/>
                </a:solidFill>
                <a:latin typeface="Lucida Sans Typewriter" pitchFamily="49" charset="0"/>
              </a:rPr>
              <a:t>)</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p>
          <a:p>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a:solidFill>
                  <a:srgbClr val="808080"/>
                </a:solidFill>
                <a:latin typeface="Lucida Sans Typewriter" pitchFamily="49" charset="0"/>
              </a:rPr>
              <a:t>&lt;</a:t>
            </a:r>
            <a:r>
              <a:rPr lang="en-US" dirty="0">
                <a:solidFill>
                  <a:prstClr val="black"/>
                </a:solidFill>
                <a:latin typeface="Lucida Sans Typewriter" pitchFamily="49" charset="0"/>
              </a:rPr>
              <a:t>body </a:t>
            </a:r>
            <a:r>
              <a:rPr lang="en-US" dirty="0">
                <a:solidFill>
                  <a:srgbClr val="0000FF"/>
                </a:solidFill>
                <a:latin typeface="Lucida Sans Typewriter" pitchFamily="49" charset="0"/>
              </a:rPr>
              <a:t>of</a:t>
            </a:r>
            <a:r>
              <a:rPr lang="en-US" dirty="0">
                <a:solidFill>
                  <a:prstClr val="black"/>
                </a:solidFill>
                <a:latin typeface="Lucida Sans Typewriter" pitchFamily="49" charset="0"/>
              </a:rPr>
              <a:t> </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a:solidFill>
                  <a:srgbClr val="0000FF"/>
                </a:solidFill>
                <a:latin typeface="Lucida Sans Typewriter" pitchFamily="49" charset="0"/>
              </a:rPr>
              <a:t>statement</a:t>
            </a:r>
            <a:r>
              <a:rPr lang="en-US" dirty="0">
                <a:solidFill>
                  <a:srgbClr val="808080"/>
                </a:solidFill>
                <a:latin typeface="Lucida Sans Typewriter" pitchFamily="49" charset="0"/>
              </a:rPr>
              <a:t>&gt;;</a:t>
            </a:r>
          </a:p>
        </p:txBody>
      </p:sp>
    </p:spTree>
    <p:extLst>
      <p:ext uri="{BB962C8B-B14F-4D97-AF65-F5344CB8AC3E}">
        <p14:creationId xmlns:p14="http://schemas.microsoft.com/office/powerpoint/2010/main" val="840930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7945495" cy="741363"/>
          </a:xfrm>
        </p:spPr>
        <p:txBody>
          <a:bodyPr/>
          <a:lstStyle/>
          <a:p>
            <a:r>
              <a:rPr lang="en-US" dirty="0" smtClean="0"/>
              <a:t>Creating</a:t>
            </a:r>
            <a:r>
              <a:rPr lang="en-US" baseline="0" dirty="0" smtClean="0"/>
              <a:t> procedures </a:t>
            </a:r>
            <a:r>
              <a:rPr lang="en-US" dirty="0"/>
              <a:t>t</a:t>
            </a:r>
            <a:r>
              <a:rPr lang="en-US" baseline="0" dirty="0" smtClean="0"/>
              <a:t>hat </a:t>
            </a:r>
            <a:r>
              <a:rPr lang="en-US" dirty="0"/>
              <a:t>a</a:t>
            </a:r>
            <a:r>
              <a:rPr lang="en-US" baseline="0" dirty="0" smtClean="0"/>
              <a:t>ccept parameters</a:t>
            </a:r>
            <a:endParaRPr lang="en-US" dirty="0"/>
          </a:p>
        </p:txBody>
      </p:sp>
      <p:sp>
        <p:nvSpPr>
          <p:cNvPr id="3" name="Content Placeholder 2"/>
          <p:cNvSpPr>
            <a:spLocks noGrp="1"/>
          </p:cNvSpPr>
          <p:nvPr>
            <p:ph idx="1"/>
          </p:nvPr>
        </p:nvSpPr>
        <p:spPr>
          <a:xfrm>
            <a:off x="458788" y="992187"/>
            <a:ext cx="7751762" cy="4835735"/>
          </a:xfrm>
        </p:spPr>
        <p:txBody>
          <a:bodyPr/>
          <a:lstStyle/>
          <a:p>
            <a:r>
              <a:rPr lang="en-US" sz="2000" dirty="0" smtClean="0"/>
              <a:t>Input parameters passed to procedure logically behave like local variables within procedure code</a:t>
            </a:r>
          </a:p>
          <a:p>
            <a:r>
              <a:rPr lang="en-US" sz="2000" dirty="0" smtClean="0"/>
              <a:t>Assign name with @prefix, data type in procedure header</a:t>
            </a:r>
          </a:p>
          <a:p>
            <a:r>
              <a:rPr lang="en-US" sz="2000" dirty="0" smtClean="0"/>
              <a:t>Refer to parameter in body of procedure</a:t>
            </a:r>
            <a:endParaRPr lang="en-US" sz="2000" dirty="0"/>
          </a:p>
        </p:txBody>
      </p:sp>
      <p:sp>
        <p:nvSpPr>
          <p:cNvPr id="4" name="AutoShape 3"/>
          <p:cNvSpPr>
            <a:spLocks noChangeArrowheads="1"/>
          </p:cNvSpPr>
          <p:nvPr/>
        </p:nvSpPr>
        <p:spPr bwMode="auto">
          <a:xfrm>
            <a:off x="701674" y="2475878"/>
            <a:ext cx="7345045"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FF"/>
                </a:solidFill>
                <a:latin typeface="Lucida Sans Typewriter" pitchFamily="49" charset="0"/>
              </a:rPr>
              <a:t>CREATE</a:t>
            </a:r>
            <a:r>
              <a:rPr lang="en-US" b="0" dirty="0">
                <a:solidFill>
                  <a:prstClr val="black"/>
                </a:solidFill>
                <a:latin typeface="Lucida Sans Typewriter" pitchFamily="49" charset="0"/>
              </a:rPr>
              <a:t> </a:t>
            </a:r>
            <a:r>
              <a:rPr lang="en-US" b="0" dirty="0" smtClean="0">
                <a:solidFill>
                  <a:srgbClr val="0000FF"/>
                </a:solidFill>
                <a:latin typeface="Lucida Sans Typewriter" pitchFamily="49" charset="0"/>
              </a:rPr>
              <a:t>PROCEDURE</a:t>
            </a:r>
            <a:r>
              <a:rPr lang="en-US" b="0" dirty="0" smtClean="0">
                <a:solidFill>
                  <a:prstClr val="black"/>
                </a:solidFill>
                <a:latin typeface="Lucida Sans Typewriter" pitchFamily="49" charset="0"/>
              </a:rPr>
              <a:t> </a:t>
            </a:r>
            <a:r>
              <a:rPr lang="en-US" b="0" dirty="0" err="1" smtClean="0">
                <a:solidFill>
                  <a:prstClr val="black"/>
                </a:solidFill>
                <a:latin typeface="Lucida Sans Typewriter" pitchFamily="49" charset="0"/>
              </a:rPr>
              <a:t>Production</a:t>
            </a:r>
            <a:r>
              <a:rPr lang="en-US" b="0" dirty="0" err="1" smtClean="0">
                <a:solidFill>
                  <a:srgbClr val="808080"/>
                </a:solidFill>
                <a:latin typeface="Lucida Sans Typewriter" pitchFamily="49" charset="0"/>
              </a:rPr>
              <a:t>.</a:t>
            </a:r>
            <a:r>
              <a:rPr lang="en-US" b="0" dirty="0" err="1" smtClean="0">
                <a:solidFill>
                  <a:prstClr val="black"/>
                </a:solidFill>
                <a:latin typeface="Lucida Sans Typewriter" pitchFamily="49" charset="0"/>
              </a:rPr>
              <a:t>ProdsByProductLine</a:t>
            </a:r>
            <a:endParaRPr lang="en-US" b="0" dirty="0">
              <a:solidFill>
                <a:prstClr val="black"/>
              </a:solidFill>
              <a:latin typeface="Lucida Sans Typewriter" pitchFamily="49" charset="0"/>
            </a:endParaRPr>
          </a:p>
          <a:p>
            <a:r>
              <a:rPr lang="en-US" b="0" dirty="0">
                <a:solidFill>
                  <a:srgbClr val="808080"/>
                </a:solidFill>
                <a:latin typeface="Lucida Sans Typewriter" pitchFamily="49" charset="0"/>
              </a:rPr>
              <a:t>(</a:t>
            </a:r>
            <a:r>
              <a:rPr lang="en-US" b="0" dirty="0">
                <a:solidFill>
                  <a:prstClr val="black"/>
                </a:solidFill>
                <a:latin typeface="Lucida Sans Typewriter" pitchFamily="49" charset="0"/>
              </a:rPr>
              <a:t>@numrows </a:t>
            </a:r>
            <a:r>
              <a:rPr lang="en-US" b="0" dirty="0">
                <a:solidFill>
                  <a:srgbClr val="0000FF"/>
                </a:solidFill>
                <a:latin typeface="Lucida Sans Typewriter" pitchFamily="49" charset="0"/>
              </a:rPr>
              <a:t>AS</a:t>
            </a:r>
            <a:r>
              <a:rPr lang="en-US" b="0" dirty="0">
                <a:solidFill>
                  <a:prstClr val="black"/>
                </a:solidFill>
                <a:latin typeface="Lucida Sans Typewriter" pitchFamily="49" charset="0"/>
              </a:rPr>
              <a:t> </a:t>
            </a:r>
            <a:r>
              <a:rPr lang="en-US" b="0" dirty="0">
                <a:solidFill>
                  <a:srgbClr val="0000FF"/>
                </a:solidFill>
                <a:latin typeface="Lucida Sans Typewriter" pitchFamily="49" charset="0"/>
              </a:rPr>
              <a:t>int</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a:t>
            </a:r>
            <a:r>
              <a:rPr lang="en-US" b="0" dirty="0" err="1" smtClean="0">
                <a:solidFill>
                  <a:prstClr val="black"/>
                </a:solidFill>
                <a:latin typeface="Lucida Sans Typewriter" pitchFamily="49" charset="0"/>
              </a:rPr>
              <a:t>ProdLine</a:t>
            </a:r>
            <a:r>
              <a:rPr lang="en-US" b="0" dirty="0" smtClean="0">
                <a:solidFill>
                  <a:prstClr val="black"/>
                </a:solidFill>
                <a:latin typeface="Lucida Sans Typewriter" pitchFamily="49" charset="0"/>
              </a:rPr>
              <a:t> </a:t>
            </a:r>
            <a:r>
              <a:rPr lang="en-US" b="0" dirty="0">
                <a:solidFill>
                  <a:srgbClr val="0000FF"/>
                </a:solidFill>
                <a:latin typeface="Lucida Sans Typewriter" pitchFamily="49" charset="0"/>
              </a:rPr>
              <a:t>AS</a:t>
            </a:r>
            <a:r>
              <a:rPr lang="en-US" b="0" dirty="0">
                <a:solidFill>
                  <a:prstClr val="black"/>
                </a:solidFill>
                <a:latin typeface="Lucida Sans Typewriter" pitchFamily="49" charset="0"/>
              </a:rPr>
              <a:t> </a:t>
            </a:r>
            <a:r>
              <a:rPr lang="en-US" b="0" dirty="0" err="1" smtClean="0">
                <a:solidFill>
                  <a:srgbClr val="0000FF"/>
                </a:solidFill>
                <a:latin typeface="Lucida Sans Typewriter" pitchFamily="49" charset="0"/>
              </a:rPr>
              <a:t>nchar</a:t>
            </a:r>
            <a:r>
              <a:rPr lang="en-US" b="0" dirty="0" smtClean="0">
                <a:solidFill>
                  <a:srgbClr val="808080"/>
                </a:solidFill>
                <a:latin typeface="Lucida Sans Typewriter" pitchFamily="49" charset="0"/>
              </a:rPr>
              <a:t>)</a:t>
            </a:r>
            <a:endParaRPr lang="en-US" b="0" dirty="0">
              <a:solidFill>
                <a:srgbClr val="808080"/>
              </a:solidFill>
              <a:latin typeface="Lucida Sans Typewriter" pitchFamily="49" charset="0"/>
            </a:endParaRPr>
          </a:p>
          <a:p>
            <a:r>
              <a:rPr lang="en-US" b="0" dirty="0">
                <a:solidFill>
                  <a:prstClr val="black"/>
                </a:solidFill>
                <a:latin typeface="Lucida Sans Typewriter" pitchFamily="49" charset="0"/>
              </a:rPr>
              <a:t> </a:t>
            </a:r>
            <a:r>
              <a:rPr lang="en-US" b="0" dirty="0">
                <a:solidFill>
                  <a:srgbClr val="0000FF"/>
                </a:solidFill>
                <a:latin typeface="Lucida Sans Typewriter" pitchFamily="49" charset="0"/>
              </a:rPr>
              <a:t>AS</a:t>
            </a:r>
          </a:p>
          <a:p>
            <a:r>
              <a:rPr lang="en-US" b="0" dirty="0">
                <a:solidFill>
                  <a:srgbClr val="0000FF"/>
                </a:solidFill>
                <a:latin typeface="Lucida Sans Typewriter" pitchFamily="49" charset="0"/>
              </a:rPr>
              <a:t>SELECT</a:t>
            </a:r>
            <a:r>
              <a:rPr lang="en-US" b="0" dirty="0">
                <a:solidFill>
                  <a:prstClr val="black"/>
                </a:solidFill>
                <a:latin typeface="Lucida Sans Typewriter" pitchFamily="49" charset="0"/>
              </a:rPr>
              <a:t> </a:t>
            </a:r>
            <a:r>
              <a:rPr lang="en-US" b="0" dirty="0">
                <a:solidFill>
                  <a:srgbClr val="0000FF"/>
                </a:solidFill>
                <a:latin typeface="Lucida Sans Typewriter" pitchFamily="49" charset="0"/>
              </a:rPr>
              <a:t>TOP</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@numrows</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err="1" smtClean="0">
                <a:solidFill>
                  <a:prstClr val="black"/>
                </a:solidFill>
                <a:latin typeface="Lucida Sans Typewriter" pitchFamily="49" charset="0"/>
              </a:rPr>
              <a:t>ProductID</a:t>
            </a:r>
            <a:r>
              <a:rPr lang="en-US" b="0" dirty="0" smtClean="0">
                <a:solidFill>
                  <a:srgbClr val="808080"/>
                </a:solidFill>
                <a:latin typeface="Lucida Sans Typewriter" pitchFamily="49" charset="0"/>
              </a:rPr>
              <a:t>,</a:t>
            </a:r>
            <a:endParaRPr lang="en-US" b="0" dirty="0" smtClean="0">
              <a:solidFill>
                <a:prstClr val="black"/>
              </a:solidFill>
              <a:latin typeface="Lucida Sans Typewriter" pitchFamily="49" charset="0"/>
            </a:endParaRPr>
          </a:p>
          <a:p>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Name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err="1" smtClean="0">
                <a:solidFill>
                  <a:prstClr val="black"/>
                </a:solidFill>
                <a:latin typeface="Lucida Sans Typewriter" pitchFamily="49" charset="0"/>
              </a:rPr>
              <a:t>ListPrice</a:t>
            </a:r>
            <a:endParaRPr lang="en-US" b="0" dirty="0">
              <a:solidFill>
                <a:prstClr val="black"/>
              </a:solidFill>
              <a:latin typeface="Lucida Sans Typewriter" pitchFamily="49" charset="0"/>
            </a:endParaRPr>
          </a:p>
          <a:p>
            <a:r>
              <a:rPr lang="en-US" b="0" dirty="0">
                <a:solidFill>
                  <a:srgbClr val="0000FF"/>
                </a:solidFill>
                <a:latin typeface="Lucida Sans Typewriter" pitchFamily="49" charset="0"/>
              </a:rPr>
              <a:t>FROM</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	</a:t>
            </a:r>
            <a:r>
              <a:rPr lang="en-US" b="0" dirty="0" err="1" smtClean="0">
                <a:solidFill>
                  <a:prstClr val="black"/>
                </a:solidFill>
                <a:latin typeface="Lucida Sans Typewriter" pitchFamily="49" charset="0"/>
              </a:rPr>
              <a:t>Production</a:t>
            </a:r>
            <a:r>
              <a:rPr lang="en-US" b="0" dirty="0" err="1" smtClean="0">
                <a:solidFill>
                  <a:srgbClr val="808080"/>
                </a:solidFill>
                <a:latin typeface="Lucida Sans Typewriter" pitchFamily="49" charset="0"/>
              </a:rPr>
              <a:t>.</a:t>
            </a:r>
            <a:r>
              <a:rPr lang="en-US" b="0" dirty="0" err="1" smtClean="0">
                <a:solidFill>
                  <a:prstClr val="black"/>
                </a:solidFill>
                <a:latin typeface="Lucida Sans Typewriter" pitchFamily="49" charset="0"/>
              </a:rPr>
              <a:t>Product</a:t>
            </a:r>
            <a:endParaRPr lang="en-US" b="0" dirty="0">
              <a:solidFill>
                <a:prstClr val="black"/>
              </a:solidFill>
              <a:latin typeface="Lucida Sans Typewriter" pitchFamily="49" charset="0"/>
            </a:endParaRPr>
          </a:p>
          <a:p>
            <a:r>
              <a:rPr lang="en-US" b="0" dirty="0">
                <a:solidFill>
                  <a:srgbClr val="0000FF"/>
                </a:solidFill>
                <a:latin typeface="Lucida Sans Typewriter" pitchFamily="49" charset="0"/>
              </a:rPr>
              <a:t>WHERE</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	</a:t>
            </a:r>
            <a:r>
              <a:rPr lang="en-US" b="0" dirty="0" err="1" smtClean="0">
                <a:solidFill>
                  <a:prstClr val="black"/>
                </a:solidFill>
                <a:latin typeface="Lucida Sans Typewriter" pitchFamily="49" charset="0"/>
              </a:rPr>
              <a:t>ProductLine</a:t>
            </a:r>
            <a:r>
              <a:rPr lang="en-US" b="0" dirty="0" smtClean="0">
                <a:solidFill>
                  <a:prstClr val="black"/>
                </a:solidFill>
                <a:latin typeface="Lucida Sans Typewriter" pitchFamily="49" charset="0"/>
              </a:rPr>
              <a:t> </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a:t>
            </a:r>
            <a:r>
              <a:rPr lang="en-US" b="0" dirty="0" err="1" smtClean="0">
                <a:solidFill>
                  <a:prstClr val="black"/>
                </a:solidFill>
                <a:latin typeface="Lucida Sans Typewriter" pitchFamily="49" charset="0"/>
              </a:rPr>
              <a:t>ProdLine</a:t>
            </a:r>
            <a:r>
              <a:rPr lang="en-US" b="0" dirty="0" smtClean="0">
                <a:solidFill>
                  <a:prstClr val="black"/>
                </a:solidFill>
                <a:latin typeface="Lucida Sans Typewriter" pitchFamily="49" charset="0"/>
              </a:rPr>
              <a:t>;</a:t>
            </a:r>
          </a:p>
          <a:p>
            <a:endParaRPr lang="en-US" dirty="0" smtClean="0">
              <a:solidFill>
                <a:prstClr val="black"/>
              </a:solidFill>
              <a:latin typeface="Lucida Sans Typewriter" pitchFamily="49" charset="0"/>
            </a:endParaRPr>
          </a:p>
          <a:p>
            <a:r>
              <a:rPr lang="en-US" b="0" dirty="0" smtClean="0">
                <a:solidFill>
                  <a:srgbClr val="00B050"/>
                </a:solidFill>
                <a:latin typeface="Lucida Sans Typewriter" pitchFamily="49" charset="0"/>
              </a:rPr>
              <a:t>--Retrieve top 50 products with product line = M</a:t>
            </a:r>
            <a:endParaRPr lang="en-US" b="0" dirty="0">
              <a:solidFill>
                <a:srgbClr val="00B050"/>
              </a:solidFill>
              <a:latin typeface="Lucida Sans Typewriter" pitchFamily="49" charset="0"/>
            </a:endParaRPr>
          </a:p>
          <a:p>
            <a:r>
              <a:rPr lang="en-US" b="0" dirty="0" smtClean="0">
                <a:solidFill>
                  <a:srgbClr val="0000CC"/>
                </a:solidFill>
                <a:latin typeface="Lucida Sans Typewriter" pitchFamily="49" charset="0"/>
              </a:rPr>
              <a:t>EXEC</a:t>
            </a:r>
            <a:r>
              <a:rPr lang="en-US" b="0" dirty="0" smtClean="0">
                <a:solidFill>
                  <a:prstClr val="black"/>
                </a:solidFill>
                <a:latin typeface="Lucida Sans Typewriter" pitchFamily="49" charset="0"/>
              </a:rPr>
              <a:t> </a:t>
            </a:r>
            <a:r>
              <a:rPr lang="en-US" b="0" dirty="0" err="1" smtClean="0">
                <a:solidFill>
                  <a:prstClr val="black"/>
                </a:solidFill>
                <a:latin typeface="Lucida Sans Typewriter" pitchFamily="49" charset="0"/>
              </a:rPr>
              <a:t>Production.ProdsByProductLine</a:t>
            </a:r>
            <a:r>
              <a:rPr lang="en-US" b="0" dirty="0" smtClean="0">
                <a:solidFill>
                  <a:prstClr val="black"/>
                </a:solidFill>
                <a:latin typeface="Lucida Sans Typewriter" pitchFamily="49" charset="0"/>
              </a:rPr>
              <a:t> 50, </a:t>
            </a:r>
            <a:r>
              <a:rPr lang="en-US" b="0" dirty="0" smtClean="0">
                <a:solidFill>
                  <a:srgbClr val="FF0000"/>
                </a:solidFill>
                <a:latin typeface="Lucida Sans Typewriter" pitchFamily="49" charset="0"/>
              </a:rPr>
              <a:t>‘M’</a:t>
            </a:r>
            <a:endParaRPr lang="en-US" b="0" dirty="0">
              <a:solidFill>
                <a:srgbClr val="FF0000"/>
              </a:solidFill>
              <a:latin typeface="Lucida Sans Typewriter" pitchFamily="49" charset="0"/>
            </a:endParaRPr>
          </a:p>
        </p:txBody>
      </p:sp>
    </p:spTree>
    <p:extLst>
      <p:ext uri="{BB962C8B-B14F-4D97-AF65-F5344CB8AC3E}">
        <p14:creationId xmlns:p14="http://schemas.microsoft.com/office/powerpoint/2010/main" val="2809642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rPr>
              <a:t>Creating and executing stored procedures</a:t>
            </a:r>
            <a:endParaRPr lang="en-US" sz="4000" cap="none" dirty="0">
              <a:latin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29625999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Improving SQL Server Query Performance</a:t>
            </a:r>
            <a:endParaRPr lang="en-GB" sz="6000" dirty="0">
              <a:solidFill>
                <a:srgbClr val="FFFFFF">
                  <a:alpha val="98824"/>
                </a:srgbClr>
              </a:solidFill>
            </a:endParaRPr>
          </a:p>
        </p:txBody>
      </p:sp>
    </p:spTree>
    <p:extLst>
      <p:ext uri="{BB962C8B-B14F-4D97-AF65-F5344CB8AC3E}">
        <p14:creationId xmlns:p14="http://schemas.microsoft.com/office/powerpoint/2010/main" val="410298707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Writing well-performing queries</a:t>
            </a:r>
            <a:endParaRPr lang="en-US" dirty="0"/>
          </a:p>
        </p:txBody>
      </p:sp>
      <p:sp>
        <p:nvSpPr>
          <p:cNvPr id="3" name="Content Placeholder 2"/>
          <p:cNvSpPr>
            <a:spLocks noGrp="1"/>
          </p:cNvSpPr>
          <p:nvPr>
            <p:ph idx="1"/>
          </p:nvPr>
        </p:nvSpPr>
        <p:spPr/>
        <p:txBody>
          <a:bodyPr/>
          <a:lstStyle/>
          <a:p>
            <a:r>
              <a:rPr lang="en-US" sz="2000" dirty="0" smtClean="0"/>
              <a:t>Only retrieve what you need</a:t>
            </a:r>
          </a:p>
          <a:p>
            <a:pPr lvl="1"/>
            <a:r>
              <a:rPr lang="en-US" sz="2000" dirty="0" smtClean="0"/>
              <a:t>In the SELECT clause, only use needed columns – avoid *</a:t>
            </a:r>
          </a:p>
          <a:p>
            <a:pPr lvl="1"/>
            <a:r>
              <a:rPr lang="en-US" sz="2000" dirty="0" smtClean="0"/>
              <a:t>Use a WHERE clause, filter to return only needed rows</a:t>
            </a:r>
          </a:p>
          <a:p>
            <a:r>
              <a:rPr lang="en-US" sz="2000" dirty="0" smtClean="0"/>
              <a:t>Improve search performance of WHERE clause</a:t>
            </a:r>
          </a:p>
          <a:p>
            <a:pPr lvl="1"/>
            <a:r>
              <a:rPr lang="en-US" sz="2000" dirty="0" smtClean="0"/>
              <a:t>Avoid expressions that manipulate columns in the predicate</a:t>
            </a:r>
          </a:p>
          <a:p>
            <a:r>
              <a:rPr lang="en-US" sz="2000" dirty="0" smtClean="0"/>
              <a:t>Minimize use of temporary tables or table variables</a:t>
            </a:r>
          </a:p>
          <a:p>
            <a:pPr lvl="1"/>
            <a:r>
              <a:rPr lang="en-US" sz="2000" dirty="0" smtClean="0"/>
              <a:t>Use windowing functions or other set-based operations when possible</a:t>
            </a:r>
          </a:p>
          <a:p>
            <a:r>
              <a:rPr lang="en-US" sz="2000" dirty="0" smtClean="0"/>
              <a:t>Avoid cursors and other iterative approaches</a:t>
            </a:r>
          </a:p>
          <a:p>
            <a:r>
              <a:rPr lang="en-US" sz="2000" dirty="0" smtClean="0"/>
              <a:t>Work with your DBA to arrange good indexes to support filters, joins, and ordering</a:t>
            </a:r>
          </a:p>
          <a:p>
            <a:r>
              <a:rPr lang="en-US" sz="2000" dirty="0" smtClean="0"/>
              <a:t>Learn how to address tasks with different query approaches to compare performance</a:t>
            </a:r>
          </a:p>
        </p:txBody>
      </p:sp>
      <p:grpSp>
        <p:nvGrpSpPr>
          <p:cNvPr id="4" name="Group 7"/>
          <p:cNvGrpSpPr>
            <a:grpSpLocks/>
          </p:cNvGrpSpPr>
          <p:nvPr/>
        </p:nvGrpSpPr>
        <p:grpSpPr bwMode="auto">
          <a:xfrm>
            <a:off x="7770160" y="5934075"/>
            <a:ext cx="914400" cy="425450"/>
            <a:chOff x="384" y="3024"/>
            <a:chExt cx="720" cy="336"/>
          </a:xfrm>
        </p:grpSpPr>
        <p:sp>
          <p:nvSpPr>
            <p:cNvPr id="5"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6" name="Group 9"/>
            <p:cNvGrpSpPr>
              <a:grpSpLocks/>
            </p:cNvGrpSpPr>
            <p:nvPr/>
          </p:nvGrpSpPr>
          <p:grpSpPr bwMode="auto">
            <a:xfrm>
              <a:off x="480" y="3096"/>
              <a:ext cx="240" cy="192"/>
              <a:chOff x="480" y="3096"/>
              <a:chExt cx="240" cy="192"/>
            </a:xfrm>
          </p:grpSpPr>
          <p:sp>
            <p:nvSpPr>
              <p:cNvPr id="7"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8"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9" name="Group 12"/>
          <p:cNvGrpSpPr>
            <a:grpSpLocks/>
          </p:cNvGrpSpPr>
          <p:nvPr/>
        </p:nvGrpSpPr>
        <p:grpSpPr bwMode="auto">
          <a:xfrm>
            <a:off x="8257523" y="6024563"/>
            <a:ext cx="304800" cy="244475"/>
            <a:chOff x="768" y="3096"/>
            <a:chExt cx="240" cy="192"/>
          </a:xfrm>
        </p:grpSpPr>
        <p:sp>
          <p:nvSpPr>
            <p:cNvPr id="10"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1"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76943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1951860404"/>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05 | </a:t>
                      </a:r>
                      <a:r>
                        <a:rPr lang="en-US" sz="1800" b="0" baseline="0" dirty="0" smtClean="0">
                          <a:latin typeface="Segoe UI Light" panose="020B0502040204020203" pitchFamily="34" charset="0"/>
                          <a:cs typeface="Segoe UI Light" panose="020B0502040204020203" pitchFamily="34" charset="0"/>
                        </a:rPr>
                        <a:t>SET Operators, Windows Functions, and Grouping</a:t>
                      </a:r>
                      <a:endParaRPr lang="en-US" sz="1800" b="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dirty="0" smtClean="0">
                          <a:latin typeface="Segoe UI Light" panose="020B0502040204020203" pitchFamily="34" charset="0"/>
                          <a:cs typeface="Segoe UI Light" panose="020B0502040204020203" pitchFamily="34" charset="0"/>
                        </a:rPr>
                        <a:t>    	</a:t>
                      </a:r>
                      <a:r>
                        <a:rPr lang="en-US" sz="1200" b="0"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2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dirty="0" smtClean="0">
                          <a:latin typeface="Segoe UI Light" panose="020B0502040204020203" pitchFamily="34" charset="0"/>
                          <a:cs typeface="Segoe UI Light" panose="020B0502040204020203" pitchFamily="34" charset="0"/>
                        </a:rPr>
                        <a:t>06 | Modifying</a:t>
                      </a:r>
                      <a:r>
                        <a:rPr lang="en-US" sz="1800" b="0" baseline="0" dirty="0" smtClean="0">
                          <a:latin typeface="Segoe UI Light" panose="020B0502040204020203" pitchFamily="34" charset="0"/>
                          <a:cs typeface="Segoe UI Light" panose="020B0502040204020203" pitchFamily="34" charset="0"/>
                        </a:rPr>
                        <a:t> Data </a:t>
                      </a:r>
                      <a:endParaRPr lang="en-US" sz="1800" b="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dirty="0" smtClean="0">
                          <a:latin typeface="Segoe UI Light" panose="020B0502040204020203" pitchFamily="34" charset="0"/>
                          <a:cs typeface="Segoe UI Light" panose="020B0502040204020203" pitchFamily="34" charset="0"/>
                        </a:rPr>
                        <a:t>	INSERT,</a:t>
                      </a:r>
                      <a:r>
                        <a:rPr lang="en-US" sz="1400" b="0"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b="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b="0"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b="0" dirty="0" smtClean="0">
                          <a:latin typeface="Segoe UI Light" panose="020B0502040204020203" pitchFamily="34" charset="0"/>
                          <a:cs typeface="Segoe UI Light" panose="020B0502040204020203" pitchFamily="34" charset="0"/>
                        </a:rPr>
                        <a:t>	Using T-SQL</a:t>
                      </a:r>
                      <a:r>
                        <a:rPr lang="en-US" sz="1200" b="0"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b="0" dirty="0" smtClean="0">
                        <a:latin typeface="Segoe UI Light" panose="020B0502040204020203" pitchFamily="34" charset="0"/>
                        <a:cs typeface="Segoe UI Light" panose="020B0502040204020203" pitchFamily="34" charset="0"/>
                      </a:endParaRPr>
                    </a:p>
                  </a:txBody>
                  <a:tcPr marL="68598" marR="68598" marT="34299" marB="34299" anchor="ctr"/>
                </a:tc>
              </a:tr>
              <a:tr h="857168">
                <a:tc>
                  <a:txBody>
                    <a:bodyPr/>
                    <a:lstStyle/>
                    <a:p>
                      <a:pPr marL="573088" indent="-573088"/>
                      <a:r>
                        <a:rPr lang="en-US" sz="1800" b="1" dirty="0" smtClean="0">
                          <a:latin typeface="Segoe UI Light" panose="020B0502040204020203" pitchFamily="34" charset="0"/>
                          <a:cs typeface="Segoe UI Light" panose="020B0502040204020203" pitchFamily="34" charset="0"/>
                        </a:rPr>
                        <a:t>08 | Retrieving SQL Server Metadata</a:t>
                      </a:r>
                      <a:r>
                        <a:rPr lang="en-US" sz="1800" b="1" baseline="0" dirty="0" smtClean="0">
                          <a:latin typeface="Segoe UI Light" panose="020B0502040204020203" pitchFamily="34" charset="0"/>
                          <a:cs typeface="Segoe UI Light" panose="020B0502040204020203" pitchFamily="34" charset="0"/>
                        </a:rPr>
                        <a:t> and Improving Query Performance</a:t>
                      </a:r>
                      <a:endParaRPr lang="en-US" sz="1800" b="1"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Querying</a:t>
                      </a:r>
                      <a:r>
                        <a:rPr lang="en-US" sz="1200" b="1"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8389712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Indexing in SQL Server</a:t>
            </a:r>
            <a:endParaRPr lang="en-US" dirty="0"/>
          </a:p>
        </p:txBody>
      </p:sp>
      <p:sp>
        <p:nvSpPr>
          <p:cNvPr id="3" name="Content Placeholder 2"/>
          <p:cNvSpPr>
            <a:spLocks noGrp="1"/>
          </p:cNvSpPr>
          <p:nvPr>
            <p:ph idx="1"/>
          </p:nvPr>
        </p:nvSpPr>
        <p:spPr>
          <a:xfrm>
            <a:off x="458787" y="992188"/>
            <a:ext cx="7880981" cy="4386262"/>
          </a:xfrm>
        </p:spPr>
        <p:txBody>
          <a:bodyPr/>
          <a:lstStyle/>
          <a:p>
            <a:r>
              <a:rPr lang="en-US" sz="2000" dirty="0" smtClean="0"/>
              <a:t>SQL Server accesses data by using indexes or by scanning all rows in a table</a:t>
            </a:r>
          </a:p>
          <a:p>
            <a:r>
              <a:rPr lang="en-US" sz="2000" dirty="0" smtClean="0"/>
              <a:t>Indexes also supports ordering operations such as grouping, joining, and ORDER BY clauses</a:t>
            </a:r>
          </a:p>
          <a:p>
            <a:pPr marL="0" indent="0">
              <a:buNone/>
            </a:pPr>
            <a:endParaRPr lang="en-US" dirty="0" smtClean="0"/>
          </a:p>
        </p:txBody>
      </p:sp>
      <p:sp>
        <p:nvSpPr>
          <p:cNvPr id="31" name="Rounded Rectangle 812099"/>
          <p:cNvSpPr>
            <a:spLocks noChangeArrowheads="1"/>
          </p:cNvSpPr>
          <p:nvPr/>
        </p:nvSpPr>
        <p:spPr bwMode="auto">
          <a:xfrm>
            <a:off x="552499" y="2700930"/>
            <a:ext cx="5945678" cy="512763"/>
          </a:xfrm>
          <a:prstGeom prst="roundRect">
            <a:avLst>
              <a:gd name="adj" fmla="val 4167"/>
            </a:avLst>
          </a:prstGeom>
          <a:noFill/>
          <a:ln w="9525" algn="ctr">
            <a:solidFill>
              <a:srgbClr val="333333"/>
            </a:solidFill>
            <a:round/>
            <a:headEnd/>
            <a:tailEnd/>
          </a:ln>
        </p:spPr>
        <p:txBody>
          <a:bodyPr wrap="none" anchor="ctr"/>
          <a:lstStyle/>
          <a:p>
            <a:pPr algn="l">
              <a:lnSpc>
                <a:spcPct val="90000"/>
              </a:lnSpc>
              <a:spcBef>
                <a:spcPct val="40000"/>
              </a:spcBef>
            </a:pPr>
            <a:r>
              <a:rPr lang="en-US" b="0" dirty="0"/>
              <a:t> </a:t>
            </a:r>
            <a:r>
              <a:rPr lang="en-US" dirty="0" smtClean="0"/>
              <a:t>Table scan: SQL </a:t>
            </a:r>
            <a:r>
              <a:rPr lang="en-US" dirty="0"/>
              <a:t>Server reads all table </a:t>
            </a:r>
            <a:r>
              <a:rPr lang="en-US" dirty="0" smtClean="0"/>
              <a:t>rows</a:t>
            </a:r>
            <a:endParaRPr lang="en-US" dirty="0"/>
          </a:p>
        </p:txBody>
      </p:sp>
      <p:sp>
        <p:nvSpPr>
          <p:cNvPr id="32" name="Rounded Rectangle 812102"/>
          <p:cNvSpPr>
            <a:spLocks noChangeArrowheads="1"/>
          </p:cNvSpPr>
          <p:nvPr/>
        </p:nvSpPr>
        <p:spPr bwMode="auto">
          <a:xfrm>
            <a:off x="1227886" y="5454219"/>
            <a:ext cx="7382669" cy="504129"/>
          </a:xfrm>
          <a:prstGeom prst="roundRect">
            <a:avLst>
              <a:gd name="adj" fmla="val 4167"/>
            </a:avLst>
          </a:prstGeom>
          <a:noFill/>
          <a:ln w="9525" algn="ctr">
            <a:solidFill>
              <a:srgbClr val="333333"/>
            </a:solidFill>
            <a:round/>
            <a:headEnd/>
            <a:tailEnd/>
          </a:ln>
        </p:spPr>
        <p:txBody>
          <a:bodyPr wrap="none" anchor="ctr"/>
          <a:lstStyle/>
          <a:p>
            <a:pPr algn="l">
              <a:lnSpc>
                <a:spcPct val="90000"/>
              </a:lnSpc>
              <a:spcBef>
                <a:spcPct val="40000"/>
              </a:spcBef>
            </a:pPr>
            <a:r>
              <a:rPr lang="en-US" dirty="0" smtClean="0"/>
              <a:t>Index seek/scan:  </a:t>
            </a:r>
            <a:r>
              <a:rPr lang="en-US" dirty="0"/>
              <a:t>SQL Server uses </a:t>
            </a:r>
            <a:r>
              <a:rPr lang="en-US" dirty="0" smtClean="0"/>
              <a:t>indexes to </a:t>
            </a:r>
            <a:r>
              <a:rPr lang="en-US" dirty="0"/>
              <a:t>find rows</a:t>
            </a:r>
          </a:p>
        </p:txBody>
      </p:sp>
      <p:grpSp>
        <p:nvGrpSpPr>
          <p:cNvPr id="33" name="Group 32"/>
          <p:cNvGrpSpPr/>
          <p:nvPr/>
        </p:nvGrpSpPr>
        <p:grpSpPr>
          <a:xfrm>
            <a:off x="5625846" y="3271007"/>
            <a:ext cx="2941637" cy="1990725"/>
            <a:chOff x="5684838" y="3640470"/>
            <a:chExt cx="2941637" cy="1990725"/>
          </a:xfrm>
        </p:grpSpPr>
        <p:pic>
          <p:nvPicPr>
            <p:cNvPr id="34" name="Picture 4" descr="Table"/>
            <p:cNvPicPr>
              <a:picLocks noChangeAspect="1" noChangeArrowheads="1"/>
            </p:cNvPicPr>
            <p:nvPr/>
          </p:nvPicPr>
          <p:blipFill>
            <a:blip r:embed="rId3" cstate="print"/>
            <a:srcRect/>
            <a:stretch>
              <a:fillRect/>
            </a:stretch>
          </p:blipFill>
          <p:spPr bwMode="auto">
            <a:xfrm>
              <a:off x="6945313" y="3772232"/>
              <a:ext cx="1681162" cy="1858963"/>
            </a:xfrm>
            <a:prstGeom prst="rect">
              <a:avLst/>
            </a:prstGeom>
            <a:noFill/>
            <a:ln w="9525">
              <a:noFill/>
              <a:miter lim="800000"/>
              <a:headEnd/>
              <a:tailEnd/>
            </a:ln>
          </p:spPr>
        </p:pic>
        <p:sp>
          <p:nvSpPr>
            <p:cNvPr id="35" name="Line 5"/>
            <p:cNvSpPr>
              <a:spLocks noChangeShapeType="1"/>
            </p:cNvSpPr>
            <p:nvPr/>
          </p:nvSpPr>
          <p:spPr bwMode="auto">
            <a:xfrm>
              <a:off x="6248400" y="3867482"/>
              <a:ext cx="338138" cy="461963"/>
            </a:xfrm>
            <a:prstGeom prst="line">
              <a:avLst/>
            </a:prstGeom>
            <a:noFill/>
            <a:ln w="38100">
              <a:solidFill>
                <a:srgbClr val="CC0000"/>
              </a:solidFill>
              <a:round/>
              <a:headEnd/>
              <a:tailEnd/>
            </a:ln>
          </p:spPr>
          <p:txBody>
            <a:bodyPr anchor="ctr"/>
            <a:lstStyle/>
            <a:p>
              <a:endParaRPr lang="en-AU" dirty="0"/>
            </a:p>
          </p:txBody>
        </p:sp>
        <p:pic>
          <p:nvPicPr>
            <p:cNvPr id="36" name="Picture 6" descr="Document_WritingB01"/>
            <p:cNvPicPr>
              <a:picLocks noChangeAspect="1" noChangeArrowheads="1"/>
            </p:cNvPicPr>
            <p:nvPr/>
          </p:nvPicPr>
          <p:blipFill>
            <a:blip r:embed="rId4" cstate="print"/>
            <a:srcRect/>
            <a:stretch>
              <a:fillRect/>
            </a:stretch>
          </p:blipFill>
          <p:spPr bwMode="auto">
            <a:xfrm>
              <a:off x="6421438" y="4235782"/>
              <a:ext cx="271462" cy="442913"/>
            </a:xfrm>
            <a:prstGeom prst="rect">
              <a:avLst/>
            </a:prstGeom>
            <a:noFill/>
            <a:ln w="9525">
              <a:noFill/>
              <a:miter lim="800000"/>
              <a:headEnd/>
              <a:tailEnd/>
            </a:ln>
          </p:spPr>
        </p:pic>
        <p:sp>
          <p:nvSpPr>
            <p:cNvPr id="37" name="Line 10"/>
            <p:cNvSpPr>
              <a:spLocks noChangeShapeType="1"/>
            </p:cNvSpPr>
            <p:nvPr/>
          </p:nvSpPr>
          <p:spPr bwMode="auto">
            <a:xfrm flipH="1">
              <a:off x="5795963" y="3867482"/>
              <a:ext cx="338137" cy="461963"/>
            </a:xfrm>
            <a:prstGeom prst="line">
              <a:avLst/>
            </a:prstGeom>
            <a:noFill/>
            <a:ln w="38100">
              <a:solidFill>
                <a:srgbClr val="CC0000"/>
              </a:solidFill>
              <a:round/>
              <a:headEnd/>
              <a:tailEnd/>
            </a:ln>
          </p:spPr>
          <p:txBody>
            <a:bodyPr anchor="ctr"/>
            <a:lstStyle/>
            <a:p>
              <a:endParaRPr lang="en-AU" dirty="0"/>
            </a:p>
          </p:txBody>
        </p:sp>
        <p:pic>
          <p:nvPicPr>
            <p:cNvPr id="38" name="Picture 11" descr="Document_WritingB01"/>
            <p:cNvPicPr>
              <a:picLocks noChangeAspect="1" noChangeArrowheads="1"/>
            </p:cNvPicPr>
            <p:nvPr/>
          </p:nvPicPr>
          <p:blipFill>
            <a:blip r:embed="rId4" cstate="print"/>
            <a:srcRect/>
            <a:stretch>
              <a:fillRect/>
            </a:stretch>
          </p:blipFill>
          <p:spPr bwMode="auto">
            <a:xfrm>
              <a:off x="6064250" y="3640470"/>
              <a:ext cx="271463" cy="442912"/>
            </a:xfrm>
            <a:prstGeom prst="rect">
              <a:avLst/>
            </a:prstGeom>
            <a:noFill/>
            <a:ln w="9525">
              <a:noFill/>
              <a:miter lim="800000"/>
              <a:headEnd/>
              <a:tailEnd/>
            </a:ln>
          </p:spPr>
        </p:pic>
        <p:pic>
          <p:nvPicPr>
            <p:cNvPr id="39" name="Picture 12" descr="Document_WritingB01"/>
            <p:cNvPicPr>
              <a:picLocks noChangeAspect="1" noChangeArrowheads="1"/>
            </p:cNvPicPr>
            <p:nvPr/>
          </p:nvPicPr>
          <p:blipFill>
            <a:blip r:embed="rId4" cstate="print"/>
            <a:srcRect/>
            <a:stretch>
              <a:fillRect/>
            </a:stretch>
          </p:blipFill>
          <p:spPr bwMode="auto">
            <a:xfrm>
              <a:off x="5684838" y="4235782"/>
              <a:ext cx="271462" cy="442913"/>
            </a:xfrm>
            <a:prstGeom prst="rect">
              <a:avLst/>
            </a:prstGeom>
            <a:noFill/>
            <a:ln w="9525">
              <a:noFill/>
              <a:miter lim="800000"/>
              <a:headEnd/>
              <a:tailEnd/>
            </a:ln>
          </p:spPr>
        </p:pic>
        <p:sp>
          <p:nvSpPr>
            <p:cNvPr id="40" name="Freeform 13"/>
            <p:cNvSpPr>
              <a:spLocks/>
            </p:cNvSpPr>
            <p:nvPr/>
          </p:nvSpPr>
          <p:spPr bwMode="auto">
            <a:xfrm rot="11042913" flipH="1">
              <a:off x="6289675" y="4692982"/>
              <a:ext cx="655638" cy="317500"/>
            </a:xfrm>
            <a:custGeom>
              <a:avLst/>
              <a:gdLst>
                <a:gd name="T0" fmla="*/ 2147483647 w 826"/>
                <a:gd name="T1" fmla="*/ 2147483647 h 401"/>
                <a:gd name="T2" fmla="*/ 2147483647 w 826"/>
                <a:gd name="T3" fmla="*/ 2147483647 h 401"/>
                <a:gd name="T4" fmla="*/ 2147483647 w 826"/>
                <a:gd name="T5" fmla="*/ 0 h 401"/>
                <a:gd name="T6" fmla="*/ 2147483647 w 826"/>
                <a:gd name="T7" fmla="*/ 2147483647 h 401"/>
                <a:gd name="T8" fmla="*/ 2147483647 w 826"/>
                <a:gd name="T9" fmla="*/ 2147483647 h 401"/>
                <a:gd name="T10" fmla="*/ 2147483647 w 826"/>
                <a:gd name="T11" fmla="*/ 2147483647 h 401"/>
                <a:gd name="T12" fmla="*/ 2147483647 w 826"/>
                <a:gd name="T13" fmla="*/ 2147483647 h 401"/>
                <a:gd name="T14" fmla="*/ 2147483647 w 826"/>
                <a:gd name="T15" fmla="*/ 2147483647 h 401"/>
                <a:gd name="T16" fmla="*/ 2147483647 w 826"/>
                <a:gd name="T17" fmla="*/ 2147483647 h 401"/>
                <a:gd name="T18" fmla="*/ 2147483647 w 826"/>
                <a:gd name="T19" fmla="*/ 2147483647 h 401"/>
                <a:gd name="T20" fmla="*/ 2147483647 w 826"/>
                <a:gd name="T21" fmla="*/ 2147483647 h 401"/>
                <a:gd name="T22" fmla="*/ 2147483647 w 826"/>
                <a:gd name="T23" fmla="*/ 2147483647 h 401"/>
                <a:gd name="T24" fmla="*/ 2147483647 w 826"/>
                <a:gd name="T25" fmla="*/ 2147483647 h 401"/>
                <a:gd name="T26" fmla="*/ 2147483647 w 826"/>
                <a:gd name="T27" fmla="*/ 2147483647 h 401"/>
                <a:gd name="T28" fmla="*/ 2147483647 w 826"/>
                <a:gd name="T29" fmla="*/ 2147483647 h 401"/>
                <a:gd name="T30" fmla="*/ 2147483647 w 826"/>
                <a:gd name="T31" fmla="*/ 2147483647 h 401"/>
                <a:gd name="T32" fmla="*/ 2147483647 w 826"/>
                <a:gd name="T33" fmla="*/ 2147483647 h 401"/>
                <a:gd name="T34" fmla="*/ 2147483647 w 826"/>
                <a:gd name="T35" fmla="*/ 2147483647 h 401"/>
                <a:gd name="T36" fmla="*/ 2147483647 w 826"/>
                <a:gd name="T37" fmla="*/ 2147483647 h 401"/>
                <a:gd name="T38" fmla="*/ 2147483647 w 826"/>
                <a:gd name="T39" fmla="*/ 2147483647 h 401"/>
                <a:gd name="T40" fmla="*/ 0 w 826"/>
                <a:gd name="T41" fmla="*/ 2147483647 h 401"/>
                <a:gd name="T42" fmla="*/ 2147483647 w 826"/>
                <a:gd name="T43" fmla="*/ 2147483647 h 401"/>
                <a:gd name="T44" fmla="*/ 2147483647 w 826"/>
                <a:gd name="T45" fmla="*/ 2147483647 h 401"/>
                <a:gd name="T46" fmla="*/ 2147483647 w 826"/>
                <a:gd name="T47" fmla="*/ 2147483647 h 401"/>
                <a:gd name="T48" fmla="*/ 2147483647 w 826"/>
                <a:gd name="T49" fmla="*/ 2147483647 h 401"/>
                <a:gd name="T50" fmla="*/ 2147483647 w 826"/>
                <a:gd name="T51" fmla="*/ 2147483647 h 401"/>
                <a:gd name="T52" fmla="*/ 2147483647 w 826"/>
                <a:gd name="T53" fmla="*/ 2147483647 h 401"/>
                <a:gd name="T54" fmla="*/ 2147483647 w 826"/>
                <a:gd name="T55" fmla="*/ 2147483647 h 401"/>
                <a:gd name="T56" fmla="*/ 2147483647 w 826"/>
                <a:gd name="T57" fmla="*/ 2147483647 h 401"/>
                <a:gd name="T58" fmla="*/ 2147483647 w 826"/>
                <a:gd name="T59" fmla="*/ 2147483647 h 401"/>
                <a:gd name="T60" fmla="*/ 2147483647 w 826"/>
                <a:gd name="T61" fmla="*/ 2147483647 h 401"/>
                <a:gd name="T62" fmla="*/ 2147483647 w 826"/>
                <a:gd name="T63" fmla="*/ 2147483647 h 401"/>
                <a:gd name="T64" fmla="*/ 2147483647 w 826"/>
                <a:gd name="T65" fmla="*/ 2147483647 h 401"/>
                <a:gd name="T66" fmla="*/ 2147483647 w 826"/>
                <a:gd name="T67" fmla="*/ 2147483647 h 401"/>
                <a:gd name="T68" fmla="*/ 2147483647 w 826"/>
                <a:gd name="T69" fmla="*/ 2147483647 h 401"/>
                <a:gd name="T70" fmla="*/ 2147483647 w 826"/>
                <a:gd name="T71" fmla="*/ 2147483647 h 4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6"/>
                <a:gd name="T109" fmla="*/ 0 h 401"/>
                <a:gd name="T110" fmla="*/ 826 w 826"/>
                <a:gd name="T111" fmla="*/ 401 h 4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6" h="401">
                  <a:moveTo>
                    <a:pt x="586" y="150"/>
                  </a:moveTo>
                  <a:lnTo>
                    <a:pt x="583" y="164"/>
                  </a:lnTo>
                  <a:lnTo>
                    <a:pt x="580" y="182"/>
                  </a:lnTo>
                  <a:lnTo>
                    <a:pt x="577" y="203"/>
                  </a:lnTo>
                  <a:lnTo>
                    <a:pt x="826" y="98"/>
                  </a:lnTo>
                  <a:lnTo>
                    <a:pt x="577" y="0"/>
                  </a:lnTo>
                  <a:lnTo>
                    <a:pt x="580" y="19"/>
                  </a:lnTo>
                  <a:lnTo>
                    <a:pt x="583" y="37"/>
                  </a:lnTo>
                  <a:lnTo>
                    <a:pt x="586" y="53"/>
                  </a:lnTo>
                  <a:lnTo>
                    <a:pt x="564" y="56"/>
                  </a:lnTo>
                  <a:lnTo>
                    <a:pt x="538" y="58"/>
                  </a:lnTo>
                  <a:lnTo>
                    <a:pt x="503" y="63"/>
                  </a:lnTo>
                  <a:lnTo>
                    <a:pt x="462" y="70"/>
                  </a:lnTo>
                  <a:lnTo>
                    <a:pt x="417" y="79"/>
                  </a:lnTo>
                  <a:lnTo>
                    <a:pt x="393" y="85"/>
                  </a:lnTo>
                  <a:lnTo>
                    <a:pt x="368" y="92"/>
                  </a:lnTo>
                  <a:lnTo>
                    <a:pt x="342" y="99"/>
                  </a:lnTo>
                  <a:lnTo>
                    <a:pt x="317" y="108"/>
                  </a:lnTo>
                  <a:lnTo>
                    <a:pt x="291" y="116"/>
                  </a:lnTo>
                  <a:lnTo>
                    <a:pt x="265" y="128"/>
                  </a:lnTo>
                  <a:lnTo>
                    <a:pt x="239" y="138"/>
                  </a:lnTo>
                  <a:lnTo>
                    <a:pt x="213" y="151"/>
                  </a:lnTo>
                  <a:lnTo>
                    <a:pt x="188" y="164"/>
                  </a:lnTo>
                  <a:lnTo>
                    <a:pt x="164" y="179"/>
                  </a:lnTo>
                  <a:lnTo>
                    <a:pt x="141" y="195"/>
                  </a:lnTo>
                  <a:lnTo>
                    <a:pt x="119" y="212"/>
                  </a:lnTo>
                  <a:lnTo>
                    <a:pt x="107" y="221"/>
                  </a:lnTo>
                  <a:lnTo>
                    <a:pt x="97" y="231"/>
                  </a:lnTo>
                  <a:lnTo>
                    <a:pt x="87" y="241"/>
                  </a:lnTo>
                  <a:lnTo>
                    <a:pt x="78" y="251"/>
                  </a:lnTo>
                  <a:lnTo>
                    <a:pt x="68" y="261"/>
                  </a:lnTo>
                  <a:lnTo>
                    <a:pt x="59" y="272"/>
                  </a:lnTo>
                  <a:lnTo>
                    <a:pt x="52" y="283"/>
                  </a:lnTo>
                  <a:lnTo>
                    <a:pt x="43" y="295"/>
                  </a:lnTo>
                  <a:lnTo>
                    <a:pt x="36" y="306"/>
                  </a:lnTo>
                  <a:lnTo>
                    <a:pt x="29" y="318"/>
                  </a:lnTo>
                  <a:lnTo>
                    <a:pt x="23" y="331"/>
                  </a:lnTo>
                  <a:lnTo>
                    <a:pt x="17" y="344"/>
                  </a:lnTo>
                  <a:lnTo>
                    <a:pt x="13" y="357"/>
                  </a:lnTo>
                  <a:lnTo>
                    <a:pt x="7" y="372"/>
                  </a:lnTo>
                  <a:lnTo>
                    <a:pt x="4" y="386"/>
                  </a:lnTo>
                  <a:lnTo>
                    <a:pt x="0" y="401"/>
                  </a:lnTo>
                  <a:lnTo>
                    <a:pt x="7" y="387"/>
                  </a:lnTo>
                  <a:lnTo>
                    <a:pt x="15" y="374"/>
                  </a:lnTo>
                  <a:lnTo>
                    <a:pt x="22" y="361"/>
                  </a:lnTo>
                  <a:lnTo>
                    <a:pt x="29" y="350"/>
                  </a:lnTo>
                  <a:lnTo>
                    <a:pt x="45" y="327"/>
                  </a:lnTo>
                  <a:lnTo>
                    <a:pt x="64" y="306"/>
                  </a:lnTo>
                  <a:lnTo>
                    <a:pt x="74" y="296"/>
                  </a:lnTo>
                  <a:lnTo>
                    <a:pt x="83" y="287"/>
                  </a:lnTo>
                  <a:lnTo>
                    <a:pt x="93" y="277"/>
                  </a:lnTo>
                  <a:lnTo>
                    <a:pt x="104" y="269"/>
                  </a:lnTo>
                  <a:lnTo>
                    <a:pt x="115" y="261"/>
                  </a:lnTo>
                  <a:lnTo>
                    <a:pt x="125" y="253"/>
                  </a:lnTo>
                  <a:lnTo>
                    <a:pt x="136" y="245"/>
                  </a:lnTo>
                  <a:lnTo>
                    <a:pt x="148" y="238"/>
                  </a:lnTo>
                  <a:lnTo>
                    <a:pt x="171" y="225"/>
                  </a:lnTo>
                  <a:lnTo>
                    <a:pt x="194" y="214"/>
                  </a:lnTo>
                  <a:lnTo>
                    <a:pt x="219" y="202"/>
                  </a:lnTo>
                  <a:lnTo>
                    <a:pt x="244" y="193"/>
                  </a:lnTo>
                  <a:lnTo>
                    <a:pt x="268" y="185"/>
                  </a:lnTo>
                  <a:lnTo>
                    <a:pt x="293" y="177"/>
                  </a:lnTo>
                  <a:lnTo>
                    <a:pt x="317" y="172"/>
                  </a:lnTo>
                  <a:lnTo>
                    <a:pt x="342" y="166"/>
                  </a:lnTo>
                  <a:lnTo>
                    <a:pt x="367" y="161"/>
                  </a:lnTo>
                  <a:lnTo>
                    <a:pt x="390" y="157"/>
                  </a:lnTo>
                  <a:lnTo>
                    <a:pt x="435" y="153"/>
                  </a:lnTo>
                  <a:lnTo>
                    <a:pt x="477" y="150"/>
                  </a:lnTo>
                  <a:lnTo>
                    <a:pt x="513" y="148"/>
                  </a:lnTo>
                  <a:lnTo>
                    <a:pt x="542" y="148"/>
                  </a:lnTo>
                  <a:lnTo>
                    <a:pt x="565" y="148"/>
                  </a:lnTo>
                  <a:lnTo>
                    <a:pt x="586" y="150"/>
                  </a:lnTo>
                  <a:close/>
                </a:path>
              </a:pathLst>
            </a:custGeom>
            <a:solidFill>
              <a:srgbClr val="FF0000">
                <a:alpha val="74901"/>
              </a:srgbClr>
            </a:solidFill>
            <a:ln w="9525">
              <a:noFill/>
              <a:round/>
              <a:headEnd/>
              <a:tailEnd/>
            </a:ln>
          </p:spPr>
          <p:txBody>
            <a:bodyPr/>
            <a:lstStyle/>
            <a:p>
              <a:endParaRPr lang="en-US" dirty="0"/>
            </a:p>
          </p:txBody>
        </p:sp>
      </p:grpSp>
      <p:grpSp>
        <p:nvGrpSpPr>
          <p:cNvPr id="41" name="Group 40"/>
          <p:cNvGrpSpPr/>
          <p:nvPr/>
        </p:nvGrpSpPr>
        <p:grpSpPr>
          <a:xfrm>
            <a:off x="552499" y="3317044"/>
            <a:ext cx="2562225" cy="1898650"/>
            <a:chOff x="449263" y="2060907"/>
            <a:chExt cx="2562225" cy="1898650"/>
          </a:xfrm>
        </p:grpSpPr>
        <p:pic>
          <p:nvPicPr>
            <p:cNvPr id="42" name="Picture 3" descr="Table"/>
            <p:cNvPicPr>
              <a:picLocks noChangeAspect="1" noChangeArrowheads="1"/>
            </p:cNvPicPr>
            <p:nvPr/>
          </p:nvPicPr>
          <p:blipFill>
            <a:blip r:embed="rId3" cstate="print"/>
            <a:srcRect/>
            <a:stretch>
              <a:fillRect/>
            </a:stretch>
          </p:blipFill>
          <p:spPr bwMode="auto">
            <a:xfrm>
              <a:off x="1330325" y="2100595"/>
              <a:ext cx="1681163" cy="1858962"/>
            </a:xfrm>
            <a:prstGeom prst="rect">
              <a:avLst/>
            </a:prstGeom>
            <a:noFill/>
            <a:ln w="9525">
              <a:noFill/>
              <a:miter lim="800000"/>
              <a:headEnd/>
              <a:tailEnd/>
            </a:ln>
          </p:spPr>
        </p:pic>
        <p:pic>
          <p:nvPicPr>
            <p:cNvPr id="43" name="Picture 7" descr="Document_WritingB01"/>
            <p:cNvPicPr>
              <a:picLocks noChangeAspect="1" noChangeArrowheads="1"/>
            </p:cNvPicPr>
            <p:nvPr/>
          </p:nvPicPr>
          <p:blipFill>
            <a:blip r:embed="rId4" cstate="print"/>
            <a:srcRect/>
            <a:stretch>
              <a:fillRect/>
            </a:stretch>
          </p:blipFill>
          <p:spPr bwMode="auto">
            <a:xfrm>
              <a:off x="449263" y="2118057"/>
              <a:ext cx="271462" cy="442913"/>
            </a:xfrm>
            <a:prstGeom prst="rect">
              <a:avLst/>
            </a:prstGeom>
            <a:noFill/>
            <a:ln w="9525">
              <a:noFill/>
              <a:miter lim="800000"/>
              <a:headEnd/>
              <a:tailEnd/>
            </a:ln>
          </p:spPr>
        </p:pic>
        <p:pic>
          <p:nvPicPr>
            <p:cNvPr id="44" name="Picture 8" descr="Document_WritingB01"/>
            <p:cNvPicPr>
              <a:picLocks noChangeAspect="1" noChangeArrowheads="1"/>
            </p:cNvPicPr>
            <p:nvPr/>
          </p:nvPicPr>
          <p:blipFill>
            <a:blip r:embed="rId4" cstate="print"/>
            <a:srcRect/>
            <a:stretch>
              <a:fillRect/>
            </a:stretch>
          </p:blipFill>
          <p:spPr bwMode="auto">
            <a:xfrm>
              <a:off x="449263" y="2583195"/>
              <a:ext cx="271462" cy="442912"/>
            </a:xfrm>
            <a:prstGeom prst="rect">
              <a:avLst/>
            </a:prstGeom>
            <a:noFill/>
            <a:ln w="9525">
              <a:noFill/>
              <a:miter lim="800000"/>
              <a:headEnd/>
              <a:tailEnd/>
            </a:ln>
          </p:spPr>
        </p:pic>
        <p:pic>
          <p:nvPicPr>
            <p:cNvPr id="45" name="Picture 9" descr="Document_WritingB01"/>
            <p:cNvPicPr>
              <a:picLocks noChangeAspect="1" noChangeArrowheads="1"/>
            </p:cNvPicPr>
            <p:nvPr/>
          </p:nvPicPr>
          <p:blipFill>
            <a:blip r:embed="rId4" cstate="print"/>
            <a:srcRect/>
            <a:stretch>
              <a:fillRect/>
            </a:stretch>
          </p:blipFill>
          <p:spPr bwMode="auto">
            <a:xfrm>
              <a:off x="449263" y="3048332"/>
              <a:ext cx="271462" cy="442913"/>
            </a:xfrm>
            <a:prstGeom prst="rect">
              <a:avLst/>
            </a:prstGeom>
            <a:noFill/>
            <a:ln w="9525">
              <a:noFill/>
              <a:miter lim="800000"/>
              <a:headEnd/>
              <a:tailEnd/>
            </a:ln>
          </p:spPr>
        </p:pic>
        <p:sp>
          <p:nvSpPr>
            <p:cNvPr id="46" name="Freeform 14"/>
            <p:cNvSpPr>
              <a:spLocks/>
            </p:cNvSpPr>
            <p:nvPr/>
          </p:nvSpPr>
          <p:spPr bwMode="auto">
            <a:xfrm>
              <a:off x="982663" y="2060907"/>
              <a:ext cx="163512" cy="1438275"/>
            </a:xfrm>
            <a:custGeom>
              <a:avLst/>
              <a:gdLst>
                <a:gd name="T0" fmla="*/ 2147483647 w 103"/>
                <a:gd name="T1" fmla="*/ 2147483647 h 906"/>
                <a:gd name="T2" fmla="*/ 2147483647 w 103"/>
                <a:gd name="T3" fmla="*/ 2147483647 h 906"/>
                <a:gd name="T4" fmla="*/ 2147483647 w 103"/>
                <a:gd name="T5" fmla="*/ 2147483647 h 906"/>
                <a:gd name="T6" fmla="*/ 2147483647 w 103"/>
                <a:gd name="T7" fmla="*/ 2147483647 h 906"/>
                <a:gd name="T8" fmla="*/ 2147483647 w 103"/>
                <a:gd name="T9" fmla="*/ 2147483647 h 906"/>
                <a:gd name="T10" fmla="*/ 2147483647 w 103"/>
                <a:gd name="T11" fmla="*/ 2147483647 h 906"/>
                <a:gd name="T12" fmla="*/ 2147483647 w 103"/>
                <a:gd name="T13" fmla="*/ 2147483647 h 906"/>
                <a:gd name="T14" fmla="*/ 2147483647 w 103"/>
                <a:gd name="T15" fmla="*/ 2147483647 h 906"/>
                <a:gd name="T16" fmla="*/ 2147483647 w 103"/>
                <a:gd name="T17" fmla="*/ 2147483647 h 906"/>
                <a:gd name="T18" fmla="*/ 0 w 103"/>
                <a:gd name="T19" fmla="*/ 2147483647 h 906"/>
                <a:gd name="T20" fmla="*/ 2147483647 w 103"/>
                <a:gd name="T21" fmla="*/ 2147483647 h 906"/>
                <a:gd name="T22" fmla="*/ 2147483647 w 103"/>
                <a:gd name="T23" fmla="*/ 0 h 906"/>
                <a:gd name="T24" fmla="*/ 2147483647 w 103"/>
                <a:gd name="T25" fmla="*/ 2147483647 h 9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906"/>
                <a:gd name="T41" fmla="*/ 103 w 103"/>
                <a:gd name="T42" fmla="*/ 906 h 9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4901"/>
              </a:srgbClr>
            </a:solidFill>
            <a:ln w="9525">
              <a:noFill/>
              <a:round/>
              <a:headEnd/>
              <a:tailEnd/>
            </a:ln>
          </p:spPr>
          <p:txBody>
            <a:bodyPr/>
            <a:lstStyle/>
            <a:p>
              <a:endParaRPr lang="en-US" dirty="0"/>
            </a:p>
          </p:txBody>
        </p:sp>
      </p:grpSp>
    </p:spTree>
    <p:extLst>
      <p:ext uri="{BB962C8B-B14F-4D97-AF65-F5344CB8AC3E}">
        <p14:creationId xmlns:p14="http://schemas.microsoft.com/office/powerpoint/2010/main" val="120656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626006" cy="992188"/>
          </a:xfrm>
        </p:spPr>
        <p:txBody>
          <a:bodyPr/>
          <a:lstStyle/>
          <a:p>
            <a:r>
              <a:rPr lang="en-US" dirty="0" smtClean="0"/>
              <a:t>SQL</a:t>
            </a:r>
            <a:r>
              <a:rPr lang="en-US" baseline="0" dirty="0" smtClean="0"/>
              <a:t> Server indexes: performance </a:t>
            </a:r>
            <a:r>
              <a:rPr lang="en-US" dirty="0"/>
              <a:t>c</a:t>
            </a:r>
            <a:r>
              <a:rPr lang="en-US" baseline="0" dirty="0" smtClean="0"/>
              <a:t>onsiderations</a:t>
            </a:r>
            <a:endParaRPr lang="en-US" dirty="0"/>
          </a:p>
        </p:txBody>
      </p:sp>
      <p:sp>
        <p:nvSpPr>
          <p:cNvPr id="3" name="Content Placeholder 2"/>
          <p:cNvSpPr>
            <a:spLocks noGrp="1"/>
          </p:cNvSpPr>
          <p:nvPr>
            <p:ph idx="1"/>
          </p:nvPr>
        </p:nvSpPr>
        <p:spPr/>
        <p:txBody>
          <a:bodyPr/>
          <a:lstStyle/>
          <a:p>
            <a:endParaRPr lang="en-US" sz="2000" dirty="0" smtClean="0"/>
          </a:p>
          <a:p>
            <a:r>
              <a:rPr lang="en-US" sz="2000" dirty="0" smtClean="0"/>
              <a:t>Check query execution plans to see if indexes are present and being used as expected</a:t>
            </a:r>
          </a:p>
          <a:p>
            <a:endParaRPr lang="en-US" sz="2000" dirty="0" smtClean="0"/>
          </a:p>
          <a:p>
            <a:r>
              <a:rPr lang="en-US" sz="2000" dirty="0" smtClean="0"/>
              <a:t>For </a:t>
            </a:r>
            <a:r>
              <a:rPr lang="en-US" sz="2000" dirty="0"/>
              <a:t>query </a:t>
            </a:r>
            <a:r>
              <a:rPr lang="en-US" sz="2000" dirty="0" smtClean="0"/>
              <a:t>writers </a:t>
            </a:r>
            <a:r>
              <a:rPr lang="en-US" sz="2000" dirty="0"/>
              <a:t>who are not DBAs or database </a:t>
            </a:r>
            <a:r>
              <a:rPr lang="en-US" sz="2000" dirty="0" smtClean="0"/>
              <a:t>developers,  the ability to recognize problems </a:t>
            </a:r>
            <a:r>
              <a:rPr lang="en-US" sz="2000" dirty="0"/>
              <a:t>with indexes, such as </a:t>
            </a:r>
            <a:r>
              <a:rPr lang="en-US" sz="2000" dirty="0" smtClean="0"/>
              <a:t>the use of table </a:t>
            </a:r>
            <a:r>
              <a:rPr lang="en-US" sz="2000" dirty="0"/>
              <a:t>scans when you expect an index to be used, can be very helpful in tuning an </a:t>
            </a:r>
            <a:r>
              <a:rPr lang="en-US" sz="2000" dirty="0" smtClean="0"/>
              <a:t>application</a:t>
            </a:r>
            <a:endParaRPr lang="en-US" sz="2000" dirty="0"/>
          </a:p>
          <a:p>
            <a:endParaRPr lang="en-US" dirty="0"/>
          </a:p>
        </p:txBody>
      </p:sp>
    </p:spTree>
    <p:extLst>
      <p:ext uri="{BB962C8B-B14F-4D97-AF65-F5344CB8AC3E}">
        <p14:creationId xmlns:p14="http://schemas.microsoft.com/office/powerpoint/2010/main" val="636384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Distribution statistics</a:t>
            </a:r>
            <a:endParaRPr lang="en-US" dirty="0"/>
          </a:p>
        </p:txBody>
      </p:sp>
      <p:sp>
        <p:nvSpPr>
          <p:cNvPr id="3" name="Content Placeholder 2"/>
          <p:cNvSpPr>
            <a:spLocks noGrp="1"/>
          </p:cNvSpPr>
          <p:nvPr>
            <p:ph idx="1"/>
          </p:nvPr>
        </p:nvSpPr>
        <p:spPr>
          <a:xfrm>
            <a:off x="458788" y="1025438"/>
            <a:ext cx="7751762" cy="4386262"/>
          </a:xfrm>
        </p:spPr>
        <p:txBody>
          <a:bodyPr/>
          <a:lstStyle/>
          <a:p>
            <a:r>
              <a:rPr lang="en-US" sz="2000" dirty="0" smtClean="0"/>
              <a:t>Distribution statistics describe the distribution and the uniqueness, or selectivity, of data</a:t>
            </a:r>
          </a:p>
          <a:p>
            <a:r>
              <a:rPr lang="en-US" sz="2000" dirty="0" smtClean="0"/>
              <a:t>Statistics, by default, are created and updated automatically</a:t>
            </a:r>
          </a:p>
          <a:p>
            <a:r>
              <a:rPr lang="en-US" sz="2000" dirty="0" smtClean="0"/>
              <a:t>Statistics are used by the query optimizer to estimate the selectivity of data, including the size of the results</a:t>
            </a:r>
          </a:p>
          <a:p>
            <a:r>
              <a:rPr lang="en-US" sz="2000" dirty="0" smtClean="0"/>
              <a:t>Large </a:t>
            </a:r>
            <a:r>
              <a:rPr lang="en-US" sz="2000" dirty="0"/>
              <a:t>variances between estimated and actual values might indicate a problem with the estimates, which may be addressed through updating </a:t>
            </a:r>
            <a:r>
              <a:rPr lang="en-US" sz="2000" dirty="0" smtClean="0"/>
              <a:t>statistics</a:t>
            </a:r>
            <a:endParaRPr lang="en-US" sz="2000" dirty="0"/>
          </a:p>
        </p:txBody>
      </p:sp>
    </p:spTree>
    <p:extLst>
      <p:ext uri="{BB962C8B-B14F-4D97-AF65-F5344CB8AC3E}">
        <p14:creationId xmlns:p14="http://schemas.microsoft.com/office/powerpoint/2010/main" val="3231546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cursors</a:t>
            </a:r>
            <a:endParaRPr lang="en-US" dirty="0"/>
          </a:p>
        </p:txBody>
      </p:sp>
      <p:sp>
        <p:nvSpPr>
          <p:cNvPr id="3" name="Content Placeholder 2"/>
          <p:cNvSpPr>
            <a:spLocks noGrp="1"/>
          </p:cNvSpPr>
          <p:nvPr>
            <p:ph idx="1"/>
          </p:nvPr>
        </p:nvSpPr>
        <p:spPr/>
        <p:txBody>
          <a:bodyPr/>
          <a:lstStyle/>
          <a:p>
            <a:r>
              <a:rPr lang="en-US" sz="2000" dirty="0" smtClean="0"/>
              <a:t>Cursors contradict</a:t>
            </a:r>
            <a:r>
              <a:rPr lang="en-US" sz="2000" i="1" dirty="0" smtClean="0"/>
              <a:t> </a:t>
            </a:r>
            <a:r>
              <a:rPr lang="en-US" sz="2000" dirty="0" smtClean="0"/>
              <a:t>the relational model, which operates on sets</a:t>
            </a:r>
          </a:p>
          <a:p>
            <a:r>
              <a:rPr lang="en-US" sz="2000" dirty="0" smtClean="0"/>
              <a:t>Cursors typically require more code than set-based approach</a:t>
            </a:r>
          </a:p>
          <a:p>
            <a:r>
              <a:rPr lang="en-US" sz="2000" dirty="0" smtClean="0"/>
              <a:t>Cursors typically incur more overhead during execution than a comparable set-based operation</a:t>
            </a:r>
          </a:p>
          <a:p>
            <a:r>
              <a:rPr lang="en-US" sz="2000" dirty="0" smtClean="0"/>
              <a:t>Alternatives to cursors:</a:t>
            </a:r>
          </a:p>
          <a:p>
            <a:pPr lvl="1"/>
            <a:r>
              <a:rPr lang="en-US" sz="2000" dirty="0" smtClean="0"/>
              <a:t>Windowing functions</a:t>
            </a:r>
          </a:p>
          <a:p>
            <a:pPr lvl="1"/>
            <a:r>
              <a:rPr lang="en-US" sz="2000" dirty="0" smtClean="0"/>
              <a:t>Aggregate functions</a:t>
            </a:r>
          </a:p>
          <a:p>
            <a:r>
              <a:rPr lang="en-US" sz="2000" dirty="0" smtClean="0"/>
              <a:t>Appropriate uses for cursors:</a:t>
            </a:r>
          </a:p>
          <a:p>
            <a:pPr lvl="1"/>
            <a:r>
              <a:rPr lang="en-US" sz="2000" dirty="0" smtClean="0"/>
              <a:t>Generating dynamic SQL code</a:t>
            </a:r>
          </a:p>
          <a:p>
            <a:pPr lvl="1"/>
            <a:r>
              <a:rPr lang="en-US" sz="2000" dirty="0" smtClean="0"/>
              <a:t>Performing administrative tasks</a:t>
            </a:r>
          </a:p>
          <a:p>
            <a:endParaRPr lang="en-US" dirty="0"/>
          </a:p>
        </p:txBody>
      </p:sp>
    </p:spTree>
    <p:extLst>
      <p:ext uri="{BB962C8B-B14F-4D97-AF65-F5344CB8AC3E}">
        <p14:creationId xmlns:p14="http://schemas.microsoft.com/office/powerpoint/2010/main" val="2523080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Improving query performance</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59557294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Monitoring SQL Server Query </a:t>
            </a:r>
            <a:r>
              <a:rPr lang="en-GB" sz="6000" dirty="0">
                <a:solidFill>
                  <a:srgbClr val="FFFFFF">
                    <a:alpha val="98824"/>
                  </a:srgbClr>
                </a:solidFill>
              </a:rPr>
              <a:t>P</a:t>
            </a:r>
            <a:r>
              <a:rPr lang="en-GB" sz="6000" dirty="0" smtClean="0">
                <a:solidFill>
                  <a:srgbClr val="FFFFFF">
                    <a:alpha val="98824"/>
                  </a:srgbClr>
                </a:solidFill>
              </a:rPr>
              <a:t>erformance</a:t>
            </a:r>
            <a:endParaRPr lang="en-GB" sz="6000" dirty="0">
              <a:solidFill>
                <a:srgbClr val="FFFFFF">
                  <a:alpha val="98824"/>
                </a:srgbClr>
              </a:solidFill>
            </a:endParaRPr>
          </a:p>
        </p:txBody>
      </p:sp>
    </p:spTree>
    <p:extLst>
      <p:ext uri="{BB962C8B-B14F-4D97-AF65-F5344CB8AC3E}">
        <p14:creationId xmlns:p14="http://schemas.microsoft.com/office/powerpoint/2010/main" val="17863208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r>
              <a:rPr lang="en-US" baseline="0" dirty="0" smtClean="0"/>
              <a:t> is an execution plan?</a:t>
            </a:r>
            <a:endParaRPr lang="en-US" dirty="0"/>
          </a:p>
        </p:txBody>
      </p:sp>
      <p:sp>
        <p:nvSpPr>
          <p:cNvPr id="3" name="Content Placeholder 2"/>
          <p:cNvSpPr>
            <a:spLocks noGrp="1"/>
          </p:cNvSpPr>
          <p:nvPr>
            <p:ph idx="1"/>
          </p:nvPr>
        </p:nvSpPr>
        <p:spPr/>
        <p:txBody>
          <a:bodyPr/>
          <a:lstStyle/>
          <a:p>
            <a:r>
              <a:rPr lang="en-US" sz="2000" dirty="0" smtClean="0"/>
              <a:t>Review of the process of executing a query:</a:t>
            </a:r>
          </a:p>
          <a:p>
            <a:pPr lvl="1"/>
            <a:r>
              <a:rPr lang="en-US" sz="2000" dirty="0" smtClean="0"/>
              <a:t>Parse, resolve, optimize, execute</a:t>
            </a:r>
          </a:p>
          <a:p>
            <a:r>
              <a:rPr lang="en-US" sz="2000" dirty="0" smtClean="0"/>
              <a:t>An execution plan includes information on which tables to access, which indexes, what joins to perform</a:t>
            </a:r>
          </a:p>
          <a:p>
            <a:pPr lvl="1"/>
            <a:r>
              <a:rPr lang="en-US" sz="2000" dirty="0" smtClean="0"/>
              <a:t>If statistics exist for a relevant column or index, then the optimizer will use them in its calculations</a:t>
            </a:r>
          </a:p>
          <a:p>
            <a:r>
              <a:rPr lang="en-US" sz="2000" dirty="0" smtClean="0"/>
              <a:t>SQL Server tools provide access to execution plans to show how a query was executed or how it would be executed</a:t>
            </a:r>
          </a:p>
          <a:p>
            <a:pPr lvl="1"/>
            <a:r>
              <a:rPr lang="en-US" sz="2000" dirty="0" smtClean="0"/>
              <a:t>Plans available in text format (deprecated), XML format, and graphical renderings of XML</a:t>
            </a:r>
          </a:p>
          <a:p>
            <a:r>
              <a:rPr lang="en-US" sz="2000" dirty="0" smtClean="0"/>
              <a:t>Plan viewer accessible in results pane of SSMS</a:t>
            </a:r>
          </a:p>
        </p:txBody>
      </p:sp>
    </p:spTree>
    <p:extLst>
      <p:ext uri="{BB962C8B-B14F-4D97-AF65-F5344CB8AC3E}">
        <p14:creationId xmlns:p14="http://schemas.microsoft.com/office/powerpoint/2010/main" val="498662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a:t>
            </a:r>
            <a:r>
              <a:rPr lang="en-US" baseline="0" dirty="0" smtClean="0"/>
              <a:t> and estimated execution plans</a:t>
            </a:r>
            <a:endParaRPr lang="en-US" dirty="0"/>
          </a:p>
        </p:txBody>
      </p:sp>
      <p:sp>
        <p:nvSpPr>
          <p:cNvPr id="3" name="Content Placeholder 2"/>
          <p:cNvSpPr>
            <a:spLocks noGrp="1"/>
          </p:cNvSpPr>
          <p:nvPr>
            <p:ph idx="1"/>
          </p:nvPr>
        </p:nvSpPr>
        <p:spPr/>
        <p:txBody>
          <a:bodyPr/>
          <a:lstStyle/>
          <a:p>
            <a:r>
              <a:rPr lang="en-US" sz="2000" dirty="0" smtClean="0"/>
              <a:t>Execution plans graphically represent the methods that SQL Server uses to execute the statements in a T-SQL query</a:t>
            </a:r>
          </a:p>
          <a:p>
            <a:r>
              <a:rPr lang="en-US" sz="2000" dirty="0" smtClean="0"/>
              <a:t>SSMS provides access to two forms of execution plans:</a:t>
            </a:r>
          </a:p>
          <a:p>
            <a:pPr lvl="1"/>
            <a:r>
              <a:rPr lang="en-US" sz="2000" b="1" dirty="0"/>
              <a:t>Estimated</a:t>
            </a:r>
            <a:r>
              <a:rPr lang="en-US" sz="2000" dirty="0"/>
              <a:t> </a:t>
            </a:r>
            <a:r>
              <a:rPr lang="en-US" sz="2000" dirty="0" smtClean="0"/>
              <a:t>execution plans do not execute the query. Instead, they display the plan that SQL Server would likely use if the query were run.</a:t>
            </a:r>
          </a:p>
          <a:p>
            <a:pPr lvl="1"/>
            <a:r>
              <a:rPr lang="en-US" sz="2000" b="1" dirty="0" smtClean="0"/>
              <a:t>Actual</a:t>
            </a:r>
            <a:r>
              <a:rPr lang="en-US" sz="2000" dirty="0" smtClean="0"/>
              <a:t> execution plans are returned the next time the query is executed. They display the plan that was actually used by SQL Server</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0557" y="3861033"/>
            <a:ext cx="5888224" cy="2051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5234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3600" baseline="0" dirty="0" smtClean="0">
                <a:solidFill>
                  <a:schemeClr val="accent6"/>
                </a:solidFill>
                <a:effectLst/>
                <a:latin typeface="+mj-lt"/>
                <a:ea typeface="+mj-ea"/>
                <a:cs typeface="+mj-cs"/>
              </a:rPr>
              <a:t>Viewing </a:t>
            </a:r>
            <a:r>
              <a:rPr lang="en-US" sz="3600" dirty="0">
                <a:solidFill>
                  <a:schemeClr val="accent6"/>
                </a:solidFill>
                <a:latin typeface="+mj-lt"/>
                <a:ea typeface="+mj-ea"/>
                <a:cs typeface="+mj-cs"/>
              </a:rPr>
              <a:t>g</a:t>
            </a:r>
            <a:r>
              <a:rPr lang="en-US" sz="3600" dirty="0" smtClean="0">
                <a:solidFill>
                  <a:schemeClr val="accent6"/>
                </a:solidFill>
                <a:effectLst/>
                <a:latin typeface="+mj-lt"/>
                <a:ea typeface="+mj-ea"/>
                <a:cs typeface="+mj-cs"/>
              </a:rPr>
              <a:t>raphical execution plans</a:t>
            </a:r>
            <a:endParaRPr lang="en-US" sz="3600" dirty="0">
              <a:solidFill>
                <a:schemeClr val="accent6"/>
              </a:solidFill>
              <a:effectLst/>
            </a:endParaRPr>
          </a:p>
        </p:txBody>
      </p:sp>
      <p:sp>
        <p:nvSpPr>
          <p:cNvPr id="3" name="Content Placeholder 2"/>
          <p:cNvSpPr>
            <a:spLocks noGrp="1"/>
          </p:cNvSpPr>
          <p:nvPr>
            <p:ph idx="1"/>
          </p:nvPr>
        </p:nvSpPr>
        <p:spPr/>
        <p:txBody>
          <a:bodyPr/>
          <a:lstStyle/>
          <a:p>
            <a:r>
              <a:rPr lang="en-US" sz="2000" dirty="0" smtClean="0"/>
              <a:t>Enable execution plan viewers in SSMS</a:t>
            </a:r>
          </a:p>
          <a:p>
            <a:endParaRPr lang="en-US"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828" y="1500649"/>
            <a:ext cx="5181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812099"/>
          <p:cNvSpPr>
            <a:spLocks noChangeArrowheads="1"/>
          </p:cNvSpPr>
          <p:nvPr/>
        </p:nvSpPr>
        <p:spPr bwMode="auto">
          <a:xfrm>
            <a:off x="591828" y="2772444"/>
            <a:ext cx="4232787" cy="512763"/>
          </a:xfrm>
          <a:prstGeom prst="roundRect">
            <a:avLst>
              <a:gd name="adj" fmla="val 4167"/>
            </a:avLst>
          </a:prstGeom>
          <a:noFill/>
          <a:ln w="9525" algn="ctr">
            <a:solidFill>
              <a:srgbClr val="333333"/>
            </a:solidFill>
            <a:round/>
            <a:headEnd/>
            <a:tailEnd/>
          </a:ln>
        </p:spPr>
        <p:txBody>
          <a:bodyPr wrap="none" anchor="ctr"/>
          <a:lstStyle/>
          <a:p>
            <a:pPr algn="l">
              <a:lnSpc>
                <a:spcPct val="90000"/>
              </a:lnSpc>
              <a:spcBef>
                <a:spcPct val="40000"/>
              </a:spcBef>
            </a:pPr>
            <a:r>
              <a:rPr lang="en-US" b="0" dirty="0" smtClean="0"/>
              <a:t>Display Estimated Execution Plan</a:t>
            </a:r>
            <a:endParaRPr lang="en-US" dirty="0"/>
          </a:p>
        </p:txBody>
      </p:sp>
      <p:sp>
        <p:nvSpPr>
          <p:cNvPr id="10" name="Rounded Rectangle 812099"/>
          <p:cNvSpPr>
            <a:spLocks noChangeArrowheads="1"/>
          </p:cNvSpPr>
          <p:nvPr/>
        </p:nvSpPr>
        <p:spPr bwMode="auto">
          <a:xfrm>
            <a:off x="591828" y="4071771"/>
            <a:ext cx="4232787" cy="512763"/>
          </a:xfrm>
          <a:prstGeom prst="roundRect">
            <a:avLst>
              <a:gd name="adj" fmla="val 4167"/>
            </a:avLst>
          </a:prstGeom>
          <a:noFill/>
          <a:ln w="9525" algn="ctr">
            <a:solidFill>
              <a:srgbClr val="333333"/>
            </a:solidFill>
            <a:round/>
            <a:headEnd/>
            <a:tailEnd/>
          </a:ln>
        </p:spPr>
        <p:txBody>
          <a:bodyPr wrap="none" anchor="ctr"/>
          <a:lstStyle/>
          <a:p>
            <a:pPr algn="l">
              <a:lnSpc>
                <a:spcPct val="90000"/>
              </a:lnSpc>
              <a:spcBef>
                <a:spcPct val="40000"/>
              </a:spcBef>
            </a:pPr>
            <a:r>
              <a:rPr lang="en-US" b="0" dirty="0" smtClean="0"/>
              <a:t>Include Actual Execution Plan</a:t>
            </a:r>
            <a:endParaRPr lang="en-US" dirty="0"/>
          </a:p>
        </p:txBody>
      </p:sp>
      <p:cxnSp>
        <p:nvCxnSpPr>
          <p:cNvPr id="6" name="Straight Arrow Connector 5"/>
          <p:cNvCxnSpPr>
            <a:stCxn id="8" idx="0"/>
          </p:cNvCxnSpPr>
          <p:nvPr/>
        </p:nvCxnSpPr>
        <p:spPr bwMode="auto">
          <a:xfrm flipV="1">
            <a:off x="2708222" y="1729249"/>
            <a:ext cx="1760539" cy="104319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11" name="Straight Arrow Connector 10"/>
          <p:cNvCxnSpPr/>
          <p:nvPr/>
        </p:nvCxnSpPr>
        <p:spPr bwMode="auto">
          <a:xfrm flipV="1">
            <a:off x="4572000" y="1729249"/>
            <a:ext cx="147918" cy="1043195"/>
          </a:xfrm>
          <a:prstGeom prst="straightConnector1">
            <a:avLst/>
          </a:prstGeom>
          <a:gradFill rotWithShape="1">
            <a:gsLst>
              <a:gs pos="0">
                <a:srgbClr val="E4CD9A"/>
              </a:gs>
              <a:gs pos="100000">
                <a:srgbClr val="EEEFD7"/>
              </a:gs>
            </a:gsLst>
            <a:lin ang="2700000" scaled="1"/>
          </a:gradFill>
          <a:ln w="9525" cap="flat" cmpd="sng" algn="ctr">
            <a:solidFill>
              <a:srgbClr val="C00000"/>
            </a:solidFill>
            <a:prstDash val="solid"/>
            <a:round/>
            <a:headEnd type="none" w="med" len="med"/>
            <a:tailEnd type="arrow"/>
          </a:ln>
          <a:effectLst>
            <a:outerShdw dist="35921" dir="2700000" algn="ctr" rotWithShape="0">
              <a:srgbClr val="AFAFAF"/>
            </a:outerShdw>
          </a:effectLst>
        </p:spPr>
      </p:cxnSp>
      <p:cxnSp>
        <p:nvCxnSpPr>
          <p:cNvPr id="18" name="Straight Arrow Connector 17"/>
          <p:cNvCxnSpPr>
            <a:stCxn id="8" idx="3"/>
          </p:cNvCxnSpPr>
          <p:nvPr/>
        </p:nvCxnSpPr>
        <p:spPr bwMode="auto">
          <a:xfrm>
            <a:off x="4824615" y="3028826"/>
            <a:ext cx="1061835" cy="512514"/>
          </a:xfrm>
          <a:prstGeom prst="straightConnector1">
            <a:avLst/>
          </a:prstGeom>
          <a:gradFill rotWithShape="1">
            <a:gsLst>
              <a:gs pos="0">
                <a:srgbClr val="E4CD9A"/>
              </a:gs>
              <a:gs pos="100000">
                <a:srgbClr val="EEEFD7"/>
              </a:gs>
            </a:gsLst>
            <a:lin ang="2700000" scaled="1"/>
          </a:gradFill>
          <a:ln w="9525" cap="flat" cmpd="sng" algn="ctr">
            <a:solidFill>
              <a:srgbClr val="C00000"/>
            </a:solidFill>
            <a:prstDash val="solid"/>
            <a:round/>
            <a:headEnd type="none" w="med" len="med"/>
            <a:tailEnd type="arrow"/>
          </a:ln>
          <a:effectLst>
            <a:outerShdw dist="35921" dir="2700000" algn="ctr" rotWithShape="0">
              <a:srgbClr val="AFAFAF"/>
            </a:outerShdw>
          </a:effectLst>
        </p:spPr>
      </p:cxnSp>
      <p:cxnSp>
        <p:nvCxnSpPr>
          <p:cNvPr id="20" name="Straight Arrow Connector 19"/>
          <p:cNvCxnSpPr/>
          <p:nvPr/>
        </p:nvCxnSpPr>
        <p:spPr bwMode="auto">
          <a:xfrm>
            <a:off x="4824615" y="4328152"/>
            <a:ext cx="1061835" cy="256382"/>
          </a:xfrm>
          <a:prstGeom prst="straightConnector1">
            <a:avLst/>
          </a:prstGeom>
          <a:gradFill rotWithShape="1">
            <a:gsLst>
              <a:gs pos="0">
                <a:srgbClr val="E4CD9A"/>
              </a:gs>
              <a:gs pos="100000">
                <a:srgbClr val="EEEFD7"/>
              </a:gs>
            </a:gsLst>
            <a:lin ang="2700000" scaled="1"/>
          </a:gradFill>
          <a:ln w="9525" cap="flat" cmpd="sng" algn="ctr">
            <a:solidFill>
              <a:srgbClr val="0070C0"/>
            </a:solidFill>
            <a:prstDash val="solid"/>
            <a:round/>
            <a:headEnd type="none" w="med" len="med"/>
            <a:tailEnd type="arrow"/>
          </a:ln>
          <a:effectLst>
            <a:outerShdw dist="35921" dir="2700000" algn="ctr" rotWithShape="0">
              <a:srgbClr val="AFAFAF"/>
            </a:outerShdw>
          </a:effectLst>
        </p:spPr>
      </p:cxnSp>
      <p:cxnSp>
        <p:nvCxnSpPr>
          <p:cNvPr id="25" name="Straight Arrow Connector 24"/>
          <p:cNvCxnSpPr>
            <a:stCxn id="10" idx="3"/>
          </p:cNvCxnSpPr>
          <p:nvPr/>
        </p:nvCxnSpPr>
        <p:spPr bwMode="auto">
          <a:xfrm flipV="1">
            <a:off x="4824615" y="1729250"/>
            <a:ext cx="607117" cy="2598903"/>
          </a:xfrm>
          <a:prstGeom prst="straightConnector1">
            <a:avLst/>
          </a:prstGeom>
          <a:gradFill rotWithShape="1">
            <a:gsLst>
              <a:gs pos="0">
                <a:srgbClr val="E4CD9A"/>
              </a:gs>
              <a:gs pos="100000">
                <a:srgbClr val="EEEFD7"/>
              </a:gs>
            </a:gsLst>
            <a:lin ang="2700000" scaled="1"/>
          </a:gradFill>
          <a:ln w="9525" cap="flat" cmpd="sng" algn="ctr">
            <a:solidFill>
              <a:srgbClr val="0070C0"/>
            </a:solidFill>
            <a:prstDash val="solid"/>
            <a:round/>
            <a:headEnd type="none" w="med" len="med"/>
            <a:tailEnd type="arrow"/>
          </a:ln>
          <a:effectLst>
            <a:outerShdw dist="35921" dir="2700000" algn="ctr" rotWithShape="0">
              <a:srgbClr val="AFAFAF"/>
            </a:outerShdw>
          </a:effectLst>
        </p:spPr>
      </p:cxn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3344" y="1904060"/>
            <a:ext cx="320992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392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Interpreting the execution plan</a:t>
            </a:r>
            <a:endParaRPr lang="en-US" dirty="0"/>
          </a:p>
        </p:txBody>
      </p:sp>
      <p:sp>
        <p:nvSpPr>
          <p:cNvPr id="3" name="Content Placeholder 2"/>
          <p:cNvSpPr>
            <a:spLocks noGrp="1"/>
          </p:cNvSpPr>
          <p:nvPr>
            <p:ph idx="1"/>
          </p:nvPr>
        </p:nvSpPr>
        <p:spPr/>
        <p:txBody>
          <a:bodyPr/>
          <a:lstStyle/>
          <a:p>
            <a:r>
              <a:rPr lang="en-US" sz="2000" dirty="0" smtClean="0"/>
              <a:t>Read the plan right to left, top to bottom</a:t>
            </a:r>
          </a:p>
          <a:p>
            <a:pPr lvl="1"/>
            <a:r>
              <a:rPr lang="en-US" sz="2000" dirty="0" smtClean="0"/>
              <a:t>Hover the mouse pointer over an item to see additional information</a:t>
            </a:r>
          </a:p>
          <a:p>
            <a:r>
              <a:rPr lang="en-US" sz="2000" dirty="0" smtClean="0"/>
              <a:t>Percentages indicate cost of operator relative to total query</a:t>
            </a:r>
          </a:p>
          <a:p>
            <a:r>
              <a:rPr lang="en-US" sz="2000" dirty="0" smtClean="0"/>
              <a:t>Thickness of lines between operators indicates relative number of rows passing through</a:t>
            </a:r>
          </a:p>
          <a:p>
            <a:r>
              <a:rPr lang="en-US" sz="2000" dirty="0" smtClean="0"/>
              <a:t>For issues, look for thick lines leading into high-cost operators</a:t>
            </a:r>
          </a:p>
          <a:p>
            <a:r>
              <a:rPr lang="en-US" sz="2000" dirty="0" smtClean="0"/>
              <a:t>In an actual execution plan, note any differences between estimated and actual values</a:t>
            </a:r>
          </a:p>
          <a:p>
            <a:pPr lvl="1"/>
            <a:r>
              <a:rPr lang="en-US" sz="2000" dirty="0" smtClean="0"/>
              <a:t>Large variances may indicate problems with es</a:t>
            </a:r>
            <a:r>
              <a:rPr lang="en-US" sz="2150" dirty="0" smtClean="0"/>
              <a:t>timates</a:t>
            </a:r>
            <a:endParaRPr lang="en-US" sz="2150"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906" y="4316625"/>
            <a:ext cx="6140604" cy="1925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748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Querying system </a:t>
            </a:r>
            <a:r>
              <a:rPr lang="en-GB" sz="2800" dirty="0" err="1"/>
              <a:t>c</a:t>
            </a:r>
            <a:r>
              <a:rPr lang="en-GB" sz="2800" dirty="0" err="1" smtClean="0"/>
              <a:t>atalogs</a:t>
            </a:r>
            <a:r>
              <a:rPr lang="en-GB" sz="2800" dirty="0" smtClean="0"/>
              <a:t> and DMVs</a:t>
            </a:r>
          </a:p>
          <a:p>
            <a:r>
              <a:rPr lang="en-GB" sz="2800" dirty="0" smtClean="0"/>
              <a:t>Creating and executing </a:t>
            </a:r>
            <a:r>
              <a:rPr lang="en-GB" sz="2800" dirty="0"/>
              <a:t>s</a:t>
            </a:r>
            <a:r>
              <a:rPr lang="en-GB" sz="2800" dirty="0" smtClean="0"/>
              <a:t>tored procedures</a:t>
            </a:r>
          </a:p>
          <a:p>
            <a:r>
              <a:rPr lang="en-GB" sz="2800" dirty="0" smtClean="0"/>
              <a:t>Improving SQL Server query performance</a:t>
            </a:r>
          </a:p>
          <a:p>
            <a:r>
              <a:rPr lang="en-GB" sz="2800" dirty="0" smtClean="0"/>
              <a:t>Monitoring SQL Server performance</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a:t>
            </a:r>
            <a:r>
              <a:rPr lang="en-US" baseline="0" dirty="0" smtClean="0"/>
              <a:t> Query Statistics</a:t>
            </a:r>
            <a:endParaRPr lang="en-US" dirty="0"/>
          </a:p>
        </p:txBody>
      </p:sp>
      <p:sp>
        <p:nvSpPr>
          <p:cNvPr id="3" name="Content Placeholder 2"/>
          <p:cNvSpPr>
            <a:spLocks noGrp="1"/>
          </p:cNvSpPr>
          <p:nvPr>
            <p:ph idx="1"/>
          </p:nvPr>
        </p:nvSpPr>
        <p:spPr/>
        <p:txBody>
          <a:bodyPr/>
          <a:lstStyle/>
          <a:p>
            <a:r>
              <a:rPr lang="en-US" dirty="0" smtClean="0"/>
              <a:t>SQL Server provides detailed runtime information about the execution of a query</a:t>
            </a:r>
          </a:p>
          <a:p>
            <a:r>
              <a:rPr lang="en-US" dirty="0" smtClean="0"/>
              <a:t>STATISTICS TIME will show time spent parsing and compiling a query</a:t>
            </a:r>
          </a:p>
          <a:p>
            <a:endParaRPr lang="en-US" dirty="0" smtClean="0"/>
          </a:p>
          <a:p>
            <a:endParaRPr lang="en-US" dirty="0"/>
          </a:p>
          <a:p>
            <a:endParaRPr lang="en-US" dirty="0" smtClean="0"/>
          </a:p>
          <a:p>
            <a:endParaRPr lang="en-US" dirty="0" smtClean="0"/>
          </a:p>
          <a:p>
            <a:r>
              <a:rPr lang="en-US" dirty="0" smtClean="0"/>
              <a:t>STATISTICS IO will show amount of disk activity generated by a query</a:t>
            </a:r>
          </a:p>
          <a:p>
            <a:pPr marL="0" indent="0">
              <a:buNone/>
            </a:pPr>
            <a:endParaRPr lang="en-US" dirty="0"/>
          </a:p>
        </p:txBody>
      </p:sp>
      <p:sp>
        <p:nvSpPr>
          <p:cNvPr id="4" name="AutoShape 3"/>
          <p:cNvSpPr>
            <a:spLocks noChangeArrowheads="1"/>
          </p:cNvSpPr>
          <p:nvPr/>
        </p:nvSpPr>
        <p:spPr bwMode="auto">
          <a:xfrm>
            <a:off x="805797" y="2111599"/>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STATISTICS</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TIME</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ON</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5" name="AutoShape 3"/>
          <p:cNvSpPr>
            <a:spLocks noChangeArrowheads="1"/>
          </p:cNvSpPr>
          <p:nvPr/>
        </p:nvSpPr>
        <p:spPr bwMode="auto">
          <a:xfrm>
            <a:off x="805797" y="3745024"/>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STATISTICS</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IO ON</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12882037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Displaying query performance</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2029492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smtClean="0"/>
              <a:t>System catalog views are built-in </a:t>
            </a:r>
            <a:r>
              <a:rPr lang="en-US" sz="2000" dirty="0"/>
              <a:t>views that provide information about the system </a:t>
            </a:r>
            <a:r>
              <a:rPr lang="en-US" sz="2000" dirty="0" smtClean="0"/>
              <a:t>catalog and are used to return metadata using a standard query method</a:t>
            </a:r>
            <a:endParaRPr lang="en-US" sz="2000" dirty="0"/>
          </a:p>
          <a:p>
            <a:endParaRPr lang="en-US" sz="2000" dirty="0"/>
          </a:p>
          <a:p>
            <a:r>
              <a:rPr lang="en-US" sz="2000" dirty="0" smtClean="0"/>
              <a:t>INFORMATION_SCHEMA views store ISO standard system schema that can be used by third-party tools to determine information about the system. The standard names (catalog, domain) map to SQL Server names (database, user-defined data type)</a:t>
            </a:r>
            <a:endParaRPr lang="en-US" sz="2000" dirty="0"/>
          </a:p>
          <a:p>
            <a:r>
              <a:rPr lang="en-US" sz="2000" dirty="0"/>
              <a:t>Return system metadata per ISO standard, used by third-party </a:t>
            </a:r>
            <a:r>
              <a:rPr lang="en-US" sz="2000" dirty="0" smtClean="0"/>
              <a:t>tools</a:t>
            </a:r>
          </a:p>
          <a:p>
            <a:endParaRPr lang="en-US" sz="2000" dirty="0"/>
          </a:p>
          <a:p>
            <a:r>
              <a:rPr lang="en-US" sz="2000" dirty="0" smtClean="0"/>
              <a:t>System metadata functions return </a:t>
            </a:r>
            <a:r>
              <a:rPr lang="en-US" sz="2000" dirty="0"/>
              <a:t>information about settings, values, and objects in SQL </a:t>
            </a:r>
            <a:r>
              <a:rPr lang="en-US" sz="2000" dirty="0" smtClean="0"/>
              <a:t>Server that can be queried with standard SELECT statements</a:t>
            </a:r>
          </a:p>
          <a:p>
            <a:endParaRPr lang="en-US" sz="2000" dirty="0"/>
          </a:p>
          <a:p>
            <a:r>
              <a:rPr lang="en-US" sz="2000" dirty="0" smtClean="0"/>
              <a:t>Dynamic management objects are dynamic </a:t>
            </a:r>
            <a:r>
              <a:rPr lang="en-US" sz="2000" dirty="0"/>
              <a:t>management views (DMVs) and functions </a:t>
            </a:r>
            <a:r>
              <a:rPr lang="en-US" sz="2000" dirty="0" smtClean="0"/>
              <a:t>that return </a:t>
            </a:r>
            <a:r>
              <a:rPr lang="en-US" sz="2000" dirty="0"/>
              <a:t>server state information</a:t>
            </a:r>
          </a:p>
          <a:p>
            <a:endParaRPr lang="en-US" sz="2000" dirty="0"/>
          </a:p>
          <a:p>
            <a:endParaRPr lang="en-US" sz="2000" dirty="0"/>
          </a:p>
          <a:p>
            <a:endParaRPr lang="en-US" sz="2000" dirty="0"/>
          </a:p>
          <a:p>
            <a:endParaRPr lang="en-US" sz="2000" dirty="0"/>
          </a:p>
          <a:p>
            <a:endParaRPr lang="en-US" sz="2000" dirty="0" smtClean="0"/>
          </a:p>
          <a:p>
            <a:endParaRPr lang="en-US" sz="2000" dirty="0" smtClean="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endParaRPr lang="en-US" b="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a:xfrm>
            <a:off x="460375" y="741363"/>
            <a:ext cx="8347009" cy="5759341"/>
          </a:xfrm>
        </p:spPr>
        <p:txBody>
          <a:bodyPr/>
          <a:lstStyle/>
          <a:p>
            <a:r>
              <a:rPr lang="en-US" sz="2000" dirty="0"/>
              <a:t>Stored procedures </a:t>
            </a:r>
            <a:r>
              <a:rPr lang="en-US" sz="2000" dirty="0" smtClean="0"/>
              <a:t>are run using the EXECUTE </a:t>
            </a:r>
            <a:r>
              <a:rPr lang="en-US" sz="2000" dirty="0"/>
              <a:t>or EXEC command </a:t>
            </a:r>
            <a:endParaRPr lang="en-US" sz="2000" dirty="0" smtClean="0"/>
          </a:p>
          <a:p>
            <a:r>
              <a:rPr lang="en-US" sz="2000" dirty="0" smtClean="0"/>
              <a:t>When applicable you can pass parameters by </a:t>
            </a:r>
            <a:r>
              <a:rPr lang="en-US" sz="2000" dirty="0"/>
              <a:t>name or </a:t>
            </a:r>
            <a:r>
              <a:rPr lang="en-US" sz="2000" dirty="0" smtClean="0"/>
              <a:t>position with each parameter separated </a:t>
            </a:r>
            <a:r>
              <a:rPr lang="en-US" sz="2000" dirty="0"/>
              <a:t>by </a:t>
            </a:r>
            <a:r>
              <a:rPr lang="en-US" sz="2000" dirty="0" smtClean="0"/>
              <a:t>a comma</a:t>
            </a:r>
          </a:p>
          <a:p>
            <a:r>
              <a:rPr lang="en-US" sz="2000" dirty="0" smtClean="0"/>
              <a:t>System stored procedures have an </a:t>
            </a:r>
            <a:r>
              <a:rPr lang="en-US" sz="2000" dirty="0" err="1" smtClean="0"/>
              <a:t>sp</a:t>
            </a:r>
            <a:r>
              <a:rPr lang="en-US" sz="2000" dirty="0" smtClean="0"/>
              <a:t>_ prefix and are stored in a hidden system database called resource. They logically appear in the sys schema of every </a:t>
            </a:r>
            <a:r>
              <a:rPr lang="en-US" sz="2000" dirty="0"/>
              <a:t>user and system database</a:t>
            </a:r>
          </a:p>
          <a:p>
            <a:r>
              <a:rPr lang="en-US" sz="2000" dirty="0" smtClean="0"/>
              <a:t>You can create stored procedures that accept parameters and returns rows of data</a:t>
            </a:r>
          </a:p>
          <a:p>
            <a:endParaRPr lang="en-US" sz="2000" dirty="0" smtClean="0"/>
          </a:p>
        </p:txBody>
      </p:sp>
      <p:sp>
        <p:nvSpPr>
          <p:cNvPr id="9" name="AutoShape 3"/>
          <p:cNvSpPr>
            <a:spLocks noChangeArrowheads="1"/>
          </p:cNvSpPr>
          <p:nvPr/>
        </p:nvSpPr>
        <p:spPr bwMode="auto">
          <a:xfrm>
            <a:off x="674846" y="3379261"/>
            <a:ext cx="7345045"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CREATE</a:t>
            </a: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PROCEDURE</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Production</a:t>
            </a:r>
            <a:r>
              <a:rPr lang="en-US" dirty="0" err="1" smtClean="0">
                <a:solidFill>
                  <a:srgbClr val="808080"/>
                </a:solidFill>
                <a:latin typeface="Lucida Sans Typewriter" pitchFamily="49" charset="0"/>
              </a:rPr>
              <a:t>.</a:t>
            </a:r>
            <a:r>
              <a:rPr lang="en-US" dirty="0" err="1" smtClean="0">
                <a:solidFill>
                  <a:prstClr val="black"/>
                </a:solidFill>
                <a:latin typeface="Lucida Sans Typewriter" pitchFamily="49" charset="0"/>
              </a:rPr>
              <a:t>ProdsByProductLine</a:t>
            </a:r>
            <a:endParaRPr lang="en-US" dirty="0">
              <a:solidFill>
                <a:prstClr val="black"/>
              </a:solidFill>
              <a:latin typeface="Lucida Sans Typewriter" pitchFamily="49" charset="0"/>
            </a:endParaRPr>
          </a:p>
          <a:p>
            <a:r>
              <a:rPr lang="en-US" dirty="0">
                <a:solidFill>
                  <a:srgbClr val="808080"/>
                </a:solidFill>
                <a:latin typeface="Lucida Sans Typewriter" pitchFamily="49" charset="0"/>
              </a:rPr>
              <a:t>(</a:t>
            </a:r>
            <a:r>
              <a:rPr lang="en-US" dirty="0">
                <a:solidFill>
                  <a:prstClr val="black"/>
                </a:solidFill>
                <a:latin typeface="Lucida Sans Typewriter" pitchFamily="49" charset="0"/>
              </a:rPr>
              <a:t>@numrows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a:t>
            </a:r>
            <a:r>
              <a:rPr lang="en-US" dirty="0">
                <a:solidFill>
                  <a:srgbClr val="0000FF"/>
                </a:solidFill>
                <a:latin typeface="Lucida Sans Typewriter" pitchFamily="49" charset="0"/>
              </a:rPr>
              <a:t>int</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a:t>
            </a:r>
            <a:r>
              <a:rPr lang="en-US" dirty="0" err="1" smtClean="0">
                <a:solidFill>
                  <a:prstClr val="black"/>
                </a:solidFill>
                <a:latin typeface="Lucida Sans Typewriter" pitchFamily="49" charset="0"/>
              </a:rPr>
              <a:t>ProdLine</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a:t>
            </a:r>
            <a:r>
              <a:rPr lang="en-US" dirty="0" err="1" smtClean="0">
                <a:solidFill>
                  <a:srgbClr val="0000FF"/>
                </a:solidFill>
                <a:latin typeface="Lucida Sans Typewriter" pitchFamily="49" charset="0"/>
              </a:rPr>
              <a:t>nchar</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p>
          <a:p>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a:solidFill>
                  <a:srgbClr val="0000FF"/>
                </a:solidFill>
                <a:latin typeface="Lucida Sans Typewriter" pitchFamily="49" charset="0"/>
              </a:rPr>
              <a:t>TOP</a:t>
            </a:r>
            <a:r>
              <a:rPr lang="en-US" dirty="0">
                <a:solidFill>
                  <a:srgbClr val="808080"/>
                </a:solidFill>
                <a:latin typeface="Lucida Sans Typewriter" pitchFamily="49" charset="0"/>
              </a:rPr>
              <a:t>(</a:t>
            </a:r>
            <a:r>
              <a:rPr lang="en-US" dirty="0">
                <a:solidFill>
                  <a:prstClr val="black"/>
                </a:solidFill>
                <a:latin typeface="Lucida Sans Typewriter" pitchFamily="49" charset="0"/>
              </a:rPr>
              <a:t>@numrows</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ProductID</a:t>
            </a:r>
            <a:r>
              <a:rPr lang="en-US" dirty="0" smtClean="0">
                <a:solidFill>
                  <a:srgbClr val="808080"/>
                </a:solidFill>
                <a:latin typeface="Lucida Sans Typewriter" pitchFamily="49" charset="0"/>
              </a:rPr>
              <a:t>,</a:t>
            </a:r>
            <a:endParaRPr lang="en-US" dirty="0" smtClean="0">
              <a:solidFill>
                <a:prstClr val="black"/>
              </a:solidFill>
              <a:latin typeface="Lucida Sans Typewriter" pitchFamily="49" charset="0"/>
            </a:endParaRPr>
          </a:p>
          <a:p>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Name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ListPrice</a:t>
            </a:r>
            <a:endParaRPr lang="en-US" dirty="0">
              <a:solidFill>
                <a:prstClr val="black"/>
              </a:solidFill>
              <a:latin typeface="Lucida Sans Typewriter" pitchFamily="49" charset="0"/>
            </a:endParaRPr>
          </a:p>
          <a:p>
            <a:r>
              <a:rPr lang="en-US" dirty="0">
                <a:solidFill>
                  <a:srgbClr val="0000FF"/>
                </a:solidFill>
                <a:latin typeface="Lucida Sans Typewriter" pitchFamily="49" charset="0"/>
              </a:rPr>
              <a:t>FROM</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Production</a:t>
            </a:r>
            <a:r>
              <a:rPr lang="en-US" dirty="0" err="1" smtClean="0">
                <a:solidFill>
                  <a:srgbClr val="808080"/>
                </a:solidFill>
                <a:latin typeface="Lucida Sans Typewriter" pitchFamily="49" charset="0"/>
              </a:rPr>
              <a:t>.</a:t>
            </a:r>
            <a:r>
              <a:rPr lang="en-US" dirty="0" err="1" smtClean="0">
                <a:solidFill>
                  <a:prstClr val="black"/>
                </a:solidFill>
                <a:latin typeface="Lucida Sans Typewriter" pitchFamily="49" charset="0"/>
              </a:rPr>
              <a:t>Product</a:t>
            </a:r>
            <a:endParaRPr lang="en-US" dirty="0">
              <a:solidFill>
                <a:prstClr val="black"/>
              </a:solidFill>
              <a:latin typeface="Lucida Sans Typewriter" pitchFamily="49" charset="0"/>
            </a:endParaRPr>
          </a:p>
          <a:p>
            <a:r>
              <a:rPr lang="en-US" dirty="0">
                <a:solidFill>
                  <a:srgbClr val="0000FF"/>
                </a:solidFill>
                <a:latin typeface="Lucida Sans Typewriter" pitchFamily="49" charset="0"/>
              </a:rPr>
              <a:t>WHERE</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ProductLine</a:t>
            </a:r>
            <a:r>
              <a:rPr lang="en-US" dirty="0" smtClean="0">
                <a:solidFill>
                  <a:prstClr val="black"/>
                </a:solidFill>
                <a:latin typeface="Lucida Sans Typewriter" pitchFamily="49" charset="0"/>
              </a:rPr>
              <a:t> </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a:t>
            </a:r>
            <a:r>
              <a:rPr lang="en-US" dirty="0" err="1" smtClean="0">
                <a:solidFill>
                  <a:prstClr val="black"/>
                </a:solidFill>
                <a:latin typeface="Lucida Sans Typewriter" pitchFamily="49" charset="0"/>
              </a:rPr>
              <a:t>ProdLine</a:t>
            </a:r>
            <a:r>
              <a:rPr lang="en-US" dirty="0" smtClean="0">
                <a:solidFill>
                  <a:prstClr val="black"/>
                </a:solidFill>
                <a:latin typeface="Lucida Sans Typewriter" pitchFamily="49" charset="0"/>
              </a:rPr>
              <a:t>;</a:t>
            </a:r>
          </a:p>
          <a:p>
            <a:endParaRPr lang="en-US" dirty="0" smtClean="0">
              <a:solidFill>
                <a:prstClr val="black"/>
              </a:solidFill>
              <a:latin typeface="Lucida Sans Typewriter" pitchFamily="49" charset="0"/>
            </a:endParaRPr>
          </a:p>
          <a:p>
            <a:r>
              <a:rPr lang="en-US" dirty="0" smtClean="0">
                <a:solidFill>
                  <a:srgbClr val="00B050"/>
                </a:solidFill>
                <a:latin typeface="Lucida Sans Typewriter" pitchFamily="49" charset="0"/>
              </a:rPr>
              <a:t>--Retrieve top 50 products with product line = M</a:t>
            </a:r>
            <a:endParaRPr lang="en-US" dirty="0">
              <a:solidFill>
                <a:srgbClr val="00B050"/>
              </a:solidFill>
              <a:latin typeface="Lucida Sans Typewriter" pitchFamily="49" charset="0"/>
            </a:endParaRPr>
          </a:p>
          <a:p>
            <a:r>
              <a:rPr lang="en-US" dirty="0" smtClean="0">
                <a:solidFill>
                  <a:srgbClr val="0000CC"/>
                </a:solidFill>
                <a:latin typeface="Lucida Sans Typewriter" pitchFamily="49" charset="0"/>
              </a:rPr>
              <a:t>EXEC</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Production.ProdsByProductLine</a:t>
            </a:r>
            <a:r>
              <a:rPr lang="en-US" dirty="0" smtClean="0">
                <a:solidFill>
                  <a:prstClr val="black"/>
                </a:solidFill>
                <a:latin typeface="Lucida Sans Typewriter" pitchFamily="49" charset="0"/>
              </a:rPr>
              <a:t> 50, </a:t>
            </a:r>
            <a:r>
              <a:rPr lang="en-US" dirty="0" smtClean="0">
                <a:solidFill>
                  <a:srgbClr val="FF0000"/>
                </a:solidFill>
                <a:latin typeface="Lucida Sans Typewriter" pitchFamily="49" charset="0"/>
              </a:rPr>
              <a:t>‘M’</a:t>
            </a:r>
            <a:endParaRPr lang="en-US" dirty="0">
              <a:solidFill>
                <a:srgbClr val="FF0000"/>
              </a:solidFill>
              <a:latin typeface="Lucida Sans Typewriter" pitchFamily="49" charset="0"/>
            </a:endParaRPr>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6494085"/>
          </a:xfrm>
          <a:prstGeom prst="rect">
            <a:avLst/>
          </a:prstGeom>
        </p:spPr>
        <p:txBody>
          <a:bodyPr wrap="square">
            <a:spAutoFit/>
          </a:bodyPr>
          <a:lstStyle/>
          <a:p>
            <a:r>
              <a:rPr lang="en-US" sz="2000" b="0" dirty="0" smtClean="0">
                <a:latin typeface="Segoe UI Light" panose="020B0502040204020203" pitchFamily="34" charset="0"/>
              </a:rPr>
              <a:t>Writing well-performing queries will improve your SQL Server performance. Improvements can be made by only retrieving the data you need which means specify the exact columns you want returned instead of using *, and also use the WHERE clause to return only the rows you need </a:t>
            </a:r>
          </a:p>
          <a:p>
            <a:endParaRPr lang="en-US" sz="2000" b="0" dirty="0">
              <a:latin typeface="Segoe UI Light" panose="020B0502040204020203" pitchFamily="34" charset="0"/>
            </a:endParaRPr>
          </a:p>
          <a:p>
            <a:r>
              <a:rPr lang="en-US" sz="2000" b="0" dirty="0" smtClean="0">
                <a:latin typeface="Segoe UI Light" panose="020B0502040204020203" pitchFamily="34" charset="0"/>
              </a:rPr>
              <a:t>Be sure to understand the benefits of indexing and create indexes that support </a:t>
            </a:r>
            <a:r>
              <a:rPr lang="en-US" sz="2000" b="0" dirty="0">
                <a:latin typeface="Segoe UI Light" panose="020B0502040204020203" pitchFamily="34" charset="0"/>
              </a:rPr>
              <a:t>filters, joins, and </a:t>
            </a:r>
            <a:r>
              <a:rPr lang="en-US" sz="2000" b="0" dirty="0" smtClean="0">
                <a:latin typeface="Segoe UI Light" panose="020B0502040204020203" pitchFamily="34" charset="0"/>
              </a:rPr>
              <a:t>ordering. If possible avoid using cursors </a:t>
            </a:r>
            <a:r>
              <a:rPr lang="en-US" sz="2000" b="0" dirty="0">
                <a:latin typeface="Segoe UI Light" panose="020B0502040204020203" pitchFamily="34" charset="0"/>
              </a:rPr>
              <a:t>and other iterative approaches</a:t>
            </a:r>
          </a:p>
          <a:p>
            <a:endParaRPr lang="en-US" sz="2000" b="0" dirty="0">
              <a:latin typeface="Segoe UI Light" panose="020B0502040204020203" pitchFamily="34" charset="0"/>
            </a:endParaRPr>
          </a:p>
          <a:p>
            <a:r>
              <a:rPr lang="en-US" sz="2000" b="0" dirty="0" smtClean="0">
                <a:latin typeface="Segoe UI Light" panose="020B0502040204020203" pitchFamily="34" charset="0"/>
              </a:rPr>
              <a:t>Utilize execution plans to view information </a:t>
            </a:r>
            <a:r>
              <a:rPr lang="en-US" sz="2000" b="0" dirty="0">
                <a:latin typeface="Segoe UI Light" panose="020B0502040204020203" pitchFamily="34" charset="0"/>
              </a:rPr>
              <a:t>on which tables to access, which </a:t>
            </a:r>
            <a:r>
              <a:rPr lang="en-US" sz="2000" b="0" dirty="0" smtClean="0">
                <a:latin typeface="Segoe UI Light" panose="020B0502040204020203" pitchFamily="34" charset="0"/>
              </a:rPr>
              <a:t>indexes to use, </a:t>
            </a:r>
            <a:r>
              <a:rPr lang="en-US" sz="2000" b="0" dirty="0">
                <a:latin typeface="Segoe UI Light" panose="020B0502040204020203" pitchFamily="34" charset="0"/>
              </a:rPr>
              <a:t>what joins to </a:t>
            </a:r>
            <a:r>
              <a:rPr lang="en-US" sz="2000" b="0" dirty="0" smtClean="0">
                <a:latin typeface="Segoe UI Light" panose="020B0502040204020203" pitchFamily="34" charset="0"/>
              </a:rPr>
              <a:t>perform. </a:t>
            </a:r>
            <a:r>
              <a:rPr lang="en-US" sz="2000" b="0" dirty="0">
                <a:latin typeface="Segoe UI Light" panose="020B0502040204020203" pitchFamily="34" charset="0"/>
              </a:rPr>
              <a:t>Execution plans </a:t>
            </a:r>
            <a:r>
              <a:rPr lang="en-US" sz="2000" b="0" dirty="0" smtClean="0">
                <a:latin typeface="Segoe UI Light" panose="020B0502040204020203" pitchFamily="34" charset="0"/>
              </a:rPr>
              <a:t>provide a graphical representation of </a:t>
            </a:r>
            <a:r>
              <a:rPr lang="en-US" sz="2000" b="0" dirty="0">
                <a:latin typeface="Segoe UI Light" panose="020B0502040204020203" pitchFamily="34" charset="0"/>
              </a:rPr>
              <a:t>the methods that SQL Server uses to execute </a:t>
            </a:r>
            <a:r>
              <a:rPr lang="en-US" sz="2000" b="0" dirty="0" smtClean="0">
                <a:latin typeface="Segoe UI Light" panose="020B0502040204020203" pitchFamily="34" charset="0"/>
              </a:rPr>
              <a:t>a T-SQL query. View these plans from right to left, and top to bottom and view additional information by hovering your mouse over items displayed in the plan.</a:t>
            </a:r>
            <a:endParaRPr lang="en-US" sz="2000" b="0" dirty="0">
              <a:latin typeface="Segoe UI Light" panose="020B0502040204020203" pitchFamily="34" charset="0"/>
            </a:endParaRPr>
          </a:p>
          <a:p>
            <a:endParaRPr lang="en-US" sz="2000" b="0" dirty="0"/>
          </a:p>
          <a:p>
            <a:endParaRPr lang="en-US" sz="2000" b="0" dirty="0"/>
          </a:p>
          <a:p>
            <a:endParaRPr lang="en-US" sz="2000" b="0" dirty="0"/>
          </a:p>
          <a:p>
            <a:endParaRPr lang="en-US" sz="2000" b="0" dirty="0">
              <a:latin typeface="+mn-lt"/>
            </a:endParaRPr>
          </a:p>
          <a:p>
            <a:endParaRPr lang="en-US" b="0" dirty="0"/>
          </a:p>
          <a:p>
            <a:endParaRPr lang="en-US" b="0" dirty="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System </a:t>
            </a:r>
            <a:r>
              <a:rPr lang="en-GB" sz="6000" dirty="0" err="1" smtClean="0">
                <a:solidFill>
                  <a:srgbClr val="FFFFFF">
                    <a:alpha val="98824"/>
                  </a:srgbClr>
                </a:solidFill>
              </a:rPr>
              <a:t>Catalogs</a:t>
            </a:r>
            <a:r>
              <a:rPr lang="en-GB" sz="6000" dirty="0" smtClean="0">
                <a:solidFill>
                  <a:srgbClr val="FFFFFF">
                    <a:alpha val="98824"/>
                  </a:srgbClr>
                </a:solidFill>
              </a:rPr>
              <a:t> and DMVs</a:t>
            </a:r>
            <a:endParaRPr lang="en-GB" sz="6000" dirty="0">
              <a:solidFill>
                <a:srgbClr val="FFFFFF">
                  <a:alpha val="98824"/>
                </a:srgbClr>
              </a:solidFill>
            </a:endParaRPr>
          </a:p>
        </p:txBody>
      </p:sp>
    </p:spTree>
    <p:extLst>
      <p:ext uri="{BB962C8B-B14F-4D97-AF65-F5344CB8AC3E}">
        <p14:creationId xmlns:p14="http://schemas.microsoft.com/office/powerpoint/2010/main" val="316139896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catalog views</a:t>
            </a:r>
            <a:endParaRPr lang="en-US" dirty="0"/>
          </a:p>
        </p:txBody>
      </p:sp>
      <p:sp>
        <p:nvSpPr>
          <p:cNvPr id="3" name="Content Placeholder 2"/>
          <p:cNvSpPr>
            <a:spLocks noGrp="1"/>
          </p:cNvSpPr>
          <p:nvPr>
            <p:ph idx="1"/>
          </p:nvPr>
        </p:nvSpPr>
        <p:spPr/>
        <p:txBody>
          <a:bodyPr/>
          <a:lstStyle/>
          <a:p>
            <a:r>
              <a:rPr lang="en-US" sz="2000" dirty="0" smtClean="0"/>
              <a:t>Built-in views that provide information about the system catalog</a:t>
            </a:r>
          </a:p>
          <a:p>
            <a:r>
              <a:rPr lang="en-US" sz="2000" dirty="0" smtClean="0"/>
              <a:t>Use standard query methods to return metadata</a:t>
            </a:r>
          </a:p>
          <a:p>
            <a:pPr lvl="1"/>
            <a:r>
              <a:rPr lang="en-US" sz="2000" dirty="0" smtClean="0"/>
              <a:t>Column lists, JOIN, WHERE, ORDER BY</a:t>
            </a:r>
          </a:p>
          <a:p>
            <a:r>
              <a:rPr lang="en-US" sz="2000" dirty="0" smtClean="0"/>
              <a:t>Some views are filtered to display only user objects, some views include system objects</a:t>
            </a:r>
          </a:p>
          <a:p>
            <a:endParaRPr lang="en-US" dirty="0" smtClean="0"/>
          </a:p>
        </p:txBody>
      </p:sp>
      <p:sp>
        <p:nvSpPr>
          <p:cNvPr id="4" name="AutoShape 3"/>
          <p:cNvSpPr>
            <a:spLocks noChangeArrowheads="1"/>
          </p:cNvSpPr>
          <p:nvPr/>
        </p:nvSpPr>
        <p:spPr bwMode="auto">
          <a:xfrm>
            <a:off x="587555" y="3154257"/>
            <a:ext cx="7519627" cy="21099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8000"/>
                </a:solidFill>
                <a:latin typeface="Lucida Sans Typewriter" pitchFamily="49" charset="0"/>
              </a:rPr>
              <a:t>--Pre-filtered to exclude system objects</a:t>
            </a:r>
          </a:p>
          <a:p>
            <a:r>
              <a:rPr lang="en-US" b="0" dirty="0">
                <a:solidFill>
                  <a:srgbClr val="0000FF"/>
                </a:solidFill>
                <a:latin typeface="Lucida Sans Typewriter" pitchFamily="49" charset="0"/>
              </a:rPr>
              <a:t>SELECT</a:t>
            </a:r>
            <a:r>
              <a:rPr lang="en-US" b="0" dirty="0">
                <a:solidFill>
                  <a:prstClr val="black"/>
                </a:solidFill>
                <a:latin typeface="Lucida Sans Typewriter" pitchFamily="49" charset="0"/>
              </a:rPr>
              <a:t>  name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FF00FF"/>
                </a:solidFill>
                <a:latin typeface="Lucida Sans Typewriter" pitchFamily="49" charset="0"/>
              </a:rPr>
              <a:t>object_id</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FF00FF"/>
                </a:solidFill>
                <a:latin typeface="Lucida Sans Typewriter" pitchFamily="49" charset="0"/>
              </a:rPr>
              <a:t>schema_id</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0000FF"/>
                </a:solidFill>
                <a:latin typeface="Lucida Sans Typewriter" pitchFamily="49" charset="0"/>
              </a:rPr>
              <a:t>type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type_desc</a:t>
            </a:r>
          </a:p>
          <a:p>
            <a:r>
              <a:rPr lang="en-US" b="0" dirty="0">
                <a:solidFill>
                  <a:srgbClr val="0000FF"/>
                </a:solidFill>
                <a:latin typeface="Lucida Sans Typewriter" pitchFamily="49" charset="0"/>
              </a:rPr>
              <a:t>FROM</a:t>
            </a:r>
            <a:r>
              <a:rPr lang="en-US" b="0" dirty="0">
                <a:solidFill>
                  <a:prstClr val="black"/>
                </a:solidFill>
                <a:latin typeface="Lucida Sans Typewriter" pitchFamily="49" charset="0"/>
              </a:rPr>
              <a:t> </a:t>
            </a:r>
            <a:r>
              <a:rPr lang="en-US" b="0" dirty="0" err="1">
                <a:solidFill>
                  <a:srgbClr val="008000"/>
                </a:solidFill>
                <a:latin typeface="Lucida Sans Typewriter" pitchFamily="49" charset="0"/>
              </a:rPr>
              <a:t>sys</a:t>
            </a:r>
            <a:r>
              <a:rPr lang="en-US" b="0" dirty="0" err="1">
                <a:solidFill>
                  <a:srgbClr val="808080"/>
                </a:solidFill>
                <a:latin typeface="Lucida Sans Typewriter" pitchFamily="49" charset="0"/>
              </a:rPr>
              <a:t>.</a:t>
            </a:r>
            <a:r>
              <a:rPr lang="en-US" b="0" dirty="0" err="1">
                <a:solidFill>
                  <a:srgbClr val="008000"/>
                </a:solidFill>
                <a:latin typeface="Lucida Sans Typewriter" pitchFamily="49" charset="0"/>
              </a:rPr>
              <a:t>tables</a:t>
            </a:r>
            <a:r>
              <a:rPr lang="en-US" b="0" dirty="0" smtClean="0">
                <a:solidFill>
                  <a:srgbClr val="808080"/>
                </a:solidFill>
                <a:latin typeface="Lucida Sans Typewriter" pitchFamily="49" charset="0"/>
              </a:rPr>
              <a:t>;</a:t>
            </a:r>
          </a:p>
          <a:p>
            <a:endParaRPr lang="en-US" dirty="0">
              <a:solidFill>
                <a:srgbClr val="808080"/>
              </a:solidFill>
              <a:latin typeface="Lucida Sans Typewriter" pitchFamily="49" charset="0"/>
            </a:endParaRPr>
          </a:p>
          <a:p>
            <a:r>
              <a:rPr lang="en-US" b="0" dirty="0">
                <a:solidFill>
                  <a:srgbClr val="008000"/>
                </a:solidFill>
                <a:latin typeface="Lucida Sans Typewriter" pitchFamily="49" charset="0"/>
              </a:rPr>
              <a:t>--Includes system and user objects</a:t>
            </a:r>
          </a:p>
          <a:p>
            <a:r>
              <a:rPr lang="en-US" b="0" dirty="0">
                <a:solidFill>
                  <a:srgbClr val="0000FF"/>
                </a:solidFill>
                <a:latin typeface="Lucida Sans Typewriter" pitchFamily="49" charset="0"/>
              </a:rPr>
              <a:t>SELECT</a:t>
            </a:r>
            <a:r>
              <a:rPr lang="en-US" b="0" dirty="0">
                <a:solidFill>
                  <a:prstClr val="black"/>
                </a:solidFill>
                <a:latin typeface="Lucida Sans Typewriter" pitchFamily="49" charset="0"/>
              </a:rPr>
              <a:t> name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FF00FF"/>
                </a:solidFill>
                <a:latin typeface="Lucida Sans Typewriter" pitchFamily="49" charset="0"/>
              </a:rPr>
              <a:t>object_id</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FF00FF"/>
                </a:solidFill>
                <a:latin typeface="Lucida Sans Typewriter" pitchFamily="49" charset="0"/>
              </a:rPr>
              <a:t>schema_id</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0000FF"/>
                </a:solidFill>
                <a:latin typeface="Lucida Sans Typewriter" pitchFamily="49" charset="0"/>
              </a:rPr>
              <a:t>type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type_desc</a:t>
            </a:r>
          </a:p>
          <a:p>
            <a:r>
              <a:rPr lang="en-US" b="0" dirty="0">
                <a:solidFill>
                  <a:srgbClr val="0000FF"/>
                </a:solidFill>
                <a:latin typeface="Lucida Sans Typewriter" pitchFamily="49" charset="0"/>
              </a:rPr>
              <a:t>FROM</a:t>
            </a:r>
            <a:r>
              <a:rPr lang="en-US" b="0" dirty="0">
                <a:solidFill>
                  <a:prstClr val="black"/>
                </a:solidFill>
                <a:latin typeface="Lucida Sans Typewriter" pitchFamily="49" charset="0"/>
              </a:rPr>
              <a:t> </a:t>
            </a:r>
            <a:r>
              <a:rPr lang="en-US" b="0" dirty="0">
                <a:solidFill>
                  <a:srgbClr val="008000"/>
                </a:solidFill>
                <a:latin typeface="Lucida Sans Typewriter" pitchFamily="49" charset="0"/>
              </a:rPr>
              <a:t>sys</a:t>
            </a:r>
            <a:r>
              <a:rPr lang="en-US" b="0" dirty="0">
                <a:solidFill>
                  <a:srgbClr val="808080"/>
                </a:solidFill>
                <a:latin typeface="Lucida Sans Typewriter" pitchFamily="49" charset="0"/>
              </a:rPr>
              <a:t>.</a:t>
            </a:r>
            <a:r>
              <a:rPr lang="en-US" b="0" dirty="0">
                <a:solidFill>
                  <a:srgbClr val="008000"/>
                </a:solidFill>
                <a:latin typeface="Lucida Sans Typewriter" pitchFamily="49" charset="0"/>
              </a:rPr>
              <a:t>objects</a:t>
            </a:r>
            <a:r>
              <a:rPr lang="en-US" b="0" dirty="0">
                <a:solidFill>
                  <a:srgbClr val="808080"/>
                </a:solidFill>
                <a:latin typeface="Lucida Sans Typewriter" pitchFamily="49" charset="0"/>
              </a:rPr>
              <a:t>;</a:t>
            </a:r>
            <a:endParaRPr lang="en-US" b="0" dirty="0">
              <a:latin typeface="Lucida Sans Typewriter" pitchFamily="49" charset="0"/>
              <a:cs typeface="+mn-cs"/>
            </a:endParaRPr>
          </a:p>
        </p:txBody>
      </p:sp>
    </p:spTree>
    <p:extLst>
      <p:ext uri="{BB962C8B-B14F-4D97-AF65-F5344CB8AC3E}">
        <p14:creationId xmlns:p14="http://schemas.microsoft.com/office/powerpoint/2010/main" val="1395601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Information schema views</a:t>
            </a:r>
            <a:endParaRPr lang="en-US" sz="3600" dirty="0">
              <a:solidFill>
                <a:schemeClr val="accent6"/>
              </a:solidFill>
            </a:endParaRPr>
          </a:p>
        </p:txBody>
      </p:sp>
      <p:sp>
        <p:nvSpPr>
          <p:cNvPr id="3" name="Content Placeholder 2"/>
          <p:cNvSpPr>
            <a:spLocks noGrp="1"/>
          </p:cNvSpPr>
          <p:nvPr>
            <p:ph idx="1"/>
          </p:nvPr>
        </p:nvSpPr>
        <p:spPr>
          <a:xfrm>
            <a:off x="458788" y="992188"/>
            <a:ext cx="7885112" cy="4386262"/>
          </a:xfrm>
        </p:spPr>
        <p:txBody>
          <a:bodyPr/>
          <a:lstStyle/>
          <a:p>
            <a:r>
              <a:rPr lang="en-US" sz="2000" dirty="0" smtClean="0"/>
              <a:t>Views stored in the INFORMATION_SCHEMA system schema</a:t>
            </a:r>
          </a:p>
          <a:p>
            <a:r>
              <a:rPr lang="en-US" sz="2000" dirty="0" smtClean="0"/>
              <a:t>Return system metadata per ISO standard, used by third-party tools</a:t>
            </a:r>
          </a:p>
          <a:p>
            <a:r>
              <a:rPr lang="en-US" sz="2000" dirty="0" smtClean="0"/>
              <a:t>Maps standard names (catalog, domain) to SQL Server names (database, user-defined data type)</a:t>
            </a:r>
          </a:p>
          <a:p>
            <a:endParaRPr lang="en-US" dirty="0"/>
          </a:p>
        </p:txBody>
      </p:sp>
      <p:sp>
        <p:nvSpPr>
          <p:cNvPr id="4" name="AutoShape 3"/>
          <p:cNvSpPr>
            <a:spLocks noChangeArrowheads="1"/>
          </p:cNvSpPr>
          <p:nvPr/>
        </p:nvSpPr>
        <p:spPr bwMode="auto">
          <a:xfrm>
            <a:off x="614940" y="2368480"/>
            <a:ext cx="7519627"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FF"/>
                </a:solidFill>
                <a:latin typeface="Lucida Sans Typewriter" pitchFamily="49" charset="0"/>
              </a:rPr>
              <a:t>SELECT</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TABLE_CATALOG</a:t>
            </a:r>
            <a:r>
              <a:rPr lang="en-US" b="0" dirty="0" smtClean="0">
                <a:solidFill>
                  <a:srgbClr val="808080"/>
                </a:solidFill>
                <a:latin typeface="Lucida Sans Typewriter" pitchFamily="49" charset="0"/>
              </a:rPr>
              <a:t>, </a:t>
            </a:r>
            <a:r>
              <a:rPr lang="en-US" b="0" dirty="0" smtClean="0">
                <a:solidFill>
                  <a:prstClr val="black"/>
                </a:solidFill>
                <a:latin typeface="Lucida Sans Typewriter" pitchFamily="49" charset="0"/>
              </a:rPr>
              <a:t>TABLE_SCHEMA</a:t>
            </a:r>
            <a:r>
              <a:rPr lang="en-US" b="0" dirty="0" smtClean="0">
                <a:solidFill>
                  <a:srgbClr val="808080"/>
                </a:solidFill>
                <a:latin typeface="Lucida Sans Typewriter" pitchFamily="49" charset="0"/>
              </a:rPr>
              <a:t>, </a:t>
            </a:r>
          </a:p>
          <a:p>
            <a:r>
              <a:rPr lang="en-US" b="0" dirty="0" smtClean="0">
                <a:solidFill>
                  <a:srgbClr val="808080"/>
                </a:solidFill>
                <a:latin typeface="Lucida Sans Typewriter" pitchFamily="49" charset="0"/>
              </a:rPr>
              <a:t>	</a:t>
            </a:r>
            <a:r>
              <a:rPr lang="en-US" b="0" dirty="0" smtClean="0">
                <a:solidFill>
                  <a:prstClr val="black"/>
                </a:solidFill>
                <a:latin typeface="Lucida Sans Typewriter" pitchFamily="49" charset="0"/>
              </a:rPr>
              <a:t>TABLE_NAME</a:t>
            </a:r>
            <a:r>
              <a:rPr lang="en-US" b="0" dirty="0" smtClean="0">
                <a:solidFill>
                  <a:srgbClr val="808080"/>
                </a:solidFill>
                <a:latin typeface="Lucida Sans Typewriter" pitchFamily="49" charset="0"/>
              </a:rPr>
              <a:t>, </a:t>
            </a:r>
            <a:r>
              <a:rPr lang="en-US" b="0" dirty="0" smtClean="0">
                <a:solidFill>
                  <a:prstClr val="black"/>
                </a:solidFill>
                <a:latin typeface="Lucida Sans Typewriter" pitchFamily="49" charset="0"/>
              </a:rPr>
              <a:t>TABLE_TYPE</a:t>
            </a:r>
            <a:endParaRPr lang="en-US" b="0" dirty="0">
              <a:solidFill>
                <a:prstClr val="black"/>
              </a:solidFill>
              <a:latin typeface="Lucida Sans Typewriter" pitchFamily="49" charset="0"/>
            </a:endParaRPr>
          </a:p>
          <a:p>
            <a:r>
              <a:rPr lang="en-US" b="0" dirty="0" smtClean="0">
                <a:solidFill>
                  <a:srgbClr val="0000FF"/>
                </a:solidFill>
                <a:latin typeface="Lucida Sans Typewriter" pitchFamily="49" charset="0"/>
              </a:rPr>
              <a:t>FROM</a:t>
            </a:r>
            <a:r>
              <a:rPr lang="en-US" b="0" dirty="0" smtClean="0">
                <a:solidFill>
                  <a:prstClr val="black"/>
                </a:solidFill>
                <a:latin typeface="Lucida Sans Typewriter" pitchFamily="49" charset="0"/>
              </a:rPr>
              <a:t>	</a:t>
            </a:r>
            <a:r>
              <a:rPr lang="en-US" b="0" dirty="0" smtClean="0">
                <a:solidFill>
                  <a:srgbClr val="008000"/>
                </a:solidFill>
                <a:latin typeface="Lucida Sans Typewriter" pitchFamily="49" charset="0"/>
              </a:rPr>
              <a:t>INFORMATION_SCHEMA</a:t>
            </a:r>
            <a:r>
              <a:rPr lang="en-US" b="0" dirty="0" smtClean="0">
                <a:solidFill>
                  <a:srgbClr val="808080"/>
                </a:solidFill>
                <a:latin typeface="Lucida Sans Typewriter" pitchFamily="49" charset="0"/>
              </a:rPr>
              <a:t>.</a:t>
            </a:r>
            <a:r>
              <a:rPr lang="en-US" b="0" dirty="0" smtClean="0">
                <a:solidFill>
                  <a:srgbClr val="008000"/>
                </a:solidFill>
                <a:latin typeface="Lucida Sans Typewriter" pitchFamily="49" charset="0"/>
              </a:rPr>
              <a:t>TABLES</a:t>
            </a:r>
            <a:r>
              <a:rPr lang="en-US" b="0" dirty="0" smtClean="0">
                <a:latin typeface="Lucida Sans Typewriter" pitchFamily="49" charset="0"/>
              </a:rPr>
              <a:t>;</a:t>
            </a:r>
            <a:endParaRPr lang="en-US" b="0" dirty="0">
              <a:latin typeface="Lucida Sans Typewriter" pitchFamily="49" charset="0"/>
              <a:cs typeface="+mn-cs"/>
            </a:endParaRPr>
          </a:p>
        </p:txBody>
      </p:sp>
      <p:sp>
        <p:nvSpPr>
          <p:cNvPr id="5" name="AutoShape 3"/>
          <p:cNvSpPr>
            <a:spLocks noChangeArrowheads="1"/>
          </p:cNvSpPr>
          <p:nvPr/>
        </p:nvSpPr>
        <p:spPr bwMode="auto">
          <a:xfrm>
            <a:off x="614940" y="3491029"/>
            <a:ext cx="7519627"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FF"/>
                </a:solidFill>
                <a:latin typeface="Lucida Sans Typewriter" pitchFamily="49" charset="0"/>
              </a:rPr>
              <a:t>SELECT</a:t>
            </a:r>
            <a:r>
              <a:rPr lang="en-US" b="0" dirty="0">
                <a:solidFill>
                  <a:prstClr val="black"/>
                </a:solidFill>
                <a:latin typeface="Lucida Sans Typewriter" pitchFamily="49" charset="0"/>
              </a:rPr>
              <a:t> VIEW_CATALOG</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VIEW_SCHEMA</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VIEW_NAME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	TABLE_CATALOG</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TABLE_SCHEMA</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TABLE_NAME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	COLUMN_NAME</a:t>
            </a:r>
            <a:endParaRPr lang="en-US" b="0" dirty="0">
              <a:solidFill>
                <a:prstClr val="black"/>
              </a:solidFill>
              <a:latin typeface="Lucida Sans Typewriter" pitchFamily="49" charset="0"/>
            </a:endParaRPr>
          </a:p>
          <a:p>
            <a:r>
              <a:rPr lang="en-US" b="0" dirty="0">
                <a:solidFill>
                  <a:srgbClr val="0000FF"/>
                </a:solidFill>
                <a:latin typeface="Lucida Sans Typewriter" pitchFamily="49" charset="0"/>
              </a:rPr>
              <a:t>FROM</a:t>
            </a:r>
            <a:r>
              <a:rPr lang="en-US" b="0" dirty="0">
                <a:solidFill>
                  <a:prstClr val="black"/>
                </a:solidFill>
                <a:latin typeface="Lucida Sans Typewriter" pitchFamily="49" charset="0"/>
              </a:rPr>
              <a:t> </a:t>
            </a:r>
            <a:r>
              <a:rPr lang="en-US" b="0" dirty="0">
                <a:solidFill>
                  <a:srgbClr val="008000"/>
                </a:solidFill>
                <a:latin typeface="Lucida Sans Typewriter" pitchFamily="49" charset="0"/>
              </a:rPr>
              <a:t>INFORMATION_SCHEMA</a:t>
            </a:r>
            <a:r>
              <a:rPr lang="en-US" b="0" dirty="0">
                <a:solidFill>
                  <a:srgbClr val="808080"/>
                </a:solidFill>
                <a:latin typeface="Lucida Sans Typewriter" pitchFamily="49" charset="0"/>
              </a:rPr>
              <a:t>.</a:t>
            </a:r>
            <a:r>
              <a:rPr lang="en-US" b="0" dirty="0">
                <a:solidFill>
                  <a:srgbClr val="008000"/>
                </a:solidFill>
                <a:latin typeface="Lucida Sans Typewriter" pitchFamily="49" charset="0"/>
              </a:rPr>
              <a:t>VIEW_COLUMN_USAGE</a:t>
            </a:r>
            <a:r>
              <a:rPr lang="en-US" b="0" dirty="0">
                <a:solidFill>
                  <a:srgbClr val="808080"/>
                </a:solidFill>
                <a:latin typeface="Lucida Sans Typewriter" pitchFamily="49" charset="0"/>
              </a:rPr>
              <a:t>;</a:t>
            </a:r>
            <a:endParaRPr lang="en-US" b="0" dirty="0">
              <a:latin typeface="Lucida Sans Typewriter" pitchFamily="49" charset="0"/>
              <a:cs typeface="+mn-cs"/>
            </a:endParaRPr>
          </a:p>
        </p:txBody>
      </p:sp>
      <p:sp>
        <p:nvSpPr>
          <p:cNvPr id="6" name="AutoShape 3"/>
          <p:cNvSpPr>
            <a:spLocks noChangeArrowheads="1"/>
          </p:cNvSpPr>
          <p:nvPr/>
        </p:nvSpPr>
        <p:spPr bwMode="auto">
          <a:xfrm>
            <a:off x="614940" y="4901293"/>
            <a:ext cx="7519627"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FF"/>
                </a:solidFill>
                <a:latin typeface="Lucida Sans Typewriter" pitchFamily="49" charset="0"/>
              </a:rPr>
              <a:t>SELECT</a:t>
            </a:r>
            <a:r>
              <a:rPr lang="en-US" b="0" dirty="0">
                <a:solidFill>
                  <a:prstClr val="black"/>
                </a:solidFill>
                <a:latin typeface="Lucida Sans Typewriter" pitchFamily="49" charset="0"/>
              </a:rPr>
              <a:t> VIEW_CATALOG</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VIEW_SCHEMA</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VIEW_NAME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	TABLE_CATALOG</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TABLE_SCHEMA</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TABLE_NAME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	COLUMN_NAME</a:t>
            </a:r>
            <a:endParaRPr lang="en-US" b="0" dirty="0">
              <a:solidFill>
                <a:prstClr val="black"/>
              </a:solidFill>
              <a:latin typeface="Lucida Sans Typewriter" pitchFamily="49" charset="0"/>
            </a:endParaRPr>
          </a:p>
          <a:p>
            <a:r>
              <a:rPr lang="en-US" b="0" dirty="0">
                <a:solidFill>
                  <a:srgbClr val="0000FF"/>
                </a:solidFill>
                <a:latin typeface="Lucida Sans Typewriter" pitchFamily="49" charset="0"/>
              </a:rPr>
              <a:t>FROM</a:t>
            </a:r>
            <a:r>
              <a:rPr lang="en-US" b="0" dirty="0">
                <a:solidFill>
                  <a:prstClr val="black"/>
                </a:solidFill>
                <a:latin typeface="Lucida Sans Typewriter" pitchFamily="49" charset="0"/>
              </a:rPr>
              <a:t> </a:t>
            </a:r>
            <a:r>
              <a:rPr lang="en-US" b="0" dirty="0" smtClean="0">
                <a:solidFill>
                  <a:srgbClr val="008000"/>
                </a:solidFill>
                <a:latin typeface="Lucida Sans Typewriter" pitchFamily="49" charset="0"/>
              </a:rPr>
              <a:t>INFORMATION_SCHEMA</a:t>
            </a:r>
            <a:r>
              <a:rPr lang="en-US" b="0" dirty="0" smtClean="0">
                <a:solidFill>
                  <a:srgbClr val="808080"/>
                </a:solidFill>
                <a:latin typeface="Lucida Sans Typewriter" pitchFamily="49" charset="0"/>
              </a:rPr>
              <a:t>.</a:t>
            </a:r>
            <a:r>
              <a:rPr lang="en-US" b="0" dirty="0" smtClean="0">
                <a:solidFill>
                  <a:srgbClr val="008000"/>
                </a:solidFill>
                <a:latin typeface="Lucida Sans Typewriter" pitchFamily="49" charset="0"/>
              </a:rPr>
              <a:t>VIEW_COLUMN_USAGE</a:t>
            </a:r>
            <a:endParaRPr lang="en-US" b="0" dirty="0">
              <a:solidFill>
                <a:srgbClr val="808080"/>
              </a:solidFill>
              <a:latin typeface="Lucida Sans Typewriter" pitchFamily="49" charset="0"/>
            </a:endParaRPr>
          </a:p>
          <a:p>
            <a:r>
              <a:rPr lang="en-US" b="0" dirty="0" smtClean="0">
                <a:solidFill>
                  <a:srgbClr val="0000CC"/>
                </a:solidFill>
                <a:latin typeface="Lucida Sans Typewriter" pitchFamily="49" charset="0"/>
                <a:cs typeface="+mn-cs"/>
              </a:rPr>
              <a:t>WHERE</a:t>
            </a:r>
            <a:r>
              <a:rPr lang="en-US" b="0" dirty="0" smtClean="0">
                <a:solidFill>
                  <a:srgbClr val="808080"/>
                </a:solidFill>
                <a:latin typeface="Lucida Sans Typewriter" pitchFamily="49" charset="0"/>
                <a:cs typeface="+mn-cs"/>
              </a:rPr>
              <a:t> </a:t>
            </a:r>
            <a:r>
              <a:rPr lang="en-US" b="0" dirty="0" smtClean="0">
                <a:latin typeface="Lucida Sans Typewriter" pitchFamily="49" charset="0"/>
                <a:cs typeface="+mn-cs"/>
              </a:rPr>
              <a:t>COLUMN_NAME = </a:t>
            </a:r>
            <a:r>
              <a:rPr lang="en-US" b="0" dirty="0" smtClean="0">
                <a:solidFill>
                  <a:srgbClr val="FF0000"/>
                </a:solidFill>
                <a:latin typeface="Lucida Sans Typewriter" pitchFamily="49" charset="0"/>
                <a:cs typeface="+mn-cs"/>
              </a:rPr>
              <a:t>‘</a:t>
            </a:r>
            <a:r>
              <a:rPr lang="en-US" b="0" dirty="0" err="1" smtClean="0">
                <a:solidFill>
                  <a:srgbClr val="FF0000"/>
                </a:solidFill>
                <a:latin typeface="Lucida Sans Typewriter" pitchFamily="49" charset="0"/>
                <a:cs typeface="+mn-cs"/>
              </a:rPr>
              <a:t>BusinessEntityID</a:t>
            </a:r>
            <a:r>
              <a:rPr lang="en-US" b="0" dirty="0" smtClean="0">
                <a:solidFill>
                  <a:srgbClr val="FF0000"/>
                </a:solidFill>
                <a:latin typeface="Lucida Sans Typewriter" pitchFamily="49" charset="0"/>
                <a:cs typeface="+mn-cs"/>
              </a:rPr>
              <a:t>’</a:t>
            </a:r>
            <a:endParaRPr lang="en-US" b="0" dirty="0">
              <a:solidFill>
                <a:srgbClr val="FF0000"/>
              </a:solidFill>
              <a:latin typeface="Lucida Sans Typewriter" pitchFamily="49" charset="0"/>
              <a:cs typeface="+mn-cs"/>
            </a:endParaRPr>
          </a:p>
        </p:txBody>
      </p:sp>
    </p:spTree>
    <p:extLst>
      <p:ext uri="{BB962C8B-B14F-4D97-AF65-F5344CB8AC3E}">
        <p14:creationId xmlns:p14="http://schemas.microsoft.com/office/powerpoint/2010/main" val="278975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metadata functions</a:t>
            </a:r>
          </a:p>
        </p:txBody>
      </p:sp>
      <p:sp>
        <p:nvSpPr>
          <p:cNvPr id="3" name="Content Placeholder 2"/>
          <p:cNvSpPr>
            <a:spLocks noGrp="1"/>
          </p:cNvSpPr>
          <p:nvPr>
            <p:ph idx="1"/>
          </p:nvPr>
        </p:nvSpPr>
        <p:spPr>
          <a:xfrm>
            <a:off x="458788" y="992188"/>
            <a:ext cx="7891998" cy="4386262"/>
          </a:xfrm>
        </p:spPr>
        <p:txBody>
          <a:bodyPr/>
          <a:lstStyle/>
          <a:p>
            <a:r>
              <a:rPr lang="en-US" sz="2000" dirty="0" smtClean="0"/>
              <a:t>Return information about settings, values, and objects in SQL Server</a:t>
            </a:r>
          </a:p>
          <a:p>
            <a:r>
              <a:rPr lang="en-US" sz="2000" dirty="0" smtClean="0"/>
              <a:t>Come in a variety of formats</a:t>
            </a:r>
          </a:p>
          <a:p>
            <a:pPr lvl="1"/>
            <a:r>
              <a:rPr lang="en-US" sz="2000" dirty="0" smtClean="0"/>
              <a:t>Some marked with a @@ prefix, sometimes incorrectly referred to as global variables: @@VERSION</a:t>
            </a:r>
          </a:p>
          <a:p>
            <a:pPr lvl="1"/>
            <a:r>
              <a:rPr lang="en-US" sz="2000" dirty="0" smtClean="0"/>
              <a:t>Some marked with a () suffix, similar to arithmetic or string functions: ERROR_NUMBER()</a:t>
            </a:r>
          </a:p>
          <a:p>
            <a:pPr lvl="1"/>
            <a:r>
              <a:rPr lang="en-US" sz="2000" dirty="0" smtClean="0"/>
              <a:t>Some special functions marked with a $ prefix: $PARTITION</a:t>
            </a:r>
          </a:p>
          <a:p>
            <a:r>
              <a:rPr lang="en-US" sz="2000" dirty="0" smtClean="0"/>
              <a:t>Queried with a standard SELECT statement:</a:t>
            </a:r>
          </a:p>
        </p:txBody>
      </p:sp>
      <p:sp>
        <p:nvSpPr>
          <p:cNvPr id="4" name="AutoShape 3"/>
          <p:cNvSpPr>
            <a:spLocks noChangeArrowheads="1"/>
          </p:cNvSpPr>
          <p:nvPr/>
        </p:nvSpPr>
        <p:spPr bwMode="auto">
          <a:xfrm>
            <a:off x="458788" y="3704803"/>
            <a:ext cx="7519627"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FF"/>
                </a:solidFill>
                <a:latin typeface="Lucida Sans Typewriter" pitchFamily="49" charset="0"/>
              </a:rPr>
              <a:t>SELECT</a:t>
            </a:r>
            <a:r>
              <a:rPr lang="en-US" b="0" dirty="0">
                <a:solidFill>
                  <a:prstClr val="black"/>
                </a:solidFill>
                <a:latin typeface="Lucida Sans Typewriter" pitchFamily="49" charset="0"/>
              </a:rPr>
              <a:t> </a:t>
            </a:r>
            <a:r>
              <a:rPr lang="en-US" b="0" dirty="0">
                <a:solidFill>
                  <a:srgbClr val="FF00FF"/>
                </a:solidFill>
                <a:latin typeface="Lucida Sans Typewriter" pitchFamily="49" charset="0"/>
              </a:rPr>
              <a:t>@@VERSION</a:t>
            </a:r>
            <a:r>
              <a:rPr lang="en-US" b="0" dirty="0">
                <a:solidFill>
                  <a:prstClr val="black"/>
                </a:solidFill>
                <a:latin typeface="Lucida Sans Typewriter" pitchFamily="49" charset="0"/>
              </a:rPr>
              <a:t> </a:t>
            </a:r>
            <a:r>
              <a:rPr lang="en-US" b="0" dirty="0">
                <a:solidFill>
                  <a:srgbClr val="0000FF"/>
                </a:solidFill>
                <a:latin typeface="Lucida Sans Typewriter" pitchFamily="49" charset="0"/>
              </a:rPr>
              <a:t>AS</a:t>
            </a:r>
            <a:r>
              <a:rPr lang="en-US" b="0" dirty="0">
                <a:solidFill>
                  <a:prstClr val="black"/>
                </a:solidFill>
                <a:latin typeface="Lucida Sans Typewriter" pitchFamily="49" charset="0"/>
              </a:rPr>
              <a:t> </a:t>
            </a:r>
            <a:r>
              <a:rPr lang="en-US" b="0" dirty="0" err="1">
                <a:solidFill>
                  <a:prstClr val="black"/>
                </a:solidFill>
                <a:latin typeface="Lucida Sans Typewriter" pitchFamily="49" charset="0"/>
              </a:rPr>
              <a:t>SQL_Version</a:t>
            </a:r>
            <a:r>
              <a:rPr lang="en-US" b="0" dirty="0" smtClean="0">
                <a:solidFill>
                  <a:srgbClr val="808080"/>
                </a:solidFill>
                <a:latin typeface="Lucida Sans Typewriter" pitchFamily="49" charset="0"/>
              </a:rPr>
              <a:t>;</a:t>
            </a:r>
          </a:p>
          <a:p>
            <a:endParaRPr lang="en-US" b="0" dirty="0">
              <a:solidFill>
                <a:srgbClr val="808080"/>
              </a:solidFill>
              <a:latin typeface="Lucida Sans Typewriter" pitchFamily="49" charset="0"/>
            </a:endParaRPr>
          </a:p>
          <a:p>
            <a:r>
              <a:rPr lang="en-US" b="0" dirty="0">
                <a:solidFill>
                  <a:srgbClr val="0000FF"/>
                </a:solidFill>
                <a:latin typeface="Lucida Sans Typewriter" pitchFamily="49" charset="0"/>
              </a:rPr>
              <a:t>SELECT</a:t>
            </a:r>
            <a:r>
              <a:rPr lang="en-US" b="0" dirty="0">
                <a:solidFill>
                  <a:prstClr val="black"/>
                </a:solidFill>
                <a:latin typeface="Lucida Sans Typewriter" pitchFamily="49" charset="0"/>
              </a:rPr>
              <a:t> </a:t>
            </a:r>
            <a:r>
              <a:rPr lang="en-US" b="0" dirty="0">
                <a:solidFill>
                  <a:srgbClr val="FF00FF"/>
                </a:solidFill>
                <a:latin typeface="Lucida Sans Typewriter" pitchFamily="49" charset="0"/>
              </a:rPr>
              <a:t>SERVERPROPERTY</a:t>
            </a:r>
            <a:r>
              <a:rPr lang="en-US" b="0" dirty="0">
                <a:solidFill>
                  <a:srgbClr val="808080"/>
                </a:solidFill>
                <a:latin typeface="Lucida Sans Typewriter" pitchFamily="49" charset="0"/>
              </a:rPr>
              <a:t>(</a:t>
            </a:r>
            <a:r>
              <a:rPr lang="en-US" b="0" dirty="0">
                <a:solidFill>
                  <a:srgbClr val="FF0000"/>
                </a:solidFill>
                <a:latin typeface="Lucida Sans Typewriter" pitchFamily="49" charset="0"/>
              </a:rPr>
              <a:t>'ProductVersion'</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0000FF"/>
                </a:solidFill>
                <a:latin typeface="Lucida Sans Typewriter" pitchFamily="49" charset="0"/>
              </a:rPr>
              <a:t>AS</a:t>
            </a:r>
            <a:r>
              <a:rPr lang="en-US" b="0" dirty="0">
                <a:solidFill>
                  <a:prstClr val="black"/>
                </a:solidFill>
                <a:latin typeface="Lucida Sans Typewriter" pitchFamily="49" charset="0"/>
              </a:rPr>
              <a:t> </a:t>
            </a:r>
            <a:r>
              <a:rPr lang="en-US" b="0" dirty="0">
                <a:solidFill>
                  <a:srgbClr val="0000FF"/>
                </a:solidFill>
                <a:latin typeface="Lucida Sans Typewriter" pitchFamily="49" charset="0"/>
              </a:rPr>
              <a:t>version</a:t>
            </a:r>
            <a:r>
              <a:rPr lang="en-US" b="0" dirty="0" smtClean="0">
                <a:solidFill>
                  <a:srgbClr val="808080"/>
                </a:solidFill>
                <a:latin typeface="Lucida Sans Typewriter" pitchFamily="49" charset="0"/>
              </a:rPr>
              <a:t>;</a:t>
            </a:r>
          </a:p>
          <a:p>
            <a:endParaRPr lang="en-US" b="0" dirty="0">
              <a:solidFill>
                <a:srgbClr val="808080"/>
              </a:solidFill>
              <a:latin typeface="Lucida Sans Typewriter" pitchFamily="49" charset="0"/>
            </a:endParaRPr>
          </a:p>
          <a:p>
            <a:r>
              <a:rPr lang="en-US" b="0" dirty="0">
                <a:solidFill>
                  <a:srgbClr val="0000FF"/>
                </a:solidFill>
                <a:latin typeface="Lucida Sans Typewriter" pitchFamily="49" charset="0"/>
              </a:rPr>
              <a:t>SELECT</a:t>
            </a:r>
            <a:r>
              <a:rPr lang="en-US" b="0" dirty="0">
                <a:solidFill>
                  <a:prstClr val="black"/>
                </a:solidFill>
                <a:latin typeface="Lucida Sans Typewriter" pitchFamily="49" charset="0"/>
              </a:rPr>
              <a:t> </a:t>
            </a:r>
            <a:r>
              <a:rPr lang="en-US" b="0" dirty="0">
                <a:solidFill>
                  <a:srgbClr val="FF00FF"/>
                </a:solidFill>
                <a:latin typeface="Lucida Sans Typewriter" pitchFamily="49" charset="0"/>
              </a:rPr>
              <a:t>SERVERPROPERTY</a:t>
            </a:r>
            <a:r>
              <a:rPr lang="en-US" b="0" dirty="0">
                <a:solidFill>
                  <a:srgbClr val="808080"/>
                </a:solidFill>
                <a:latin typeface="Lucida Sans Typewriter" pitchFamily="49" charset="0"/>
              </a:rPr>
              <a:t>(</a:t>
            </a:r>
            <a:r>
              <a:rPr lang="en-US" b="0" dirty="0">
                <a:solidFill>
                  <a:srgbClr val="FF0000"/>
                </a:solidFill>
                <a:latin typeface="Lucida Sans Typewriter" pitchFamily="49" charset="0"/>
              </a:rPr>
              <a:t>'Collation'</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0000FF"/>
                </a:solidFill>
                <a:latin typeface="Lucida Sans Typewriter" pitchFamily="49" charset="0"/>
              </a:rPr>
              <a:t>AS</a:t>
            </a:r>
            <a:r>
              <a:rPr lang="en-US" b="0" dirty="0">
                <a:solidFill>
                  <a:prstClr val="black"/>
                </a:solidFill>
                <a:latin typeface="Lucida Sans Typewriter" pitchFamily="49" charset="0"/>
              </a:rPr>
              <a:t> collation</a:t>
            </a:r>
            <a:r>
              <a:rPr lang="en-US" b="0" dirty="0">
                <a:solidFill>
                  <a:srgbClr val="808080"/>
                </a:solidFill>
                <a:latin typeface="Lucida Sans Typewriter" pitchFamily="49" charset="0"/>
              </a:rPr>
              <a:t>;</a:t>
            </a:r>
          </a:p>
        </p:txBody>
      </p:sp>
    </p:spTree>
    <p:extLst>
      <p:ext uri="{BB962C8B-B14F-4D97-AF65-F5344CB8AC3E}">
        <p14:creationId xmlns:p14="http://schemas.microsoft.com/office/powerpoint/2010/main" val="132352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502470" cy="741363"/>
          </a:xfrm>
        </p:spPr>
        <p:txBody>
          <a:bodyPr/>
          <a:lstStyle/>
          <a:p>
            <a:r>
              <a:rPr lang="en-US" dirty="0" smtClean="0"/>
              <a:t>Querying DMVs and functions</a:t>
            </a:r>
            <a:endParaRPr lang="en-US" dirty="0"/>
          </a:p>
        </p:txBody>
      </p:sp>
      <p:sp>
        <p:nvSpPr>
          <p:cNvPr id="3" name="Content Placeholder 2"/>
          <p:cNvSpPr>
            <a:spLocks noGrp="1"/>
          </p:cNvSpPr>
          <p:nvPr>
            <p:ph idx="1"/>
          </p:nvPr>
        </p:nvSpPr>
        <p:spPr/>
        <p:txBody>
          <a:bodyPr/>
          <a:lstStyle/>
          <a:p>
            <a:r>
              <a:rPr lang="en-US" dirty="0" smtClean="0"/>
              <a:t>Dynamic management views are queried like standard views:</a:t>
            </a:r>
          </a:p>
          <a:p>
            <a:endParaRPr lang="en-US" dirty="0" smtClean="0"/>
          </a:p>
          <a:p>
            <a:endParaRPr lang="en-US" dirty="0" smtClean="0"/>
          </a:p>
          <a:p>
            <a:endParaRPr lang="en-US" dirty="0" smtClean="0"/>
          </a:p>
          <a:p>
            <a:endParaRPr lang="en-US" dirty="0" smtClean="0"/>
          </a:p>
          <a:p>
            <a:endParaRPr lang="en-US" dirty="0"/>
          </a:p>
          <a:p>
            <a:r>
              <a:rPr lang="en-US" dirty="0" smtClean="0"/>
              <a:t>Dynamic management functions are queried as table-valued functions, including parameters:</a:t>
            </a:r>
          </a:p>
        </p:txBody>
      </p:sp>
      <p:sp>
        <p:nvSpPr>
          <p:cNvPr id="4" name="AutoShape 3"/>
          <p:cNvSpPr>
            <a:spLocks noChangeArrowheads="1"/>
          </p:cNvSpPr>
          <p:nvPr/>
        </p:nvSpPr>
        <p:spPr bwMode="auto">
          <a:xfrm>
            <a:off x="690923" y="1523724"/>
            <a:ext cx="7519627"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FF"/>
                </a:solidFill>
                <a:latin typeface="Lucida Sans Typewriter" pitchFamily="49" charset="0"/>
              </a:rPr>
              <a:t>SELECT</a:t>
            </a:r>
            <a:r>
              <a:rPr lang="en-US" b="0" dirty="0">
                <a:solidFill>
                  <a:prstClr val="black"/>
                </a:solidFill>
                <a:latin typeface="Lucida Sans Typewriter" pitchFamily="49" charset="0"/>
              </a:rPr>
              <a:t> session_id</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login_time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a:solidFill>
                  <a:srgbClr val="FF00FF"/>
                </a:solidFill>
                <a:latin typeface="Lucida Sans Typewriter" pitchFamily="49" charset="0"/>
              </a:rPr>
              <a:t>program_name</a:t>
            </a:r>
          </a:p>
          <a:p>
            <a:r>
              <a:rPr lang="en-US" b="0" dirty="0">
                <a:solidFill>
                  <a:srgbClr val="0000FF"/>
                </a:solidFill>
                <a:latin typeface="Lucida Sans Typewriter" pitchFamily="49" charset="0"/>
              </a:rPr>
              <a:t>FROM</a:t>
            </a:r>
            <a:r>
              <a:rPr lang="en-US" b="0" dirty="0">
                <a:solidFill>
                  <a:prstClr val="black"/>
                </a:solidFill>
                <a:latin typeface="Lucida Sans Typewriter" pitchFamily="49" charset="0"/>
              </a:rPr>
              <a:t> </a:t>
            </a:r>
            <a:r>
              <a:rPr lang="en-US" b="0" dirty="0">
                <a:solidFill>
                  <a:srgbClr val="008000"/>
                </a:solidFill>
                <a:latin typeface="Lucida Sans Typewriter" pitchFamily="49" charset="0"/>
              </a:rPr>
              <a:t>sys</a:t>
            </a:r>
            <a:r>
              <a:rPr lang="en-US" b="0" dirty="0">
                <a:solidFill>
                  <a:srgbClr val="808080"/>
                </a:solidFill>
                <a:latin typeface="Lucida Sans Typewriter" pitchFamily="49" charset="0"/>
              </a:rPr>
              <a:t>.</a:t>
            </a:r>
            <a:r>
              <a:rPr lang="en-US" b="0" dirty="0">
                <a:solidFill>
                  <a:srgbClr val="008000"/>
                </a:solidFill>
                <a:latin typeface="Lucida Sans Typewriter" pitchFamily="49" charset="0"/>
              </a:rPr>
              <a:t>dm_exec_sessions</a:t>
            </a:r>
          </a:p>
          <a:p>
            <a:r>
              <a:rPr lang="en-US" b="0" dirty="0">
                <a:solidFill>
                  <a:srgbClr val="0000FF"/>
                </a:solidFill>
                <a:latin typeface="Lucida Sans Typewriter" pitchFamily="49" charset="0"/>
              </a:rPr>
              <a:t>WHERE</a:t>
            </a:r>
            <a:r>
              <a:rPr lang="en-US" b="0" dirty="0">
                <a:solidFill>
                  <a:prstClr val="black"/>
                </a:solidFill>
                <a:latin typeface="Lucida Sans Typewriter" pitchFamily="49" charset="0"/>
              </a:rPr>
              <a:t> is_user_process </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1</a:t>
            </a:r>
            <a:r>
              <a:rPr lang="en-US" b="0" dirty="0">
                <a:solidFill>
                  <a:srgbClr val="808080"/>
                </a:solidFill>
                <a:latin typeface="Lucida Sans Typewriter" pitchFamily="49" charset="0"/>
              </a:rPr>
              <a:t>;</a:t>
            </a:r>
            <a:endParaRPr lang="en-US" b="0" dirty="0">
              <a:latin typeface="Lucida Sans Typewriter" pitchFamily="49" charset="0"/>
              <a:cs typeface="+mn-cs"/>
            </a:endParaRPr>
          </a:p>
        </p:txBody>
      </p:sp>
      <p:sp>
        <p:nvSpPr>
          <p:cNvPr id="5" name="AutoShape 3"/>
          <p:cNvSpPr>
            <a:spLocks noChangeArrowheads="1"/>
          </p:cNvSpPr>
          <p:nvPr/>
        </p:nvSpPr>
        <p:spPr bwMode="auto">
          <a:xfrm>
            <a:off x="690922" y="3552525"/>
            <a:ext cx="7519627"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smtClean="0">
                <a:solidFill>
                  <a:srgbClr val="0000FF"/>
                </a:solidFill>
                <a:latin typeface="Lucida Sans Typewriter" pitchFamily="49" charset="0"/>
              </a:rPr>
              <a:t>SELECT</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referencing_schema_name</a:t>
            </a:r>
            <a:r>
              <a:rPr lang="en-US" b="0" dirty="0">
                <a:solidFill>
                  <a:srgbClr val="808080"/>
                </a:solidFill>
                <a:latin typeface="Lucida Sans Typewriter" pitchFamily="49" charset="0"/>
              </a:rPr>
              <a:t>,</a:t>
            </a:r>
            <a:r>
              <a:rPr lang="en-US" b="0" dirty="0">
                <a:solidFill>
                  <a:prstClr val="black"/>
                </a:solidFill>
                <a:latin typeface="Lucida Sans Typewriter" pitchFamily="49" charset="0"/>
              </a:rPr>
              <a:t> </a:t>
            </a:r>
            <a:r>
              <a:rPr lang="en-US" b="0" dirty="0" smtClean="0">
                <a:solidFill>
                  <a:prstClr val="black"/>
                </a:solidFill>
                <a:latin typeface="Lucida Sans Typewriter" pitchFamily="49" charset="0"/>
              </a:rPr>
              <a:t>	referencing_entity_name</a:t>
            </a:r>
            <a:r>
              <a:rPr lang="en-US" b="0" dirty="0" smtClean="0">
                <a:solidFill>
                  <a:srgbClr val="808080"/>
                </a:solidFill>
                <a:latin typeface="Lucida Sans Typewriter" pitchFamily="49" charset="0"/>
              </a:rPr>
              <a:t>,</a:t>
            </a:r>
            <a:r>
              <a:rPr lang="en-US" b="0" dirty="0" smtClean="0">
                <a:solidFill>
                  <a:prstClr val="black"/>
                </a:solidFill>
                <a:latin typeface="Lucida Sans Typewriter" pitchFamily="49" charset="0"/>
              </a:rPr>
              <a:t>	referencing_class_desc</a:t>
            </a:r>
            <a:endParaRPr lang="en-US" b="0" dirty="0">
              <a:solidFill>
                <a:prstClr val="black"/>
              </a:solidFill>
              <a:latin typeface="Lucida Sans Typewriter" pitchFamily="49" charset="0"/>
            </a:endParaRPr>
          </a:p>
          <a:p>
            <a:r>
              <a:rPr lang="en-US" b="0" dirty="0">
                <a:solidFill>
                  <a:srgbClr val="0000FF"/>
                </a:solidFill>
                <a:latin typeface="Lucida Sans Typewriter" pitchFamily="49" charset="0"/>
              </a:rPr>
              <a:t>FROM</a:t>
            </a:r>
            <a:r>
              <a:rPr lang="en-US" b="0" dirty="0">
                <a:solidFill>
                  <a:prstClr val="black"/>
                </a:solidFill>
                <a:latin typeface="Lucida Sans Typewriter" pitchFamily="49" charset="0"/>
              </a:rPr>
              <a:t> 	</a:t>
            </a:r>
            <a:r>
              <a:rPr lang="en-US" b="0" dirty="0" smtClean="0">
                <a:solidFill>
                  <a:srgbClr val="008000"/>
                </a:solidFill>
                <a:latin typeface="Lucida Sans Typewriter" pitchFamily="49" charset="0"/>
              </a:rPr>
              <a:t>sys</a:t>
            </a:r>
            <a:r>
              <a:rPr lang="en-US" b="0" dirty="0" smtClean="0">
                <a:solidFill>
                  <a:srgbClr val="808080"/>
                </a:solidFill>
                <a:latin typeface="Lucida Sans Typewriter" pitchFamily="49" charset="0"/>
              </a:rPr>
              <a:t>.</a:t>
            </a:r>
            <a:r>
              <a:rPr lang="en-US" b="0" dirty="0" smtClean="0">
                <a:solidFill>
                  <a:srgbClr val="008000"/>
                </a:solidFill>
                <a:latin typeface="Lucida Sans Typewriter" pitchFamily="49" charset="0"/>
              </a:rPr>
              <a:t>dm_sql_referencing_entities(</a:t>
            </a:r>
          </a:p>
          <a:p>
            <a:r>
              <a:rPr lang="en-US" b="0" dirty="0">
                <a:solidFill>
                  <a:srgbClr val="008000"/>
                </a:solidFill>
                <a:latin typeface="Lucida Sans Typewriter" pitchFamily="49" charset="0"/>
              </a:rPr>
              <a:t>	</a:t>
            </a:r>
            <a:r>
              <a:rPr lang="en-US" b="0" dirty="0" smtClean="0">
                <a:solidFill>
                  <a:srgbClr val="FF0000"/>
                </a:solidFill>
                <a:latin typeface="Lucida Sans Typewriter" pitchFamily="49" charset="0"/>
              </a:rPr>
              <a:t>'</a:t>
            </a:r>
            <a:r>
              <a:rPr lang="en-US" b="0" dirty="0" err="1" smtClean="0">
                <a:solidFill>
                  <a:srgbClr val="FF0000"/>
                </a:solidFill>
                <a:latin typeface="Lucida Sans Typewriter" pitchFamily="49" charset="0"/>
              </a:rPr>
              <a:t>Sales.SalesOrderHeader</a:t>
            </a:r>
            <a:r>
              <a:rPr lang="en-US" b="0" dirty="0" smtClean="0">
                <a:solidFill>
                  <a:srgbClr val="FF0000"/>
                </a:solidFill>
                <a:latin typeface="Lucida Sans Typewriter" pitchFamily="49" charset="0"/>
              </a:rPr>
              <a:t>'</a:t>
            </a:r>
            <a:r>
              <a:rPr lang="en-US" b="0" dirty="0" smtClean="0">
                <a:solidFill>
                  <a:srgbClr val="808080"/>
                </a:solidFill>
                <a:latin typeface="Lucida Sans Typewriter" pitchFamily="49" charset="0"/>
              </a:rPr>
              <a:t>,</a:t>
            </a:r>
            <a:r>
              <a:rPr lang="en-US" b="0" dirty="0" smtClean="0">
                <a:solidFill>
                  <a:prstClr val="black"/>
                </a:solidFill>
                <a:latin typeface="Lucida Sans Typewriter" pitchFamily="49" charset="0"/>
              </a:rPr>
              <a:t> </a:t>
            </a:r>
            <a:r>
              <a:rPr lang="en-US" b="0" dirty="0">
                <a:solidFill>
                  <a:srgbClr val="FF0000"/>
                </a:solidFill>
                <a:latin typeface="Lucida Sans Typewriter" pitchFamily="49" charset="0"/>
              </a:rPr>
              <a:t>'OBJECT'</a:t>
            </a:r>
            <a:r>
              <a:rPr lang="en-US" b="0" dirty="0">
                <a:solidFill>
                  <a:srgbClr val="808080"/>
                </a:solidFill>
                <a:latin typeface="Lucida Sans Typewriter" pitchFamily="49" charset="0"/>
              </a:rPr>
              <a:t>);</a:t>
            </a:r>
          </a:p>
          <a:p>
            <a:r>
              <a:rPr lang="en-US" b="0" dirty="0">
                <a:solidFill>
                  <a:srgbClr val="0000FF"/>
                </a:solidFill>
                <a:latin typeface="Lucida Sans Typewriter" pitchFamily="49" charset="0"/>
              </a:rPr>
              <a:t>GO</a:t>
            </a:r>
          </a:p>
        </p:txBody>
      </p:sp>
    </p:spTree>
    <p:extLst>
      <p:ext uri="{BB962C8B-B14F-4D97-AF65-F5344CB8AC3E}">
        <p14:creationId xmlns:p14="http://schemas.microsoft.com/office/powerpoint/2010/main" val="1787837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dynamic management objects</a:t>
            </a:r>
          </a:p>
        </p:txBody>
      </p:sp>
      <p:sp>
        <p:nvSpPr>
          <p:cNvPr id="3" name="Content Placeholder 2"/>
          <p:cNvSpPr>
            <a:spLocks noGrp="1"/>
          </p:cNvSpPr>
          <p:nvPr>
            <p:ph idx="1"/>
          </p:nvPr>
        </p:nvSpPr>
        <p:spPr>
          <a:xfrm>
            <a:off x="458788" y="992187"/>
            <a:ext cx="7751762" cy="5188275"/>
          </a:xfrm>
        </p:spPr>
        <p:txBody>
          <a:bodyPr/>
          <a:lstStyle/>
          <a:p>
            <a:r>
              <a:rPr lang="en-US" sz="2000" dirty="0" smtClean="0"/>
              <a:t>The nearly 200 dynamic management views (DMVs) and functions return server state information</a:t>
            </a:r>
          </a:p>
          <a:p>
            <a:r>
              <a:rPr lang="en-US" sz="2000" dirty="0" smtClean="0"/>
              <a:t>DMVs include catalog information as well as administrative status information, such as object dependencies</a:t>
            </a:r>
          </a:p>
          <a:p>
            <a:r>
              <a:rPr lang="en-US" sz="2000" dirty="0" smtClean="0"/>
              <a:t>DMVs are server-scoped (instance-level) or database-scoped</a:t>
            </a:r>
          </a:p>
          <a:p>
            <a:r>
              <a:rPr lang="en-US" sz="2000" dirty="0" smtClean="0"/>
              <a:t>Requires VIEW SERVER STATE or VIEW DATABASE STATE permission to query DMVs</a:t>
            </a:r>
          </a:p>
          <a:p>
            <a:r>
              <a:rPr lang="en-US" sz="2000" dirty="0" smtClean="0"/>
              <a:t>Underlying structures change over time, so avoid writing SELECT * queries against DMVs</a:t>
            </a:r>
          </a:p>
          <a:p>
            <a:r>
              <a:rPr lang="en-US" sz="2000" dirty="0" smtClean="0"/>
              <a:t>Categories include;</a:t>
            </a:r>
          </a:p>
        </p:txBody>
      </p:sp>
      <p:graphicFrame>
        <p:nvGraphicFramePr>
          <p:cNvPr id="4" name="Table 3"/>
          <p:cNvGraphicFramePr>
            <a:graphicFrameLocks noGrp="1"/>
          </p:cNvGraphicFramePr>
          <p:nvPr>
            <p:extLst/>
          </p:nvPr>
        </p:nvGraphicFramePr>
        <p:xfrm>
          <a:off x="611661" y="4206246"/>
          <a:ext cx="7290148" cy="2225040"/>
        </p:xfrm>
        <a:graphic>
          <a:graphicData uri="http://schemas.openxmlformats.org/drawingml/2006/table">
            <a:tbl>
              <a:tblPr firstRow="1" bandRow="1">
                <a:tableStyleId>{284E427A-3D55-4303-BF80-6455036E1DE7}</a:tableStyleId>
              </a:tblPr>
              <a:tblGrid>
                <a:gridCol w="2279737"/>
                <a:gridCol w="5010411"/>
              </a:tblGrid>
              <a:tr h="370840">
                <a:tc>
                  <a:txBody>
                    <a:bodyPr/>
                    <a:lstStyle/>
                    <a:p>
                      <a:r>
                        <a:rPr lang="en-US" dirty="0" smtClean="0"/>
                        <a:t>Naming pattern</a:t>
                      </a:r>
                      <a:endParaRPr lang="en-US" dirty="0"/>
                    </a:p>
                  </a:txBody>
                  <a:tcPr/>
                </a:tc>
                <a:tc>
                  <a:txBody>
                    <a:bodyPr/>
                    <a:lstStyle/>
                    <a:p>
                      <a:r>
                        <a:rPr lang="en-US" dirty="0" smtClean="0"/>
                        <a:t>Description</a:t>
                      </a:r>
                      <a:endParaRPr lang="en-US" dirty="0"/>
                    </a:p>
                  </a:txBody>
                  <a:tcPr/>
                </a:tc>
              </a:tr>
              <a:tr h="370840">
                <a:tc>
                  <a:txBody>
                    <a:bodyPr/>
                    <a:lstStyle/>
                    <a:p>
                      <a:r>
                        <a:rPr lang="en-US" dirty="0" smtClean="0"/>
                        <a:t>db</a:t>
                      </a:r>
                      <a:endParaRPr lang="en-US" dirty="0"/>
                    </a:p>
                  </a:txBody>
                  <a:tcPr/>
                </a:tc>
                <a:tc>
                  <a:txBody>
                    <a:bodyPr/>
                    <a:lstStyle/>
                    <a:p>
                      <a:r>
                        <a:rPr lang="en-US" dirty="0" smtClean="0"/>
                        <a:t>Database-related information</a:t>
                      </a:r>
                      <a:endParaRPr lang="en-US" dirty="0"/>
                    </a:p>
                  </a:txBody>
                  <a:tcPr/>
                </a:tc>
              </a:tr>
              <a:tr h="370840">
                <a:tc>
                  <a:txBody>
                    <a:bodyPr/>
                    <a:lstStyle/>
                    <a:p>
                      <a:r>
                        <a:rPr lang="en-US" dirty="0" smtClean="0"/>
                        <a:t>exec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Query execution-related information</a:t>
                      </a:r>
                    </a:p>
                  </a:txBody>
                  <a:tcPr/>
                </a:tc>
              </a:tr>
              <a:tr h="370840">
                <a:tc>
                  <a:txBody>
                    <a:bodyPr/>
                    <a:lstStyle/>
                    <a:p>
                      <a:r>
                        <a:rPr lang="en-US" dirty="0" smtClean="0"/>
                        <a:t>io</a:t>
                      </a:r>
                      <a:endParaRPr lang="en-US" dirty="0"/>
                    </a:p>
                  </a:txBody>
                  <a:tcPr/>
                </a:tc>
                <a:tc>
                  <a:txBody>
                    <a:bodyPr/>
                    <a:lstStyle/>
                    <a:p>
                      <a:r>
                        <a:rPr lang="en-US" strike="noStrike" dirty="0" smtClean="0">
                          <a:solidFill>
                            <a:schemeClr val="tx1"/>
                          </a:solidFill>
                        </a:rPr>
                        <a:t>I/O</a:t>
                      </a:r>
                      <a:r>
                        <a:rPr lang="en-US" dirty="0" smtClean="0"/>
                        <a:t> statistics</a:t>
                      </a:r>
                      <a:endParaRPr lang="en-US" dirty="0"/>
                    </a:p>
                  </a:txBody>
                  <a:tcPr/>
                </a:tc>
              </a:tr>
              <a:tr h="370840">
                <a:tc>
                  <a:txBody>
                    <a:bodyPr/>
                    <a:lstStyle/>
                    <a:p>
                      <a:r>
                        <a:rPr lang="en-US" dirty="0" smtClean="0"/>
                        <a:t>os</a:t>
                      </a:r>
                      <a:endParaRPr lang="en-US" dirty="0"/>
                    </a:p>
                  </a:txBody>
                  <a:tcPr/>
                </a:tc>
                <a:tc>
                  <a:txBody>
                    <a:bodyPr/>
                    <a:lstStyle/>
                    <a:p>
                      <a:r>
                        <a:rPr lang="en-US" dirty="0" smtClean="0"/>
                        <a:t>SQL Server</a:t>
                      </a:r>
                      <a:r>
                        <a:rPr lang="en-US" baseline="0" dirty="0" smtClean="0"/>
                        <a:t> Operating System (SQLOS) information</a:t>
                      </a:r>
                      <a:endParaRPr lang="en-US" dirty="0"/>
                    </a:p>
                  </a:txBody>
                  <a:tcPr/>
                </a:tc>
              </a:tr>
              <a:tr h="370840">
                <a:tc>
                  <a:txBody>
                    <a:bodyPr/>
                    <a:lstStyle/>
                    <a:p>
                      <a:r>
                        <a:rPr lang="en-US" dirty="0" smtClean="0"/>
                        <a:t>tran</a:t>
                      </a:r>
                      <a:endParaRPr lang="en-US" dirty="0"/>
                    </a:p>
                  </a:txBody>
                  <a:tcPr/>
                </a:tc>
                <a:tc>
                  <a:txBody>
                    <a:bodyPr/>
                    <a:lstStyle/>
                    <a:p>
                      <a:r>
                        <a:rPr lang="en-US" dirty="0" smtClean="0"/>
                        <a:t>Transaction-related</a:t>
                      </a:r>
                      <a:r>
                        <a:rPr lang="en-US" baseline="0" dirty="0" smtClean="0"/>
                        <a:t> information</a:t>
                      </a:r>
                      <a:endParaRPr lang="en-US" dirty="0"/>
                    </a:p>
                  </a:txBody>
                  <a:tcPr/>
                </a:tc>
              </a:tr>
            </a:tbl>
          </a:graphicData>
        </a:graphic>
      </p:graphicFrame>
    </p:spTree>
    <p:extLst>
      <p:ext uri="{BB962C8B-B14F-4D97-AF65-F5344CB8AC3E}">
        <p14:creationId xmlns:p14="http://schemas.microsoft.com/office/powerpoint/2010/main" val="2116146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930B52-E2FA-4636-820B-5BAA5F2C2D92}">
  <ds:schemaRefs>
    <ds:schemaRef ds:uri="http://schemas.microsoft.com/office/2006/metadata/properties"/>
    <ds:schemaRef ds:uri="http://www.w3.org/XML/1998/namespace"/>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2168</Words>
  <Application>Microsoft Office PowerPoint</Application>
  <PresentationFormat>On-screen Show (4:3)</PresentationFormat>
  <Paragraphs>391</Paragraphs>
  <Slides>35</Slides>
  <Notes>35</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35</vt:i4>
      </vt:variant>
    </vt:vector>
  </HeadingPairs>
  <TitlesOfParts>
    <vt:vector size="54"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Course Topics</vt:lpstr>
      <vt:lpstr>Module Overview</vt:lpstr>
      <vt:lpstr>PowerPoint Presentation</vt:lpstr>
      <vt:lpstr>System catalog views</vt:lpstr>
      <vt:lpstr>Information schema views</vt:lpstr>
      <vt:lpstr>System metadata functions</vt:lpstr>
      <vt:lpstr>Querying DMVs and functions</vt:lpstr>
      <vt:lpstr>About dynamic management objects</vt:lpstr>
      <vt:lpstr>PowerPoint Presentation</vt:lpstr>
      <vt:lpstr>PowerPoint Presentation</vt:lpstr>
      <vt:lpstr>Executing stored procedures</vt:lpstr>
      <vt:lpstr>Common system stored procedures</vt:lpstr>
      <vt:lpstr>Executing system stored procedures</vt:lpstr>
      <vt:lpstr>Creating procedures that return rows</vt:lpstr>
      <vt:lpstr>Creating procedures that accept parameters</vt:lpstr>
      <vt:lpstr>PowerPoint Presentation</vt:lpstr>
      <vt:lpstr>PowerPoint Presentation</vt:lpstr>
      <vt:lpstr>Writing well-performing queries</vt:lpstr>
      <vt:lpstr>Indexing in SQL Server</vt:lpstr>
      <vt:lpstr>SQL Server indexes: performance considerations</vt:lpstr>
      <vt:lpstr>Distribution statistics</vt:lpstr>
      <vt:lpstr>Avoiding cursors</vt:lpstr>
      <vt:lpstr>PowerPoint Presentation</vt:lpstr>
      <vt:lpstr>PowerPoint Presentation</vt:lpstr>
      <vt:lpstr>What is an execution plan?</vt:lpstr>
      <vt:lpstr>Actual and estimated execution plans</vt:lpstr>
      <vt:lpstr>Viewing graphical execution plans</vt:lpstr>
      <vt:lpstr>Interpreting the execution plan</vt:lpstr>
      <vt:lpstr>Displaying Query Statistics</vt:lpstr>
      <vt:lpstr>PowerPoint Presentation</vt:lpstr>
      <vt:lpstr>Summary</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2017-04-08T11:41:49Z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