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5"/>
  </p:notesMasterIdLst>
  <p:sldIdLst>
    <p:sldId id="293" r:id="rId11"/>
    <p:sldId id="381" r:id="rId12"/>
    <p:sldId id="325" r:id="rId13"/>
    <p:sldId id="375" r:id="rId14"/>
    <p:sldId id="342" r:id="rId15"/>
    <p:sldId id="347" r:id="rId16"/>
    <p:sldId id="348" r:id="rId17"/>
    <p:sldId id="349" r:id="rId18"/>
    <p:sldId id="350" r:id="rId19"/>
    <p:sldId id="351" r:id="rId20"/>
    <p:sldId id="380" r:id="rId21"/>
    <p:sldId id="376" r:id="rId22"/>
    <p:sldId id="352" r:id="rId23"/>
    <p:sldId id="353" r:id="rId24"/>
    <p:sldId id="354" r:id="rId25"/>
    <p:sldId id="355" r:id="rId26"/>
    <p:sldId id="356" r:id="rId27"/>
    <p:sldId id="357" r:id="rId28"/>
    <p:sldId id="359" r:id="rId29"/>
    <p:sldId id="360" r:id="rId30"/>
    <p:sldId id="358" r:id="rId31"/>
    <p:sldId id="379" r:id="rId32"/>
    <p:sldId id="377" r:id="rId33"/>
    <p:sldId id="362" r:id="rId34"/>
    <p:sldId id="363" r:id="rId35"/>
    <p:sldId id="365" r:id="rId36"/>
    <p:sldId id="366" r:id="rId37"/>
    <p:sldId id="367" r:id="rId38"/>
    <p:sldId id="369" r:id="rId39"/>
    <p:sldId id="370" r:id="rId40"/>
    <p:sldId id="378" r:id="rId41"/>
    <p:sldId id="306" r:id="rId42"/>
    <p:sldId id="310" r:id="rId43"/>
    <p:sldId id="292" r:id="rId44"/>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E8F6E4"/>
    <a:srgbClr val="EEEFD7"/>
    <a:srgbClr val="FF33CC"/>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0" d="100"/>
          <a:sy n="70" d="100"/>
        </p:scale>
        <p:origin x="512" y="9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5.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18" Type="http://schemas.openxmlformats.org/officeDocument/2006/relationships/slide" Target="slides/slide27.xml"/><Relationship Id="rId3" Type="http://schemas.openxmlformats.org/officeDocument/2006/relationships/slide" Target="slides/slide8.xml"/><Relationship Id="rId21" Type="http://schemas.openxmlformats.org/officeDocument/2006/relationships/slide" Target="slides/slide30.xml"/><Relationship Id="rId7" Type="http://schemas.openxmlformats.org/officeDocument/2006/relationships/slide" Target="slides/slide14.xml"/><Relationship Id="rId12" Type="http://schemas.openxmlformats.org/officeDocument/2006/relationships/slide" Target="slides/slide19.xml"/><Relationship Id="rId17" Type="http://schemas.openxmlformats.org/officeDocument/2006/relationships/slide" Target="slides/slide26.xml"/><Relationship Id="rId2" Type="http://schemas.openxmlformats.org/officeDocument/2006/relationships/slide" Target="slides/slide7.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5.xml"/><Relationship Id="rId6" Type="http://schemas.openxmlformats.org/officeDocument/2006/relationships/slide" Target="slides/slide13.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24.xml"/><Relationship Id="rId10" Type="http://schemas.openxmlformats.org/officeDocument/2006/relationships/slide" Target="slides/slide17.xml"/><Relationship Id="rId19" Type="http://schemas.openxmlformats.org/officeDocument/2006/relationships/slide" Target="slides/slide28.xml"/><Relationship Id="rId4" Type="http://schemas.openxmlformats.org/officeDocument/2006/relationships/slide" Target="slides/slide9.xml"/><Relationship Id="rId9" Type="http://schemas.openxmlformats.org/officeDocument/2006/relationships/slide" Target="slides/slide16.xml"/><Relationship Id="rId14"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86000"/>
            <a:ext cx="6286500" cy="6742113"/>
          </a:xfrm>
        </p:spPr>
        <p:txBody>
          <a:bodyPr/>
          <a:lstStyle/>
          <a:p>
            <a:endParaRPr lang="en-US" dirty="0" smtClean="0"/>
          </a:p>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68960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58497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154956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64229"/>
            <a:ext cx="6286500" cy="67638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306380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a:t>Module 5: Querying Multiple Tables</a:t>
            </a:r>
          </a:p>
        </p:txBody>
      </p:sp>
      <p:sp>
        <p:nvSpPr>
          <p:cNvPr id="23555" name="Rectangle 3"/>
          <p:cNvSpPr>
            <a:spLocks noGrp="1" noChangeArrowheads="1"/>
          </p:cNvSpPr>
          <p:nvPr>
            <p:ph type="dt" sz="quarter" idx="1"/>
          </p:nvPr>
        </p:nvSpPr>
        <p:spPr/>
        <p:txBody>
          <a:bodyPr/>
          <a:lstStyle/>
          <a:p>
            <a:pPr>
              <a:defRPr/>
            </a:pPr>
            <a:r>
              <a:rPr lang="en-US" dirty="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14</a:t>
            </a:fld>
            <a:endParaRPr lang="en-US" dirty="0" smtClean="0"/>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248403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15</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991639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16</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46264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88526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18</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3015010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73086"/>
            <a:ext cx="6286500" cy="66550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4277493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180783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175813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105081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533268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71788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6: Sorting and Filtering Data</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98432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89701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869002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3496597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4486"/>
            <a:ext cx="6286500" cy="6883627"/>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r>
              <a:rPr lang="en-US" sz="1000" kern="1200" dirty="0" smtClean="0">
                <a:solidFill>
                  <a:schemeClr val="tx1"/>
                </a:solidFill>
                <a:effectLst/>
                <a:latin typeface="Arial" charset="0"/>
                <a:ea typeface="+mn-ea"/>
                <a:cs typeface="+mn-cs"/>
              </a:rPr>
              <a:t> </a:t>
            </a:r>
          </a:p>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134349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66603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91060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1153734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2238637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994945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45476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428707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348333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3839162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170570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394615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875119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7560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02 | Advanced SELECT Statements</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simple</a:t>
            </a:r>
            <a:r>
              <a:rPr lang="en-US" baseline="0" dirty="0" smtClean="0"/>
              <a:t> CASE expressions</a:t>
            </a:r>
            <a:endParaRPr lang="en-US" dirty="0"/>
          </a:p>
        </p:txBody>
      </p:sp>
      <p:sp>
        <p:nvSpPr>
          <p:cNvPr id="4" name="AutoShape 3"/>
          <p:cNvSpPr>
            <a:spLocks noGrp="1" noChangeArrowheads="1"/>
          </p:cNvSpPr>
          <p:nvPr>
            <p:ph idx="1"/>
          </p:nvPr>
        </p:nvSpPr>
        <p:spPr bwMode="auto">
          <a:xfrm>
            <a:off x="1109830" y="4051763"/>
            <a:ext cx="6789570"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00CC"/>
                </a:solidFill>
              </a:rPr>
              <a:t>SELECT</a:t>
            </a:r>
            <a:r>
              <a:rPr lang="en-US" b="1" dirty="0">
                <a:solidFill>
                  <a:schemeClr val="tx1"/>
                </a:solidFill>
              </a:rPr>
              <a:t> </a:t>
            </a:r>
            <a:r>
              <a:rPr lang="en-US" b="1" dirty="0" err="1">
                <a:solidFill>
                  <a:schemeClr val="tx1"/>
                </a:solidFill>
              </a:rPr>
              <a:t>ProductID</a:t>
            </a:r>
            <a:r>
              <a:rPr lang="en-US" b="1" dirty="0">
                <a:solidFill>
                  <a:schemeClr val="tx1"/>
                </a:solidFill>
              </a:rPr>
              <a:t>, Name, </a:t>
            </a:r>
            <a:r>
              <a:rPr lang="en-US" b="1" dirty="0" err="1">
                <a:solidFill>
                  <a:schemeClr val="tx1"/>
                </a:solidFill>
              </a:rPr>
              <a:t>ProductSubCategoryID</a:t>
            </a:r>
            <a:r>
              <a:rPr lang="en-US" b="1" dirty="0">
                <a:solidFill>
                  <a:schemeClr val="tx1"/>
                </a:solidFill>
              </a:rPr>
              <a:t>,</a:t>
            </a:r>
          </a:p>
          <a:p>
            <a:r>
              <a:rPr lang="en-US" b="1" dirty="0" smtClean="0">
                <a:solidFill>
                  <a:srgbClr val="0000CC"/>
                </a:solidFill>
              </a:rPr>
              <a:t>    CASE </a:t>
            </a:r>
            <a:r>
              <a:rPr lang="en-US" b="1" dirty="0" err="1">
                <a:solidFill>
                  <a:schemeClr val="tx1"/>
                </a:solidFill>
              </a:rPr>
              <a:t>ProductSubCategoryID</a:t>
            </a:r>
            <a:endParaRPr lang="en-US" b="1" dirty="0">
              <a:solidFill>
                <a:schemeClr val="tx1"/>
              </a:solidFill>
            </a:endParaRPr>
          </a:p>
          <a:p>
            <a:r>
              <a:rPr lang="en-US" b="1" dirty="0" smtClean="0">
                <a:solidFill>
                  <a:srgbClr val="0000CC"/>
                </a:solidFill>
              </a:rPr>
              <a:t>        WHEN</a:t>
            </a:r>
            <a:r>
              <a:rPr lang="en-US" b="1" dirty="0" smtClean="0">
                <a:solidFill>
                  <a:schemeClr val="tx1"/>
                </a:solidFill>
              </a:rPr>
              <a:t> </a:t>
            </a:r>
            <a:r>
              <a:rPr lang="en-US" b="1" dirty="0">
                <a:solidFill>
                  <a:schemeClr val="tx1"/>
                </a:solidFill>
              </a:rPr>
              <a:t>1 </a:t>
            </a:r>
            <a:r>
              <a:rPr lang="en-US" b="1" dirty="0">
                <a:solidFill>
                  <a:srgbClr val="0000CC"/>
                </a:solidFill>
              </a:rPr>
              <a:t>THEN</a:t>
            </a:r>
            <a:r>
              <a:rPr lang="en-US" b="1" dirty="0">
                <a:solidFill>
                  <a:schemeClr val="tx1"/>
                </a:solidFill>
              </a:rPr>
              <a:t> </a:t>
            </a:r>
            <a:r>
              <a:rPr lang="en-US" b="1" dirty="0">
                <a:solidFill>
                  <a:srgbClr val="FF0000"/>
                </a:solidFill>
              </a:rPr>
              <a:t>'Beverages'</a:t>
            </a:r>
          </a:p>
          <a:p>
            <a:r>
              <a:rPr lang="en-US" b="1" dirty="0" smtClean="0">
                <a:solidFill>
                  <a:srgbClr val="0000CC"/>
                </a:solidFill>
              </a:rPr>
              <a:t>        ELSE</a:t>
            </a:r>
            <a:r>
              <a:rPr lang="en-US" b="1" dirty="0" smtClean="0">
                <a:solidFill>
                  <a:schemeClr val="tx1"/>
                </a:solidFill>
              </a:rPr>
              <a:t> </a:t>
            </a:r>
            <a:r>
              <a:rPr lang="en-US" b="1" dirty="0">
                <a:solidFill>
                  <a:srgbClr val="FF0000"/>
                </a:solidFill>
              </a:rPr>
              <a:t>'Unknown Category'</a:t>
            </a:r>
          </a:p>
          <a:p>
            <a:r>
              <a:rPr lang="en-US" b="1" dirty="0" smtClean="0">
                <a:solidFill>
                  <a:srgbClr val="0000CC"/>
                </a:solidFill>
              </a:rPr>
              <a:t>    END</a:t>
            </a:r>
            <a:endParaRPr lang="en-US" b="1" dirty="0">
              <a:solidFill>
                <a:srgbClr val="0000CC"/>
              </a:solidFill>
            </a:endParaRPr>
          </a:p>
          <a:p>
            <a:r>
              <a:rPr lang="en-US" b="1" dirty="0">
                <a:solidFill>
                  <a:srgbClr val="0000CC"/>
                </a:solidFill>
              </a:rPr>
              <a:t>FROM</a:t>
            </a:r>
            <a:r>
              <a:rPr lang="en-US" b="1" dirty="0">
                <a:solidFill>
                  <a:schemeClr val="tx1"/>
                </a:solidFill>
              </a:rPr>
              <a:t> </a:t>
            </a:r>
            <a:r>
              <a:rPr lang="en-US" b="1" dirty="0" err="1">
                <a:solidFill>
                  <a:schemeClr val="tx1"/>
                </a:solidFill>
              </a:rPr>
              <a:t>Production.Product</a:t>
            </a:r>
            <a:endParaRPr lang="en-US" b="1" dirty="0">
              <a:solidFill>
                <a:schemeClr val="tx1"/>
              </a:solidFill>
            </a:endParaRPr>
          </a:p>
        </p:txBody>
      </p:sp>
      <p:graphicFrame>
        <p:nvGraphicFramePr>
          <p:cNvPr id="3" name="Table 2"/>
          <p:cNvGraphicFramePr>
            <a:graphicFrameLocks noGrp="1"/>
          </p:cNvGraphicFramePr>
          <p:nvPr>
            <p:extLst/>
          </p:nvPr>
        </p:nvGraphicFramePr>
        <p:xfrm>
          <a:off x="1536700" y="939800"/>
          <a:ext cx="6096000" cy="2595880"/>
        </p:xfrm>
        <a:graphic>
          <a:graphicData uri="http://schemas.openxmlformats.org/drawingml/2006/table">
            <a:tbl>
              <a:tblPr firstRow="1" bandRow="1">
                <a:tableStyleId>{284E427A-3D55-4303-BF80-6455036E1DE7}</a:tableStyleId>
              </a:tblPr>
              <a:tblGrid>
                <a:gridCol w="2260600"/>
                <a:gridCol w="3835400"/>
              </a:tblGrid>
              <a:tr h="370840">
                <a:tc>
                  <a:txBody>
                    <a:bodyPr/>
                    <a:lstStyle/>
                    <a:p>
                      <a:r>
                        <a:rPr lang="en-US" dirty="0" smtClean="0"/>
                        <a:t>Keyword</a:t>
                      </a:r>
                      <a:endParaRPr lang="en-US" dirty="0"/>
                    </a:p>
                  </a:txBody>
                  <a:tcPr/>
                </a:tc>
                <a:tc>
                  <a:txBody>
                    <a:bodyPr/>
                    <a:lstStyle/>
                    <a:p>
                      <a:r>
                        <a:rPr lang="en-US" dirty="0" smtClean="0"/>
                        <a:t>Expression component</a:t>
                      </a:r>
                      <a:endParaRPr lang="en-US" dirty="0"/>
                    </a:p>
                  </a:txBody>
                  <a:tcPr/>
                </a:tc>
              </a:tr>
              <a:tr h="370840">
                <a:tc>
                  <a:txBody>
                    <a:bodyPr/>
                    <a:lstStyle/>
                    <a:p>
                      <a:r>
                        <a:rPr lang="en-US" dirty="0" smtClean="0"/>
                        <a:t>SELECT</a:t>
                      </a:r>
                      <a:endParaRPr lang="en-US" dirty="0"/>
                    </a:p>
                  </a:txBody>
                  <a:tcPr/>
                </a:tc>
                <a:tc>
                  <a:txBody>
                    <a:bodyPr/>
                    <a:lstStyle/>
                    <a:p>
                      <a:r>
                        <a:rPr lang="en-US" dirty="0" smtClean="0"/>
                        <a:t>&lt;select list&gt;</a:t>
                      </a:r>
                      <a:endParaRPr lang="en-US" dirty="0"/>
                    </a:p>
                  </a:txBody>
                  <a:tcPr/>
                </a:tc>
              </a:tr>
              <a:tr h="370840">
                <a:tc>
                  <a:txBody>
                    <a:bodyPr/>
                    <a:lstStyle/>
                    <a:p>
                      <a:r>
                        <a:rPr lang="en-US" dirty="0" smtClean="0"/>
                        <a:t>CASE</a:t>
                      </a:r>
                      <a:endParaRPr lang="en-US" dirty="0"/>
                    </a:p>
                  </a:txBody>
                  <a:tcPr/>
                </a:tc>
                <a:tc>
                  <a:txBody>
                    <a:bodyPr/>
                    <a:lstStyle/>
                    <a:p>
                      <a:r>
                        <a:rPr lang="en-US" dirty="0" smtClean="0"/>
                        <a:t>&lt;value to compare&gt;</a:t>
                      </a:r>
                      <a:endParaRPr lang="en-US" dirty="0"/>
                    </a:p>
                  </a:txBody>
                  <a:tcPr/>
                </a:tc>
              </a:tr>
              <a:tr h="370840">
                <a:tc>
                  <a:txBody>
                    <a:bodyPr/>
                    <a:lstStyle/>
                    <a:p>
                      <a:r>
                        <a:rPr lang="en-US" dirty="0" smtClean="0"/>
                        <a:t>WHEN</a:t>
                      </a:r>
                      <a:endParaRPr lang="en-US" dirty="0"/>
                    </a:p>
                  </a:txBody>
                  <a:tcPr/>
                </a:tc>
                <a:tc>
                  <a:txBody>
                    <a:bodyPr/>
                    <a:lstStyle/>
                    <a:p>
                      <a:r>
                        <a:rPr lang="en-US" dirty="0" smtClean="0"/>
                        <a:t>&lt;value to match&gt;</a:t>
                      </a:r>
                      <a:endParaRPr lang="en-US" dirty="0"/>
                    </a:p>
                  </a:txBody>
                  <a:tcPr/>
                </a:tc>
              </a:tr>
              <a:tr h="370840">
                <a:tc>
                  <a:txBody>
                    <a:bodyPr/>
                    <a:lstStyle/>
                    <a:p>
                      <a:r>
                        <a:rPr lang="en-US" dirty="0" smtClean="0"/>
                        <a:t>THEN</a:t>
                      </a:r>
                      <a:endParaRPr lang="en-US" dirty="0"/>
                    </a:p>
                  </a:txBody>
                  <a:tcPr/>
                </a:tc>
                <a:tc>
                  <a:txBody>
                    <a:bodyPr/>
                    <a:lstStyle/>
                    <a:p>
                      <a:r>
                        <a:rPr lang="en-US" dirty="0" smtClean="0"/>
                        <a:t>&lt;result&gt;</a:t>
                      </a:r>
                      <a:endParaRPr lang="en-US" dirty="0"/>
                    </a:p>
                  </a:txBody>
                  <a:tcPr/>
                </a:tc>
              </a:tr>
              <a:tr h="370840">
                <a:tc>
                  <a:txBody>
                    <a:bodyPr/>
                    <a:lstStyle/>
                    <a:p>
                      <a:r>
                        <a:rPr lang="en-US" dirty="0" smtClean="0"/>
                        <a:t>END</a:t>
                      </a:r>
                      <a:endParaRPr lang="en-US" dirty="0"/>
                    </a:p>
                  </a:txBody>
                  <a:tcPr/>
                </a:tc>
                <a:tc>
                  <a:txBody>
                    <a:bodyPr/>
                    <a:lstStyle/>
                    <a:p>
                      <a:r>
                        <a:rPr lang="en-US" dirty="0" smtClean="0"/>
                        <a:t> N/A</a:t>
                      </a:r>
                      <a:endParaRPr lang="en-US" dirty="0"/>
                    </a:p>
                  </a:txBody>
                  <a:tcPr/>
                </a:tc>
              </a:tr>
              <a:tr h="370840">
                <a:tc>
                  <a:txBody>
                    <a:bodyPr/>
                    <a:lstStyle/>
                    <a:p>
                      <a:r>
                        <a:rPr lang="en-US" dirty="0" smtClean="0"/>
                        <a:t>FROM</a:t>
                      </a:r>
                      <a:endParaRPr lang="en-US" dirty="0"/>
                    </a:p>
                  </a:txBody>
                  <a:tcPr/>
                </a:tc>
                <a:tc>
                  <a:txBody>
                    <a:bodyPr/>
                    <a:lstStyle/>
                    <a:p>
                      <a:r>
                        <a:rPr lang="en-US" dirty="0" smtClean="0"/>
                        <a:t>&lt;table source&gt;</a:t>
                      </a:r>
                      <a:endParaRPr lang="en-US" dirty="0"/>
                    </a:p>
                  </a:txBody>
                  <a:tcPr/>
                </a:tc>
              </a:tr>
            </a:tbl>
          </a:graphicData>
        </a:graphic>
      </p:graphicFrame>
    </p:spTree>
    <p:extLst>
      <p:ext uri="{BB962C8B-B14F-4D97-AF65-F5344CB8AC3E}">
        <p14:creationId xmlns:p14="http://schemas.microsoft.com/office/powerpoint/2010/main" val="2489835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basic SELECT clauses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340890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JOIN Statements</a:t>
            </a:r>
            <a:endParaRPr lang="en-GB" sz="6000" dirty="0">
              <a:solidFill>
                <a:schemeClr val="bg1">
                  <a:alpha val="98824"/>
                </a:schemeClr>
              </a:solidFill>
            </a:endParaRPr>
          </a:p>
        </p:txBody>
      </p:sp>
    </p:spTree>
    <p:extLst>
      <p:ext uri="{BB962C8B-B14F-4D97-AF65-F5344CB8AC3E}">
        <p14:creationId xmlns:p14="http://schemas.microsoft.com/office/powerpoint/2010/main" val="4534869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JOIN types</a:t>
            </a:r>
            <a:endParaRPr lang="en-US" dirty="0"/>
          </a:p>
        </p:txBody>
      </p:sp>
      <p:sp>
        <p:nvSpPr>
          <p:cNvPr id="3" name="Content Placeholder 2"/>
          <p:cNvSpPr>
            <a:spLocks noGrp="1"/>
          </p:cNvSpPr>
          <p:nvPr>
            <p:ph idx="1"/>
          </p:nvPr>
        </p:nvSpPr>
        <p:spPr>
          <a:xfrm>
            <a:off x="458788" y="992188"/>
            <a:ext cx="7896072" cy="4386262"/>
          </a:xfrm>
        </p:spPr>
        <p:txBody>
          <a:bodyPr/>
          <a:lstStyle/>
          <a:p>
            <a:r>
              <a:rPr lang="en-US" dirty="0" smtClean="0"/>
              <a:t>JOIN types in FROM clause specify the operations performed on the virtual table:</a:t>
            </a:r>
            <a:endParaRPr lang="en-US" dirty="0"/>
          </a:p>
        </p:txBody>
      </p:sp>
      <p:graphicFrame>
        <p:nvGraphicFramePr>
          <p:cNvPr id="4" name="Content Placeholder 5"/>
          <p:cNvGraphicFramePr>
            <a:graphicFrameLocks/>
          </p:cNvGraphicFramePr>
          <p:nvPr>
            <p:extLst/>
          </p:nvPr>
        </p:nvGraphicFramePr>
        <p:xfrm>
          <a:off x="557642" y="2005443"/>
          <a:ext cx="7751762" cy="1953260"/>
        </p:xfrm>
        <a:graphic>
          <a:graphicData uri="http://schemas.openxmlformats.org/drawingml/2006/table">
            <a:tbl>
              <a:tblPr firstRow="1" bandRow="1">
                <a:tableStyleId>{284E427A-3D55-4303-BF80-6455036E1DE7}</a:tableStyleId>
              </a:tblPr>
              <a:tblGrid>
                <a:gridCol w="2160844"/>
                <a:gridCol w="5590918"/>
              </a:tblGrid>
              <a:tr h="370840">
                <a:tc>
                  <a:txBody>
                    <a:bodyPr/>
                    <a:lstStyle/>
                    <a:p>
                      <a:r>
                        <a:rPr lang="en-US" dirty="0" smtClean="0"/>
                        <a:t>Join Type</a:t>
                      </a:r>
                      <a:endParaRPr lang="en-US" dirty="0"/>
                    </a:p>
                  </a:txBody>
                  <a:tcPr/>
                </a:tc>
                <a:tc>
                  <a:txBody>
                    <a:bodyPr/>
                    <a:lstStyle/>
                    <a:p>
                      <a:r>
                        <a:rPr lang="en-US" dirty="0" smtClean="0"/>
                        <a:t>Description</a:t>
                      </a:r>
                      <a:endParaRPr lang="en-US" dirty="0"/>
                    </a:p>
                  </a:txBody>
                  <a:tcPr/>
                </a:tc>
              </a:tr>
              <a:tr h="370840">
                <a:tc>
                  <a:txBody>
                    <a:bodyPr/>
                    <a:lstStyle/>
                    <a:p>
                      <a:r>
                        <a:rPr lang="en-US" dirty="0" smtClean="0"/>
                        <a:t>Cross</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Combines all rows in both tables (creates Cartesian product).</a:t>
                      </a:r>
                    </a:p>
                  </a:txBody>
                  <a:tcPr/>
                </a:tc>
              </a:tr>
              <a:tr h="370840">
                <a:tc>
                  <a:txBody>
                    <a:bodyPr/>
                    <a:lstStyle/>
                    <a:p>
                      <a:r>
                        <a:rPr lang="en-US" dirty="0" smtClean="0"/>
                        <a:t>Inner</a:t>
                      </a:r>
                      <a:endParaRPr lang="en-US" dirty="0"/>
                    </a:p>
                  </a:txBody>
                  <a:tcPr/>
                </a:tc>
                <a:tc>
                  <a:txBody>
                    <a:bodyPr/>
                    <a:lstStyle/>
                    <a:p>
                      <a:r>
                        <a:rPr lang="en-US" dirty="0" smtClean="0"/>
                        <a:t>Starts with Cartesian</a:t>
                      </a:r>
                      <a:r>
                        <a:rPr lang="en-US" baseline="0" dirty="0" smtClean="0"/>
                        <a:t> product; applies filter to match rows between tables based on predicate.</a:t>
                      </a:r>
                      <a:endParaRPr lang="en-US" dirty="0"/>
                    </a:p>
                  </a:txBody>
                  <a:tcPr/>
                </a:tc>
              </a:tr>
              <a:tr h="370840">
                <a:tc>
                  <a:txBody>
                    <a:bodyPr/>
                    <a:lstStyle/>
                    <a:p>
                      <a:r>
                        <a:rPr lang="en-US" dirty="0" smtClean="0"/>
                        <a:t>Outer</a:t>
                      </a:r>
                      <a:endParaRPr lang="en-US" dirty="0"/>
                    </a:p>
                  </a:txBody>
                  <a:tcPr/>
                </a:tc>
                <a:tc>
                  <a:txBody>
                    <a:bodyPr/>
                    <a:lstStyle/>
                    <a:p>
                      <a:r>
                        <a:rPr lang="en-US" dirty="0" smtClean="0"/>
                        <a:t>Starts with Cartesian</a:t>
                      </a:r>
                      <a:r>
                        <a:rPr lang="en-US" baseline="0" dirty="0" smtClean="0"/>
                        <a:t> product; all rows from designated table preserved, matching rows from other table retrieved. Additional NULLs inserted as placeholders.</a:t>
                      </a:r>
                      <a:endParaRPr lang="en-US" dirty="0"/>
                    </a:p>
                  </a:txBody>
                  <a:tcPr/>
                </a:tc>
              </a:tr>
            </a:tbl>
          </a:graphicData>
        </a:graphic>
      </p:graphicFrame>
    </p:spTree>
    <p:extLst>
      <p:ext uri="{BB962C8B-B14F-4D97-AF65-F5344CB8AC3E}">
        <p14:creationId xmlns:p14="http://schemas.microsoft.com/office/powerpoint/2010/main" val="105558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Understanding </a:t>
            </a:r>
            <a:r>
              <a:rPr lang="en-US" dirty="0" smtClean="0"/>
              <a:t>INNER JOINS</a:t>
            </a:r>
            <a:endParaRPr lang="en-US" dirty="0"/>
          </a:p>
        </p:txBody>
      </p:sp>
      <p:sp>
        <p:nvSpPr>
          <p:cNvPr id="6147" name="Rectangle 3"/>
          <p:cNvSpPr>
            <a:spLocks noGrp="1" noChangeArrowheads="1"/>
          </p:cNvSpPr>
          <p:nvPr>
            <p:ph idx="1"/>
          </p:nvPr>
        </p:nvSpPr>
        <p:spPr/>
        <p:txBody>
          <a:bodyPr/>
          <a:lstStyle/>
          <a:p>
            <a:r>
              <a:rPr lang="en-US" sz="2000" dirty="0" smtClean="0"/>
              <a:t>Returns only rows where a match is found in both tables</a:t>
            </a:r>
          </a:p>
          <a:p>
            <a:r>
              <a:rPr lang="en-US" sz="2000" dirty="0" smtClean="0"/>
              <a:t>Matches rows based on attributes supplied in predicate</a:t>
            </a:r>
          </a:p>
          <a:p>
            <a:pPr lvl="1"/>
            <a:r>
              <a:rPr lang="en-US" sz="2000" dirty="0" smtClean="0"/>
              <a:t>ON clause in SQL-92 syntax </a:t>
            </a:r>
            <a:endParaRPr lang="en-US" sz="2000" dirty="0"/>
          </a:p>
          <a:p>
            <a:r>
              <a:rPr lang="en-US" sz="2000" dirty="0" smtClean="0"/>
              <a:t>Why filter in ON clause?</a:t>
            </a:r>
          </a:p>
          <a:p>
            <a:pPr lvl="1"/>
            <a:r>
              <a:rPr lang="en-US" sz="2000" dirty="0" smtClean="0"/>
              <a:t>Logical separation between filtering for purposes of JOIN and filtering results in WHERE</a:t>
            </a:r>
          </a:p>
          <a:p>
            <a:pPr lvl="1"/>
            <a:r>
              <a:rPr lang="en-US" sz="2000" dirty="0" smtClean="0"/>
              <a:t>Typically no difference to query optimizer</a:t>
            </a:r>
          </a:p>
          <a:p>
            <a:r>
              <a:rPr lang="en-US" sz="2000" dirty="0" smtClean="0"/>
              <a:t>If JOIN predicate operator </a:t>
            </a:r>
            <a:r>
              <a:rPr lang="en-US" sz="2000" dirty="0"/>
              <a:t>is </a:t>
            </a:r>
            <a:r>
              <a:rPr lang="en-US" sz="2000" dirty="0" smtClean="0"/>
              <a:t>=, also known as equi-join</a:t>
            </a:r>
          </a:p>
        </p:txBody>
      </p:sp>
    </p:spTree>
    <p:extLst>
      <p:ext uri="{BB962C8B-B14F-4D97-AF65-F5344CB8AC3E}">
        <p14:creationId xmlns:p14="http://schemas.microsoft.com/office/powerpoint/2010/main" val="1863929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INNER JOIN Syntax</a:t>
            </a:r>
          </a:p>
        </p:txBody>
      </p:sp>
      <p:sp>
        <p:nvSpPr>
          <p:cNvPr id="7171" name="Rectangle 3"/>
          <p:cNvSpPr>
            <a:spLocks noGrp="1" noChangeArrowheads="1"/>
          </p:cNvSpPr>
          <p:nvPr>
            <p:ph idx="1"/>
          </p:nvPr>
        </p:nvSpPr>
        <p:spPr/>
        <p:txBody>
          <a:bodyPr/>
          <a:lstStyle/>
          <a:p>
            <a:r>
              <a:rPr lang="en-US" sz="2000" dirty="0" smtClean="0"/>
              <a:t>List tables in FROM Clause separated by JOIN operator</a:t>
            </a:r>
          </a:p>
          <a:p>
            <a:r>
              <a:rPr lang="en-US" sz="2000" dirty="0" smtClean="0"/>
              <a:t>Table order does not matter, and aliases are preferred</a:t>
            </a:r>
          </a:p>
          <a:p>
            <a:pPr marL="0" indent="0">
              <a:buNone/>
            </a:pPr>
            <a:endParaRPr lang="en-US" dirty="0" smtClean="0"/>
          </a:p>
        </p:txBody>
      </p:sp>
      <p:sp>
        <p:nvSpPr>
          <p:cNvPr id="5" name="AutoShape 3"/>
          <p:cNvSpPr>
            <a:spLocks noChangeArrowheads="1"/>
          </p:cNvSpPr>
          <p:nvPr/>
        </p:nvSpPr>
        <p:spPr bwMode="auto">
          <a:xfrm>
            <a:off x="1108659" y="2646169"/>
            <a:ext cx="663242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CC"/>
                </a:solidFill>
              </a:rPr>
              <a:t>SELECT</a:t>
            </a:r>
            <a:r>
              <a:rPr lang="en-US" sz="2000" dirty="0"/>
              <a:t> </a:t>
            </a:r>
            <a:r>
              <a:rPr lang="en-US" sz="2000" dirty="0" err="1" smtClean="0"/>
              <a:t>SOH.SalesOrderID</a:t>
            </a:r>
            <a:r>
              <a:rPr lang="en-US" sz="2000" dirty="0"/>
              <a:t>, </a:t>
            </a:r>
          </a:p>
          <a:p>
            <a:r>
              <a:rPr lang="en-US" sz="2000" dirty="0"/>
              <a:t>  </a:t>
            </a:r>
            <a:r>
              <a:rPr lang="en-US" sz="2000" dirty="0" smtClean="0"/>
              <a:t>           </a:t>
            </a:r>
            <a:r>
              <a:rPr lang="en-US" sz="2000" dirty="0" err="1" smtClean="0"/>
              <a:t>SOH.OrderDate</a:t>
            </a:r>
            <a:r>
              <a:rPr lang="en-US" sz="2000" dirty="0"/>
              <a:t>, </a:t>
            </a:r>
          </a:p>
          <a:p>
            <a:r>
              <a:rPr lang="en-US" sz="2000" dirty="0"/>
              <a:t>  </a:t>
            </a:r>
            <a:r>
              <a:rPr lang="en-US" sz="2000" dirty="0" smtClean="0"/>
              <a:t>           </a:t>
            </a:r>
            <a:r>
              <a:rPr lang="en-US" sz="2000" dirty="0" err="1" smtClean="0"/>
              <a:t>SOD.ProductID</a:t>
            </a:r>
            <a:r>
              <a:rPr lang="en-US" sz="2000" dirty="0"/>
              <a:t>, </a:t>
            </a:r>
          </a:p>
          <a:p>
            <a:r>
              <a:rPr lang="en-US" sz="2000" dirty="0"/>
              <a:t>  </a:t>
            </a:r>
            <a:r>
              <a:rPr lang="en-US" sz="2000" dirty="0" smtClean="0"/>
              <a:t>           </a:t>
            </a:r>
            <a:r>
              <a:rPr lang="en-US" sz="2000" dirty="0" err="1" smtClean="0"/>
              <a:t>SOD.UnitPrice</a:t>
            </a:r>
            <a:r>
              <a:rPr lang="en-US" sz="2000" dirty="0"/>
              <a:t>, </a:t>
            </a:r>
          </a:p>
          <a:p>
            <a:r>
              <a:rPr lang="en-US" sz="2000" dirty="0"/>
              <a:t>  </a:t>
            </a:r>
            <a:r>
              <a:rPr lang="en-US" sz="2000" dirty="0" smtClean="0"/>
              <a:t>           </a:t>
            </a:r>
            <a:r>
              <a:rPr lang="en-US" sz="2000" dirty="0" err="1" smtClean="0"/>
              <a:t>SOD.OrderQty</a:t>
            </a:r>
            <a:endParaRPr lang="en-US" sz="2000" dirty="0"/>
          </a:p>
          <a:p>
            <a:r>
              <a:rPr lang="en-US" sz="2000" dirty="0">
                <a:solidFill>
                  <a:srgbClr val="0000CC"/>
                </a:solidFill>
              </a:rPr>
              <a:t>FROM</a:t>
            </a:r>
            <a:r>
              <a:rPr lang="en-US" sz="2000" dirty="0"/>
              <a:t> </a:t>
            </a:r>
            <a:r>
              <a:rPr lang="en-US" sz="2000" dirty="0" err="1"/>
              <a:t>Sales.SalesOrderHeader</a:t>
            </a:r>
            <a:r>
              <a:rPr lang="en-US" sz="2000" dirty="0"/>
              <a:t> </a:t>
            </a:r>
            <a:r>
              <a:rPr lang="en-US" sz="2000" dirty="0">
                <a:solidFill>
                  <a:srgbClr val="0000CC"/>
                </a:solidFill>
              </a:rPr>
              <a:t>AS</a:t>
            </a:r>
            <a:r>
              <a:rPr lang="en-US" sz="2000" dirty="0"/>
              <a:t> </a:t>
            </a:r>
            <a:r>
              <a:rPr lang="en-US" sz="2000" dirty="0" smtClean="0"/>
              <a:t>SOH </a:t>
            </a:r>
            <a:endParaRPr lang="en-US" sz="2000" dirty="0"/>
          </a:p>
          <a:p>
            <a:r>
              <a:rPr lang="en-US" sz="2000" dirty="0">
                <a:solidFill>
                  <a:srgbClr val="0000CC"/>
                </a:solidFill>
              </a:rPr>
              <a:t>JOIN</a:t>
            </a:r>
            <a:r>
              <a:rPr lang="en-US" sz="2000" dirty="0"/>
              <a:t> </a:t>
            </a:r>
            <a:r>
              <a:rPr lang="en-US" sz="2000" dirty="0" err="1"/>
              <a:t>Sales.SalesOrderDetail</a:t>
            </a:r>
            <a:r>
              <a:rPr lang="en-US" sz="2000" dirty="0"/>
              <a:t> </a:t>
            </a:r>
            <a:r>
              <a:rPr lang="en-US" sz="2000" dirty="0">
                <a:solidFill>
                  <a:srgbClr val="0000CC"/>
                </a:solidFill>
              </a:rPr>
              <a:t>AS</a:t>
            </a:r>
            <a:r>
              <a:rPr lang="en-US" sz="2000" dirty="0"/>
              <a:t> SOD </a:t>
            </a:r>
          </a:p>
          <a:p>
            <a:r>
              <a:rPr lang="en-US" sz="2000" dirty="0">
                <a:solidFill>
                  <a:srgbClr val="0000CC"/>
                </a:solidFill>
              </a:rPr>
              <a:t>ON</a:t>
            </a:r>
            <a:r>
              <a:rPr lang="en-US" sz="2000" dirty="0"/>
              <a:t> </a:t>
            </a:r>
            <a:r>
              <a:rPr lang="en-US" sz="2000" dirty="0" err="1" smtClean="0"/>
              <a:t>SOH.SalesOrderID</a:t>
            </a:r>
            <a:r>
              <a:rPr lang="en-US" sz="2000" dirty="0" smtClean="0"/>
              <a:t> </a:t>
            </a:r>
            <a:r>
              <a:rPr lang="en-US" sz="2000" dirty="0"/>
              <a:t>= </a:t>
            </a:r>
            <a:r>
              <a:rPr lang="en-US" sz="2000" dirty="0" err="1"/>
              <a:t>SOD.SalesOrderID</a:t>
            </a:r>
            <a:r>
              <a:rPr lang="en-US" sz="2000" dirty="0"/>
              <a:t>;</a:t>
            </a:r>
          </a:p>
        </p:txBody>
      </p:sp>
      <p:sp>
        <p:nvSpPr>
          <p:cNvPr id="6" name="AutoShape 3"/>
          <p:cNvSpPr>
            <a:spLocks noChangeArrowheads="1"/>
          </p:cNvSpPr>
          <p:nvPr/>
        </p:nvSpPr>
        <p:spPr bwMode="auto">
          <a:xfrm>
            <a:off x="1219200" y="1724009"/>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FROM t1 JOIN t2 </a:t>
            </a:r>
            <a:endParaRPr lang="en-US" sz="2000" b="0" dirty="0" smtClean="0">
              <a:latin typeface="Lucida Sans Typewriter" pitchFamily="49" charset="0"/>
              <a:cs typeface="+mn-cs"/>
            </a:endParaRPr>
          </a:p>
          <a:p>
            <a:pPr defTabSz="457200">
              <a:lnSpc>
                <a:spcPct val="90000"/>
              </a:lnSpc>
              <a:tabLst>
                <a:tab pos="457200" algn="l"/>
              </a:tabLst>
              <a:defRPr/>
            </a:pPr>
            <a:r>
              <a:rPr lang="en-US" sz="2000" b="0" dirty="0">
                <a:latin typeface="Lucida Sans Typewriter" pitchFamily="49" charset="0"/>
                <a:cs typeface="+mn-cs"/>
              </a:rPr>
              <a:t>	</a:t>
            </a:r>
            <a:r>
              <a:rPr lang="en-US" sz="2000" b="0" dirty="0" smtClean="0">
                <a:latin typeface="Lucida Sans Typewriter" pitchFamily="49" charset="0"/>
                <a:cs typeface="+mn-cs"/>
              </a:rPr>
              <a:t>ON t1.column </a:t>
            </a:r>
            <a:r>
              <a:rPr lang="en-US" sz="2000" b="0" dirty="0">
                <a:latin typeface="Lucida Sans Typewriter" pitchFamily="49" charset="0"/>
                <a:cs typeface="+mn-cs"/>
              </a:rPr>
              <a:t>= </a:t>
            </a:r>
            <a:r>
              <a:rPr lang="en-US" sz="2000" b="0" dirty="0" smtClean="0">
                <a:latin typeface="Lucida Sans Typewriter" pitchFamily="49" charset="0"/>
                <a:cs typeface="+mn-cs"/>
              </a:rPr>
              <a:t>t2.column</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602843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a:t>
            </a:r>
            <a:r>
              <a:rPr lang="en-US" baseline="0" dirty="0" smtClean="0"/>
              <a:t> OUTER JOINS</a:t>
            </a:r>
            <a:endParaRPr lang="en-US" dirty="0" smtClean="0"/>
          </a:p>
        </p:txBody>
      </p:sp>
      <p:sp>
        <p:nvSpPr>
          <p:cNvPr id="7171" name="Rectangle 3"/>
          <p:cNvSpPr>
            <a:spLocks noGrp="1" noChangeArrowheads="1"/>
          </p:cNvSpPr>
          <p:nvPr>
            <p:ph idx="1"/>
          </p:nvPr>
        </p:nvSpPr>
        <p:spPr>
          <a:xfrm>
            <a:off x="458788" y="992188"/>
            <a:ext cx="7971228" cy="4386262"/>
          </a:xfrm>
        </p:spPr>
        <p:txBody>
          <a:bodyPr/>
          <a:lstStyle/>
          <a:p>
            <a:r>
              <a:rPr lang="en-US" sz="2000" dirty="0" smtClean="0"/>
              <a:t>Returns all rows from one table and any matching rows from second table</a:t>
            </a:r>
          </a:p>
          <a:p>
            <a:r>
              <a:rPr lang="en-US" sz="2000" dirty="0" smtClean="0"/>
              <a:t>One table’s rows are “preserved”</a:t>
            </a:r>
          </a:p>
          <a:p>
            <a:pPr lvl="1"/>
            <a:r>
              <a:rPr lang="en-US" sz="2000" dirty="0" smtClean="0"/>
              <a:t>Designated with LEFT, RIGHT, FULL keyword</a:t>
            </a:r>
          </a:p>
          <a:p>
            <a:pPr lvl="1"/>
            <a:r>
              <a:rPr lang="en-US" sz="2000" dirty="0" smtClean="0"/>
              <a:t>All rows from preserved table output to result set</a:t>
            </a:r>
          </a:p>
          <a:p>
            <a:r>
              <a:rPr lang="en-US" sz="2000" dirty="0" smtClean="0"/>
              <a:t>Matches from other table retrieved</a:t>
            </a:r>
            <a:endParaRPr lang="en-US" sz="2000" dirty="0"/>
          </a:p>
          <a:p>
            <a:r>
              <a:rPr lang="en-US" sz="2000" dirty="0" smtClean="0"/>
              <a:t>Additional rows added to results for non-matched rows</a:t>
            </a:r>
          </a:p>
          <a:p>
            <a:pPr lvl="1"/>
            <a:r>
              <a:rPr lang="en-US" sz="2000" dirty="0" smtClean="0"/>
              <a:t>NULLs added in place where attributes do not match</a:t>
            </a:r>
          </a:p>
          <a:p>
            <a:r>
              <a:rPr lang="en-US" sz="2000" dirty="0" smtClean="0"/>
              <a:t>Example: Return all customers and for those </a:t>
            </a:r>
            <a:r>
              <a:rPr lang="en-US" sz="2000" dirty="0"/>
              <a:t>who have placed </a:t>
            </a:r>
            <a:r>
              <a:rPr lang="en-US" sz="2000" dirty="0" smtClean="0"/>
              <a:t>orders, return order information. Customers without matching orders will display NULL for order details.</a:t>
            </a:r>
          </a:p>
        </p:txBody>
      </p:sp>
    </p:spTree>
    <p:extLst>
      <p:ext uri="{BB962C8B-B14F-4D97-AF65-F5344CB8AC3E}">
        <p14:creationId xmlns:p14="http://schemas.microsoft.com/office/powerpoint/2010/main" val="1972048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examples</a:t>
            </a:r>
            <a:endParaRPr lang="en-US" dirty="0"/>
          </a:p>
        </p:txBody>
      </p:sp>
      <p:sp>
        <p:nvSpPr>
          <p:cNvPr id="3" name="Content Placeholder 2"/>
          <p:cNvSpPr>
            <a:spLocks noGrp="1"/>
          </p:cNvSpPr>
          <p:nvPr>
            <p:ph idx="1"/>
          </p:nvPr>
        </p:nvSpPr>
        <p:spPr>
          <a:xfrm>
            <a:off x="296080" y="802923"/>
            <a:ext cx="7751762" cy="4386262"/>
          </a:xfrm>
        </p:spPr>
        <p:txBody>
          <a:bodyPr/>
          <a:lstStyle/>
          <a:p>
            <a:r>
              <a:rPr lang="en-US" dirty="0" smtClean="0"/>
              <a:t>Customers that did not place orders:</a:t>
            </a:r>
            <a:endParaRPr lang="en-US" dirty="0"/>
          </a:p>
        </p:txBody>
      </p:sp>
      <p:sp>
        <p:nvSpPr>
          <p:cNvPr id="5" name="AutoShape 3"/>
          <p:cNvSpPr>
            <a:spLocks noChangeArrowheads="1"/>
          </p:cNvSpPr>
          <p:nvPr/>
        </p:nvSpPr>
        <p:spPr bwMode="auto">
          <a:xfrm>
            <a:off x="781614" y="1340469"/>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a:t>
            </a:r>
            <a:r>
              <a:rPr lang="en-US" sz="2000" b="0" dirty="0"/>
              <a:t> </a:t>
            </a:r>
            <a:r>
              <a:rPr lang="en-US" sz="2000" b="0" dirty="0" err="1"/>
              <a:t>CUST.CustomerID</a:t>
            </a:r>
            <a:r>
              <a:rPr lang="en-US" sz="2000" b="0" dirty="0"/>
              <a:t>, </a:t>
            </a:r>
            <a:r>
              <a:rPr lang="en-US" sz="2000" b="0" dirty="0" err="1"/>
              <a:t>CUST.StoreID</a:t>
            </a:r>
            <a:r>
              <a:rPr lang="en-US" sz="2000" b="0" dirty="0"/>
              <a:t>, </a:t>
            </a:r>
            <a:r>
              <a:rPr lang="en-US" sz="2000" b="0" dirty="0" err="1"/>
              <a:t>ORD.SalesOrderID</a:t>
            </a:r>
            <a:r>
              <a:rPr lang="en-US" sz="2000" b="0" dirty="0"/>
              <a:t>, </a:t>
            </a:r>
            <a:r>
              <a:rPr lang="en-US" sz="2000" b="0" dirty="0" err="1"/>
              <a:t>ORD.OrderDate</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CUST</a:t>
            </a:r>
          </a:p>
          <a:p>
            <a:r>
              <a:rPr lang="en-US" sz="2000" b="0" dirty="0">
                <a:solidFill>
                  <a:srgbClr val="0000CC"/>
                </a:solidFill>
              </a:rPr>
              <a:t>LEFT OUTER JOIN </a:t>
            </a:r>
            <a:r>
              <a:rPr lang="en-US" sz="2000" b="0" dirty="0" err="1"/>
              <a:t>Sales.SalesOrderHeader</a:t>
            </a:r>
            <a:r>
              <a:rPr lang="en-US" sz="2000" b="0" dirty="0"/>
              <a:t> </a:t>
            </a:r>
            <a:r>
              <a:rPr lang="en-US" sz="2000" b="0" dirty="0">
                <a:solidFill>
                  <a:srgbClr val="0000CC"/>
                </a:solidFill>
              </a:rPr>
              <a:t>AS</a:t>
            </a:r>
            <a:r>
              <a:rPr lang="en-US" sz="2000" b="0" dirty="0"/>
              <a:t> ORD</a:t>
            </a:r>
          </a:p>
          <a:p>
            <a:r>
              <a:rPr lang="en-US" sz="2000" b="0" dirty="0">
                <a:solidFill>
                  <a:srgbClr val="0000CC"/>
                </a:solidFill>
              </a:rPr>
              <a:t>ON</a:t>
            </a:r>
            <a:r>
              <a:rPr lang="en-US" sz="2000" b="0" dirty="0"/>
              <a:t> </a:t>
            </a:r>
            <a:r>
              <a:rPr lang="en-US" sz="2000" b="0" dirty="0" err="1"/>
              <a:t>CUST.CustomerID</a:t>
            </a:r>
            <a:r>
              <a:rPr lang="en-US" sz="2000" b="0" dirty="0"/>
              <a:t> = </a:t>
            </a:r>
            <a:r>
              <a:rPr lang="en-US" sz="2000" b="0" dirty="0" err="1"/>
              <a:t>ORD.CustomerID</a:t>
            </a:r>
            <a:endParaRPr lang="en-US" sz="2000" b="0" dirty="0"/>
          </a:p>
          <a:p>
            <a:r>
              <a:rPr lang="en-US" sz="2000" b="0" dirty="0">
                <a:solidFill>
                  <a:srgbClr val="0000CC"/>
                </a:solidFill>
              </a:rPr>
              <a:t>WHERE</a:t>
            </a:r>
            <a:r>
              <a:rPr lang="en-US" sz="2000" b="0" dirty="0"/>
              <a:t> </a:t>
            </a:r>
            <a:r>
              <a:rPr lang="en-US" sz="2000" b="0" dirty="0" err="1"/>
              <a:t>ORD.SalesOrderID</a:t>
            </a:r>
            <a:r>
              <a:rPr lang="en-US" sz="2000" b="0" dirty="0"/>
              <a:t> </a:t>
            </a:r>
            <a:r>
              <a:rPr lang="en-US" sz="2000" b="0" dirty="0">
                <a:solidFill>
                  <a:srgbClr val="0000CC"/>
                </a:solidFill>
              </a:rPr>
              <a:t>IS NULL</a:t>
            </a:r>
            <a:r>
              <a:rPr lang="en-US" sz="2000" b="0" dirty="0"/>
              <a:t>;</a:t>
            </a:r>
          </a:p>
        </p:txBody>
      </p:sp>
    </p:spTree>
    <p:extLst>
      <p:ext uri="{BB962C8B-B14F-4D97-AF65-F5344CB8AC3E}">
        <p14:creationId xmlns:p14="http://schemas.microsoft.com/office/powerpoint/2010/main" val="937654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 CROSS</a:t>
            </a:r>
            <a:r>
              <a:rPr lang="en-US" baseline="0" dirty="0" smtClean="0"/>
              <a:t> JOINS</a:t>
            </a:r>
            <a:endParaRPr lang="en-US" dirty="0" smtClean="0"/>
          </a:p>
        </p:txBody>
      </p:sp>
      <p:sp>
        <p:nvSpPr>
          <p:cNvPr id="7171" name="Rectangle 3"/>
          <p:cNvSpPr>
            <a:spLocks noGrp="1" noChangeArrowheads="1"/>
          </p:cNvSpPr>
          <p:nvPr>
            <p:ph idx="1"/>
          </p:nvPr>
        </p:nvSpPr>
        <p:spPr>
          <a:xfrm>
            <a:off x="458787" y="992188"/>
            <a:ext cx="8083963" cy="4386262"/>
          </a:xfrm>
        </p:spPr>
        <p:txBody>
          <a:bodyPr/>
          <a:lstStyle/>
          <a:p>
            <a:r>
              <a:rPr lang="en-US" sz="2000" dirty="0" smtClean="0"/>
              <a:t>Combine each row from first table with each row from second table</a:t>
            </a:r>
          </a:p>
          <a:p>
            <a:r>
              <a:rPr lang="en-US" sz="2000" dirty="0" smtClean="0"/>
              <a:t>All possible combinations are displayed </a:t>
            </a:r>
          </a:p>
          <a:p>
            <a:r>
              <a:rPr lang="en-US" sz="2000" dirty="0" smtClean="0"/>
              <a:t>Logical foundation for inner and outer joins</a:t>
            </a:r>
          </a:p>
          <a:p>
            <a:pPr lvl="1"/>
            <a:r>
              <a:rPr lang="en-US" sz="2000" dirty="0" smtClean="0"/>
              <a:t>INNER JOIN starts with Cartesian product, adds filter</a:t>
            </a:r>
          </a:p>
          <a:p>
            <a:pPr lvl="1"/>
            <a:r>
              <a:rPr lang="en-US" sz="2000" dirty="0" smtClean="0"/>
              <a:t>OUTER JOIN takes Cartesian output, filtered, adds back non-matching rows (with NULL placeholders)</a:t>
            </a:r>
          </a:p>
          <a:p>
            <a:r>
              <a:rPr lang="en-US" sz="2000" dirty="0" smtClean="0"/>
              <a:t>Due to Cartesian product output, not typically a desired form of JOIN</a:t>
            </a:r>
          </a:p>
          <a:p>
            <a:r>
              <a:rPr lang="en-US" sz="2000" dirty="0" smtClean="0"/>
              <a:t>Some useful exceptions: </a:t>
            </a:r>
          </a:p>
          <a:p>
            <a:pPr lvl="2"/>
            <a:r>
              <a:rPr lang="en-US" sz="2000" dirty="0" smtClean="0"/>
              <a:t>Generating a table of numbers for testing</a:t>
            </a:r>
          </a:p>
        </p:txBody>
      </p:sp>
    </p:spTree>
    <p:extLst>
      <p:ext uri="{BB962C8B-B14F-4D97-AF65-F5344CB8AC3E}">
        <p14:creationId xmlns:p14="http://schemas.microsoft.com/office/powerpoint/2010/main" val="1493769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 Example</a:t>
            </a:r>
            <a:endParaRPr lang="en-US" dirty="0"/>
          </a:p>
        </p:txBody>
      </p:sp>
      <p:sp>
        <p:nvSpPr>
          <p:cNvPr id="3" name="Content Placeholder 2"/>
          <p:cNvSpPr>
            <a:spLocks noGrp="1"/>
          </p:cNvSpPr>
          <p:nvPr>
            <p:ph idx="1"/>
          </p:nvPr>
        </p:nvSpPr>
        <p:spPr/>
        <p:txBody>
          <a:bodyPr/>
          <a:lstStyle/>
          <a:p>
            <a:r>
              <a:rPr lang="en-US" dirty="0" smtClean="0"/>
              <a:t>Create test data by returning all combinations of two inputs:</a:t>
            </a:r>
            <a:endParaRPr lang="en-US" dirty="0"/>
          </a:p>
        </p:txBody>
      </p:sp>
      <p:sp>
        <p:nvSpPr>
          <p:cNvPr id="4" name="AutoShape 3"/>
          <p:cNvSpPr>
            <a:spLocks noChangeArrowheads="1"/>
          </p:cNvSpPr>
          <p:nvPr/>
        </p:nvSpPr>
        <p:spPr bwMode="auto">
          <a:xfrm>
            <a:off x="555276" y="1928775"/>
            <a:ext cx="748643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a:t>
            </a:r>
            <a:r>
              <a:rPr lang="en-US" sz="2000" b="0" dirty="0" smtClean="0"/>
              <a:t> </a:t>
            </a:r>
            <a:r>
              <a:rPr lang="en-US" sz="2000" b="0" dirty="0"/>
              <a:t>EMP1.BusinessEntityID, EMP2.JobTitle</a:t>
            </a:r>
          </a:p>
          <a:p>
            <a:r>
              <a:rPr lang="en-US" sz="2000" b="0" dirty="0">
                <a:solidFill>
                  <a:srgbClr val="0000CC"/>
                </a:solidFill>
              </a:rPr>
              <a:t>FROM</a:t>
            </a:r>
            <a:r>
              <a:rPr lang="en-US" sz="2000" b="0" dirty="0"/>
              <a:t> </a:t>
            </a:r>
            <a:r>
              <a:rPr lang="en-US" sz="2000" b="0" dirty="0" err="1"/>
              <a:t>HumanResources.Employee</a:t>
            </a:r>
            <a:r>
              <a:rPr lang="en-US" sz="2000" b="0" dirty="0"/>
              <a:t> </a:t>
            </a:r>
            <a:r>
              <a:rPr lang="en-US" sz="2000" b="0" dirty="0">
                <a:solidFill>
                  <a:srgbClr val="0000CC"/>
                </a:solidFill>
              </a:rPr>
              <a:t>AS</a:t>
            </a:r>
            <a:r>
              <a:rPr lang="en-US" sz="2000" b="0" dirty="0"/>
              <a:t> EMP1 </a:t>
            </a:r>
          </a:p>
          <a:p>
            <a:r>
              <a:rPr lang="en-US" sz="2000" b="0" dirty="0">
                <a:solidFill>
                  <a:srgbClr val="0000CC"/>
                </a:solidFill>
              </a:rPr>
              <a:t>CROSS JOIN </a:t>
            </a:r>
            <a:r>
              <a:rPr lang="en-US" sz="2000" b="0" dirty="0" err="1"/>
              <a:t>HumanResources.Employee</a:t>
            </a:r>
            <a:r>
              <a:rPr lang="en-US" sz="2000" b="0" dirty="0"/>
              <a:t> </a:t>
            </a:r>
            <a:r>
              <a:rPr lang="en-US" sz="2000" b="0" dirty="0">
                <a:solidFill>
                  <a:srgbClr val="0000CC"/>
                </a:solidFill>
              </a:rPr>
              <a:t>AS</a:t>
            </a:r>
            <a:r>
              <a:rPr lang="en-US" sz="2000" b="0" dirty="0"/>
              <a:t> EMP2;</a:t>
            </a:r>
          </a:p>
        </p:txBody>
      </p:sp>
    </p:spTree>
    <p:extLst>
      <p:ext uri="{BB962C8B-B14F-4D97-AF65-F5344CB8AC3E}">
        <p14:creationId xmlns:p14="http://schemas.microsoft.com/office/powerpoint/2010/main" val="381729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352358889"/>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i="0" dirty="0" smtClean="0">
                          <a:latin typeface="Segoe UI Light" panose="020B0502040204020203" pitchFamily="34" charset="0"/>
                          <a:cs typeface="Segoe UI Light" panose="020B0502040204020203" pitchFamily="34" charset="0"/>
                        </a:rPr>
                        <a:t>02 | Advanced SELECT Statements</a:t>
                      </a:r>
                      <a:r>
                        <a:rPr lang="en-US" sz="1800" b="1" i="0" baseline="0" dirty="0" smtClean="0">
                          <a:latin typeface="Segoe UI Light" panose="020B0502040204020203" pitchFamily="34" charset="0"/>
                          <a:cs typeface="Segoe UI Light" panose="020B0502040204020203" pitchFamily="34" charset="0"/>
                        </a:rPr>
                        <a:t> </a:t>
                      </a:r>
                      <a:endParaRPr lang="en-US" sz="1800" b="1"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1" i="0" dirty="0" smtClean="0">
                          <a:latin typeface="Segoe UI Light" panose="020B0502040204020203" pitchFamily="34" charset="0"/>
                          <a:cs typeface="Segoe UI Light" panose="020B0502040204020203" pitchFamily="34" charset="0"/>
                        </a:rPr>
                        <a:t>	DISTINCT,</a:t>
                      </a:r>
                      <a:r>
                        <a:rPr lang="en-US" sz="1400" b="1"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a:t>
                      </a:r>
                      <a:r>
                        <a:rPr lang="en-US" sz="1800" smtClean="0">
                          <a:latin typeface="Segoe UI Light" panose="020B0502040204020203" pitchFamily="34" charset="0"/>
                          <a:cs typeface="Segoe UI Light" panose="020B0502040204020203" pitchFamily="34" charset="0"/>
                        </a:rPr>
                        <a:t>Lunch</a:t>
                      </a:r>
                      <a:r>
                        <a:rPr lang="en-US" sz="1800" baseline="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244988832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 Self</a:t>
            </a:r>
            <a:r>
              <a:rPr lang="en-US" dirty="0"/>
              <a:t>-</a:t>
            </a:r>
            <a:r>
              <a:rPr lang="en-US" baseline="0" dirty="0" smtClean="0"/>
              <a:t>Joins</a:t>
            </a:r>
            <a:endParaRPr lang="en-US" dirty="0" smtClean="0"/>
          </a:p>
        </p:txBody>
      </p:sp>
      <p:sp>
        <p:nvSpPr>
          <p:cNvPr id="7171" name="Rectangle 3"/>
          <p:cNvSpPr>
            <a:spLocks noGrp="1" noChangeArrowheads="1"/>
          </p:cNvSpPr>
          <p:nvPr>
            <p:ph idx="1"/>
          </p:nvPr>
        </p:nvSpPr>
        <p:spPr/>
        <p:txBody>
          <a:bodyPr/>
          <a:lstStyle/>
          <a:p>
            <a:r>
              <a:rPr lang="en-US" sz="2000" dirty="0" smtClean="0"/>
              <a:t>Why use self-joins?</a:t>
            </a:r>
          </a:p>
          <a:p>
            <a:pPr lvl="1"/>
            <a:r>
              <a:rPr lang="en-US" sz="2000" dirty="0" smtClean="0"/>
              <a:t>Compare rows in same table to each other</a:t>
            </a:r>
          </a:p>
          <a:p>
            <a:r>
              <a:rPr lang="en-US" sz="2000" dirty="0" smtClean="0"/>
              <a:t>Create two instances of same table in FROM clause</a:t>
            </a:r>
          </a:p>
          <a:p>
            <a:pPr lvl="1"/>
            <a:r>
              <a:rPr lang="en-US" sz="2000" dirty="0" smtClean="0"/>
              <a:t>At least one alias required</a:t>
            </a:r>
          </a:p>
          <a:p>
            <a:pPr lvl="1"/>
            <a:endParaRPr lang="en-US" sz="2000" dirty="0" smtClean="0"/>
          </a:p>
          <a:p>
            <a:r>
              <a:rPr lang="en-US" sz="2000" dirty="0" smtClean="0"/>
              <a:t>Example: Return all employees and </a:t>
            </a:r>
            <a:br>
              <a:rPr lang="en-US" sz="2000" dirty="0" smtClean="0"/>
            </a:br>
            <a:r>
              <a:rPr lang="en-US" sz="2000" dirty="0" smtClean="0"/>
              <a:t>the name of the employee’s manager</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675" y="1961438"/>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087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Self-Join examples</a:t>
            </a:r>
            <a:endParaRPr lang="en-US" dirty="0"/>
          </a:p>
        </p:txBody>
      </p:sp>
      <p:sp>
        <p:nvSpPr>
          <p:cNvPr id="3" name="Content Placeholder 2"/>
          <p:cNvSpPr>
            <a:spLocks noGrp="1"/>
          </p:cNvSpPr>
          <p:nvPr>
            <p:ph idx="1"/>
          </p:nvPr>
        </p:nvSpPr>
        <p:spPr>
          <a:xfrm>
            <a:off x="458788" y="741363"/>
            <a:ext cx="7751762" cy="4637087"/>
          </a:xfrm>
        </p:spPr>
        <p:txBody>
          <a:bodyPr/>
          <a:lstStyle/>
          <a:p>
            <a:r>
              <a:rPr lang="en-US" dirty="0" smtClean="0"/>
              <a:t>Return all employees with ID of employee’s manager when a manager exists (INNER JOIN):</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Return all employees with ID of manager (OUTER JOIN). This will return NULL for the CEO:</a:t>
            </a:r>
            <a:endParaRPr lang="en-US" dirty="0"/>
          </a:p>
        </p:txBody>
      </p:sp>
      <p:sp>
        <p:nvSpPr>
          <p:cNvPr id="4" name="AutoShape 3"/>
          <p:cNvSpPr>
            <a:spLocks noChangeArrowheads="1"/>
          </p:cNvSpPr>
          <p:nvPr/>
        </p:nvSpPr>
        <p:spPr bwMode="auto">
          <a:xfrm>
            <a:off x="906005" y="1365587"/>
            <a:ext cx="7304545"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r>
              <a:rPr lang="en-US" sz="2000" b="0" dirty="0">
                <a:solidFill>
                  <a:srgbClr val="808080"/>
                </a:solidFill>
                <a:latin typeface="Lucida Sans Typewriter" pitchFamily="49" charset="0"/>
              </a:rPr>
              <a:t>,</a:t>
            </a:r>
          </a:p>
          <a:p>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JobTitle</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HR</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Employees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EMP</a:t>
            </a:r>
            <a:endParaRPr lang="en-US" sz="2000" b="0" dirty="0">
              <a:solidFill>
                <a:prstClr val="black"/>
              </a:solidFill>
              <a:latin typeface="Lucida Sans Typewriter" pitchFamily="49" charset="0"/>
            </a:endParaRPr>
          </a:p>
          <a:p>
            <a:r>
              <a:rPr lang="en-US" sz="2000" b="0" smtClean="0">
                <a:solidFill>
                  <a:srgbClr val="0000CC"/>
                </a:solidFill>
                <a:latin typeface="Lucida Sans Typewriter" pitchFamily="49" charset="0"/>
              </a:rPr>
              <a:t>INNER </a:t>
            </a:r>
            <a:r>
              <a:rPr lang="en-US" sz="2000" b="0" dirty="0">
                <a:solidFill>
                  <a:srgbClr val="0000CC"/>
                </a:solidFill>
                <a:latin typeface="Lucida Sans Typewriter" pitchFamily="49" charset="0"/>
              </a:rPr>
              <a:t>JOIN </a:t>
            </a:r>
            <a:r>
              <a:rPr lang="en-US" sz="2000" b="0" dirty="0">
                <a:solidFill>
                  <a:prstClr val="black"/>
                </a:solidFill>
                <a:latin typeface="Lucida Sans Typewriter" pitchFamily="49" charset="0"/>
              </a:rPr>
              <a:t>HR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Employees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MGR </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ON</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prstClr val="black"/>
                </a:solidFill>
                <a:latin typeface="Lucida Sans Typewriter" pitchFamily="49" charset="0"/>
              </a:rPr>
              <a:t> </a:t>
            </a:r>
            <a:r>
              <a:rPr lang="en-US" sz="2000" b="0" dirty="0" smtClean="0">
                <a:solidFill>
                  <a:srgbClr val="808080"/>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prstClr val="black"/>
                </a:solidFill>
                <a:latin typeface="Lucida Sans Typewriter" pitchFamily="49" charset="0"/>
              </a:rPr>
              <a:t> </a:t>
            </a:r>
            <a:r>
              <a:rPr lang="en-US" sz="2000" b="0" dirty="0">
                <a:solidFill>
                  <a:srgbClr val="808080"/>
                </a:solidFill>
                <a:latin typeface="Lucida Sans Typewriter" pitchFamily="49" charset="0"/>
              </a:rPr>
              <a:t>;</a:t>
            </a:r>
            <a:endParaRPr lang="en-US" sz="2000" b="0" dirty="0">
              <a:latin typeface="Lucida Sans Typewriter" pitchFamily="49" charset="0"/>
              <a:cs typeface="+mn-cs"/>
            </a:endParaRPr>
          </a:p>
        </p:txBody>
      </p:sp>
      <p:sp>
        <p:nvSpPr>
          <p:cNvPr id="5" name="AutoShape 3"/>
          <p:cNvSpPr>
            <a:spLocks noChangeArrowheads="1"/>
          </p:cNvSpPr>
          <p:nvPr/>
        </p:nvSpPr>
        <p:spPr bwMode="auto">
          <a:xfrm>
            <a:off x="906006" y="3856941"/>
            <a:ext cx="7304544"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Title</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FROM</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EMP</a:t>
            </a:r>
            <a:endParaRPr lang="en-US" sz="2000" b="0" dirty="0">
              <a:solidFill>
                <a:prstClr val="black"/>
              </a:solidFill>
              <a:latin typeface="Lucida Sans Typewriter" pitchFamily="49" charset="0"/>
            </a:endParaRPr>
          </a:p>
          <a:p>
            <a:r>
              <a:rPr lang="en-US" sz="2000" b="0" dirty="0" smtClean="0">
                <a:solidFill>
                  <a:srgbClr val="0000CC"/>
                </a:solidFill>
                <a:latin typeface="Lucida Sans Typewriter" pitchFamily="49" charset="0"/>
              </a:rPr>
              <a:t>LEFT </a:t>
            </a:r>
            <a:r>
              <a:rPr lang="en-US" sz="2000" b="0" dirty="0">
                <a:solidFill>
                  <a:srgbClr val="0000CC"/>
                </a:solidFill>
                <a:latin typeface="Lucida Sans Typewriter" pitchFamily="49" charset="0"/>
              </a:rPr>
              <a:t>OUTER JOIN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MGR</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ON</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prstClr val="black"/>
                </a:solidFill>
                <a:latin typeface="Lucida Sans Typewriter" pitchFamily="49" charset="0"/>
              </a:rPr>
              <a:t> </a:t>
            </a:r>
            <a:r>
              <a:rPr lang="en-US" sz="2000" b="0" dirty="0" smtClean="0">
                <a:solidFill>
                  <a:srgbClr val="808080"/>
                </a:solidFill>
                <a:latin typeface="Lucida Sans Typewriter" pitchFamily="49" charset="0"/>
              </a:rPr>
              <a:t>= </a:t>
            </a:r>
            <a:r>
              <a:rPr lang="en-US" sz="2000" b="0" dirty="0" err="1" smtClean="0">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endParaRPr lang="en-US" sz="2000" b="0" dirty="0">
              <a:latin typeface="Lucida Sans Typewriter" pitchFamily="49" charset="0"/>
            </a:endParaRPr>
          </a:p>
        </p:txBody>
      </p:sp>
    </p:spTree>
    <p:extLst>
      <p:ext uri="{BB962C8B-B14F-4D97-AF65-F5344CB8AC3E}">
        <p14:creationId xmlns:p14="http://schemas.microsoft.com/office/powerpoint/2010/main" val="2835415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JOINS to view data from multiple tables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006642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Filtering and Sorting </a:t>
            </a:r>
            <a:r>
              <a:rPr lang="en-GB" sz="6000" dirty="0">
                <a:solidFill>
                  <a:schemeClr val="bg1">
                    <a:alpha val="98824"/>
                  </a:schemeClr>
                </a:solidFill>
              </a:rPr>
              <a:t>D</a:t>
            </a:r>
            <a:r>
              <a:rPr lang="en-GB" sz="6000" dirty="0" smtClean="0">
                <a:solidFill>
                  <a:schemeClr val="bg1">
                    <a:alpha val="98824"/>
                  </a:schemeClr>
                </a:solidFill>
              </a:rPr>
              <a:t>ata</a:t>
            </a:r>
            <a:endParaRPr lang="en-GB" sz="6000" dirty="0">
              <a:solidFill>
                <a:schemeClr val="bg1">
                  <a:alpha val="98824"/>
                </a:schemeClr>
              </a:solidFill>
            </a:endParaRPr>
          </a:p>
        </p:txBody>
      </p:sp>
    </p:spTree>
    <p:extLst>
      <p:ext uri="{BB962C8B-B14F-4D97-AF65-F5344CB8AC3E}">
        <p14:creationId xmlns:p14="http://schemas.microsoft.com/office/powerpoint/2010/main" val="285711183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a:t>
            </a:r>
            <a:r>
              <a:rPr lang="en-US" baseline="0" dirty="0" smtClean="0"/>
              <a:t> the ORDER BY clause</a:t>
            </a:r>
            <a:endParaRPr lang="en-US" dirty="0" smtClean="0"/>
          </a:p>
        </p:txBody>
      </p:sp>
      <p:sp>
        <p:nvSpPr>
          <p:cNvPr id="7171" name="Rectangle 3"/>
          <p:cNvSpPr>
            <a:spLocks noGrp="1" noChangeArrowheads="1"/>
          </p:cNvSpPr>
          <p:nvPr>
            <p:ph idx="1"/>
          </p:nvPr>
        </p:nvSpPr>
        <p:spPr>
          <a:xfrm>
            <a:off x="458788" y="992188"/>
            <a:ext cx="7971228" cy="4386262"/>
          </a:xfrm>
        </p:spPr>
        <p:txBody>
          <a:bodyPr/>
          <a:lstStyle/>
          <a:p>
            <a:r>
              <a:rPr lang="en-US" sz="2000" dirty="0" smtClean="0"/>
              <a:t>ORDER BY sorts rows in results for presentation purposes</a:t>
            </a:r>
          </a:p>
          <a:p>
            <a:pPr lvl="1"/>
            <a:r>
              <a:rPr lang="en-US" sz="2000" baseline="0" dirty="0" smtClean="0"/>
              <a:t>Use of ORDER BY guarantees the sort order of the result</a:t>
            </a:r>
          </a:p>
          <a:p>
            <a:pPr lvl="1"/>
            <a:r>
              <a:rPr lang="en-US" sz="2000" dirty="0" smtClean="0"/>
              <a:t>Last clause to be logically processed</a:t>
            </a:r>
          </a:p>
          <a:p>
            <a:pPr lvl="1"/>
            <a:r>
              <a:rPr lang="en-US" sz="2000" dirty="0"/>
              <a:t>Sorts all NULLs together</a:t>
            </a:r>
            <a:endParaRPr lang="en-US" sz="2000" baseline="0" dirty="0" smtClean="0"/>
          </a:p>
          <a:p>
            <a:r>
              <a:rPr lang="en-US" sz="2000" dirty="0" smtClean="0"/>
              <a:t>ORDER BY can refer to:</a:t>
            </a:r>
          </a:p>
          <a:p>
            <a:pPr lvl="1"/>
            <a:r>
              <a:rPr lang="en-US" sz="2000" dirty="0" smtClean="0"/>
              <a:t>Columns by name, alias or ordinal position (not recommended)</a:t>
            </a:r>
          </a:p>
          <a:p>
            <a:pPr lvl="1"/>
            <a:r>
              <a:rPr lang="en-US" sz="2000" dirty="0" smtClean="0"/>
              <a:t>Columns not part of SELECT list unless DISTINCT clause specified</a:t>
            </a:r>
          </a:p>
          <a:p>
            <a:r>
              <a:rPr lang="en-US" sz="2000" dirty="0" smtClean="0"/>
              <a:t>Declare sort order with ASC or DESC</a:t>
            </a:r>
          </a:p>
          <a:p>
            <a:endParaRPr lang="en-US" dirty="0" smtClean="0"/>
          </a:p>
        </p:txBody>
      </p:sp>
    </p:spTree>
    <p:extLst>
      <p:ext uri="{BB962C8B-B14F-4D97-AF65-F5344CB8AC3E}">
        <p14:creationId xmlns:p14="http://schemas.microsoft.com/office/powerpoint/2010/main" val="3804043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ORDER BY </a:t>
            </a:r>
            <a:r>
              <a:rPr lang="en-US" dirty="0"/>
              <a:t>c</a:t>
            </a:r>
            <a:r>
              <a:rPr lang="en-US" baseline="0" dirty="0" smtClean="0"/>
              <a:t>lause examples</a:t>
            </a:r>
            <a:endParaRPr lang="en-US" dirty="0"/>
          </a:p>
        </p:txBody>
      </p:sp>
      <p:sp>
        <p:nvSpPr>
          <p:cNvPr id="3" name="Content Placeholder 2"/>
          <p:cNvSpPr>
            <a:spLocks noGrp="1"/>
          </p:cNvSpPr>
          <p:nvPr>
            <p:ph idx="1"/>
          </p:nvPr>
        </p:nvSpPr>
        <p:spPr/>
        <p:txBody>
          <a:bodyPr/>
          <a:lstStyle/>
          <a:p>
            <a:r>
              <a:rPr lang="en-US" dirty="0" smtClean="0"/>
              <a:t>ORDER BY with column names:</a:t>
            </a:r>
          </a:p>
          <a:p>
            <a:endParaRPr lang="en-US" dirty="0"/>
          </a:p>
          <a:p>
            <a:endParaRPr lang="en-US" dirty="0" smtClean="0"/>
          </a:p>
          <a:p>
            <a:endParaRPr lang="en-US" dirty="0"/>
          </a:p>
          <a:p>
            <a:endParaRPr lang="en-US" dirty="0" smtClean="0"/>
          </a:p>
          <a:p>
            <a:r>
              <a:rPr lang="en-US" dirty="0" smtClean="0"/>
              <a:t>ORDER BY with column alias:</a:t>
            </a:r>
          </a:p>
          <a:p>
            <a:endParaRPr lang="en-US" dirty="0"/>
          </a:p>
          <a:p>
            <a:endParaRPr lang="en-US" dirty="0" smtClean="0"/>
          </a:p>
          <a:p>
            <a:endParaRPr lang="en-US" dirty="0"/>
          </a:p>
          <a:p>
            <a:endParaRPr lang="en-US" dirty="0" smtClean="0"/>
          </a:p>
          <a:p>
            <a:endParaRPr lang="en-US" dirty="0" smtClean="0"/>
          </a:p>
          <a:p>
            <a:r>
              <a:rPr lang="en-US" dirty="0" smtClean="0"/>
              <a:t>ORDER BY with descending order:</a:t>
            </a:r>
          </a:p>
        </p:txBody>
      </p:sp>
      <p:sp>
        <p:nvSpPr>
          <p:cNvPr id="4" name="AutoShape 3"/>
          <p:cNvSpPr>
            <a:spLocks noChangeArrowheads="1"/>
          </p:cNvSpPr>
          <p:nvPr/>
        </p:nvSpPr>
        <p:spPr bwMode="auto">
          <a:xfrm>
            <a:off x="824206" y="1365056"/>
            <a:ext cx="6929404"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OrderDate</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OrderDate</a:t>
            </a:r>
            <a:r>
              <a:rPr lang="en-US" sz="2000" b="0" dirty="0">
                <a:latin typeface="Lucida Sans Typewriter" pitchFamily="49" charset="0"/>
                <a:cs typeface="+mn-cs"/>
              </a:rPr>
              <a:t>;</a:t>
            </a:r>
          </a:p>
        </p:txBody>
      </p:sp>
      <p:sp>
        <p:nvSpPr>
          <p:cNvPr id="5" name="AutoShape 3"/>
          <p:cNvSpPr>
            <a:spLocks noChangeArrowheads="1"/>
          </p:cNvSpPr>
          <p:nvPr/>
        </p:nvSpPr>
        <p:spPr bwMode="auto">
          <a:xfrm>
            <a:off x="824205" y="2877154"/>
            <a:ext cx="6929405" cy="1247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YEAR(</a:t>
            </a:r>
            <a:r>
              <a:rPr lang="en-US" sz="2000" b="0" dirty="0" err="1" smtClean="0">
                <a:latin typeface="Lucida Sans Typewriter" pitchFamily="49" charset="0"/>
                <a:cs typeface="+mn-cs"/>
              </a:rPr>
              <a:t>OrderDate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 </a:t>
            </a:r>
            <a:r>
              <a:rPr lang="en-US" sz="2000" b="0" dirty="0" err="1" smtClean="0">
                <a:latin typeface="Lucida Sans Typewriter" pitchFamily="49" charset="0"/>
                <a:cs typeface="+mn-cs"/>
              </a:rPr>
              <a:t>OrderYear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OrderYear</a:t>
            </a:r>
            <a:r>
              <a:rPr lang="en-US" sz="2000" b="0" dirty="0">
                <a:latin typeface="Lucida Sans Typewriter" pitchFamily="49" charset="0"/>
                <a:cs typeface="+mn-cs"/>
              </a:rPr>
              <a:t>;</a:t>
            </a:r>
          </a:p>
        </p:txBody>
      </p:sp>
      <p:sp>
        <p:nvSpPr>
          <p:cNvPr id="6" name="AutoShape 3"/>
          <p:cNvSpPr>
            <a:spLocks noChangeArrowheads="1"/>
          </p:cNvSpPr>
          <p:nvPr/>
        </p:nvSpPr>
        <p:spPr bwMode="auto">
          <a:xfrm>
            <a:off x="824206" y="4670227"/>
            <a:ext cx="6929404"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OrderDate</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OrderDate</a:t>
            </a:r>
            <a:r>
              <a:rPr lang="en-US" sz="2000" b="0" dirty="0" smtClean="0">
                <a:latin typeface="Lucida Sans Typewriter" pitchFamily="49" charset="0"/>
                <a:cs typeface="+mn-cs"/>
              </a:rPr>
              <a:t> </a:t>
            </a:r>
            <a:r>
              <a:rPr lang="en-US" sz="2000" b="0" dirty="0" smtClean="0">
                <a:solidFill>
                  <a:srgbClr val="0000CC"/>
                </a:solidFill>
                <a:latin typeface="Lucida Sans Typewriter" pitchFamily="49" charset="0"/>
                <a:cs typeface="+mn-cs"/>
              </a:rPr>
              <a:t>DESC</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1798573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485217" cy="741363"/>
          </a:xfrm>
        </p:spPr>
        <p:txBody>
          <a:bodyPr/>
          <a:lstStyle/>
          <a:p>
            <a:r>
              <a:rPr lang="en-US" dirty="0" smtClean="0"/>
              <a:t>Filtering data in the WHERE clause</a:t>
            </a:r>
            <a:endParaRPr lang="en-US" dirty="0"/>
          </a:p>
        </p:txBody>
      </p:sp>
      <p:sp>
        <p:nvSpPr>
          <p:cNvPr id="3" name="Content Placeholder 2"/>
          <p:cNvSpPr>
            <a:spLocks noGrp="1"/>
          </p:cNvSpPr>
          <p:nvPr>
            <p:ph idx="1"/>
          </p:nvPr>
        </p:nvSpPr>
        <p:spPr/>
        <p:txBody>
          <a:bodyPr/>
          <a:lstStyle/>
          <a:p>
            <a:pPr rtl="0" fontAlgn="base"/>
            <a:r>
              <a:rPr lang="en-US" sz="2000" dirty="0" smtClean="0">
                <a:solidFill>
                  <a:schemeClr val="tx1"/>
                </a:solidFill>
                <a:effectLst/>
              </a:rPr>
              <a:t>WHERE clauses use predicates</a:t>
            </a:r>
            <a:endParaRPr lang="en-US" sz="2000" dirty="0" smtClean="0">
              <a:effectLst/>
            </a:endParaRPr>
          </a:p>
          <a:p>
            <a:pPr lvl="1"/>
            <a:r>
              <a:rPr lang="en-US" sz="2000" dirty="0" smtClean="0">
                <a:solidFill>
                  <a:schemeClr val="tx1"/>
                </a:solidFill>
                <a:effectLst/>
              </a:rPr>
              <a:t>Must be expressed as logical conditions</a:t>
            </a:r>
            <a:endParaRPr lang="en-US" sz="2000" dirty="0" smtClean="0">
              <a:effectLst/>
            </a:endParaRPr>
          </a:p>
          <a:p>
            <a:pPr lvl="1"/>
            <a:r>
              <a:rPr lang="en-US" sz="2000" dirty="0" smtClean="0">
                <a:solidFill>
                  <a:schemeClr val="tx1"/>
                </a:solidFill>
                <a:effectLst/>
              </a:rPr>
              <a:t>Only rows for which predicate evaluates to TRUE are accepted</a:t>
            </a:r>
            <a:endParaRPr lang="en-US" sz="2000" dirty="0" smtClean="0">
              <a:effectLst/>
            </a:endParaRPr>
          </a:p>
          <a:p>
            <a:pPr lvl="1"/>
            <a:r>
              <a:rPr lang="en-US" sz="2000" dirty="0" smtClean="0">
                <a:solidFill>
                  <a:schemeClr val="tx1"/>
                </a:solidFill>
                <a:effectLst/>
              </a:rPr>
              <a:t>Values of FALSE or UNKNOWN are filtered out</a:t>
            </a:r>
            <a:endParaRPr lang="en-US" sz="2000" dirty="0" smtClean="0">
              <a:effectLst/>
            </a:endParaRPr>
          </a:p>
          <a:p>
            <a:pPr rtl="0" fontAlgn="base"/>
            <a:r>
              <a:rPr lang="en-US" sz="2000" dirty="0" smtClean="0">
                <a:solidFill>
                  <a:schemeClr val="tx1"/>
                </a:solidFill>
                <a:effectLst/>
              </a:rPr>
              <a:t>WHERE clause follows FROM, precedes other clauses</a:t>
            </a:r>
            <a:endParaRPr lang="en-US" sz="2000" dirty="0" smtClean="0">
              <a:effectLst/>
            </a:endParaRPr>
          </a:p>
          <a:p>
            <a:pPr lvl="1"/>
            <a:r>
              <a:rPr lang="en-US" sz="2000" dirty="0" smtClean="0">
                <a:solidFill>
                  <a:schemeClr val="tx1"/>
                </a:solidFill>
                <a:effectLst/>
              </a:rPr>
              <a:t>Can’t see aliases declared in SELECT clause</a:t>
            </a:r>
            <a:endParaRPr lang="en-US" sz="2000" dirty="0" smtClean="0">
              <a:effectLst/>
            </a:endParaRPr>
          </a:p>
          <a:p>
            <a:pPr rtl="0" fontAlgn="base"/>
            <a:r>
              <a:rPr lang="en-US" sz="2000" dirty="0" smtClean="0">
                <a:solidFill>
                  <a:schemeClr val="tx1"/>
                </a:solidFill>
                <a:effectLst/>
              </a:rPr>
              <a:t>Can be optimized by SQL Server to use indexes</a:t>
            </a:r>
            <a:endParaRPr lang="en-US" sz="2000" dirty="0" smtClean="0">
              <a:effectLst/>
            </a:endParaRPr>
          </a:p>
        </p:txBody>
      </p:sp>
    </p:spTree>
    <p:extLst>
      <p:ext uri="{BB962C8B-B14F-4D97-AF65-F5344CB8AC3E}">
        <p14:creationId xmlns:p14="http://schemas.microsoft.com/office/powerpoint/2010/main" val="2272759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r>
              <a:rPr lang="en-US" baseline="0" dirty="0" smtClean="0"/>
              <a:t> syntax</a:t>
            </a:r>
            <a:endParaRPr lang="en-US" dirty="0"/>
          </a:p>
        </p:txBody>
      </p:sp>
      <p:sp>
        <p:nvSpPr>
          <p:cNvPr id="3" name="Content Placeholder 2"/>
          <p:cNvSpPr>
            <a:spLocks noGrp="1"/>
          </p:cNvSpPr>
          <p:nvPr>
            <p:ph idx="1"/>
          </p:nvPr>
        </p:nvSpPr>
        <p:spPr>
          <a:xfrm>
            <a:off x="458788" y="992188"/>
            <a:ext cx="7751762" cy="5291654"/>
          </a:xfrm>
        </p:spPr>
        <p:txBody>
          <a:bodyPr/>
          <a:lstStyle/>
          <a:p>
            <a:r>
              <a:rPr lang="en-US" dirty="0" smtClean="0"/>
              <a:t>Filter rows for customers in territory 6</a:t>
            </a:r>
          </a:p>
          <a:p>
            <a:endParaRPr lang="en-US" dirty="0"/>
          </a:p>
          <a:p>
            <a:pPr>
              <a:buNone/>
            </a:pPr>
            <a:endParaRPr lang="en-US" dirty="0" smtClean="0"/>
          </a:p>
          <a:p>
            <a:endParaRPr lang="en-US" dirty="0" smtClean="0"/>
          </a:p>
          <a:p>
            <a:endParaRPr lang="en-US" dirty="0"/>
          </a:p>
          <a:p>
            <a:r>
              <a:rPr lang="en-US" dirty="0" smtClean="0"/>
              <a:t>Filter rows for orders in territories greater than or equal to 6</a:t>
            </a:r>
          </a:p>
          <a:p>
            <a:endParaRPr lang="en-US" dirty="0"/>
          </a:p>
          <a:p>
            <a:pPr>
              <a:buNone/>
            </a:pPr>
            <a:endParaRPr lang="en-US" dirty="0" smtClean="0"/>
          </a:p>
          <a:p>
            <a:endParaRPr lang="en-US" dirty="0" smtClean="0"/>
          </a:p>
          <a:p>
            <a:endParaRPr lang="en-US" dirty="0"/>
          </a:p>
          <a:p>
            <a:endParaRPr lang="en-US" dirty="0" smtClean="0"/>
          </a:p>
          <a:p>
            <a:r>
              <a:rPr lang="en-US" dirty="0" smtClean="0"/>
              <a:t>Filter orders within a range of dates</a:t>
            </a:r>
          </a:p>
          <a:p>
            <a:endParaRPr lang="en-US" dirty="0"/>
          </a:p>
        </p:txBody>
      </p:sp>
      <p:sp>
        <p:nvSpPr>
          <p:cNvPr id="4" name="AutoShape 3"/>
          <p:cNvSpPr>
            <a:spLocks noChangeArrowheads="1"/>
          </p:cNvSpPr>
          <p:nvPr/>
        </p:nvSpPr>
        <p:spPr bwMode="auto">
          <a:xfrm>
            <a:off x="680198" y="1293803"/>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 6;</a:t>
            </a:r>
          </a:p>
        </p:txBody>
      </p:sp>
      <p:sp>
        <p:nvSpPr>
          <p:cNvPr id="5" name="AutoShape 3"/>
          <p:cNvSpPr>
            <a:spLocks noChangeArrowheads="1"/>
          </p:cNvSpPr>
          <p:nvPr/>
        </p:nvSpPr>
        <p:spPr bwMode="auto">
          <a:xfrm>
            <a:off x="675477" y="2868213"/>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&gt;</a:t>
            </a:r>
            <a:r>
              <a:rPr lang="en-US" sz="2000" b="0" dirty="0" smtClean="0"/>
              <a:t>= 6;</a:t>
            </a:r>
            <a:endParaRPr lang="en-US" sz="2000" b="0" dirty="0"/>
          </a:p>
        </p:txBody>
      </p:sp>
      <p:sp>
        <p:nvSpPr>
          <p:cNvPr id="6" name="AutoShape 3"/>
          <p:cNvSpPr>
            <a:spLocks noChangeArrowheads="1"/>
          </p:cNvSpPr>
          <p:nvPr/>
        </p:nvSpPr>
        <p:spPr bwMode="auto">
          <a:xfrm>
            <a:off x="675477" y="4742401"/>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smtClean="0"/>
              <a:t>TerritoryID</a:t>
            </a:r>
            <a:r>
              <a:rPr lang="en-US" sz="2000" b="0" dirty="0" smtClean="0"/>
              <a:t>, </a:t>
            </a:r>
            <a:r>
              <a:rPr lang="en-US" sz="2000" b="0" dirty="0" err="1" smtClean="0"/>
              <a:t>StoreID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smtClean="0"/>
              <a:t>StoreID</a:t>
            </a:r>
            <a:r>
              <a:rPr lang="en-US" sz="2000" b="0" dirty="0" smtClean="0"/>
              <a:t> &gt;= 1000 </a:t>
            </a:r>
            <a:r>
              <a:rPr lang="en-US" sz="2000" b="0" dirty="0" smtClean="0">
                <a:solidFill>
                  <a:srgbClr val="0000CC"/>
                </a:solidFill>
              </a:rPr>
              <a:t>AND</a:t>
            </a:r>
            <a:r>
              <a:rPr lang="en-US" sz="2000" b="0" dirty="0" smtClean="0"/>
              <a:t> </a:t>
            </a:r>
            <a:r>
              <a:rPr lang="en-US" sz="2000" b="0" dirty="0" err="1" smtClean="0"/>
              <a:t>StoreID</a:t>
            </a:r>
            <a:r>
              <a:rPr lang="en-US" sz="2000" b="0" dirty="0" smtClean="0"/>
              <a:t> &lt;= 1200;</a:t>
            </a:r>
            <a:endParaRPr lang="en-US" sz="2000" b="0" dirty="0"/>
          </a:p>
        </p:txBody>
      </p:sp>
    </p:spTree>
    <p:extLst>
      <p:ext uri="{BB962C8B-B14F-4D97-AF65-F5344CB8AC3E}">
        <p14:creationId xmlns:p14="http://schemas.microsoft.com/office/powerpoint/2010/main" val="126858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28350" cy="741363"/>
          </a:xfrm>
        </p:spPr>
        <p:txBody>
          <a:bodyPr/>
          <a:lstStyle/>
          <a:p>
            <a:r>
              <a:rPr lang="en-US" dirty="0"/>
              <a:t>Filtering </a:t>
            </a:r>
            <a:r>
              <a:rPr lang="en-US" dirty="0" smtClean="0"/>
              <a:t>data in the </a:t>
            </a:r>
            <a:r>
              <a:rPr lang="en-US" dirty="0"/>
              <a:t>SELECT </a:t>
            </a:r>
            <a:r>
              <a:rPr lang="en-US" dirty="0" smtClean="0"/>
              <a:t>clause</a:t>
            </a:r>
            <a:endParaRPr lang="en-US" dirty="0"/>
          </a:p>
        </p:txBody>
      </p:sp>
      <p:sp>
        <p:nvSpPr>
          <p:cNvPr id="3" name="Content Placeholder 2"/>
          <p:cNvSpPr>
            <a:spLocks noGrp="1"/>
          </p:cNvSpPr>
          <p:nvPr>
            <p:ph idx="1"/>
          </p:nvPr>
        </p:nvSpPr>
        <p:spPr>
          <a:xfrm>
            <a:off x="458787" y="992188"/>
            <a:ext cx="8134067" cy="4386262"/>
          </a:xfrm>
        </p:spPr>
        <p:txBody>
          <a:bodyPr>
            <a:noAutofit/>
          </a:bodyPr>
          <a:lstStyle/>
          <a:p>
            <a:r>
              <a:rPr lang="en-US" sz="2000" dirty="0" smtClean="0"/>
              <a:t>TOP allows you to limit the number or percentage of rows returned Works with ORDER BY clause to limit rows by sort order</a:t>
            </a:r>
          </a:p>
          <a:p>
            <a:pPr lvl="1"/>
            <a:r>
              <a:rPr lang="en-US" sz="2000" dirty="0" smtClean="0"/>
              <a:t>If ORDER BY list is not unique, results are not deterministic (no single correct result set)</a:t>
            </a:r>
          </a:p>
          <a:p>
            <a:pPr lvl="1"/>
            <a:r>
              <a:rPr lang="en-US" sz="2000" dirty="0" smtClean="0"/>
              <a:t>Modify ORDER BY list to ensure uniqueness, or use TOP WITH TIES</a:t>
            </a:r>
          </a:p>
          <a:p>
            <a:r>
              <a:rPr lang="en-US" sz="2000" dirty="0" smtClean="0"/>
              <a:t>Added to SELECT clause:</a:t>
            </a:r>
          </a:p>
          <a:p>
            <a:pPr lvl="1"/>
            <a:r>
              <a:rPr lang="en-US" sz="2000" dirty="0" smtClean="0"/>
              <a:t>SELECT TOP (N) | TOP (N) Percent</a:t>
            </a:r>
          </a:p>
          <a:p>
            <a:pPr lvl="2"/>
            <a:r>
              <a:rPr lang="en-US" sz="2000" dirty="0" smtClean="0"/>
              <a:t>With percent, number of rows rounded up</a:t>
            </a:r>
          </a:p>
          <a:p>
            <a:pPr lvl="1"/>
            <a:r>
              <a:rPr lang="en-US" sz="2000" dirty="0" smtClean="0"/>
              <a:t>SELECT TOP (N) WITH TIES</a:t>
            </a:r>
          </a:p>
          <a:p>
            <a:pPr lvl="2"/>
            <a:r>
              <a:rPr lang="en-US" sz="2000" dirty="0" smtClean="0"/>
              <a:t>Retrieve duplicates where applicable (nondeterministic)</a:t>
            </a:r>
          </a:p>
          <a:p>
            <a:r>
              <a:rPr lang="en-US" sz="2000" dirty="0" smtClean="0"/>
              <a:t>TOP is proprietary to Microsoft SQL Server</a:t>
            </a:r>
          </a:p>
        </p:txBody>
      </p:sp>
    </p:spTree>
    <p:extLst>
      <p:ext uri="{BB962C8B-B14F-4D97-AF65-F5344CB8AC3E}">
        <p14:creationId xmlns:p14="http://schemas.microsoft.com/office/powerpoint/2010/main" val="2732926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using TOP</a:t>
            </a:r>
            <a:endParaRPr lang="en-US" dirty="0"/>
          </a:p>
        </p:txBody>
      </p:sp>
      <p:sp>
        <p:nvSpPr>
          <p:cNvPr id="3" name="Content Placeholder 2"/>
          <p:cNvSpPr>
            <a:spLocks noGrp="1"/>
          </p:cNvSpPr>
          <p:nvPr>
            <p:ph idx="1"/>
          </p:nvPr>
        </p:nvSpPr>
        <p:spPr>
          <a:xfrm>
            <a:off x="458788" y="992188"/>
            <a:ext cx="7751762" cy="5291654"/>
          </a:xfrm>
        </p:spPr>
        <p:txBody>
          <a:bodyPr/>
          <a:lstStyle/>
          <a:p>
            <a:r>
              <a:rPr lang="en-US" dirty="0" smtClean="0"/>
              <a:t>Filter rows for customers to display top 20 </a:t>
            </a:r>
            <a:r>
              <a:rPr lang="en-US" dirty="0" err="1" smtClean="0"/>
              <a:t>TotalDue</a:t>
            </a:r>
            <a:r>
              <a:rPr lang="en-US" dirty="0" smtClean="0"/>
              <a:t> items</a:t>
            </a:r>
            <a:endParaRPr lang="en-US" dirty="0"/>
          </a:p>
          <a:p>
            <a:pPr>
              <a:buNone/>
            </a:pPr>
            <a:endParaRPr lang="en-US" dirty="0" smtClean="0"/>
          </a:p>
          <a:p>
            <a:endParaRPr lang="en-US" dirty="0" smtClean="0"/>
          </a:p>
          <a:p>
            <a:endParaRPr lang="en-US" dirty="0"/>
          </a:p>
          <a:p>
            <a:endParaRPr lang="en-US" dirty="0" smtClean="0"/>
          </a:p>
          <a:p>
            <a:endParaRPr lang="en-US" dirty="0" smtClean="0"/>
          </a:p>
          <a:p>
            <a:r>
              <a:rPr lang="en-US" dirty="0"/>
              <a:t>Filter rows for customers to display top 20 </a:t>
            </a:r>
            <a:r>
              <a:rPr lang="en-US" dirty="0" err="1"/>
              <a:t>TotalDue</a:t>
            </a:r>
            <a:r>
              <a:rPr lang="en-US" dirty="0"/>
              <a:t> </a:t>
            </a:r>
            <a:r>
              <a:rPr lang="en-US" dirty="0" smtClean="0"/>
              <a:t>items with ties</a:t>
            </a:r>
            <a:endParaRPr lang="en-US" dirty="0"/>
          </a:p>
          <a:p>
            <a:endParaRPr lang="en-US" dirty="0"/>
          </a:p>
          <a:p>
            <a:pPr>
              <a:buNone/>
            </a:pPr>
            <a:endParaRPr lang="en-US" dirty="0" smtClean="0"/>
          </a:p>
          <a:p>
            <a:endParaRPr lang="en-US" dirty="0" smtClean="0"/>
          </a:p>
          <a:p>
            <a:endParaRPr lang="en-US" dirty="0"/>
          </a:p>
          <a:p>
            <a:endParaRPr lang="en-US" dirty="0" smtClean="0"/>
          </a:p>
          <a:p>
            <a:r>
              <a:rPr lang="en-US" dirty="0"/>
              <a:t>Filter rows for customers to display top 1% of </a:t>
            </a:r>
            <a:r>
              <a:rPr lang="en-US" dirty="0" err="1"/>
              <a:t>TotalDue</a:t>
            </a:r>
            <a:r>
              <a:rPr lang="en-US" dirty="0"/>
              <a:t> items</a:t>
            </a:r>
          </a:p>
          <a:p>
            <a:endParaRPr lang="en-US" dirty="0"/>
          </a:p>
        </p:txBody>
      </p:sp>
      <p:sp>
        <p:nvSpPr>
          <p:cNvPr id="4" name="AutoShape 3"/>
          <p:cNvSpPr>
            <a:spLocks noChangeArrowheads="1"/>
          </p:cNvSpPr>
          <p:nvPr/>
        </p:nvSpPr>
        <p:spPr bwMode="auto">
          <a:xfrm>
            <a:off x="575268" y="1417111"/>
            <a:ext cx="731838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0000CC"/>
                </a:solidFill>
                <a:latin typeface="Lucida Sans Typewriter" pitchFamily="49" charset="0"/>
              </a:rPr>
              <a:t>TOP</a:t>
            </a:r>
            <a:r>
              <a:rPr lang="en-US" sz="2000" b="0" dirty="0" smtClean="0">
                <a:latin typeface="Lucida Sans Typewriter" pitchFamily="49" charset="0"/>
              </a:rPr>
              <a:t> </a:t>
            </a:r>
            <a:r>
              <a:rPr lang="en-US" sz="2000" b="0" dirty="0" smtClean="0">
                <a:solidFill>
                  <a:srgbClr val="0000CC"/>
                </a:solidFill>
                <a:latin typeface="Lucida Sans Typewriter" pitchFamily="49" charset="0"/>
              </a:rPr>
              <a:t>(20) </a:t>
            </a:r>
            <a:r>
              <a:rPr lang="en-US" sz="2000" b="0" dirty="0" err="1" smtClean="0">
                <a:latin typeface="Lucida Sans Typewriter" pitchFamily="49" charset="0"/>
              </a:rPr>
              <a:t>SalesOrderID</a:t>
            </a:r>
            <a:r>
              <a:rPr lang="en-US" sz="2000" b="0" dirty="0">
                <a:latin typeface="Lucida Sans Typewriter" pitchFamily="49" charset="0"/>
              </a:rPr>
              <a:t>, </a:t>
            </a:r>
            <a:r>
              <a:rPr lang="en-US" sz="2000" b="0" dirty="0" err="1">
                <a:latin typeface="Lucida Sans Typewriter" pitchFamily="49" charset="0"/>
              </a:rPr>
              <a:t>CustomerID</a:t>
            </a:r>
            <a:r>
              <a:rPr lang="en-US" sz="2000" b="0" dirty="0" smtClean="0">
                <a:latin typeface="Lucida Sans Typewriter" pitchFamily="49" charset="0"/>
              </a:rPr>
              <a:t>, </a:t>
            </a:r>
            <a:r>
              <a:rPr lang="en-US" sz="2000" b="0" dirty="0" err="1" smtClean="0">
                <a:latin typeface="Lucida Sans Typewriter" pitchFamily="49" charset="0"/>
              </a:rPr>
              <a:t>TotalDue</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FROM</a:t>
            </a:r>
            <a:r>
              <a:rPr lang="en-US" sz="2000" b="0" dirty="0">
                <a:latin typeface="Lucida Sans Typewriter" pitchFamily="49" charset="0"/>
              </a:rPr>
              <a:t> </a:t>
            </a:r>
            <a:r>
              <a:rPr lang="en-US" sz="2000" b="0" dirty="0" err="1">
                <a:latin typeface="Lucida Sans Typewriter" pitchFamily="49" charset="0"/>
              </a:rPr>
              <a:t>Sales.SalesOrderHeader</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ORDER BY </a:t>
            </a:r>
            <a:r>
              <a:rPr lang="en-US" sz="2000" b="0" dirty="0" err="1" smtClean="0">
                <a:latin typeface="Lucida Sans Typewriter" pitchFamily="49" charset="0"/>
              </a:rPr>
              <a:t>TotalDue</a:t>
            </a:r>
            <a:r>
              <a:rPr lang="en-US" sz="2000" b="0" dirty="0">
                <a:latin typeface="Lucida Sans Typewriter" pitchFamily="49" charset="0"/>
              </a:rPr>
              <a:t> </a:t>
            </a:r>
            <a:r>
              <a:rPr lang="en-US" sz="2000" b="0" dirty="0" smtClean="0">
                <a:solidFill>
                  <a:srgbClr val="0000CC"/>
                </a:solidFill>
                <a:latin typeface="Lucida Sans Typewriter" pitchFamily="49" charset="0"/>
              </a:rPr>
              <a:t>DESC</a:t>
            </a:r>
            <a:r>
              <a:rPr lang="en-US" sz="2000" b="0" dirty="0" smtClean="0">
                <a:latin typeface="Lucida Sans Typewriter" pitchFamily="49" charset="0"/>
              </a:rPr>
              <a:t>;</a:t>
            </a:r>
            <a:endParaRPr lang="en-US" sz="2000" b="0" dirty="0">
              <a:latin typeface="Lucida Sans Typewriter" pitchFamily="49" charset="0"/>
            </a:endParaRPr>
          </a:p>
        </p:txBody>
      </p:sp>
      <p:sp>
        <p:nvSpPr>
          <p:cNvPr id="5" name="AutoShape 3"/>
          <p:cNvSpPr>
            <a:spLocks noChangeArrowheads="1"/>
          </p:cNvSpPr>
          <p:nvPr/>
        </p:nvSpPr>
        <p:spPr bwMode="auto">
          <a:xfrm>
            <a:off x="575268" y="3206057"/>
            <a:ext cx="731838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0000CC"/>
                </a:solidFill>
                <a:latin typeface="Lucida Sans Typewriter" pitchFamily="49" charset="0"/>
              </a:rPr>
              <a:t>TOP</a:t>
            </a:r>
            <a:r>
              <a:rPr lang="en-US" sz="2000" b="0" dirty="0">
                <a:latin typeface="Lucida Sans Typewriter" pitchFamily="49" charset="0"/>
              </a:rPr>
              <a:t> </a:t>
            </a:r>
            <a:r>
              <a:rPr lang="en-US" sz="2000" b="0" dirty="0">
                <a:solidFill>
                  <a:srgbClr val="0000CC"/>
                </a:solidFill>
                <a:latin typeface="Lucida Sans Typewriter" pitchFamily="49" charset="0"/>
              </a:rPr>
              <a:t>(</a:t>
            </a:r>
            <a:r>
              <a:rPr lang="en-US" sz="2000" b="0" dirty="0" smtClean="0">
                <a:solidFill>
                  <a:srgbClr val="0000CC"/>
                </a:solidFill>
                <a:latin typeface="Lucida Sans Typewriter" pitchFamily="49" charset="0"/>
              </a:rPr>
              <a:t>20) WITH TIES </a:t>
            </a:r>
            <a:r>
              <a:rPr lang="en-US" sz="2000" b="0" dirty="0" err="1" smtClean="0">
                <a:latin typeface="Lucida Sans Typewriter" pitchFamily="49" charset="0"/>
              </a:rPr>
              <a:t>SalesOrderID</a:t>
            </a:r>
            <a:r>
              <a:rPr lang="en-US" sz="2000" b="0" dirty="0">
                <a:latin typeface="Lucida Sans Typewriter" pitchFamily="49" charset="0"/>
              </a:rPr>
              <a:t>, </a:t>
            </a:r>
            <a:r>
              <a:rPr lang="en-US" sz="2000" b="0" dirty="0" err="1">
                <a:latin typeface="Lucida Sans Typewriter" pitchFamily="49" charset="0"/>
              </a:rPr>
              <a:t>CustomerID</a:t>
            </a:r>
            <a:r>
              <a:rPr lang="en-US" sz="2000" b="0" dirty="0">
                <a:latin typeface="Lucida Sans Typewriter" pitchFamily="49" charset="0"/>
              </a:rPr>
              <a:t>, </a:t>
            </a:r>
            <a:r>
              <a:rPr lang="en-US" sz="2000" b="0" dirty="0" err="1">
                <a:latin typeface="Lucida Sans Typewriter" pitchFamily="49" charset="0"/>
              </a:rPr>
              <a:t>TotalDue</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FROM</a:t>
            </a:r>
            <a:r>
              <a:rPr lang="en-US" sz="2000" b="0" dirty="0">
                <a:latin typeface="Lucida Sans Typewriter" pitchFamily="49" charset="0"/>
              </a:rPr>
              <a:t> </a:t>
            </a:r>
            <a:r>
              <a:rPr lang="en-US" sz="2000" b="0" dirty="0" err="1">
                <a:latin typeface="Lucida Sans Typewriter" pitchFamily="49" charset="0"/>
              </a:rPr>
              <a:t>Sales.SalesOrderHeader</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ORDER BY </a:t>
            </a:r>
            <a:r>
              <a:rPr lang="en-US" sz="2000" b="0" dirty="0" err="1" smtClean="0">
                <a:latin typeface="Lucida Sans Typewriter" pitchFamily="49" charset="0"/>
              </a:rPr>
              <a:t>TotalDue</a:t>
            </a:r>
            <a:r>
              <a:rPr lang="en-US" sz="2000" b="0" dirty="0" smtClean="0">
                <a:latin typeface="Lucida Sans Typewriter" pitchFamily="49" charset="0"/>
              </a:rPr>
              <a:t> </a:t>
            </a:r>
            <a:r>
              <a:rPr lang="en-US" sz="2000" b="0" dirty="0" smtClean="0">
                <a:solidFill>
                  <a:srgbClr val="0000CC"/>
                </a:solidFill>
                <a:latin typeface="Lucida Sans Typewriter" pitchFamily="49" charset="0"/>
              </a:rPr>
              <a:t>DESC</a:t>
            </a:r>
            <a:r>
              <a:rPr lang="en-US" sz="2000" b="0" dirty="0" smtClean="0">
                <a:latin typeface="Lucida Sans Typewriter" pitchFamily="49" charset="0"/>
              </a:rPr>
              <a:t>;</a:t>
            </a:r>
            <a:endParaRPr lang="en-US" sz="2000" b="0" dirty="0">
              <a:latin typeface="Lucida Sans Typewriter" pitchFamily="49" charset="0"/>
            </a:endParaRPr>
          </a:p>
        </p:txBody>
      </p:sp>
      <p:sp>
        <p:nvSpPr>
          <p:cNvPr id="6" name="AutoShape 3"/>
          <p:cNvSpPr>
            <a:spLocks noChangeArrowheads="1"/>
          </p:cNvSpPr>
          <p:nvPr/>
        </p:nvSpPr>
        <p:spPr bwMode="auto">
          <a:xfrm>
            <a:off x="575268" y="4979528"/>
            <a:ext cx="731838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 (1) PERCENT </a:t>
            </a:r>
            <a:r>
              <a:rPr lang="en-US" sz="2000" b="0" dirty="0" err="1"/>
              <a:t>SalesOrderID</a:t>
            </a:r>
            <a:r>
              <a:rPr lang="en-US" sz="2000" b="0" dirty="0"/>
              <a:t>, </a:t>
            </a:r>
            <a:r>
              <a:rPr lang="en-US" sz="2000" b="0" dirty="0" err="1"/>
              <a:t>CustomerID</a:t>
            </a:r>
            <a:r>
              <a:rPr lang="en-US" sz="2000" b="0" dirty="0"/>
              <a:t>, </a:t>
            </a:r>
            <a:r>
              <a:rPr lang="en-US" sz="2000" b="0" dirty="0" err="1"/>
              <a:t>TotalDue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ORDER BY </a:t>
            </a:r>
            <a:r>
              <a:rPr lang="en-US" sz="2000" b="0" dirty="0" err="1"/>
              <a:t>TotalDue</a:t>
            </a:r>
            <a:r>
              <a:rPr lang="en-US" sz="2000" b="0" dirty="0"/>
              <a:t> </a:t>
            </a:r>
            <a:r>
              <a:rPr lang="en-US" sz="2000" b="0" dirty="0">
                <a:solidFill>
                  <a:srgbClr val="0000CC"/>
                </a:solidFill>
              </a:rPr>
              <a:t>DESC</a:t>
            </a:r>
            <a:r>
              <a:rPr lang="en-US" sz="2000" b="0" dirty="0"/>
              <a:t>;</a:t>
            </a:r>
          </a:p>
        </p:txBody>
      </p:sp>
    </p:spTree>
    <p:extLst>
      <p:ext uri="{BB962C8B-B14F-4D97-AF65-F5344CB8AC3E}">
        <p14:creationId xmlns:p14="http://schemas.microsoft.com/office/powerpoint/2010/main" val="300927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Advanced SELECT clauses (DISTINCT, aliases, CASE, and scalar functions)</a:t>
            </a:r>
          </a:p>
          <a:p>
            <a:r>
              <a:rPr lang="en-GB" sz="2800" dirty="0" smtClean="0"/>
              <a:t>Query multiple tables using JOIN statements</a:t>
            </a:r>
          </a:p>
          <a:p>
            <a:r>
              <a:rPr lang="en-GB" sz="2800" dirty="0" smtClean="0"/>
              <a:t>Filtering and sorting data</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Handling NULL in queries</a:t>
            </a:r>
            <a:endParaRPr lang="en-US" dirty="0"/>
          </a:p>
        </p:txBody>
      </p:sp>
      <p:sp>
        <p:nvSpPr>
          <p:cNvPr id="3" name="Content Placeholder 2"/>
          <p:cNvSpPr>
            <a:spLocks noGrp="1"/>
          </p:cNvSpPr>
          <p:nvPr>
            <p:ph idx="1"/>
          </p:nvPr>
        </p:nvSpPr>
        <p:spPr/>
        <p:txBody>
          <a:bodyPr/>
          <a:lstStyle/>
          <a:p>
            <a:r>
              <a:rPr lang="en-US" sz="2000" dirty="0" smtClean="0"/>
              <a:t>Different components</a:t>
            </a:r>
            <a:r>
              <a:rPr lang="en-US" sz="2000" baseline="0" dirty="0" smtClean="0"/>
              <a:t> of SQL Server handle NULL differently</a:t>
            </a:r>
          </a:p>
          <a:p>
            <a:pPr lvl="1"/>
            <a:r>
              <a:rPr lang="en-US" sz="2000" dirty="0" smtClean="0"/>
              <a:t>Query filters (ON, WHERE, HAVING) filter out UNKNOWNs</a:t>
            </a:r>
          </a:p>
          <a:p>
            <a:pPr lvl="1"/>
            <a:r>
              <a:rPr lang="en-US" sz="2000" dirty="0" smtClean="0"/>
              <a:t>CHECK constraints accept UNKNOWNS</a:t>
            </a:r>
          </a:p>
          <a:p>
            <a:pPr lvl="1"/>
            <a:r>
              <a:rPr lang="en-US" sz="2000" dirty="0" smtClean="0"/>
              <a:t>ORDER BY, DISTINCT treat NULLs as equals</a:t>
            </a:r>
          </a:p>
          <a:p>
            <a:r>
              <a:rPr lang="en-US" sz="2000" dirty="0" smtClean="0"/>
              <a:t>Testing for NULL</a:t>
            </a:r>
          </a:p>
          <a:p>
            <a:pPr lvl="1"/>
            <a:r>
              <a:rPr lang="en-US" sz="2000" dirty="0" smtClean="0"/>
              <a:t>Use IS NULL or IS NOT NULL rather than = NULL or &lt;&gt; NULL</a:t>
            </a:r>
          </a:p>
          <a:p>
            <a:endParaRPr lang="en-US" dirty="0" smtClean="0"/>
          </a:p>
          <a:p>
            <a:endParaRPr lang="en-US" dirty="0"/>
          </a:p>
        </p:txBody>
      </p:sp>
      <p:sp>
        <p:nvSpPr>
          <p:cNvPr id="4" name="AutoShape 3"/>
          <p:cNvSpPr>
            <a:spLocks noChangeArrowheads="1"/>
          </p:cNvSpPr>
          <p:nvPr/>
        </p:nvSpPr>
        <p:spPr bwMode="auto">
          <a:xfrm>
            <a:off x="929326" y="3321348"/>
            <a:ext cx="731838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CustomerID</a:t>
            </a:r>
            <a:r>
              <a:rPr lang="en-US" sz="2000" b="0" dirty="0"/>
              <a:t>, </a:t>
            </a:r>
            <a:r>
              <a:rPr lang="en-US" sz="2000" b="0" dirty="0" err="1"/>
              <a:t>StoreID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StoreID</a:t>
            </a:r>
            <a:r>
              <a:rPr lang="en-US" sz="2000" b="0" dirty="0"/>
              <a:t> </a:t>
            </a:r>
            <a:r>
              <a:rPr lang="en-US" sz="2000" b="0" dirty="0">
                <a:solidFill>
                  <a:srgbClr val="0000CC"/>
                </a:solidFill>
              </a:rPr>
              <a:t>IS NULL</a:t>
            </a:r>
          </a:p>
          <a:p>
            <a:r>
              <a:rPr lang="en-US" sz="2000" b="0" dirty="0">
                <a:solidFill>
                  <a:srgbClr val="0000CC"/>
                </a:solidFill>
              </a:rPr>
              <a:t>ORDER BY </a:t>
            </a:r>
            <a:r>
              <a:rPr lang="en-US" sz="2000" b="0" dirty="0" err="1"/>
              <a:t>TerritoryID</a:t>
            </a:r>
            <a:endParaRPr lang="en-US" sz="2000" b="0" dirty="0"/>
          </a:p>
        </p:txBody>
      </p:sp>
    </p:spTree>
    <p:extLst>
      <p:ext uri="{BB962C8B-B14F-4D97-AF65-F5344CB8AC3E}">
        <p14:creationId xmlns:p14="http://schemas.microsoft.com/office/powerpoint/2010/main" val="459631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Sorting and filtering data</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6960819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The SELECT statement requires columns specified (* all columns) and the FROM clause to identify what view or table the rows of data are being pulled from</a:t>
            </a:r>
          </a:p>
          <a:p>
            <a:endParaRPr lang="en-US" sz="2000" dirty="0"/>
          </a:p>
          <a:p>
            <a:r>
              <a:rPr lang="en-US" sz="2000" dirty="0" smtClean="0"/>
              <a:t>Clauses like DISTINCT provide control over what items are returned in the result set.</a:t>
            </a:r>
            <a:endParaRPr lang="en-US" sz="2000" dirty="0"/>
          </a:p>
          <a:p>
            <a:endParaRPr lang="en-US" sz="2000" dirty="0" smtClean="0"/>
          </a:p>
          <a:p>
            <a:r>
              <a:rPr lang="en-US" sz="2000" dirty="0" smtClean="0"/>
              <a:t>Aliases are used to define the names of columns or tables being referenced in the SELECT statement </a:t>
            </a:r>
          </a:p>
          <a:p>
            <a:endParaRPr lang="en-US" sz="2000" dirty="0"/>
          </a:p>
          <a:p>
            <a:r>
              <a:rPr lang="en-US" sz="2000" dirty="0" smtClean="0"/>
              <a:t>CASE statements are used for performing comparisons in a list of values and returns first match</a:t>
            </a:r>
            <a:endParaRPr lang="en-US" sz="2800" dirty="0" smtClean="0"/>
          </a:p>
          <a:p>
            <a:endParaRPr lang="en-US" sz="280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JOINS are used to display content from multiple tables in a single result set. INNER, OUTER, CROSS, and SELF JOINS can all be used to create the desire result set</a:t>
            </a:r>
          </a:p>
          <a:p>
            <a:endParaRPr lang="en-US" sz="2000" dirty="0"/>
          </a:p>
          <a:p>
            <a:r>
              <a:rPr lang="en-US" sz="2000" dirty="0" smtClean="0"/>
              <a:t>ORDER BY is used to sort the rows returned in the result set</a:t>
            </a:r>
          </a:p>
          <a:p>
            <a:endParaRPr lang="en-US" sz="2000" dirty="0"/>
          </a:p>
          <a:p>
            <a:r>
              <a:rPr lang="en-US" sz="2000" dirty="0" smtClean="0"/>
              <a:t>WHERE is used to filter the rows returned in the result set</a:t>
            </a:r>
          </a:p>
          <a:p>
            <a:endParaRPr lang="en-US" sz="2000" dirty="0"/>
          </a:p>
          <a:p>
            <a:r>
              <a:rPr lang="en-US" sz="2000" dirty="0" smtClean="0"/>
              <a:t>The TOP clause is used to define the number of rows returned in the result set by specifying the number of rows or a percentage of rows returned.</a:t>
            </a:r>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Advanced SELECT Clauses</a:t>
            </a:r>
            <a:endParaRPr lang="en-GB" sz="6000" dirty="0">
              <a:solidFill>
                <a:schemeClr val="bg1">
                  <a:alpha val="98824"/>
                </a:schemeClr>
              </a:solidFill>
            </a:endParaRPr>
          </a:p>
        </p:txBody>
      </p:sp>
    </p:spTree>
    <p:extLst>
      <p:ext uri="{BB962C8B-B14F-4D97-AF65-F5344CB8AC3E}">
        <p14:creationId xmlns:p14="http://schemas.microsoft.com/office/powerpoint/2010/main" val="5452017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DISTINCT</a:t>
            </a:r>
            <a:endParaRPr lang="en-US" dirty="0"/>
          </a:p>
        </p:txBody>
      </p:sp>
      <p:sp>
        <p:nvSpPr>
          <p:cNvPr id="3" name="Content Placeholder 2"/>
          <p:cNvSpPr>
            <a:spLocks noGrp="1"/>
          </p:cNvSpPr>
          <p:nvPr>
            <p:ph idx="1"/>
          </p:nvPr>
        </p:nvSpPr>
        <p:spPr/>
        <p:txBody>
          <a:bodyPr/>
          <a:lstStyle/>
          <a:p>
            <a:r>
              <a:rPr lang="en-US" sz="2000" dirty="0"/>
              <a:t>Specifies that only unique rows can appear in the </a:t>
            </a:r>
            <a:r>
              <a:rPr lang="en-US" sz="2000" dirty="0" smtClean="0"/>
              <a:t>result set</a:t>
            </a:r>
          </a:p>
          <a:p>
            <a:r>
              <a:rPr lang="en-US" sz="2000" dirty="0" smtClean="0"/>
              <a:t>Removes</a:t>
            </a:r>
            <a:r>
              <a:rPr lang="en-US" sz="2000" baseline="0" dirty="0" smtClean="0"/>
              <a:t> duplicates based on column list results, not source table</a:t>
            </a:r>
          </a:p>
          <a:p>
            <a:r>
              <a:rPr lang="en-US" sz="2000" baseline="0" dirty="0" smtClean="0"/>
              <a:t>Provides uniqueness across set of selected columns</a:t>
            </a:r>
          </a:p>
          <a:p>
            <a:r>
              <a:rPr lang="en-US" sz="2000" dirty="0" smtClean="0"/>
              <a:t>Removes rows already operated on by WHERE, HAVING, and GROUP BY clauses</a:t>
            </a:r>
          </a:p>
          <a:p>
            <a:r>
              <a:rPr lang="en-US" sz="2000" dirty="0" smtClean="0"/>
              <a:t>Some queries may improve performance by filtering out duplicates prior to execution of SELECT clause</a:t>
            </a:r>
            <a:endParaRPr lang="en-US" sz="2000" dirty="0"/>
          </a:p>
        </p:txBody>
      </p:sp>
    </p:spTree>
    <p:extLst>
      <p:ext uri="{BB962C8B-B14F-4D97-AF65-F5344CB8AC3E}">
        <p14:creationId xmlns:p14="http://schemas.microsoft.com/office/powerpoint/2010/main" val="3654443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r>
              <a:rPr lang="en-US" baseline="0" dirty="0" smtClean="0"/>
              <a:t> DISTINCT syntax</a:t>
            </a:r>
            <a:endParaRPr lang="en-US" dirty="0"/>
          </a:p>
        </p:txBody>
      </p:sp>
      <p:sp>
        <p:nvSpPr>
          <p:cNvPr id="4" name="AutoShape 3"/>
          <p:cNvSpPr>
            <a:spLocks noChangeArrowheads="1"/>
          </p:cNvSpPr>
          <p:nvPr/>
        </p:nvSpPr>
        <p:spPr bwMode="auto">
          <a:xfrm>
            <a:off x="1444625" y="997354"/>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SELECT DISTINCT &lt;column list&gt;</a:t>
            </a:r>
          </a:p>
          <a:p>
            <a:pPr defTabSz="457200">
              <a:lnSpc>
                <a:spcPct val="90000"/>
              </a:lnSpc>
              <a:tabLst>
                <a:tab pos="457200" algn="l"/>
              </a:tabLst>
              <a:defRPr/>
            </a:pPr>
            <a:endParaRPr lang="en-US" sz="2000" b="0" dirty="0" smtClean="0">
              <a:latin typeface="Lucida Sans Typewriter" pitchFamily="49" charset="0"/>
              <a:cs typeface="+mn-cs"/>
            </a:endParaRPr>
          </a:p>
          <a:p>
            <a:pPr defTabSz="457200">
              <a:lnSpc>
                <a:spcPct val="90000"/>
              </a:lnSpc>
              <a:tabLst>
                <a:tab pos="457200" algn="l"/>
              </a:tabLst>
              <a:defRPr/>
            </a:pPr>
            <a:r>
              <a:rPr lang="en-US" sz="2000" b="0" dirty="0" smtClean="0">
                <a:latin typeface="Lucida Sans Typewriter" pitchFamily="49" charset="0"/>
                <a:cs typeface="+mn-cs"/>
              </a:rPr>
              <a:t>FROM &lt;table or view&gt;</a:t>
            </a:r>
            <a:endParaRPr lang="en-US" sz="2000" b="0" dirty="0">
              <a:latin typeface="Lucida Sans Typewriter" pitchFamily="49" charset="0"/>
              <a:cs typeface="+mn-cs"/>
            </a:endParaRPr>
          </a:p>
        </p:txBody>
      </p:sp>
      <p:sp>
        <p:nvSpPr>
          <p:cNvPr id="6" name="AutoShape 3"/>
          <p:cNvSpPr>
            <a:spLocks noChangeArrowheads="1"/>
          </p:cNvSpPr>
          <p:nvPr/>
        </p:nvSpPr>
        <p:spPr bwMode="auto">
          <a:xfrm>
            <a:off x="1444625" y="2448758"/>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marL="0" indent="0">
              <a:buNone/>
            </a:pPr>
            <a:r>
              <a:rPr lang="en-US" sz="2000" dirty="0">
                <a:solidFill>
                  <a:srgbClr val="0000FF"/>
                </a:solidFill>
                <a:latin typeface="Lucida Sans Typewriter" pitchFamily="49" charset="0"/>
              </a:rPr>
              <a:t> </a:t>
            </a:r>
            <a:r>
              <a:rPr lang="en-US" sz="2000" dirty="0" smtClean="0">
                <a:solidFill>
                  <a:srgbClr val="0000FF"/>
                </a:solidFill>
                <a:latin typeface="Lucida Sans Typewriter" pitchFamily="49" charset="0"/>
              </a:rPr>
              <a:t>SELECT DISTINCT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StoreID</a:t>
            </a:r>
            <a:endParaRPr lang="en-US" sz="2000" dirty="0">
              <a:solidFill>
                <a:prstClr val="black"/>
              </a:solidFill>
              <a:latin typeface="Lucida Sans Typewriter" pitchFamily="49" charset="0"/>
            </a:endParaRPr>
          </a:p>
          <a:p>
            <a:pPr marL="0" indent="0">
              <a:buNone/>
            </a:pPr>
            <a:r>
              <a:rPr lang="en-US" sz="2000" dirty="0">
                <a:solidFill>
                  <a:srgbClr val="0000FF"/>
                </a:solidFill>
                <a:latin typeface="Lucida Sans Typewriter" pitchFamily="49" charset="0"/>
              </a:rPr>
              <a:t> 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Customer</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7" name="AutoShape 3"/>
          <p:cNvSpPr>
            <a:spLocks noChangeArrowheads="1"/>
          </p:cNvSpPr>
          <p:nvPr/>
        </p:nvSpPr>
        <p:spPr bwMode="auto">
          <a:xfrm>
            <a:off x="1444625" y="3665581"/>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err="1" smtClean="0">
                <a:latin typeface="Lucida Sans Typewriter" pitchFamily="49" charset="0"/>
              </a:rPr>
              <a:t>StoreID</a:t>
            </a:r>
            <a:endParaRPr lang="en-US" sz="2000" b="0" dirty="0" smtClean="0">
              <a:latin typeface="Lucida Sans Typewriter" pitchFamily="49" charset="0"/>
            </a:endParaRPr>
          </a:p>
          <a:p>
            <a:r>
              <a:rPr lang="en-US" sz="2000" b="0" dirty="0" smtClean="0">
                <a:latin typeface="Lucida Sans Typewriter" pitchFamily="49" charset="0"/>
              </a:rPr>
              <a:t>-------</a:t>
            </a:r>
          </a:p>
          <a:p>
            <a:r>
              <a:rPr lang="en-US" sz="2000" b="0" dirty="0" smtClean="0">
                <a:latin typeface="Lucida Sans Typewriter" pitchFamily="49" charset="0"/>
              </a:rPr>
              <a:t>1234</a:t>
            </a:r>
          </a:p>
          <a:p>
            <a:r>
              <a:rPr lang="en-US" sz="2000" b="0" dirty="0" smtClean="0">
                <a:latin typeface="Lucida Sans Typewriter" pitchFamily="49" charset="0"/>
              </a:rPr>
              <a:t>570</a:t>
            </a:r>
          </a:p>
          <a:p>
            <a:r>
              <a:rPr lang="en-US" sz="2000" b="0" dirty="0" smtClean="0">
                <a:latin typeface="Lucida Sans Typewriter" pitchFamily="49" charset="0"/>
              </a:rPr>
              <a:t>902</a:t>
            </a:r>
          </a:p>
          <a:p>
            <a:r>
              <a:rPr lang="en-US" sz="2000" b="0" dirty="0" smtClean="0">
                <a:latin typeface="Lucida Sans Typewriter" pitchFamily="49" charset="0"/>
              </a:rPr>
              <a:t>1898</a:t>
            </a:r>
          </a:p>
          <a:p>
            <a:r>
              <a:rPr lang="en-US" sz="2000" b="0" dirty="0" smtClean="0">
                <a:latin typeface="Lucida Sans Typewriter" pitchFamily="49" charset="0"/>
              </a:rPr>
              <a:t>710</a:t>
            </a:r>
            <a:endParaRPr lang="en-US" sz="2000" b="0" dirty="0">
              <a:latin typeface="Lucida Sans Typewriter" pitchFamily="49" charset="0"/>
            </a:endParaRPr>
          </a:p>
        </p:txBody>
      </p:sp>
    </p:spTree>
    <p:extLst>
      <p:ext uri="{BB962C8B-B14F-4D97-AF65-F5344CB8AC3E}">
        <p14:creationId xmlns:p14="http://schemas.microsoft.com/office/powerpoint/2010/main" val="3016984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latin typeface="+mj-lt"/>
                <a:ea typeface="+mj-ea"/>
                <a:cs typeface="+mj-cs"/>
              </a:rPr>
              <a:t>Using aliases to refer to columns</a:t>
            </a:r>
            <a:endParaRPr lang="en-US" sz="3600" dirty="0" smtClean="0">
              <a:solidFill>
                <a:schemeClr val="accent6"/>
              </a:solidFill>
              <a:effectLst/>
            </a:endParaRPr>
          </a:p>
        </p:txBody>
      </p:sp>
      <p:sp>
        <p:nvSpPr>
          <p:cNvPr id="3" name="Content Placeholder 2"/>
          <p:cNvSpPr>
            <a:spLocks noGrp="1"/>
          </p:cNvSpPr>
          <p:nvPr>
            <p:ph idx="1"/>
          </p:nvPr>
        </p:nvSpPr>
        <p:spPr/>
        <p:txBody>
          <a:bodyPr/>
          <a:lstStyle/>
          <a:p>
            <a:r>
              <a:rPr lang="en-US" dirty="0" smtClean="0"/>
              <a:t>Column</a:t>
            </a:r>
            <a:r>
              <a:rPr lang="en-US" baseline="0" dirty="0" smtClean="0"/>
              <a:t> aliases using AS</a:t>
            </a:r>
          </a:p>
          <a:p>
            <a:endParaRPr lang="en-US" baseline="0" dirty="0" smtClean="0"/>
          </a:p>
          <a:p>
            <a:endParaRPr lang="en-US" dirty="0"/>
          </a:p>
          <a:p>
            <a:endParaRPr lang="en-US" baseline="0" dirty="0" smtClean="0"/>
          </a:p>
          <a:p>
            <a:endParaRPr lang="en-US" baseline="0" dirty="0" smtClean="0"/>
          </a:p>
          <a:p>
            <a:r>
              <a:rPr lang="en-US" baseline="0" dirty="0" smtClean="0"/>
              <a:t>Column aliases using =</a:t>
            </a:r>
          </a:p>
          <a:p>
            <a:endParaRPr lang="en-US" baseline="0" dirty="0" smtClean="0"/>
          </a:p>
          <a:p>
            <a:endParaRPr lang="en-US" dirty="0"/>
          </a:p>
          <a:p>
            <a:endParaRPr lang="en-US" baseline="0" dirty="0" smtClean="0"/>
          </a:p>
          <a:p>
            <a:endParaRPr lang="en-US" baseline="0" dirty="0" smtClean="0"/>
          </a:p>
          <a:p>
            <a:r>
              <a:rPr lang="en-US" baseline="0" dirty="0" smtClean="0"/>
              <a:t>Accidental column aliases</a:t>
            </a:r>
            <a:endParaRPr lang="en-US" dirty="0"/>
          </a:p>
        </p:txBody>
      </p:sp>
      <p:sp>
        <p:nvSpPr>
          <p:cNvPr id="4" name="AutoShape 3"/>
          <p:cNvSpPr txBox="1">
            <a:spLocks noChangeArrowheads="1"/>
          </p:cNvSpPr>
          <p:nvPr/>
        </p:nvSpPr>
        <p:spPr bwMode="auto">
          <a:xfrm>
            <a:off x="458787" y="1486305"/>
            <a:ext cx="8259327"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Quantity</a:t>
            </a:r>
            <a:endParaRPr lang="en-US" dirty="0">
              <a:solidFill>
                <a:prstClr val="black"/>
              </a:solidFill>
              <a:latin typeface="Lucida Sans Typewriter" pitchFamily="49" charset="0"/>
            </a:endParaRPr>
          </a:p>
          <a:p>
            <a:pPr marL="0" indent="0">
              <a:buNone/>
            </a:pP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schemeClr val="bg2">
                    <a:lumMod val="10000"/>
                  </a:schemeClr>
                </a:solidFill>
                <a:latin typeface="Lucida Sans Typewriter" pitchFamily="49" charset="0"/>
              </a:rPr>
              <a:t>SalesOrderDetail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sp>
        <p:nvSpPr>
          <p:cNvPr id="5" name="AutoShape 3"/>
          <p:cNvSpPr txBox="1">
            <a:spLocks noChangeArrowheads="1"/>
          </p:cNvSpPr>
          <p:nvPr/>
        </p:nvSpPr>
        <p:spPr bwMode="auto">
          <a:xfrm>
            <a:off x="458787" y="2889458"/>
            <a:ext cx="8033858"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Q</a:t>
            </a:r>
            <a:r>
              <a:rPr lang="en-US" dirty="0" smtClean="0">
                <a:solidFill>
                  <a:prstClr val="black"/>
                </a:solidFill>
                <a:latin typeface="Lucida Sans Typewriter" pitchFamily="49" charset="0"/>
              </a:rPr>
              <a:t>uantity </a:t>
            </a:r>
            <a:r>
              <a:rPr lang="en-US" dirty="0" smtClean="0">
                <a:latin typeface="Lucida Sans Typewriter" pitchFamily="49" charset="0"/>
              </a:rPr>
              <a:t>=</a:t>
            </a:r>
            <a:r>
              <a:rPr lang="en-US" b="0" dirty="0" smtClean="0">
                <a:latin typeface="Lucida Sans Typewriter" pitchFamily="49" charset="0"/>
              </a:rPr>
              <a:t> </a:t>
            </a:r>
            <a:r>
              <a:rPr lang="en-US" dirty="0" err="1" smtClean="0">
                <a:solidFill>
                  <a:schemeClr val="bg2">
                    <a:lumMod val="10000"/>
                  </a:schemeClr>
                </a:solidFill>
                <a:latin typeface="Lucida Sans Typewriter" pitchFamily="49" charset="0"/>
              </a:rPr>
              <a:t>OrderQty</a:t>
            </a:r>
            <a:r>
              <a:rPr lang="en-US" dirty="0" smtClean="0">
                <a:solidFill>
                  <a:prstClr val="black"/>
                </a:solidFill>
                <a:latin typeface="Lucida Sans Typewriter" pitchFamily="49" charset="0"/>
              </a:rPr>
              <a:t> </a:t>
            </a:r>
            <a:endParaRPr lang="en-US" b="0" dirty="0">
              <a:latin typeface="Lucida Sans Typewriter" pitchFamily="49" charset="0"/>
            </a:endParaRPr>
          </a:p>
          <a:p>
            <a:pPr marL="0" indent="0">
              <a:buNone/>
            </a:pPr>
            <a:r>
              <a:rPr lang="en-US" b="0" dirty="0">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a:solidFill>
                  <a:prstClr val="black"/>
                </a:solidFill>
                <a:latin typeface="Lucida Sans Typewriter" pitchFamily="49" charset="0"/>
              </a:rPr>
              <a:t>Sales</a:t>
            </a:r>
            <a:r>
              <a:rPr lang="en-US" dirty="0" err="1">
                <a:solidFill>
                  <a:srgbClr val="808080"/>
                </a:solidFill>
                <a:latin typeface="Lucida Sans Typewriter" pitchFamily="49" charset="0"/>
              </a:rPr>
              <a:t>.</a:t>
            </a:r>
            <a:r>
              <a:rPr lang="en-US" dirty="0" err="1">
                <a:solidFill>
                  <a:schemeClr val="bg2">
                    <a:lumMod val="10000"/>
                  </a:schemeClr>
                </a:solidFill>
                <a:latin typeface="Lucida Sans Typewriter" pitchFamily="49" charset="0"/>
              </a:rPr>
              <a:t>SalesOrderDetail</a:t>
            </a:r>
            <a:r>
              <a:rPr lang="en-US" dirty="0">
                <a:solidFill>
                  <a:srgbClr val="808080"/>
                </a:solidFill>
                <a:latin typeface="Lucida Sans Typewriter" pitchFamily="49" charset="0"/>
              </a:rPr>
              <a:t>;</a:t>
            </a:r>
          </a:p>
        </p:txBody>
      </p:sp>
      <p:sp>
        <p:nvSpPr>
          <p:cNvPr id="6" name="AutoShape 3"/>
          <p:cNvSpPr txBox="1">
            <a:spLocks noChangeArrowheads="1"/>
          </p:cNvSpPr>
          <p:nvPr/>
        </p:nvSpPr>
        <p:spPr bwMode="auto">
          <a:xfrm>
            <a:off x="458787" y="4481613"/>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defTabSz="457200">
              <a:buFontTx/>
              <a:buNone/>
              <a:tabLst>
                <a:tab pos="457200" algn="l"/>
              </a:tabLst>
              <a:defRPr/>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b="0" dirty="0" smtClean="0">
                <a:latin typeface="Lucida Sans Typewriter" pitchFamily="49" charset="0"/>
              </a:rPr>
              <a:t> </a:t>
            </a:r>
            <a:r>
              <a:rPr lang="en-US" dirty="0">
                <a:solidFill>
                  <a:prstClr val="black"/>
                </a:solidFill>
                <a:latin typeface="Lucida Sans Typewriter" pitchFamily="49" charset="0"/>
              </a:rPr>
              <a:t>Q</a:t>
            </a:r>
            <a:r>
              <a:rPr lang="en-US" dirty="0" smtClean="0">
                <a:solidFill>
                  <a:prstClr val="black"/>
                </a:solidFill>
                <a:latin typeface="Lucida Sans Typewriter" pitchFamily="49" charset="0"/>
              </a:rPr>
              <a:t>uantity </a:t>
            </a:r>
            <a:endParaRPr lang="en-US" b="0" dirty="0" smtClean="0">
              <a:latin typeface="Lucida Sans Typewriter" pitchFamily="49" charset="0"/>
            </a:endParaRPr>
          </a:p>
          <a:p>
            <a:pPr marL="0" indent="0">
              <a:buNone/>
            </a:pPr>
            <a:r>
              <a:rPr lang="en-US" b="0" dirty="0" smtClean="0">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schemeClr val="bg2">
                    <a:lumMod val="10000"/>
                  </a:schemeClr>
                </a:solidFill>
                <a:latin typeface="Lucida Sans Typewriter" pitchFamily="49" charset="0"/>
              </a:rPr>
              <a:t>SalesOrderDetail</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543781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aliases to refer to tables</a:t>
            </a:r>
            <a:endParaRPr lang="en-US" dirty="0"/>
          </a:p>
        </p:txBody>
      </p:sp>
      <p:sp>
        <p:nvSpPr>
          <p:cNvPr id="3" name="Content Placeholder 2"/>
          <p:cNvSpPr>
            <a:spLocks noGrp="1"/>
          </p:cNvSpPr>
          <p:nvPr>
            <p:ph idx="1"/>
          </p:nvPr>
        </p:nvSpPr>
        <p:spPr/>
        <p:txBody>
          <a:bodyPr/>
          <a:lstStyle/>
          <a:p>
            <a:r>
              <a:rPr lang="en-US" dirty="0" smtClean="0"/>
              <a:t>Create table aliases</a:t>
            </a:r>
            <a:r>
              <a:rPr lang="en-US" baseline="0" dirty="0" smtClean="0"/>
              <a:t> in the FROM clause using </a:t>
            </a:r>
            <a:r>
              <a:rPr lang="en-US" dirty="0" smtClean="0"/>
              <a:t>AS</a:t>
            </a:r>
          </a:p>
          <a:p>
            <a:endParaRPr lang="en-US" dirty="0"/>
          </a:p>
          <a:p>
            <a:endParaRPr lang="en-US" dirty="0" smtClean="0"/>
          </a:p>
          <a:p>
            <a:endParaRPr lang="en-US" dirty="0" smtClean="0"/>
          </a:p>
          <a:p>
            <a:endParaRPr lang="en-US" dirty="0"/>
          </a:p>
          <a:p>
            <a:endParaRPr lang="en-US" dirty="0" smtClean="0"/>
          </a:p>
          <a:p>
            <a:r>
              <a:rPr lang="en-US" dirty="0" smtClean="0"/>
              <a:t>Table aliases without AS</a:t>
            </a:r>
          </a:p>
          <a:p>
            <a:endParaRPr lang="en-US" dirty="0" smtClean="0"/>
          </a:p>
          <a:p>
            <a:endParaRPr lang="en-US" dirty="0"/>
          </a:p>
          <a:p>
            <a:endParaRPr lang="en-US" dirty="0" smtClean="0"/>
          </a:p>
          <a:p>
            <a:endParaRPr lang="en-US" dirty="0"/>
          </a:p>
          <a:p>
            <a:r>
              <a:rPr lang="en-US" dirty="0" smtClean="0"/>
              <a:t>Using table aliases in the SELECT clause</a:t>
            </a:r>
          </a:p>
        </p:txBody>
      </p:sp>
      <p:sp>
        <p:nvSpPr>
          <p:cNvPr id="4" name="AutoShape 3"/>
          <p:cNvSpPr txBox="1">
            <a:spLocks noChangeArrowheads="1"/>
          </p:cNvSpPr>
          <p:nvPr/>
        </p:nvSpPr>
        <p:spPr bwMode="auto">
          <a:xfrm>
            <a:off x="482601" y="1502195"/>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CC"/>
                </a:solidFill>
              </a:rPr>
              <a:t> </a:t>
            </a:r>
            <a:r>
              <a:rPr lang="en-US" dirty="0">
                <a:solidFill>
                  <a:srgbClr val="0000CC"/>
                </a:solidFill>
              </a:rPr>
              <a:t>SELECT </a:t>
            </a:r>
            <a:r>
              <a:rPr lang="en-US" dirty="0" err="1"/>
              <a:t>SalesOrderID</a:t>
            </a:r>
            <a:r>
              <a:rPr lang="en-US" dirty="0"/>
              <a:t>, </a:t>
            </a:r>
            <a:r>
              <a:rPr lang="en-US" dirty="0" err="1"/>
              <a:t>ProductID</a:t>
            </a:r>
            <a:endParaRPr lang="en-US" dirty="0"/>
          </a:p>
          <a:p>
            <a:pPr marL="0" indent="0">
              <a:buNone/>
            </a:pPr>
            <a:r>
              <a:rPr lang="en-US" dirty="0">
                <a:solidFill>
                  <a:srgbClr val="0000CC"/>
                </a:solidFill>
              </a:rPr>
              <a:t> FROM  </a:t>
            </a:r>
            <a:r>
              <a:rPr lang="en-US" dirty="0" err="1"/>
              <a:t>Sales.SalesOrderDetail</a:t>
            </a:r>
            <a:r>
              <a:rPr lang="en-US" dirty="0"/>
              <a:t> </a:t>
            </a:r>
            <a:r>
              <a:rPr lang="en-US" dirty="0">
                <a:solidFill>
                  <a:srgbClr val="0000CC"/>
                </a:solidFill>
              </a:rPr>
              <a:t>AS</a:t>
            </a:r>
            <a:r>
              <a:rPr lang="en-US" dirty="0"/>
              <a:t> </a:t>
            </a:r>
            <a:r>
              <a:rPr lang="en-US" dirty="0" err="1"/>
              <a:t>SalesOrders</a:t>
            </a:r>
            <a:r>
              <a:rPr lang="en-US" dirty="0"/>
              <a:t>;</a:t>
            </a:r>
          </a:p>
        </p:txBody>
      </p:sp>
      <p:sp>
        <p:nvSpPr>
          <p:cNvPr id="5" name="AutoShape 3"/>
          <p:cNvSpPr txBox="1">
            <a:spLocks noChangeArrowheads="1"/>
          </p:cNvSpPr>
          <p:nvPr/>
        </p:nvSpPr>
        <p:spPr bwMode="auto">
          <a:xfrm>
            <a:off x="482601" y="3203424"/>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FF"/>
                </a:solidFill>
              </a:rPr>
              <a:t> SELECT </a:t>
            </a:r>
            <a:r>
              <a:rPr lang="en-US" dirty="0" err="1"/>
              <a:t>SalesOrderID</a:t>
            </a:r>
            <a:r>
              <a:rPr lang="en-US" dirty="0"/>
              <a:t>, </a:t>
            </a:r>
            <a:r>
              <a:rPr lang="en-US" dirty="0" err="1"/>
              <a:t>ProductID</a:t>
            </a:r>
            <a:endParaRPr lang="en-US" dirty="0"/>
          </a:p>
          <a:p>
            <a:pPr marL="0" indent="0">
              <a:buNone/>
            </a:pPr>
            <a:r>
              <a:rPr lang="en-US" dirty="0" smtClean="0">
                <a:solidFill>
                  <a:srgbClr val="0000FF"/>
                </a:solidFill>
              </a:rPr>
              <a:t> </a:t>
            </a:r>
            <a:r>
              <a:rPr lang="en-US" dirty="0">
                <a:solidFill>
                  <a:srgbClr val="0000FF"/>
                </a:solidFill>
              </a:rPr>
              <a:t>FROM</a:t>
            </a:r>
            <a:r>
              <a:rPr lang="en-US" dirty="0">
                <a:solidFill>
                  <a:prstClr val="black"/>
                </a:solidFill>
              </a:rPr>
              <a:t> </a:t>
            </a:r>
            <a:r>
              <a:rPr lang="en-US" dirty="0" err="1"/>
              <a:t>Sales.SalesOrderDetail</a:t>
            </a:r>
            <a:r>
              <a:rPr lang="en-US" dirty="0" smtClean="0">
                <a:solidFill>
                  <a:prstClr val="black"/>
                </a:solidFill>
              </a:rPr>
              <a:t> </a:t>
            </a:r>
            <a:r>
              <a:rPr lang="en-US" dirty="0" err="1" smtClean="0">
                <a:solidFill>
                  <a:prstClr val="black"/>
                </a:solidFill>
              </a:rPr>
              <a:t>SalesOrders</a:t>
            </a:r>
            <a:r>
              <a:rPr lang="en-US" dirty="0" smtClean="0">
                <a:solidFill>
                  <a:srgbClr val="808080"/>
                </a:solidFill>
              </a:rPr>
              <a:t>;</a:t>
            </a:r>
            <a:endParaRPr lang="en-US" dirty="0">
              <a:solidFill>
                <a:srgbClr val="808080"/>
              </a:solidFill>
            </a:endParaRPr>
          </a:p>
        </p:txBody>
      </p:sp>
      <p:sp>
        <p:nvSpPr>
          <p:cNvPr id="6" name="AutoShape 3"/>
          <p:cNvSpPr txBox="1">
            <a:spLocks noChangeArrowheads="1"/>
          </p:cNvSpPr>
          <p:nvPr/>
        </p:nvSpPr>
        <p:spPr bwMode="auto">
          <a:xfrm>
            <a:off x="471488" y="4660648"/>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FF"/>
                </a:solidFill>
              </a:rPr>
              <a:t> </a:t>
            </a:r>
            <a:r>
              <a:rPr lang="en-US" dirty="0" smtClean="0">
                <a:solidFill>
                  <a:srgbClr val="0000FF"/>
                </a:solidFill>
              </a:rPr>
              <a:t>SELECT </a:t>
            </a:r>
            <a:r>
              <a:rPr lang="en-US" dirty="0" err="1" smtClean="0"/>
              <a:t>SalesOrders.SalesOrderID</a:t>
            </a:r>
            <a:r>
              <a:rPr lang="en-US" dirty="0"/>
              <a:t>, </a:t>
            </a:r>
            <a:r>
              <a:rPr lang="en-US" dirty="0" err="1" smtClean="0"/>
              <a:t>SalesOrders.ProductID</a:t>
            </a:r>
            <a:endParaRPr lang="en-US" dirty="0"/>
          </a:p>
          <a:p>
            <a:pPr marL="0" indent="0">
              <a:buNone/>
            </a:pPr>
            <a:r>
              <a:rPr lang="en-US" dirty="0" smtClean="0">
                <a:solidFill>
                  <a:srgbClr val="0000FF"/>
                </a:solidFill>
              </a:rPr>
              <a:t> </a:t>
            </a:r>
            <a:r>
              <a:rPr lang="en-US" dirty="0">
                <a:solidFill>
                  <a:srgbClr val="0000FF"/>
                </a:solidFill>
              </a:rPr>
              <a:t>FROM</a:t>
            </a:r>
            <a:r>
              <a:rPr lang="en-US" dirty="0">
                <a:solidFill>
                  <a:prstClr val="black"/>
                </a:solidFill>
              </a:rPr>
              <a:t>  </a:t>
            </a:r>
            <a:r>
              <a:rPr lang="en-US" dirty="0" err="1" smtClean="0">
                <a:solidFill>
                  <a:prstClr val="black"/>
                </a:solidFill>
              </a:rPr>
              <a:t>Sales</a:t>
            </a:r>
            <a:r>
              <a:rPr lang="en-US" dirty="0" err="1" smtClean="0">
                <a:solidFill>
                  <a:srgbClr val="808080"/>
                </a:solidFill>
              </a:rPr>
              <a:t>.</a:t>
            </a:r>
            <a:r>
              <a:rPr lang="en-US" dirty="0" err="1" smtClean="0">
                <a:solidFill>
                  <a:prstClr val="black"/>
                </a:solidFill>
              </a:rPr>
              <a:t>SalesOrderDetail</a:t>
            </a:r>
            <a:r>
              <a:rPr lang="en-US" dirty="0" smtClean="0">
                <a:solidFill>
                  <a:prstClr val="black"/>
                </a:solidFill>
              </a:rPr>
              <a:t> </a:t>
            </a:r>
            <a:r>
              <a:rPr lang="en-US" dirty="0">
                <a:solidFill>
                  <a:srgbClr val="0000FF"/>
                </a:solidFill>
              </a:rPr>
              <a:t>AS</a:t>
            </a:r>
            <a:r>
              <a:rPr lang="en-US" dirty="0">
                <a:solidFill>
                  <a:prstClr val="black"/>
                </a:solidFill>
              </a:rPr>
              <a:t> </a:t>
            </a:r>
            <a:r>
              <a:rPr lang="en-US" dirty="0" err="1" smtClean="0">
                <a:solidFill>
                  <a:prstClr val="black"/>
                </a:solidFill>
              </a:rPr>
              <a:t>SalesOrders</a:t>
            </a:r>
            <a:r>
              <a:rPr lang="en-US" dirty="0" smtClean="0">
                <a:solidFill>
                  <a:srgbClr val="808080"/>
                </a:solidFill>
              </a:rPr>
              <a:t>;</a:t>
            </a:r>
            <a:endParaRPr lang="en-US" dirty="0">
              <a:solidFill>
                <a:srgbClr val="808080"/>
              </a:solidFill>
            </a:endParaRPr>
          </a:p>
        </p:txBody>
      </p:sp>
    </p:spTree>
    <p:extLst>
      <p:ext uri="{BB962C8B-B14F-4D97-AF65-F5344CB8AC3E}">
        <p14:creationId xmlns:p14="http://schemas.microsoft.com/office/powerpoint/2010/main" val="155812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T-SQL </a:t>
            </a:r>
            <a:r>
              <a:rPr lang="en-US" sz="3600" dirty="0"/>
              <a:t>CASE expressions</a:t>
            </a:r>
            <a:endParaRPr lang="en-US" dirty="0"/>
          </a:p>
        </p:txBody>
      </p:sp>
      <p:sp>
        <p:nvSpPr>
          <p:cNvPr id="3" name="Content Placeholder 2"/>
          <p:cNvSpPr>
            <a:spLocks noGrp="1"/>
          </p:cNvSpPr>
          <p:nvPr>
            <p:ph idx="1"/>
          </p:nvPr>
        </p:nvSpPr>
        <p:spPr>
          <a:xfrm>
            <a:off x="458787" y="992187"/>
            <a:ext cx="8372061" cy="5020305"/>
          </a:xfrm>
        </p:spPr>
        <p:txBody>
          <a:bodyPr/>
          <a:lstStyle/>
          <a:p>
            <a:r>
              <a:rPr lang="en-US" sz="2000" dirty="0" smtClean="0"/>
              <a:t>Simple </a:t>
            </a:r>
            <a:r>
              <a:rPr lang="en-US" sz="2000" dirty="0"/>
              <a:t>CASE</a:t>
            </a:r>
          </a:p>
          <a:p>
            <a:pPr lvl="1"/>
            <a:r>
              <a:rPr lang="en-US" sz="2000" dirty="0"/>
              <a:t>Compares one value to a list of possible </a:t>
            </a:r>
            <a:r>
              <a:rPr lang="en-US" sz="2000" dirty="0" smtClean="0"/>
              <a:t>values and returns first match</a:t>
            </a:r>
            <a:endParaRPr lang="en-US" sz="2000" dirty="0"/>
          </a:p>
          <a:p>
            <a:pPr lvl="1"/>
            <a:r>
              <a:rPr lang="en-US" sz="2000" dirty="0" smtClean="0"/>
              <a:t>If </a:t>
            </a:r>
            <a:r>
              <a:rPr lang="en-US" sz="2000" dirty="0"/>
              <a:t>no match, returns value found in optional ELSE clause</a:t>
            </a:r>
          </a:p>
          <a:p>
            <a:pPr lvl="1"/>
            <a:r>
              <a:rPr lang="en-US" sz="2000" dirty="0"/>
              <a:t>If no match and no ELSE, returns NULL</a:t>
            </a:r>
          </a:p>
          <a:p>
            <a:r>
              <a:rPr lang="en-US" sz="2000" dirty="0"/>
              <a:t>Searched CASE</a:t>
            </a:r>
          </a:p>
          <a:p>
            <a:pPr lvl="1"/>
            <a:r>
              <a:rPr lang="en-US" sz="2000" dirty="0"/>
              <a:t>Evaluates a set of predicates, or logical expressions</a:t>
            </a:r>
          </a:p>
          <a:p>
            <a:pPr lvl="1"/>
            <a:r>
              <a:rPr lang="en-US" sz="2000" dirty="0"/>
              <a:t>Returns value found in THEN clause matching first expression that evaluates to TRUE</a:t>
            </a:r>
          </a:p>
          <a:p>
            <a:r>
              <a:rPr lang="en-US" sz="2000" dirty="0"/>
              <a:t>T-SQL CASE expressions return a single (scalar) value</a:t>
            </a:r>
          </a:p>
          <a:p>
            <a:r>
              <a:rPr lang="en-US" sz="2000" dirty="0"/>
              <a:t>CASE expressions may be used in: </a:t>
            </a:r>
          </a:p>
          <a:p>
            <a:pPr lvl="1"/>
            <a:r>
              <a:rPr lang="en-US" sz="2000" dirty="0"/>
              <a:t>SELECT column </a:t>
            </a:r>
            <a:r>
              <a:rPr lang="en-US" sz="2000" dirty="0" smtClean="0"/>
              <a:t>list (behaves as calculated column requiring an alias)</a:t>
            </a:r>
            <a:endParaRPr lang="en-US" sz="2000" dirty="0"/>
          </a:p>
          <a:p>
            <a:pPr lvl="1"/>
            <a:r>
              <a:rPr lang="en-US" sz="2000" dirty="0"/>
              <a:t>WHERE or HAVING clauses</a:t>
            </a:r>
          </a:p>
          <a:p>
            <a:pPr lvl="1"/>
            <a:r>
              <a:rPr lang="en-US" sz="2000" dirty="0"/>
              <a:t>ORDER BY clause</a:t>
            </a:r>
          </a:p>
          <a:p>
            <a:endParaRPr lang="en-US" sz="2000" dirty="0"/>
          </a:p>
        </p:txBody>
      </p:sp>
    </p:spTree>
    <p:extLst>
      <p:ext uri="{BB962C8B-B14F-4D97-AF65-F5344CB8AC3E}">
        <p14:creationId xmlns:p14="http://schemas.microsoft.com/office/powerpoint/2010/main" val="498043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www.w3.org/XML/1998/namespace"/>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1975</Words>
  <Application>Microsoft Office PowerPoint</Application>
  <PresentationFormat>On-screen Show (4:3)</PresentationFormat>
  <Paragraphs>425</Paragraphs>
  <Slides>34</Slides>
  <Notes>34</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34</vt:i4>
      </vt:variant>
    </vt:vector>
  </HeadingPairs>
  <TitlesOfParts>
    <vt:vector size="53"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Understanding DISTINCT</vt:lpstr>
      <vt:lpstr>SELECT DISTINCT syntax</vt:lpstr>
      <vt:lpstr>Using aliases to refer to columns</vt:lpstr>
      <vt:lpstr>Using aliases to refer to tables</vt:lpstr>
      <vt:lpstr>T-SQL CASE expressions</vt:lpstr>
      <vt:lpstr>Writing simple CASE expressions</vt:lpstr>
      <vt:lpstr>PowerPoint Presentation</vt:lpstr>
      <vt:lpstr>PowerPoint Presentation</vt:lpstr>
      <vt:lpstr>Overview of JOIN types</vt:lpstr>
      <vt:lpstr>Understanding INNER JOINS</vt:lpstr>
      <vt:lpstr>INNER JOIN Syntax</vt:lpstr>
      <vt:lpstr>Understanding OUTER JOINS</vt:lpstr>
      <vt:lpstr>OUTER JOIN examples</vt:lpstr>
      <vt:lpstr>Understanding CROSS JOINS</vt:lpstr>
      <vt:lpstr>CROSS JOIN Example</vt:lpstr>
      <vt:lpstr>Understanding Self-Joins</vt:lpstr>
      <vt:lpstr>Self-Join examples</vt:lpstr>
      <vt:lpstr>PowerPoint Presentation</vt:lpstr>
      <vt:lpstr>PowerPoint Presentation</vt:lpstr>
      <vt:lpstr>Using the ORDER BY clause</vt:lpstr>
      <vt:lpstr>ORDER BY clause examples</vt:lpstr>
      <vt:lpstr>Filtering data in the WHERE clause</vt:lpstr>
      <vt:lpstr>WHERE clause syntax</vt:lpstr>
      <vt:lpstr>Filtering data in the SELECT clause</vt:lpstr>
      <vt:lpstr>Filtering using TOP</vt:lpstr>
      <vt:lpstr>Handling NULL in queries</vt:lpstr>
      <vt:lpstr>PowerPoint Presentation</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2015-01-09T10:06:24Z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