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6.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7.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 id="2147483780" r:id="rId9"/>
    <p:sldMasterId id="2147483805" r:id="rId10"/>
    <p:sldMasterId id="2147483833" r:id="rId11"/>
  </p:sldMasterIdLst>
  <p:notesMasterIdLst>
    <p:notesMasterId r:id="rId41"/>
  </p:notesMasterIdLst>
  <p:sldIdLst>
    <p:sldId id="318" r:id="rId12"/>
    <p:sldId id="357" r:id="rId13"/>
    <p:sldId id="365" r:id="rId14"/>
    <p:sldId id="314" r:id="rId15"/>
    <p:sldId id="342" r:id="rId16"/>
    <p:sldId id="326" r:id="rId17"/>
    <p:sldId id="293" r:id="rId18"/>
    <p:sldId id="371" r:id="rId19"/>
    <p:sldId id="325" r:id="rId20"/>
    <p:sldId id="362" r:id="rId21"/>
    <p:sldId id="343" r:id="rId22"/>
    <p:sldId id="344" r:id="rId23"/>
    <p:sldId id="345" r:id="rId24"/>
    <p:sldId id="346" r:id="rId25"/>
    <p:sldId id="347" r:id="rId26"/>
    <p:sldId id="354" r:id="rId27"/>
    <p:sldId id="355" r:id="rId28"/>
    <p:sldId id="348" r:id="rId29"/>
    <p:sldId id="349" r:id="rId30"/>
    <p:sldId id="352" r:id="rId31"/>
    <p:sldId id="353" r:id="rId32"/>
    <p:sldId id="366" r:id="rId33"/>
    <p:sldId id="367" r:id="rId34"/>
    <p:sldId id="368" r:id="rId35"/>
    <p:sldId id="369" r:id="rId36"/>
    <p:sldId id="370" r:id="rId37"/>
    <p:sldId id="310" r:id="rId38"/>
    <p:sldId id="356" r:id="rId39"/>
    <p:sldId id="292" r:id="rId40"/>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8F6E4"/>
    <a:srgbClr val="EEEFD7"/>
    <a:srgbClr val="FF33CC"/>
    <a:srgbClr val="BBCDE3"/>
    <a:srgbClr val="B395D8"/>
    <a:srgbClr val="3E8CC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9" autoAdjust="0"/>
    <p:restoredTop sz="86353" autoAdjust="0"/>
  </p:normalViewPr>
  <p:slideViewPr>
    <p:cSldViewPr snapToGrid="0">
      <p:cViewPr varScale="1">
        <p:scale>
          <a:sx n="116" d="100"/>
          <a:sy n="116" d="100"/>
        </p:scale>
        <p:origin x="1368" y="108"/>
      </p:cViewPr>
      <p:guideLst>
        <p:guide orient="horz" pos="2160"/>
        <p:guide pos="2880"/>
      </p:guideLst>
    </p:cSldViewPr>
  </p:slideViewPr>
  <p:outlineViewPr>
    <p:cViewPr>
      <p:scale>
        <a:sx n="33" d="100"/>
        <a:sy n="33" d="100"/>
      </p:scale>
      <p:origin x="258" y="2226"/>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380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3" Type="http://schemas.openxmlformats.org/officeDocument/2006/relationships/customXml" Target="../customXml/item3.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25.xml"/><Relationship Id="rId3" Type="http://schemas.openxmlformats.org/officeDocument/2006/relationships/slide" Target="slides/slide17.xml"/><Relationship Id="rId7" Type="http://schemas.openxmlformats.org/officeDocument/2006/relationships/slide" Target="slides/slide24.xml"/><Relationship Id="rId2" Type="http://schemas.openxmlformats.org/officeDocument/2006/relationships/slide" Target="slides/slide16.xml"/><Relationship Id="rId1" Type="http://schemas.openxmlformats.org/officeDocument/2006/relationships/slide" Target="slides/slide15.xml"/><Relationship Id="rId6" Type="http://schemas.openxmlformats.org/officeDocument/2006/relationships/slide" Target="slides/slide20.xml"/><Relationship Id="rId5" Type="http://schemas.openxmlformats.org/officeDocument/2006/relationships/slide" Target="slides/slide19.xml"/><Relationship Id="rId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sqlmag.com/article/tsql3/properties-of-relations-on-sets&#160;"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32992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10</a:t>
            </a:fld>
            <a:endParaRPr lang="en-US" dirty="0"/>
          </a:p>
        </p:txBody>
      </p:sp>
    </p:spTree>
    <p:extLst>
      <p:ext uri="{BB962C8B-B14F-4D97-AF65-F5344CB8AC3E}">
        <p14:creationId xmlns:p14="http://schemas.microsoft.com/office/powerpoint/2010/main" val="3315520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4441825" y="87313"/>
            <a:ext cx="2452688" cy="1839912"/>
          </a:xfrm>
          <a:ln/>
        </p:spPr>
      </p:sp>
      <p:sp>
        <p:nvSpPr>
          <p:cNvPr id="72707" name="Rectangle 3"/>
          <p:cNvSpPr>
            <a:spLocks noGrp="1" noChangeArrowheads="1"/>
          </p:cNvSpPr>
          <p:nvPr>
            <p:ph type="body" idx="1"/>
          </p:nvPr>
        </p:nvSpPr>
        <p:spPr>
          <a:xfrm>
            <a:off x="700088" y="2159000"/>
            <a:ext cx="5800725" cy="6440488"/>
          </a:xfrm>
          <a:noFill/>
          <a:ln/>
        </p:spPr>
        <p:txBody>
          <a:bodyPr/>
          <a:lstStyle/>
          <a:p>
            <a:endParaRPr lang="en-US" dirty="0"/>
          </a:p>
        </p:txBody>
      </p:sp>
      <p:sp>
        <p:nvSpPr>
          <p:cNvPr id="7"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defRPr/>
            </a:pPr>
            <a:r>
              <a:rPr lang="en-US" sz="1200" dirty="0">
                <a:latin typeface="Arial" charset="0"/>
                <a:cs typeface="+mn-cs"/>
              </a:rPr>
              <a:t>Course 10774A</a:t>
            </a:r>
          </a:p>
        </p:txBody>
      </p:sp>
      <p:sp>
        <p:nvSpPr>
          <p:cNvPr id="8" name="Rectangle 2"/>
          <p:cNvSpPr txBox="1">
            <a:spLocks noGrp="1" noChangeArrowheads="1"/>
          </p:cNvSpPr>
          <p:nvPr/>
        </p:nvSpPr>
        <p:spPr bwMode="auto">
          <a:xfrm>
            <a:off x="-1" y="238125"/>
            <a:ext cx="3984171" cy="360589"/>
          </a:xfrm>
          <a:prstGeom prst="rect">
            <a:avLst/>
          </a:prstGeom>
          <a:noFill/>
          <a:ln w="9525">
            <a:noFill/>
            <a:miter lim="800000"/>
            <a:headEnd/>
            <a:tailEnd/>
          </a:ln>
        </p:spPr>
        <p:txBody>
          <a:bodyPr tIns="0" bIns="0"/>
          <a:lstStyle/>
          <a:p>
            <a:pPr>
              <a:defRPr/>
            </a:pPr>
            <a:r>
              <a:rPr lang="en-US" sz="1200" dirty="0">
                <a:solidFill>
                  <a:srgbClr val="336699"/>
                </a:solidFill>
                <a:latin typeface="Arial" charset="0"/>
                <a:cs typeface="+mn-cs"/>
              </a:rPr>
              <a:t>Module 3: Introduction to T-SQL Querying</a:t>
            </a:r>
          </a:p>
          <a:p>
            <a:pPr algn="l"/>
            <a:endParaRPr lang="en-US" sz="1200" dirty="0">
              <a:solidFill>
                <a:srgbClr val="336699"/>
              </a:solidFill>
              <a:latin typeface="Arial" charset="0"/>
              <a:cs typeface="+mn-cs"/>
            </a:endParaRPr>
          </a:p>
        </p:txBody>
      </p:sp>
      <p:sp>
        <p:nvSpPr>
          <p:cNvPr id="6" name="Rectangle 7"/>
          <p:cNvSpPr>
            <a:spLocks noGrp="1" noChangeArrowheads="1"/>
          </p:cNvSpPr>
          <p:nvPr>
            <p:ph type="sldNum" sz="quarter" idx="5"/>
          </p:nvPr>
        </p:nvSpPr>
        <p:spPr>
          <a:xfrm>
            <a:off x="3970338" y="8829675"/>
            <a:ext cx="3038475" cy="465138"/>
          </a:xfrm>
        </p:spPr>
        <p:txBody>
          <a:bodyPr/>
          <a:lstStyle/>
          <a:p>
            <a:pPr>
              <a:defRPr/>
            </a:pPr>
            <a:fld id="{153118CA-D3C8-40C0-8794-C73260024253}" type="slidenum">
              <a:rPr lang="en-US" smtClean="0"/>
              <a:pPr>
                <a:defRPr/>
              </a:pPr>
              <a:t>11</a:t>
            </a:fld>
            <a:endParaRPr lang="en-US" dirty="0" smtClean="0"/>
          </a:p>
        </p:txBody>
      </p:sp>
    </p:spTree>
    <p:extLst>
      <p:ext uri="{BB962C8B-B14F-4D97-AF65-F5344CB8AC3E}">
        <p14:creationId xmlns:p14="http://schemas.microsoft.com/office/powerpoint/2010/main" val="1853744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a:ln/>
        </p:spPr>
      </p:sp>
      <p:sp>
        <p:nvSpPr>
          <p:cNvPr id="50178" name="Notes Placeholder 2"/>
          <p:cNvSpPr>
            <a:spLocks noGrp="1"/>
          </p:cNvSpPr>
          <p:nvPr>
            <p:ph type="body" idx="1"/>
          </p:nvPr>
        </p:nvSpPr>
        <p:spPr>
          <a:xfrm>
            <a:off x="343353" y="2174196"/>
            <a:ext cx="6286500" cy="6723620"/>
          </a:xfrm>
          <a:noFill/>
          <a:ln/>
        </p:spPr>
        <p:txBody>
          <a:bodyPr/>
          <a:lstStyle/>
          <a:p>
            <a:endParaRPr lang="en-US" dirty="0" smtClean="0"/>
          </a:p>
          <a:p>
            <a:endParaRPr lang="en-IN" dirty="0" smtClean="0"/>
          </a:p>
        </p:txBody>
      </p:sp>
      <p:sp>
        <p:nvSpPr>
          <p:cNvPr id="7" name="Rectangle 2"/>
          <p:cNvSpPr txBox="1">
            <a:spLocks noGrp="1" noChangeArrowheads="1"/>
          </p:cNvSpPr>
          <p:nvPr/>
        </p:nvSpPr>
        <p:spPr bwMode="auto">
          <a:xfrm>
            <a:off x="0" y="238125"/>
            <a:ext cx="3624943" cy="347663"/>
          </a:xfrm>
          <a:prstGeom prst="rect">
            <a:avLst/>
          </a:prstGeom>
          <a:noFill/>
          <a:ln w="9525">
            <a:noFill/>
            <a:miter lim="800000"/>
            <a:headEnd/>
            <a:tailEnd/>
          </a:ln>
        </p:spPr>
        <p:txBody>
          <a:bodyPr tIns="0" bIns="0"/>
          <a:lstStyle/>
          <a:p>
            <a:pPr>
              <a:defRPr/>
            </a:pPr>
            <a:r>
              <a:rPr lang="en-US" sz="1200" dirty="0">
                <a:solidFill>
                  <a:srgbClr val="336699"/>
                </a:solidFill>
                <a:latin typeface="Arial" charset="0"/>
                <a:cs typeface="+mn-cs"/>
              </a:rPr>
              <a:t>Module 3: Introduction to T-SQL Querying</a:t>
            </a:r>
          </a:p>
        </p:txBody>
      </p:sp>
      <p:sp>
        <p:nvSpPr>
          <p:cNvPr id="8"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defRPr/>
            </a:pPr>
            <a:r>
              <a:rPr lang="en-US" sz="1200" dirty="0">
                <a:latin typeface="Arial" charset="0"/>
                <a:cs typeface="+mn-cs"/>
              </a:rPr>
              <a:t>Course 10774A</a:t>
            </a:r>
          </a:p>
        </p:txBody>
      </p:sp>
      <p:sp>
        <p:nvSpPr>
          <p:cNvPr id="6" name="Rectangle 7"/>
          <p:cNvSpPr>
            <a:spLocks noGrp="1" noChangeArrowheads="1"/>
          </p:cNvSpPr>
          <p:nvPr>
            <p:ph type="sldNum" sz="quarter" idx="5"/>
          </p:nvPr>
        </p:nvSpPr>
        <p:spPr>
          <a:xfrm>
            <a:off x="3970338" y="8829675"/>
            <a:ext cx="3038475" cy="465138"/>
          </a:xfrm>
        </p:spPr>
        <p:txBody>
          <a:bodyPr/>
          <a:lstStyle/>
          <a:p>
            <a:pPr>
              <a:defRPr/>
            </a:pPr>
            <a:fld id="{153118CA-D3C8-40C0-8794-C73260024253}" type="slidenum">
              <a:rPr lang="en-US" smtClean="0"/>
              <a:pPr>
                <a:defRPr/>
              </a:pPr>
              <a:t>12</a:t>
            </a:fld>
            <a:endParaRPr lang="en-US" dirty="0" smtClean="0"/>
          </a:p>
        </p:txBody>
      </p:sp>
    </p:spTree>
    <p:extLst>
      <p:ext uri="{BB962C8B-B14F-4D97-AF65-F5344CB8AC3E}">
        <p14:creationId xmlns:p14="http://schemas.microsoft.com/office/powerpoint/2010/main" val="3979226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66257"/>
            <a:ext cx="6286500" cy="6861856"/>
          </a:xfrm>
        </p:spPr>
        <p:txBody>
          <a:bodyPr/>
          <a:lstStyle/>
          <a:p>
            <a:endParaRPr lang="en-US" i="1" baseline="0" dirty="0" smtClean="0"/>
          </a:p>
          <a:p>
            <a:endParaRPr lang="en-US" i="0" dirty="0"/>
          </a:p>
        </p:txBody>
      </p:sp>
      <p:sp>
        <p:nvSpPr>
          <p:cNvPr id="4" name="Header Placeholder 3"/>
          <p:cNvSpPr>
            <a:spLocks noGrp="1"/>
          </p:cNvSpPr>
          <p:nvPr>
            <p:ph type="hdr" sz="quarter" idx="10"/>
          </p:nvPr>
        </p:nvSpPr>
        <p:spPr>
          <a:xfrm>
            <a:off x="0" y="238125"/>
            <a:ext cx="3733800"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13</a:t>
            </a:fld>
            <a:endParaRPr lang="en-US" dirty="0"/>
          </a:p>
        </p:txBody>
      </p:sp>
    </p:spTree>
    <p:extLst>
      <p:ext uri="{BB962C8B-B14F-4D97-AF65-F5344CB8AC3E}">
        <p14:creationId xmlns:p14="http://schemas.microsoft.com/office/powerpoint/2010/main" val="1055363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4441825" y="87313"/>
            <a:ext cx="2452688" cy="1839912"/>
          </a:xfrm>
          <a:ln/>
        </p:spPr>
      </p:sp>
      <p:sp>
        <p:nvSpPr>
          <p:cNvPr id="72707" name="Rectangle 3"/>
          <p:cNvSpPr>
            <a:spLocks noGrp="1" noChangeArrowheads="1"/>
          </p:cNvSpPr>
          <p:nvPr>
            <p:ph type="body" idx="1"/>
          </p:nvPr>
        </p:nvSpPr>
        <p:spPr>
          <a:xfrm>
            <a:off x="700088" y="2159000"/>
            <a:ext cx="5800725" cy="6440488"/>
          </a:xfrm>
          <a:noFill/>
          <a:ln/>
        </p:spPr>
        <p:txBody>
          <a:bodyPr/>
          <a:lstStyle/>
          <a:p>
            <a:endParaRPr lang="en-US" dirty="0"/>
          </a:p>
        </p:txBody>
      </p:sp>
      <p:sp>
        <p:nvSpPr>
          <p:cNvPr id="7"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defRPr/>
            </a:pPr>
            <a:r>
              <a:rPr lang="en-US" sz="1200" dirty="0">
                <a:latin typeface="Arial" charset="0"/>
                <a:cs typeface="+mn-cs"/>
              </a:rPr>
              <a:t>Course 10774A</a:t>
            </a:r>
          </a:p>
        </p:txBody>
      </p:sp>
      <p:sp>
        <p:nvSpPr>
          <p:cNvPr id="8" name="Rectangle 2"/>
          <p:cNvSpPr txBox="1">
            <a:spLocks noGrp="1" noChangeArrowheads="1"/>
          </p:cNvSpPr>
          <p:nvPr/>
        </p:nvSpPr>
        <p:spPr bwMode="auto">
          <a:xfrm>
            <a:off x="-1" y="238125"/>
            <a:ext cx="4082143" cy="536575"/>
          </a:xfrm>
          <a:prstGeom prst="rect">
            <a:avLst/>
          </a:prstGeom>
          <a:noFill/>
          <a:ln w="9525">
            <a:noFill/>
            <a:miter lim="800000"/>
            <a:headEnd/>
            <a:tailEnd/>
          </a:ln>
        </p:spPr>
        <p:txBody>
          <a:bodyPr tIns="0" bIns="0"/>
          <a:lstStyle/>
          <a:p>
            <a:pPr>
              <a:defRPr/>
            </a:pPr>
            <a:r>
              <a:rPr lang="en-US" sz="1200" dirty="0">
                <a:solidFill>
                  <a:srgbClr val="336699"/>
                </a:solidFill>
                <a:latin typeface="Arial" charset="0"/>
                <a:cs typeface="+mn-cs"/>
              </a:rPr>
              <a:t>Module 3: Introduction to T-SQL Querying</a:t>
            </a:r>
          </a:p>
          <a:p>
            <a:pPr algn="l"/>
            <a:endParaRPr lang="en-US" sz="1200" dirty="0">
              <a:solidFill>
                <a:srgbClr val="336699"/>
              </a:solidFill>
              <a:latin typeface="Arial" charset="0"/>
              <a:cs typeface="+mn-cs"/>
            </a:endParaRPr>
          </a:p>
        </p:txBody>
      </p:sp>
      <p:sp>
        <p:nvSpPr>
          <p:cNvPr id="6" name="Rectangle 7"/>
          <p:cNvSpPr>
            <a:spLocks noGrp="1" noChangeArrowheads="1"/>
          </p:cNvSpPr>
          <p:nvPr>
            <p:ph type="sldNum" sz="quarter" idx="5"/>
          </p:nvPr>
        </p:nvSpPr>
        <p:spPr>
          <a:xfrm>
            <a:off x="3970338" y="8829675"/>
            <a:ext cx="3038475" cy="465138"/>
          </a:xfrm>
        </p:spPr>
        <p:txBody>
          <a:bodyPr/>
          <a:lstStyle/>
          <a:p>
            <a:pPr>
              <a:defRPr/>
            </a:pPr>
            <a:fld id="{153118CA-D3C8-40C0-8794-C73260024253}" type="slidenum">
              <a:rPr lang="en-US" smtClean="0"/>
              <a:pPr>
                <a:defRPr/>
              </a:pPr>
              <a:t>14</a:t>
            </a:fld>
            <a:endParaRPr lang="en-US" dirty="0" smtClean="0"/>
          </a:p>
        </p:txBody>
      </p:sp>
    </p:spTree>
    <p:extLst>
      <p:ext uri="{BB962C8B-B14F-4D97-AF65-F5344CB8AC3E}">
        <p14:creationId xmlns:p14="http://schemas.microsoft.com/office/powerpoint/2010/main" val="3100609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66257"/>
            <a:ext cx="6286500" cy="6861856"/>
          </a:xfrm>
        </p:spPr>
        <p:txBody>
          <a:bodyPr/>
          <a:lstStyle/>
          <a:p>
            <a:endParaRPr lang="en-US" dirty="0"/>
          </a:p>
        </p:txBody>
      </p:sp>
      <p:sp>
        <p:nvSpPr>
          <p:cNvPr id="4" name="Header Placeholder 3"/>
          <p:cNvSpPr>
            <a:spLocks noGrp="1"/>
          </p:cNvSpPr>
          <p:nvPr>
            <p:ph type="hdr" sz="quarter" idx="10"/>
          </p:nvPr>
        </p:nvSpPr>
        <p:spPr>
          <a:xfrm>
            <a:off x="0" y="238125"/>
            <a:ext cx="3875314"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15</a:t>
            </a:fld>
            <a:endParaRPr lang="en-US" dirty="0"/>
          </a:p>
        </p:txBody>
      </p:sp>
    </p:spTree>
    <p:extLst>
      <p:ext uri="{BB962C8B-B14F-4D97-AF65-F5344CB8AC3E}">
        <p14:creationId xmlns:p14="http://schemas.microsoft.com/office/powerpoint/2010/main" val="159782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dirty="0"/>
          </a:p>
        </p:txBody>
      </p:sp>
      <p:sp>
        <p:nvSpPr>
          <p:cNvPr id="4" name="Header Placeholder 3"/>
          <p:cNvSpPr>
            <a:spLocks noGrp="1"/>
          </p:cNvSpPr>
          <p:nvPr>
            <p:ph type="hdr" sz="quarter" idx="10"/>
          </p:nvPr>
        </p:nvSpPr>
        <p:spPr>
          <a:xfrm>
            <a:off x="0" y="238125"/>
            <a:ext cx="3864429"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16</a:t>
            </a:fld>
            <a:endParaRPr lang="en-US" dirty="0"/>
          </a:p>
        </p:txBody>
      </p:sp>
    </p:spTree>
    <p:extLst>
      <p:ext uri="{BB962C8B-B14F-4D97-AF65-F5344CB8AC3E}">
        <p14:creationId xmlns:p14="http://schemas.microsoft.com/office/powerpoint/2010/main" val="2264804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09800"/>
            <a:ext cx="6286500" cy="6818313"/>
          </a:xfrm>
        </p:spPr>
        <p:txBody>
          <a:bodyPr/>
          <a:lstStyle/>
          <a:p>
            <a:pPr marL="228600" lvl="1" indent="0">
              <a:buNone/>
            </a:pPr>
            <a:endParaRPr lang="en-US" dirty="0" smtClean="0">
              <a:hlinkClick r:id="rId3"/>
            </a:endParaRPr>
          </a:p>
        </p:txBody>
      </p:sp>
      <p:sp>
        <p:nvSpPr>
          <p:cNvPr id="4" name="Header Placeholder 3"/>
          <p:cNvSpPr>
            <a:spLocks noGrp="1"/>
          </p:cNvSpPr>
          <p:nvPr>
            <p:ph type="hdr" sz="quarter" idx="10"/>
          </p:nvPr>
        </p:nvSpPr>
        <p:spPr>
          <a:xfrm>
            <a:off x="0" y="238125"/>
            <a:ext cx="3570514"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17</a:t>
            </a:fld>
            <a:endParaRPr lang="en-US" dirty="0"/>
          </a:p>
        </p:txBody>
      </p:sp>
    </p:spTree>
    <p:extLst>
      <p:ext uri="{BB962C8B-B14F-4D97-AF65-F5344CB8AC3E}">
        <p14:creationId xmlns:p14="http://schemas.microsoft.com/office/powerpoint/2010/main" val="4048555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55371"/>
            <a:ext cx="6286500" cy="6872742"/>
          </a:xfrm>
        </p:spPr>
        <p:txBody>
          <a:bodyPr/>
          <a:lstStyle/>
          <a:p>
            <a:endParaRPr lang="en-US" dirty="0"/>
          </a:p>
        </p:txBody>
      </p:sp>
      <p:sp>
        <p:nvSpPr>
          <p:cNvPr id="4" name="Header Placeholder 3"/>
          <p:cNvSpPr>
            <a:spLocks noGrp="1"/>
          </p:cNvSpPr>
          <p:nvPr>
            <p:ph type="hdr" sz="quarter" idx="10"/>
          </p:nvPr>
        </p:nvSpPr>
        <p:spPr>
          <a:xfrm>
            <a:off x="0" y="238125"/>
            <a:ext cx="3777343"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18</a:t>
            </a:fld>
            <a:endParaRPr lang="en-US" dirty="0"/>
          </a:p>
        </p:txBody>
      </p:sp>
    </p:spTree>
    <p:extLst>
      <p:ext uri="{BB962C8B-B14F-4D97-AF65-F5344CB8AC3E}">
        <p14:creationId xmlns:p14="http://schemas.microsoft.com/office/powerpoint/2010/main" val="1264442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53343"/>
            <a:ext cx="6286500" cy="6774770"/>
          </a:xfrm>
        </p:spPr>
        <p:txBody>
          <a:bodyPr/>
          <a:lstStyle/>
          <a:p>
            <a:endParaRPr lang="en-US" dirty="0"/>
          </a:p>
        </p:txBody>
      </p:sp>
      <p:sp>
        <p:nvSpPr>
          <p:cNvPr id="4" name="Header Placeholder 3"/>
          <p:cNvSpPr>
            <a:spLocks noGrp="1"/>
          </p:cNvSpPr>
          <p:nvPr>
            <p:ph type="hdr" sz="quarter" idx="10"/>
          </p:nvPr>
        </p:nvSpPr>
        <p:spPr>
          <a:xfrm>
            <a:off x="0" y="238125"/>
            <a:ext cx="3875314"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19</a:t>
            </a:fld>
            <a:endParaRPr lang="en-US" dirty="0"/>
          </a:p>
        </p:txBody>
      </p:sp>
    </p:spTree>
    <p:extLst>
      <p:ext uri="{BB962C8B-B14F-4D97-AF65-F5344CB8AC3E}">
        <p14:creationId xmlns:p14="http://schemas.microsoft.com/office/powerpoint/2010/main" val="1205779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501381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dirty="0"/>
          </a:p>
        </p:txBody>
      </p:sp>
      <p:sp>
        <p:nvSpPr>
          <p:cNvPr id="4" name="Header Placeholder 3"/>
          <p:cNvSpPr>
            <a:spLocks noGrp="1"/>
          </p:cNvSpPr>
          <p:nvPr>
            <p:ph type="hdr" sz="quarter" idx="10"/>
          </p:nvPr>
        </p:nvSpPr>
        <p:spPr>
          <a:xfrm>
            <a:off x="0" y="238125"/>
            <a:ext cx="3559629"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20</a:t>
            </a:fld>
            <a:endParaRPr lang="en-US" dirty="0"/>
          </a:p>
        </p:txBody>
      </p:sp>
    </p:spTree>
    <p:extLst>
      <p:ext uri="{BB962C8B-B14F-4D97-AF65-F5344CB8AC3E}">
        <p14:creationId xmlns:p14="http://schemas.microsoft.com/office/powerpoint/2010/main" val="38465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55371"/>
            <a:ext cx="6286500" cy="6872742"/>
          </a:xfrm>
        </p:spPr>
        <p:txBody>
          <a:bodyPr/>
          <a:lstStyle/>
          <a:p>
            <a:endParaRPr lang="en-US" i="0" dirty="0"/>
          </a:p>
        </p:txBody>
      </p:sp>
      <p:sp>
        <p:nvSpPr>
          <p:cNvPr id="4" name="Header Placeholder 3"/>
          <p:cNvSpPr>
            <a:spLocks noGrp="1"/>
          </p:cNvSpPr>
          <p:nvPr>
            <p:ph type="hdr" sz="quarter" idx="10"/>
          </p:nvPr>
        </p:nvSpPr>
        <p:spPr>
          <a:xfrm>
            <a:off x="0" y="238125"/>
            <a:ext cx="3657600"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21</a:t>
            </a:fld>
            <a:endParaRPr lang="en-US" dirty="0"/>
          </a:p>
        </p:txBody>
      </p:sp>
    </p:spTree>
    <p:extLst>
      <p:ext uri="{BB962C8B-B14F-4D97-AF65-F5344CB8AC3E}">
        <p14:creationId xmlns:p14="http://schemas.microsoft.com/office/powerpoint/2010/main" val="1372098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22</a:t>
            </a:fld>
            <a:endParaRPr lang="en-US" dirty="0"/>
          </a:p>
        </p:txBody>
      </p:sp>
    </p:spTree>
    <p:extLst>
      <p:ext uri="{BB962C8B-B14F-4D97-AF65-F5344CB8AC3E}">
        <p14:creationId xmlns:p14="http://schemas.microsoft.com/office/powerpoint/2010/main" val="2240577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53343"/>
            <a:ext cx="6286500" cy="6774770"/>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4: Writing SELECT 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23</a:t>
            </a:fld>
            <a:endParaRPr lang="en-US" dirty="0"/>
          </a:p>
        </p:txBody>
      </p:sp>
    </p:spTree>
    <p:extLst>
      <p:ext uri="{BB962C8B-B14F-4D97-AF65-F5344CB8AC3E}">
        <p14:creationId xmlns:p14="http://schemas.microsoft.com/office/powerpoint/2010/main" val="5042875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a:t>Module 4: Writing SELECT Queries</a:t>
            </a:r>
          </a:p>
        </p:txBody>
      </p:sp>
      <p:sp>
        <p:nvSpPr>
          <p:cNvPr id="24579" name="Rectangle 3"/>
          <p:cNvSpPr>
            <a:spLocks noGrp="1" noChangeArrowheads="1"/>
          </p:cNvSpPr>
          <p:nvPr>
            <p:ph type="dt" sz="quarter" idx="1"/>
          </p:nvPr>
        </p:nvSpPr>
        <p:spPr/>
        <p:txBody>
          <a:bodyPr/>
          <a:lstStyle/>
          <a:p>
            <a:pPr>
              <a:defRPr/>
            </a:pPr>
            <a:r>
              <a:rPr lang="en-US" dirty="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24</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16220125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42457"/>
            <a:ext cx="6286500" cy="6785656"/>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4: Writing SELECT 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25</a:t>
            </a:fld>
            <a:endParaRPr lang="en-US" dirty="0"/>
          </a:p>
        </p:txBody>
      </p:sp>
    </p:spTree>
    <p:extLst>
      <p:ext uri="{BB962C8B-B14F-4D97-AF65-F5344CB8AC3E}">
        <p14:creationId xmlns:p14="http://schemas.microsoft.com/office/powerpoint/2010/main" val="3375375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26</a:t>
            </a:fld>
            <a:endParaRPr lang="en-US" dirty="0"/>
          </a:p>
        </p:txBody>
      </p:sp>
    </p:spTree>
    <p:extLst>
      <p:ext uri="{BB962C8B-B14F-4D97-AF65-F5344CB8AC3E}">
        <p14:creationId xmlns:p14="http://schemas.microsoft.com/office/powerpoint/2010/main" val="20455531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27</a:t>
            </a:fld>
            <a:endParaRPr lang="en-US" dirty="0"/>
          </a:p>
        </p:txBody>
      </p:sp>
    </p:spTree>
    <p:extLst>
      <p:ext uri="{BB962C8B-B14F-4D97-AF65-F5344CB8AC3E}">
        <p14:creationId xmlns:p14="http://schemas.microsoft.com/office/powerpoint/2010/main" val="4352822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28</a:t>
            </a:fld>
            <a:endParaRPr lang="en-US" dirty="0"/>
          </a:p>
        </p:txBody>
      </p:sp>
    </p:spTree>
    <p:extLst>
      <p:ext uri="{BB962C8B-B14F-4D97-AF65-F5344CB8AC3E}">
        <p14:creationId xmlns:p14="http://schemas.microsoft.com/office/powerpoint/2010/main" val="22176405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29</a:t>
            </a:fld>
            <a:endParaRPr lang="en-US" dirty="0"/>
          </a:p>
        </p:txBody>
      </p:sp>
    </p:spTree>
    <p:extLst>
      <p:ext uri="{BB962C8B-B14F-4D97-AF65-F5344CB8AC3E}">
        <p14:creationId xmlns:p14="http://schemas.microsoft.com/office/powerpoint/2010/main" val="1910592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422698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254514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5</a:t>
            </a:fld>
            <a:endParaRPr lang="en-US" dirty="0"/>
          </a:p>
        </p:txBody>
      </p:sp>
    </p:spTree>
    <p:extLst>
      <p:ext uri="{BB962C8B-B14F-4D97-AF65-F5344CB8AC3E}">
        <p14:creationId xmlns:p14="http://schemas.microsoft.com/office/powerpoint/2010/main" val="4151886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6</a:t>
            </a:fld>
            <a:endParaRPr lang="en-US" dirty="0"/>
          </a:p>
        </p:txBody>
      </p:sp>
    </p:spTree>
    <p:extLst>
      <p:ext uri="{BB962C8B-B14F-4D97-AF65-F5344CB8AC3E}">
        <p14:creationId xmlns:p14="http://schemas.microsoft.com/office/powerpoint/2010/main" val="1430676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502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8</a:t>
            </a:fld>
            <a:endParaRPr lang="en-US" dirty="0"/>
          </a:p>
        </p:txBody>
      </p:sp>
    </p:spTree>
    <p:extLst>
      <p:ext uri="{BB962C8B-B14F-4D97-AF65-F5344CB8AC3E}">
        <p14:creationId xmlns:p14="http://schemas.microsoft.com/office/powerpoint/2010/main" val="4122431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2477382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6.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7.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5.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97318014"/>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3968545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9707920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03534"/>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8145"/>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07044626"/>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023077455"/>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5766138"/>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77524"/>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399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7600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65906925"/>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116032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50663250"/>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1423971"/>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17917404"/>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21784810"/>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30327910"/>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273833693"/>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5594872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596302092"/>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86444869"/>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21028515"/>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56200692"/>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157303919"/>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40982476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68989101"/>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870332"/>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750867"/>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034905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65859272"/>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3767149"/>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3520161"/>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01174"/>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AD8D93-1030-4F8F-A3C8-6E8007A48B21}" type="datetimeFigureOut">
              <a:rPr lang="en-US" smtClean="0">
                <a:solidFill>
                  <a:prstClr val="black">
                    <a:tint val="75000"/>
                  </a:prstClr>
                </a:solidFill>
              </a:rPr>
              <a:pPr/>
              <a:t>9/17/2013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71A679-FAD7-4BEB-8BB6-E4B097F0DD2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486817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AD8D93-1030-4F8F-A3C8-6E8007A48B21}" type="datetimeFigureOut">
              <a:rPr lang="en-US" smtClean="0">
                <a:solidFill>
                  <a:prstClr val="black">
                    <a:tint val="75000"/>
                  </a:prstClr>
                </a:solidFill>
              </a:rPr>
              <a:pPr/>
              <a:t>9/17/2013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71A679-FAD7-4BEB-8BB6-E4B097F0DD2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320715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AD8D93-1030-4F8F-A3C8-6E8007A48B21}" type="datetimeFigureOut">
              <a:rPr lang="en-US" smtClean="0">
                <a:solidFill>
                  <a:prstClr val="black">
                    <a:tint val="75000"/>
                  </a:prstClr>
                </a:solidFill>
              </a:rPr>
              <a:pPr/>
              <a:t>9/17/2013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71A679-FAD7-4BEB-8BB6-E4B097F0DD2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132828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AD8D93-1030-4F8F-A3C8-6E8007A48B21}" type="datetimeFigureOut">
              <a:rPr lang="en-US" smtClean="0">
                <a:solidFill>
                  <a:prstClr val="black">
                    <a:tint val="75000"/>
                  </a:prstClr>
                </a:solidFill>
              </a:rPr>
              <a:pPr/>
              <a:t>9/17/2013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71A679-FAD7-4BEB-8BB6-E4B097F0DD2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7640902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AD8D93-1030-4F8F-A3C8-6E8007A48B21}" type="datetimeFigureOut">
              <a:rPr lang="en-US" smtClean="0">
                <a:solidFill>
                  <a:prstClr val="black">
                    <a:tint val="75000"/>
                  </a:prstClr>
                </a:solidFill>
              </a:rPr>
              <a:pPr/>
              <a:t>9/17/2013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571A679-FAD7-4BEB-8BB6-E4B097F0DD2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306781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AD8D93-1030-4F8F-A3C8-6E8007A48B21}" type="datetimeFigureOut">
              <a:rPr lang="en-US" smtClean="0">
                <a:solidFill>
                  <a:prstClr val="black">
                    <a:tint val="75000"/>
                  </a:prstClr>
                </a:solidFill>
              </a:rPr>
              <a:pPr/>
              <a:t>9/17/2013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571A679-FAD7-4BEB-8BB6-E4B097F0DD2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7374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AD8D93-1030-4F8F-A3C8-6E8007A48B21}" type="datetimeFigureOut">
              <a:rPr lang="en-US" smtClean="0">
                <a:solidFill>
                  <a:prstClr val="black">
                    <a:tint val="75000"/>
                  </a:prstClr>
                </a:solidFill>
              </a:rPr>
              <a:pPr/>
              <a:t>9/17/2013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571A679-FAD7-4BEB-8BB6-E4B097F0DD2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812268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AD8D93-1030-4F8F-A3C8-6E8007A48B21}" type="datetimeFigureOut">
              <a:rPr lang="en-US" smtClean="0">
                <a:solidFill>
                  <a:prstClr val="black">
                    <a:tint val="75000"/>
                  </a:prstClr>
                </a:solidFill>
              </a:rPr>
              <a:pPr/>
              <a:t>9/17/2013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71A679-FAD7-4BEB-8BB6-E4B097F0DD2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9728663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AD8D93-1030-4F8F-A3C8-6E8007A48B21}" type="datetimeFigureOut">
              <a:rPr lang="en-US" smtClean="0">
                <a:solidFill>
                  <a:prstClr val="black">
                    <a:tint val="75000"/>
                  </a:prstClr>
                </a:solidFill>
              </a:rPr>
              <a:pPr/>
              <a:t>9/17/2013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71A679-FAD7-4BEB-8BB6-E4B097F0DD2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06461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AD8D93-1030-4F8F-A3C8-6E8007A48B21}" type="datetimeFigureOut">
              <a:rPr lang="en-US" smtClean="0">
                <a:solidFill>
                  <a:prstClr val="black">
                    <a:tint val="75000"/>
                  </a:prstClr>
                </a:solidFill>
              </a:rPr>
              <a:pPr/>
              <a:t>9/17/2013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71A679-FAD7-4BEB-8BB6-E4B097F0DD2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011344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AD8D93-1030-4F8F-A3C8-6E8007A48B21}" type="datetimeFigureOut">
              <a:rPr lang="en-US" smtClean="0">
                <a:solidFill>
                  <a:prstClr val="black">
                    <a:tint val="75000"/>
                  </a:prstClr>
                </a:solidFill>
              </a:rPr>
              <a:pPr/>
              <a:t>9/17/2013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71A679-FAD7-4BEB-8BB6-E4B097F0DD2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950033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788"/>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065721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992188"/>
            <a:ext cx="7751762" cy="43862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1"/>
            <a:ext cx="1680918" cy="2355337"/>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smtClean="0"/>
              <a:t>Click to edit Master subtitle style</a:t>
            </a:r>
            <a:endParaRPr lang="en-US" sz="1350"/>
          </a:p>
        </p:txBody>
      </p:sp>
      <p:sp>
        <p:nvSpPr>
          <p:cNvPr id="13" name="Title 1"/>
          <p:cNvSpPr txBox="1">
            <a:spLocks/>
          </p:cNvSpPr>
          <p:nvPr userDrawn="1"/>
        </p:nvSpPr>
        <p:spPr>
          <a:xfrm>
            <a:off x="144954" y="3376351"/>
            <a:ext cx="6307400" cy="1692617"/>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4821401"/>
            <a:ext cx="555260" cy="218986"/>
          </a:xfrm>
          <a:prstGeom prst="rect">
            <a:avLst/>
          </a:prstGeom>
        </p:spPr>
      </p:pic>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64177"/>
            <a:ext cx="1563312" cy="833766"/>
          </a:xfrm>
          <a:prstGeom prst="rect">
            <a:avLst/>
          </a:prstGeom>
        </p:spPr>
      </p:pic>
    </p:spTree>
    <p:extLst>
      <p:ext uri="{BB962C8B-B14F-4D97-AF65-F5344CB8AC3E}">
        <p14:creationId xmlns:p14="http://schemas.microsoft.com/office/powerpoint/2010/main" val="7386837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953" y="5132438"/>
            <a:ext cx="6434915"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44953" y="2415642"/>
            <a:ext cx="6434915" cy="2603307"/>
          </a:xfrm>
          <a:prstGeom prst="rect">
            <a:avLst/>
          </a:prstGeom>
          <a:solidFill>
            <a:srgbClr val="7FBA00"/>
          </a:solidFill>
          <a:effectLst/>
        </p:spPr>
        <p:txBody>
          <a:bodyPr vert="horz" lIns="137160" tIns="137160" rIns="91409" bIns="137160" rtlCol="0" anchor="b" anchorCtr="0">
            <a:noAutofit/>
          </a:bodyPr>
          <a:lstStyle>
            <a:lvl1pPr>
              <a:defRPr lang="en-US" sz="36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6676870" y="2418735"/>
            <a:ext cx="2315960"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02870" tIns="102870" rIns="102870" bIns="102870" numCol="1" rtlCol="0" anchor="b" anchorCtr="0" compatLnSpc="1">
            <a:prstTxWarp prst="textNoShape">
              <a:avLst/>
            </a:prstTxWarp>
          </a:bodyPr>
          <a:lstStyle/>
          <a:p>
            <a:pPr defTabSz="685341" fontAlgn="base">
              <a:spcBef>
                <a:spcPct val="0"/>
              </a:spcBef>
              <a:spcAft>
                <a:spcPct val="0"/>
              </a:spcAft>
            </a:pPr>
            <a:endParaRPr lang="en-US" sz="15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048849" y="4630992"/>
            <a:ext cx="848766"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64177"/>
            <a:ext cx="1563312" cy="833766"/>
          </a:xfrm>
          <a:prstGeom prst="rect">
            <a:avLst/>
          </a:prstGeom>
        </p:spPr>
      </p:pic>
    </p:spTree>
    <p:extLst>
      <p:ext uri="{BB962C8B-B14F-4D97-AF65-F5344CB8AC3E}">
        <p14:creationId xmlns:p14="http://schemas.microsoft.com/office/powerpoint/2010/main" val="26647198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6943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1"/>
            <a:ext cx="8363938" cy="747897"/>
          </a:xfrm>
          <a:prstGeom prst="rect">
            <a:avLst/>
          </a:prstGeo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623653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2316307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a:prstGeom prst="rect">
            <a:avLst/>
          </a:prstGeo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a:prstGeom prst="rect">
            <a:avLst/>
          </a:prstGeo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a:prstGeom prst="rect">
            <a:avLst/>
          </a:prstGeo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16037713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173206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320286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1673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950228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95172338"/>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86159532"/>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15369211"/>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7156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365111"/>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72317180"/>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3672382"/>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09864684"/>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76021655"/>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76029220"/>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13197125"/>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875680385"/>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296019"/>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1739417"/>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4957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313673634"/>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86518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6987937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716113489"/>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71381731"/>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891261922"/>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688167199"/>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28516396"/>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6947206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2320675"/>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29593238"/>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18402901"/>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13860182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theme" Target="../theme/theme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3" Type="http://schemas.openxmlformats.org/officeDocument/2006/relationships/slideLayout" Target="../slideLayouts/slideLayout40.xml"/><Relationship Id="rId21" Type="http://schemas.openxmlformats.org/officeDocument/2006/relationships/slideLayout" Target="../slideLayouts/slideLayout58.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theme" Target="../theme/theme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3" Type="http://schemas.openxmlformats.org/officeDocument/2006/relationships/slideLayout" Target="../slideLayouts/slideLayout64.xml"/><Relationship Id="rId21" Type="http://schemas.openxmlformats.org/officeDocument/2006/relationships/slideLayout" Target="../slideLayouts/slideLayout82.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theme" Target="../theme/theme5.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slideLayout" Target="../slideLayouts/slideLayout98.xml"/><Relationship Id="rId18" Type="http://schemas.openxmlformats.org/officeDocument/2006/relationships/slideLayout" Target="../slideLayouts/slideLayout103.xml"/><Relationship Id="rId3" Type="http://schemas.openxmlformats.org/officeDocument/2006/relationships/slideLayout" Target="../slideLayouts/slideLayout88.xml"/><Relationship Id="rId21" Type="http://schemas.openxmlformats.org/officeDocument/2006/relationships/slideLayout" Target="../slideLayouts/slideLayout106.xml"/><Relationship Id="rId7" Type="http://schemas.openxmlformats.org/officeDocument/2006/relationships/slideLayout" Target="../slideLayouts/slideLayout92.xml"/><Relationship Id="rId12" Type="http://schemas.openxmlformats.org/officeDocument/2006/relationships/slideLayout" Target="../slideLayouts/slideLayout97.xml"/><Relationship Id="rId17" Type="http://schemas.openxmlformats.org/officeDocument/2006/relationships/slideLayout" Target="../slideLayouts/slideLayout102.xml"/><Relationship Id="rId25" Type="http://schemas.openxmlformats.org/officeDocument/2006/relationships/theme" Target="../theme/theme6.xml"/><Relationship Id="rId2" Type="http://schemas.openxmlformats.org/officeDocument/2006/relationships/slideLayout" Target="../slideLayouts/slideLayout87.xml"/><Relationship Id="rId16" Type="http://schemas.openxmlformats.org/officeDocument/2006/relationships/slideLayout" Target="../slideLayouts/slideLayout101.xml"/><Relationship Id="rId20" Type="http://schemas.openxmlformats.org/officeDocument/2006/relationships/slideLayout" Target="../slideLayouts/slideLayout105.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24" Type="http://schemas.openxmlformats.org/officeDocument/2006/relationships/slideLayout" Target="../slideLayouts/slideLayout109.xml"/><Relationship Id="rId5" Type="http://schemas.openxmlformats.org/officeDocument/2006/relationships/slideLayout" Target="../slideLayouts/slideLayout90.xml"/><Relationship Id="rId15" Type="http://schemas.openxmlformats.org/officeDocument/2006/relationships/slideLayout" Target="../slideLayouts/slideLayout100.xml"/><Relationship Id="rId23" Type="http://schemas.openxmlformats.org/officeDocument/2006/relationships/slideLayout" Target="../slideLayouts/slideLayout108.xml"/><Relationship Id="rId10" Type="http://schemas.openxmlformats.org/officeDocument/2006/relationships/slideLayout" Target="../slideLayouts/slideLayout95.xml"/><Relationship Id="rId19" Type="http://schemas.openxmlformats.org/officeDocument/2006/relationships/slideLayout" Target="../slideLayouts/slideLayout104.xml"/><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slideLayout" Target="../slideLayouts/slideLayout99.xml"/><Relationship Id="rId22" Type="http://schemas.openxmlformats.org/officeDocument/2006/relationships/slideLayout" Target="../slideLayouts/slideLayout10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slideLayout" Target="../slideLayouts/slideLayout122.xml"/><Relationship Id="rId18" Type="http://schemas.openxmlformats.org/officeDocument/2006/relationships/slideLayout" Target="../slideLayouts/slideLayout127.xml"/><Relationship Id="rId3" Type="http://schemas.openxmlformats.org/officeDocument/2006/relationships/slideLayout" Target="../slideLayouts/slideLayout112.xml"/><Relationship Id="rId21" Type="http://schemas.openxmlformats.org/officeDocument/2006/relationships/slideLayout" Target="../slideLayouts/slideLayout130.xml"/><Relationship Id="rId7" Type="http://schemas.openxmlformats.org/officeDocument/2006/relationships/slideLayout" Target="../slideLayouts/slideLayout116.xml"/><Relationship Id="rId12" Type="http://schemas.openxmlformats.org/officeDocument/2006/relationships/slideLayout" Target="../slideLayouts/slideLayout121.xml"/><Relationship Id="rId17" Type="http://schemas.openxmlformats.org/officeDocument/2006/relationships/slideLayout" Target="../slideLayouts/slideLayout126.xml"/><Relationship Id="rId25" Type="http://schemas.openxmlformats.org/officeDocument/2006/relationships/theme" Target="../theme/theme7.xml"/><Relationship Id="rId2" Type="http://schemas.openxmlformats.org/officeDocument/2006/relationships/slideLayout" Target="../slideLayouts/slideLayout111.xml"/><Relationship Id="rId16" Type="http://schemas.openxmlformats.org/officeDocument/2006/relationships/slideLayout" Target="../slideLayouts/slideLayout125.xml"/><Relationship Id="rId20" Type="http://schemas.openxmlformats.org/officeDocument/2006/relationships/slideLayout" Target="../slideLayouts/slideLayout129.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24" Type="http://schemas.openxmlformats.org/officeDocument/2006/relationships/slideLayout" Target="../slideLayouts/slideLayout133.xml"/><Relationship Id="rId5" Type="http://schemas.openxmlformats.org/officeDocument/2006/relationships/slideLayout" Target="../slideLayouts/slideLayout114.xml"/><Relationship Id="rId15" Type="http://schemas.openxmlformats.org/officeDocument/2006/relationships/slideLayout" Target="../slideLayouts/slideLayout124.xml"/><Relationship Id="rId23" Type="http://schemas.openxmlformats.org/officeDocument/2006/relationships/slideLayout" Target="../slideLayouts/slideLayout132.xml"/><Relationship Id="rId10" Type="http://schemas.openxmlformats.org/officeDocument/2006/relationships/slideLayout" Target="../slideLayouts/slideLayout119.xml"/><Relationship Id="rId19" Type="http://schemas.openxmlformats.org/officeDocument/2006/relationships/slideLayout" Target="../slideLayouts/slideLayout128.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slideLayout" Target="../slideLayouts/slideLayout123.xml"/><Relationship Id="rId22" Type="http://schemas.openxmlformats.org/officeDocument/2006/relationships/slideLayout" Target="../slideLayouts/slideLayout13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41.xml"/><Relationship Id="rId13" Type="http://schemas.openxmlformats.org/officeDocument/2006/relationships/theme" Target="../theme/theme8.xml"/><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slideLayout" Target="../slideLayouts/slideLayout145.xml"/><Relationship Id="rId2" Type="http://schemas.openxmlformats.org/officeDocument/2006/relationships/slideLayout" Target="../slideLayouts/slideLayout135.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0" Type="http://schemas.openxmlformats.org/officeDocument/2006/relationships/slideLayout" Target="../slideLayouts/slideLayout143.xml"/><Relationship Id="rId4" Type="http://schemas.openxmlformats.org/officeDocument/2006/relationships/slideLayout" Target="../slideLayouts/slideLayout137.xml"/><Relationship Id="rId9" Type="http://schemas.openxmlformats.org/officeDocument/2006/relationships/slideLayout" Target="../slideLayouts/slideLayout1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727" r:id="rId10"/>
    <p:sldLayoutId id="2147483830" r:id="rId11"/>
    <p:sldLayoutId id="2147483831" r:id="rId12"/>
    <p:sldLayoutId id="2147483832" r:id="rId13"/>
    <p:sldLayoutId id="2147483846" r:id="rId14"/>
    <p:sldLayoutId id="2147483847" r:id="rId15"/>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078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4900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spcBef>
                <a:spcPts val="0"/>
              </a:spcBef>
              <a:spcAft>
                <a:spcPts val="0"/>
              </a:spcAft>
            </a:pPr>
            <a:fld id="{5FAD8D93-1030-4F8F-A3C8-6E8007A48B21}" type="datetimeFigureOut">
              <a:rPr lang="en-US" b="0" smtClean="0">
                <a:solidFill>
                  <a:prstClr val="black">
                    <a:tint val="75000"/>
                  </a:prstClr>
                </a:solidFill>
                <a:latin typeface="Calibri" panose="020F0502020204030204"/>
              </a:rPr>
              <a:pPr fontAlgn="auto">
                <a:spcBef>
                  <a:spcPts val="0"/>
                </a:spcBef>
                <a:spcAft>
                  <a:spcPts val="0"/>
                </a:spcAft>
              </a:pPr>
              <a:t>9/17/2013</a:t>
            </a:fld>
            <a:endParaRPr lang="en-US" b="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spcBef>
                <a:spcPts val="0"/>
              </a:spcBef>
              <a:spcAft>
                <a:spcPts val="0"/>
              </a:spcAft>
            </a:pPr>
            <a:endParaRPr lang="en-US" b="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spcBef>
                <a:spcPts val="0"/>
              </a:spcBef>
              <a:spcAft>
                <a:spcPts val="0"/>
              </a:spcAft>
            </a:pPr>
            <a:fld id="{2571A679-FAD7-4BEB-8BB6-E4B097F0DD2F}" type="slidenum">
              <a:rPr lang="en-US" b="0" smtClean="0">
                <a:solidFill>
                  <a:prstClr val="black">
                    <a:tint val="75000"/>
                  </a:prstClr>
                </a:solidFill>
                <a:latin typeface="Calibri" panose="020F0502020204030204"/>
              </a:rPr>
              <a:pPr fontAlgn="auto">
                <a:spcBef>
                  <a:spcPts val="0"/>
                </a:spcBef>
                <a:spcAft>
                  <a:spcPts val="0"/>
                </a:spcAft>
              </a:pPr>
              <a:t>‹#›</a:t>
            </a:fld>
            <a:endParaRPr lang="en-US" b="0">
              <a:solidFill>
                <a:prstClr val="black">
                  <a:tint val="75000"/>
                </a:prstClr>
              </a:solidFill>
              <a:latin typeface="Calibri" panose="020F0502020204030204"/>
            </a:endParaRPr>
          </a:p>
        </p:txBody>
      </p:sp>
    </p:spTree>
    <p:extLst>
      <p:ext uri="{BB962C8B-B14F-4D97-AF65-F5344CB8AC3E}">
        <p14:creationId xmlns:p14="http://schemas.microsoft.com/office/powerpoint/2010/main" val="162183708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1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Brian Alderman | MCT, CEO / Founder of MicroTechPoint</a:t>
            </a:r>
          </a:p>
          <a:p>
            <a:r>
              <a:rPr lang="en-US" dirty="0"/>
              <a:t>Tobias Ternstrom | Microsoft SQL Server Program Manager</a:t>
            </a:r>
          </a:p>
        </p:txBody>
      </p:sp>
      <p:sp>
        <p:nvSpPr>
          <p:cNvPr id="2" name="Title 1"/>
          <p:cNvSpPr>
            <a:spLocks noGrp="1"/>
          </p:cNvSpPr>
          <p:nvPr>
            <p:ph type="ctrTitle"/>
          </p:nvPr>
        </p:nvSpPr>
        <p:spPr/>
        <p:txBody>
          <a:bodyPr/>
          <a:lstStyle/>
          <a:p>
            <a:r>
              <a:rPr lang="en-US" sz="3000" dirty="0" smtClean="0"/>
              <a:t>Querying Microsoft SQL Server 2012</a:t>
            </a:r>
            <a:endParaRPr lang="en-US" sz="3000" dirty="0"/>
          </a:p>
        </p:txBody>
      </p:sp>
    </p:spTree>
    <p:extLst>
      <p:ext uri="{BB962C8B-B14F-4D97-AF65-F5344CB8AC3E}">
        <p14:creationId xmlns:p14="http://schemas.microsoft.com/office/powerpoint/2010/main" val="18660172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Commands and </a:t>
            </a:r>
            <a:r>
              <a:rPr lang="en-GB" sz="6000" dirty="0" smtClean="0">
                <a:solidFill>
                  <a:schemeClr val="bg1">
                    <a:alpha val="98824"/>
                  </a:schemeClr>
                </a:solidFill>
              </a:rPr>
              <a:t>Statement </a:t>
            </a:r>
            <a:r>
              <a:rPr lang="en-GB" sz="6000" dirty="0">
                <a:solidFill>
                  <a:schemeClr val="bg1">
                    <a:alpha val="98824"/>
                  </a:schemeClr>
                </a:solidFill>
              </a:rPr>
              <a:t>E</a:t>
            </a:r>
            <a:r>
              <a:rPr lang="en-GB" sz="6000" dirty="0" smtClean="0">
                <a:solidFill>
                  <a:schemeClr val="bg1">
                    <a:alpha val="98824"/>
                  </a:schemeClr>
                </a:solidFill>
              </a:rPr>
              <a:t>lements</a:t>
            </a:r>
            <a:endParaRPr lang="en-GB" sz="6000" dirty="0">
              <a:solidFill>
                <a:schemeClr val="bg1">
                  <a:alpha val="98824"/>
                </a:schemeClr>
              </a:solidFill>
            </a:endParaRPr>
          </a:p>
        </p:txBody>
      </p:sp>
    </p:spTree>
    <p:extLst>
      <p:ext uri="{BB962C8B-B14F-4D97-AF65-F5344CB8AC3E}">
        <p14:creationId xmlns:p14="http://schemas.microsoft.com/office/powerpoint/2010/main" val="211486752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22"/>
          <p:cNvSpPr>
            <a:spLocks noChangeArrowheads="1"/>
          </p:cNvSpPr>
          <p:nvPr/>
        </p:nvSpPr>
        <p:spPr bwMode="auto">
          <a:xfrm>
            <a:off x="6100763" y="1758950"/>
            <a:ext cx="2709862"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15" name="AutoShape 22"/>
          <p:cNvSpPr>
            <a:spLocks noChangeArrowheads="1"/>
          </p:cNvSpPr>
          <p:nvPr/>
        </p:nvSpPr>
        <p:spPr bwMode="auto">
          <a:xfrm>
            <a:off x="3219450" y="1758950"/>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14" name="AutoShape 22"/>
          <p:cNvSpPr>
            <a:spLocks noChangeArrowheads="1"/>
          </p:cNvSpPr>
          <p:nvPr/>
        </p:nvSpPr>
        <p:spPr bwMode="auto">
          <a:xfrm>
            <a:off x="276225" y="1758950"/>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71684" name="AutoShape 105"/>
          <p:cNvSpPr>
            <a:spLocks noChangeArrowheads="1"/>
          </p:cNvSpPr>
          <p:nvPr/>
        </p:nvSpPr>
        <p:spPr bwMode="auto">
          <a:xfrm>
            <a:off x="5099050" y="2259013"/>
            <a:ext cx="3392488" cy="3530600"/>
          </a:xfrm>
          <a:prstGeom prst="roundRect">
            <a:avLst>
              <a:gd name="adj" fmla="val 4167"/>
            </a:avLst>
          </a:prstGeom>
          <a:noFill/>
          <a:ln w="9525" algn="ctr">
            <a:noFill/>
            <a:round/>
            <a:headEnd/>
            <a:tailEnd/>
          </a:ln>
        </p:spPr>
        <p:txBody>
          <a:bodyPr/>
          <a:lstStyle/>
          <a:p>
            <a:pPr marL="234950" indent="-234950" eaLnBrk="0" hangingPunct="0">
              <a:lnSpc>
                <a:spcPct val="90000"/>
              </a:lnSpc>
              <a:spcBef>
                <a:spcPct val="40000"/>
              </a:spcBef>
              <a:buClr>
                <a:srgbClr val="8DACD0"/>
              </a:buClr>
              <a:buSzPct val="70000"/>
              <a:buFont typeface="Wingdings" pitchFamily="2" charset="2"/>
              <a:buNone/>
            </a:pPr>
            <a:endParaRPr lang="en-CA" sz="2200" b="0" dirty="0">
              <a:latin typeface="Arial Narrow" pitchFamily="34" charset="0"/>
            </a:endParaRPr>
          </a:p>
        </p:txBody>
      </p:sp>
      <p:sp>
        <p:nvSpPr>
          <p:cNvPr id="25" name="Rectangle 24"/>
          <p:cNvSpPr/>
          <p:nvPr/>
        </p:nvSpPr>
        <p:spPr>
          <a:xfrm>
            <a:off x="450850" y="1876425"/>
            <a:ext cx="2409825" cy="2722871"/>
          </a:xfrm>
          <a:prstGeom prst="rect">
            <a:avLst/>
          </a:prstGeom>
        </p:spPr>
        <p:txBody>
          <a:bodyPr lIns="0" tIns="0" rIns="0" bIns="0"/>
          <a:lstStyle/>
          <a:p>
            <a:pPr marL="166688" indent="-166688">
              <a:buFont typeface="Arial" pitchFamily="34" charset="0"/>
              <a:buChar char="•"/>
              <a:defRPr/>
            </a:pPr>
            <a:r>
              <a:rPr lang="en-US" sz="1600" b="0" dirty="0"/>
              <a:t>Statements for </a:t>
            </a:r>
            <a:r>
              <a:rPr lang="en-US" sz="1600" b="0" dirty="0" smtClean="0"/>
              <a:t>querying and </a:t>
            </a:r>
            <a:r>
              <a:rPr lang="en-US" sz="1600" b="0" dirty="0"/>
              <a:t>modifying </a:t>
            </a:r>
            <a:r>
              <a:rPr lang="en-US" sz="1600" b="0" dirty="0" smtClean="0"/>
              <a:t>data</a:t>
            </a:r>
            <a:br>
              <a:rPr lang="en-US" sz="1600" b="0" dirty="0" smtClean="0"/>
            </a:br>
            <a:endParaRPr lang="en-US" sz="1600" b="0" dirty="0"/>
          </a:p>
          <a:p>
            <a:pPr marL="166688" indent="-166688">
              <a:buFont typeface="Arial" pitchFamily="34" charset="0"/>
              <a:buChar char="•"/>
              <a:defRPr/>
            </a:pPr>
            <a:r>
              <a:rPr lang="en-US" sz="1600" b="0" dirty="0" smtClean="0"/>
              <a:t>SELECT</a:t>
            </a:r>
            <a:r>
              <a:rPr lang="en-US" sz="1600" b="0" dirty="0"/>
              <a:t>, INSERT, UPDATE, DELETE</a:t>
            </a:r>
          </a:p>
        </p:txBody>
      </p:sp>
      <p:sp>
        <p:nvSpPr>
          <p:cNvPr id="71687" name="Rectangle 29"/>
          <p:cNvSpPr>
            <a:spLocks noChangeArrowheads="1"/>
          </p:cNvSpPr>
          <p:nvPr/>
        </p:nvSpPr>
        <p:spPr bwMode="auto">
          <a:xfrm>
            <a:off x="3360738" y="1901825"/>
            <a:ext cx="2563812" cy="3017838"/>
          </a:xfrm>
          <a:prstGeom prst="rect">
            <a:avLst/>
          </a:prstGeom>
          <a:noFill/>
          <a:ln w="9525">
            <a:noFill/>
            <a:miter lim="800000"/>
            <a:headEnd/>
            <a:tailEnd/>
          </a:ln>
        </p:spPr>
        <p:txBody>
          <a:bodyPr lIns="0" tIns="0" rIns="0" bIns="0"/>
          <a:lstStyle/>
          <a:p>
            <a:pPr marL="166688" indent="-166688">
              <a:buFont typeface="Arial" charset="0"/>
              <a:buChar char="•"/>
            </a:pPr>
            <a:r>
              <a:rPr lang="en-US" sz="1600" b="0" dirty="0"/>
              <a:t>Statements for object </a:t>
            </a:r>
            <a:r>
              <a:rPr lang="en-US" sz="1600" b="0" dirty="0" smtClean="0"/>
              <a:t>definitions</a:t>
            </a:r>
            <a:br>
              <a:rPr lang="en-US" sz="1600" b="0" dirty="0" smtClean="0"/>
            </a:br>
            <a:endParaRPr lang="en-US" sz="1600" b="0" dirty="0"/>
          </a:p>
          <a:p>
            <a:pPr marL="166688" indent="-166688">
              <a:buFont typeface="Arial" charset="0"/>
              <a:buChar char="•"/>
            </a:pPr>
            <a:r>
              <a:rPr lang="en-US" sz="1600" b="0" dirty="0"/>
              <a:t>CREATE, ALTER, DROP</a:t>
            </a:r>
          </a:p>
        </p:txBody>
      </p:sp>
      <p:sp>
        <p:nvSpPr>
          <p:cNvPr id="71688" name="Rectangle 30"/>
          <p:cNvSpPr>
            <a:spLocks noChangeArrowheads="1"/>
          </p:cNvSpPr>
          <p:nvPr/>
        </p:nvSpPr>
        <p:spPr bwMode="auto">
          <a:xfrm>
            <a:off x="6113463" y="1889125"/>
            <a:ext cx="2625725" cy="2710171"/>
          </a:xfrm>
          <a:prstGeom prst="rect">
            <a:avLst/>
          </a:prstGeom>
          <a:noFill/>
          <a:ln w="9525">
            <a:noFill/>
            <a:miter lim="800000"/>
            <a:headEnd/>
            <a:tailEnd/>
          </a:ln>
        </p:spPr>
        <p:txBody>
          <a:bodyPr lIns="0" tIns="0" rIns="0" bIns="0"/>
          <a:lstStyle/>
          <a:p>
            <a:pPr marL="166688" indent="-166688">
              <a:buFont typeface="Arial" charset="0"/>
              <a:buChar char="•"/>
            </a:pPr>
            <a:r>
              <a:rPr lang="en-US" sz="1600" b="0" dirty="0"/>
              <a:t>Statements for security </a:t>
            </a:r>
            <a:r>
              <a:rPr lang="en-US" sz="1600" b="0" dirty="0" smtClean="0"/>
              <a:t>permissions</a:t>
            </a:r>
            <a:br>
              <a:rPr lang="en-US" sz="1600" b="0" dirty="0" smtClean="0"/>
            </a:br>
            <a:endParaRPr lang="en-US" sz="1600" b="0" dirty="0"/>
          </a:p>
          <a:p>
            <a:pPr marL="166688" indent="-166688">
              <a:buFont typeface="Arial" charset="0"/>
              <a:buChar char="•"/>
            </a:pPr>
            <a:r>
              <a:rPr lang="en-US" sz="1600" b="0" dirty="0"/>
              <a:t>GRANT, REVOKE, DENY</a:t>
            </a:r>
          </a:p>
        </p:txBody>
      </p:sp>
      <p:sp>
        <p:nvSpPr>
          <p:cNvPr id="71689" name="Text Box 99"/>
          <p:cNvSpPr txBox="1">
            <a:spLocks noChangeArrowheads="1"/>
          </p:cNvSpPr>
          <p:nvPr/>
        </p:nvSpPr>
        <p:spPr bwMode="auto">
          <a:xfrm>
            <a:off x="274638" y="1069975"/>
            <a:ext cx="2743200"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a:t>Data Manipulation Language (</a:t>
            </a:r>
            <a:r>
              <a:rPr lang="en-US" dirty="0" smtClean="0"/>
              <a:t>DML*)</a:t>
            </a:r>
            <a:endParaRPr lang="en-US" dirty="0"/>
          </a:p>
        </p:txBody>
      </p:sp>
      <p:sp>
        <p:nvSpPr>
          <p:cNvPr id="71690" name="Text Box 99"/>
          <p:cNvSpPr txBox="1">
            <a:spLocks noChangeArrowheads="1"/>
          </p:cNvSpPr>
          <p:nvPr/>
        </p:nvSpPr>
        <p:spPr bwMode="auto">
          <a:xfrm>
            <a:off x="3205163" y="1069975"/>
            <a:ext cx="2741612"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a:t>Data Definition Language (DDL)</a:t>
            </a:r>
          </a:p>
        </p:txBody>
      </p:sp>
      <p:sp>
        <p:nvSpPr>
          <p:cNvPr id="71691" name="Text Box 99"/>
          <p:cNvSpPr txBox="1">
            <a:spLocks noChangeArrowheads="1"/>
          </p:cNvSpPr>
          <p:nvPr/>
        </p:nvSpPr>
        <p:spPr bwMode="auto">
          <a:xfrm>
            <a:off x="6076950" y="1069976"/>
            <a:ext cx="2741613"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eaLnBrk="0" hangingPunct="0">
              <a:lnSpc>
                <a:spcPct val="90000"/>
              </a:lnSpc>
              <a:spcBef>
                <a:spcPct val="60000"/>
              </a:spcBef>
              <a:buClr>
                <a:srgbClr val="8DACD0"/>
              </a:buClr>
              <a:buSzPct val="70000"/>
            </a:pPr>
            <a:r>
              <a:rPr lang="en-US" dirty="0"/>
              <a:t>Data Control Language (DCL</a:t>
            </a:r>
            <a:r>
              <a:rPr lang="en-US" dirty="0" smtClean="0"/>
              <a:t>)</a:t>
            </a:r>
            <a:endParaRPr lang="en-US" dirty="0"/>
          </a:p>
        </p:txBody>
      </p:sp>
      <p:sp>
        <p:nvSpPr>
          <p:cNvPr id="2" name="TextBox 1"/>
          <p:cNvSpPr txBox="1"/>
          <p:nvPr/>
        </p:nvSpPr>
        <p:spPr>
          <a:xfrm>
            <a:off x="421155" y="5120274"/>
            <a:ext cx="5816807" cy="338554"/>
          </a:xfrm>
          <a:prstGeom prst="rect">
            <a:avLst/>
          </a:prstGeom>
          <a:noFill/>
        </p:spPr>
        <p:txBody>
          <a:bodyPr wrap="square" rtlCol="0">
            <a:spAutoFit/>
          </a:bodyPr>
          <a:lstStyle/>
          <a:p>
            <a:r>
              <a:rPr lang="en-US" sz="1600" b="0" dirty="0" smtClean="0"/>
              <a:t>* DML with SELECT is the primary focus of this course</a:t>
            </a:r>
            <a:endParaRPr lang="en-US" sz="1600" b="0" dirty="0"/>
          </a:p>
        </p:txBody>
      </p:sp>
      <p:sp>
        <p:nvSpPr>
          <p:cNvPr id="16" name="Title 15"/>
          <p:cNvSpPr>
            <a:spLocks noGrp="1"/>
          </p:cNvSpPr>
          <p:nvPr>
            <p:ph type="title" idx="4294967295"/>
          </p:nvPr>
        </p:nvSpPr>
        <p:spPr>
          <a:xfrm>
            <a:off x="0" y="0"/>
            <a:ext cx="7773988" cy="741363"/>
          </a:xfrm>
          <a:prstGeom prst="rect">
            <a:avLst/>
          </a:prstGeom>
        </p:spPr>
        <p:txBody>
          <a:bodyPr/>
          <a:lstStyle/>
          <a:p>
            <a:r>
              <a:rPr lang="en-US" sz="3600" b="0" kern="1200" dirty="0" smtClean="0">
                <a:solidFill>
                  <a:schemeClr val="accent6"/>
                </a:solidFill>
                <a:latin typeface="Verdana"/>
                <a:ea typeface="PMingLiU"/>
                <a:cs typeface="Arial"/>
              </a:rPr>
              <a:t>Categories of T-SQL statements</a:t>
            </a:r>
            <a:endParaRPr lang="en-US" sz="3600" dirty="0">
              <a:solidFill>
                <a:schemeClr val="accent6"/>
              </a:solidFill>
            </a:endParaRPr>
          </a:p>
        </p:txBody>
      </p:sp>
    </p:spTree>
    <p:extLst>
      <p:ext uri="{BB962C8B-B14F-4D97-AF65-F5344CB8AC3E}">
        <p14:creationId xmlns:p14="http://schemas.microsoft.com/office/powerpoint/2010/main" val="896012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3" name="Group 166"/>
          <p:cNvGrpSpPr>
            <a:grpSpLocks/>
          </p:cNvGrpSpPr>
          <p:nvPr/>
        </p:nvGrpSpPr>
        <p:grpSpPr bwMode="auto">
          <a:xfrm>
            <a:off x="153988" y="1136229"/>
            <a:ext cx="4311650" cy="808038"/>
            <a:chOff x="299" y="660"/>
            <a:chExt cx="3226" cy="509"/>
          </a:xfrm>
        </p:grpSpPr>
        <p:sp>
          <p:nvSpPr>
            <p:cNvPr id="31" name="AutoShape 167"/>
            <p:cNvSpPr>
              <a:spLocks noChangeArrowheads="1"/>
            </p:cNvSpPr>
            <p:nvPr/>
          </p:nvSpPr>
          <p:spPr bwMode="auto">
            <a:xfrm>
              <a:off x="299" y="687"/>
              <a:ext cx="2364" cy="338"/>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defRPr/>
              </a:pPr>
              <a:r>
                <a:rPr lang="en-US" b="0" dirty="0" smtClean="0"/>
                <a:t>Predicates and Operators</a:t>
              </a:r>
              <a:endParaRPr lang="en-US" b="0" dirty="0"/>
            </a:p>
          </p:txBody>
        </p:sp>
        <p:sp>
          <p:nvSpPr>
            <p:cNvPr id="49209"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sz="1400" b="0" dirty="0"/>
            </a:p>
          </p:txBody>
        </p:sp>
      </p:grpSp>
      <p:grpSp>
        <p:nvGrpSpPr>
          <p:cNvPr id="49154" name="Group 166"/>
          <p:cNvGrpSpPr>
            <a:grpSpLocks/>
          </p:cNvGrpSpPr>
          <p:nvPr/>
        </p:nvGrpSpPr>
        <p:grpSpPr bwMode="auto">
          <a:xfrm>
            <a:off x="4703763" y="2402681"/>
            <a:ext cx="4251325" cy="808038"/>
            <a:chOff x="299" y="660"/>
            <a:chExt cx="3226" cy="509"/>
          </a:xfrm>
        </p:grpSpPr>
        <p:sp>
          <p:nvSpPr>
            <p:cNvPr id="40" name="AutoShape 167"/>
            <p:cNvSpPr>
              <a:spLocks noChangeArrowheads="1"/>
            </p:cNvSpPr>
            <p:nvPr/>
          </p:nvSpPr>
          <p:spPr bwMode="auto">
            <a:xfrm>
              <a:off x="299" y="694"/>
              <a:ext cx="2351" cy="330"/>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defRPr/>
              </a:pPr>
              <a:r>
                <a:rPr lang="en-US" b="0" dirty="0" smtClean="0"/>
                <a:t>Control of Flow</a:t>
              </a:r>
              <a:endParaRPr lang="en-US" b="0" dirty="0"/>
            </a:p>
          </p:txBody>
        </p:sp>
        <p:sp>
          <p:nvSpPr>
            <p:cNvPr id="49207"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b="0" dirty="0"/>
            </a:p>
          </p:txBody>
        </p:sp>
      </p:grpSp>
      <p:grpSp>
        <p:nvGrpSpPr>
          <p:cNvPr id="49155" name="Group 166"/>
          <p:cNvGrpSpPr>
            <a:grpSpLocks/>
          </p:cNvGrpSpPr>
          <p:nvPr/>
        </p:nvGrpSpPr>
        <p:grpSpPr bwMode="auto">
          <a:xfrm>
            <a:off x="153988" y="2418337"/>
            <a:ext cx="4286250" cy="808037"/>
            <a:chOff x="299" y="660"/>
            <a:chExt cx="3226" cy="509"/>
          </a:xfrm>
        </p:grpSpPr>
        <p:sp>
          <p:nvSpPr>
            <p:cNvPr id="49" name="AutoShape 167"/>
            <p:cNvSpPr>
              <a:spLocks noChangeArrowheads="1"/>
            </p:cNvSpPr>
            <p:nvPr/>
          </p:nvSpPr>
          <p:spPr bwMode="auto">
            <a:xfrm>
              <a:off x="299" y="672"/>
              <a:ext cx="2359" cy="345"/>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defRPr/>
              </a:pPr>
              <a:r>
                <a:rPr lang="en-US" b="0" dirty="0" smtClean="0"/>
                <a:t>Functions</a:t>
              </a:r>
              <a:endParaRPr lang="en-US" b="0" dirty="0"/>
            </a:p>
          </p:txBody>
        </p:sp>
        <p:sp>
          <p:nvSpPr>
            <p:cNvPr id="49205"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b="0" dirty="0"/>
            </a:p>
          </p:txBody>
        </p:sp>
      </p:grpSp>
      <p:grpSp>
        <p:nvGrpSpPr>
          <p:cNvPr id="49156" name="Group 166"/>
          <p:cNvGrpSpPr>
            <a:grpSpLocks/>
          </p:cNvGrpSpPr>
          <p:nvPr/>
        </p:nvGrpSpPr>
        <p:grpSpPr bwMode="auto">
          <a:xfrm>
            <a:off x="160669" y="4969994"/>
            <a:ext cx="4289425" cy="808037"/>
            <a:chOff x="299" y="660"/>
            <a:chExt cx="3226" cy="509"/>
          </a:xfrm>
        </p:grpSpPr>
        <p:sp>
          <p:nvSpPr>
            <p:cNvPr id="58" name="AutoShape 167"/>
            <p:cNvSpPr>
              <a:spLocks noChangeArrowheads="1"/>
            </p:cNvSpPr>
            <p:nvPr/>
          </p:nvSpPr>
          <p:spPr bwMode="auto">
            <a:xfrm>
              <a:off x="299" y="694"/>
              <a:ext cx="2348" cy="337"/>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algn="ctr">
                <a:defRPr/>
              </a:pPr>
              <a:r>
                <a:rPr lang="en-US" b="0" dirty="0" smtClean="0"/>
                <a:t>Expressions</a:t>
              </a:r>
              <a:endParaRPr lang="en-IN" b="0" dirty="0"/>
            </a:p>
          </p:txBody>
        </p:sp>
        <p:sp>
          <p:nvSpPr>
            <p:cNvPr id="49203"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b="0" dirty="0"/>
            </a:p>
          </p:txBody>
        </p:sp>
      </p:grpSp>
      <p:grpSp>
        <p:nvGrpSpPr>
          <p:cNvPr id="49157" name="Group 166"/>
          <p:cNvGrpSpPr>
            <a:grpSpLocks/>
          </p:cNvGrpSpPr>
          <p:nvPr/>
        </p:nvGrpSpPr>
        <p:grpSpPr bwMode="auto">
          <a:xfrm>
            <a:off x="177800" y="3670192"/>
            <a:ext cx="4251325" cy="808037"/>
            <a:chOff x="299" y="660"/>
            <a:chExt cx="3226" cy="509"/>
          </a:xfrm>
        </p:grpSpPr>
        <p:sp>
          <p:nvSpPr>
            <p:cNvPr id="67" name="AutoShape 167"/>
            <p:cNvSpPr>
              <a:spLocks noChangeArrowheads="1"/>
            </p:cNvSpPr>
            <p:nvPr/>
          </p:nvSpPr>
          <p:spPr bwMode="auto">
            <a:xfrm>
              <a:off x="299" y="687"/>
              <a:ext cx="2351" cy="359"/>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defRPr/>
              </a:pPr>
              <a:r>
                <a:rPr lang="en-US" b="0" dirty="0" smtClean="0"/>
                <a:t>Variables</a:t>
              </a:r>
              <a:endParaRPr lang="en-US" b="0" dirty="0"/>
            </a:p>
          </p:txBody>
        </p:sp>
        <p:sp>
          <p:nvSpPr>
            <p:cNvPr id="49201"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b="0" dirty="0"/>
            </a:p>
          </p:txBody>
        </p:sp>
      </p:grpSp>
      <p:grpSp>
        <p:nvGrpSpPr>
          <p:cNvPr id="49158" name="Group 166"/>
          <p:cNvGrpSpPr>
            <a:grpSpLocks/>
          </p:cNvGrpSpPr>
          <p:nvPr/>
        </p:nvGrpSpPr>
        <p:grpSpPr bwMode="auto">
          <a:xfrm>
            <a:off x="4713288" y="3660839"/>
            <a:ext cx="4251325" cy="808038"/>
            <a:chOff x="299" y="660"/>
            <a:chExt cx="3226" cy="509"/>
          </a:xfrm>
        </p:grpSpPr>
        <p:sp>
          <p:nvSpPr>
            <p:cNvPr id="85" name="AutoShape 167"/>
            <p:cNvSpPr>
              <a:spLocks noChangeArrowheads="1"/>
            </p:cNvSpPr>
            <p:nvPr/>
          </p:nvSpPr>
          <p:spPr bwMode="auto">
            <a:xfrm>
              <a:off x="299" y="687"/>
              <a:ext cx="2353" cy="315"/>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defRPr/>
              </a:pPr>
              <a:r>
                <a:rPr lang="en-US" b="0" dirty="0" smtClean="0"/>
                <a:t>Comments</a:t>
              </a:r>
              <a:endParaRPr lang="en-US" b="0" dirty="0"/>
            </a:p>
          </p:txBody>
        </p:sp>
        <p:sp>
          <p:nvSpPr>
            <p:cNvPr id="49199"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b="0" dirty="0"/>
            </a:p>
          </p:txBody>
        </p:sp>
      </p:grpSp>
      <p:grpSp>
        <p:nvGrpSpPr>
          <p:cNvPr id="49159" name="Group 166"/>
          <p:cNvGrpSpPr>
            <a:grpSpLocks/>
          </p:cNvGrpSpPr>
          <p:nvPr/>
        </p:nvGrpSpPr>
        <p:grpSpPr bwMode="auto">
          <a:xfrm>
            <a:off x="4652963" y="1159402"/>
            <a:ext cx="4311650" cy="808038"/>
            <a:chOff x="299" y="660"/>
            <a:chExt cx="3226" cy="509"/>
          </a:xfrm>
        </p:grpSpPr>
        <p:sp>
          <p:nvSpPr>
            <p:cNvPr id="94" name="AutoShape 167"/>
            <p:cNvSpPr>
              <a:spLocks noChangeArrowheads="1"/>
            </p:cNvSpPr>
            <p:nvPr/>
          </p:nvSpPr>
          <p:spPr bwMode="auto">
            <a:xfrm>
              <a:off x="299" y="663"/>
              <a:ext cx="2339" cy="306"/>
            </a:xfrm>
            <a:prstGeom prst="roundRect">
              <a:avLst>
                <a:gd name="adj" fmla="val 166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defRPr/>
              </a:pPr>
              <a:r>
                <a:rPr lang="en-US" b="0" dirty="0" smtClean="0"/>
                <a:t>Batch Separators</a:t>
              </a:r>
              <a:endParaRPr lang="en-US" b="0" dirty="0"/>
            </a:p>
          </p:txBody>
        </p:sp>
        <p:sp>
          <p:nvSpPr>
            <p:cNvPr id="49197" name="AutoShape 107"/>
            <p:cNvSpPr>
              <a:spLocks noChangeArrowheads="1"/>
            </p:cNvSpPr>
            <p:nvPr/>
          </p:nvSpPr>
          <p:spPr bwMode="auto">
            <a:xfrm>
              <a:off x="2604" y="660"/>
              <a:ext cx="921" cy="509"/>
            </a:xfrm>
            <a:prstGeom prst="roundRect">
              <a:avLst>
                <a:gd name="adj" fmla="val 4167"/>
              </a:avLst>
            </a:prstGeom>
            <a:gradFill rotWithShape="1">
              <a:gsLst>
                <a:gs pos="0">
                  <a:srgbClr val="8DACD0"/>
                </a:gs>
                <a:gs pos="100000">
                  <a:srgbClr val="DEE7F1"/>
                </a:gs>
              </a:gsLst>
              <a:lin ang="5400000" scaled="1"/>
            </a:gradFill>
            <a:ln w="9525" algn="ctr">
              <a:solidFill>
                <a:srgbClr val="4D4D4D"/>
              </a:solidFill>
              <a:round/>
              <a:headEnd/>
              <a:tailEnd/>
            </a:ln>
          </p:spPr>
          <p:txBody>
            <a:bodyPr lIns="1737360" anchor="ctr"/>
            <a:lstStyle/>
            <a:p>
              <a:pPr algn="ctr" eaLnBrk="0" hangingPunct="0"/>
              <a:endParaRPr lang="en-IN" b="0" dirty="0"/>
            </a:p>
          </p:txBody>
        </p:sp>
      </p:grpSp>
      <p:pic>
        <p:nvPicPr>
          <p:cNvPr id="49167" name="Picture 153" descr="Collection_DomainGroup.png"/>
          <p:cNvPicPr>
            <a:picLocks noChangeAspect="1"/>
          </p:cNvPicPr>
          <p:nvPr/>
        </p:nvPicPr>
        <p:blipFill>
          <a:blip r:embed="rId3" cstate="print"/>
          <a:srcRect/>
          <a:stretch>
            <a:fillRect/>
          </a:stretch>
        </p:blipFill>
        <p:spPr bwMode="auto">
          <a:xfrm>
            <a:off x="7895115" y="2439194"/>
            <a:ext cx="936625" cy="735012"/>
          </a:xfrm>
          <a:prstGeom prst="rect">
            <a:avLst/>
          </a:prstGeom>
          <a:noFill/>
          <a:ln w="9525">
            <a:noFill/>
            <a:miter lim="800000"/>
            <a:headEnd/>
            <a:tailEnd/>
          </a:ln>
        </p:spPr>
      </p:pic>
      <p:pic>
        <p:nvPicPr>
          <p:cNvPr id="49169" name="Picture 155" descr="Package.png"/>
          <p:cNvPicPr>
            <a:picLocks noChangeAspect="1"/>
          </p:cNvPicPr>
          <p:nvPr/>
        </p:nvPicPr>
        <p:blipFill>
          <a:blip r:embed="rId4" cstate="print"/>
          <a:srcRect/>
          <a:stretch>
            <a:fillRect/>
          </a:stretch>
        </p:blipFill>
        <p:spPr bwMode="auto">
          <a:xfrm>
            <a:off x="3488425" y="5004919"/>
            <a:ext cx="658812" cy="754063"/>
          </a:xfrm>
          <a:prstGeom prst="rect">
            <a:avLst/>
          </a:prstGeom>
          <a:noFill/>
          <a:ln w="9525">
            <a:noFill/>
            <a:miter lim="800000"/>
            <a:headEnd/>
            <a:tailEnd/>
          </a:ln>
        </p:spPr>
      </p:pic>
      <p:pic>
        <p:nvPicPr>
          <p:cNvPr id="49171" name="Picture 156" descr="FileAttachment.png"/>
          <p:cNvPicPr>
            <a:picLocks noChangeAspect="1"/>
          </p:cNvPicPr>
          <p:nvPr/>
        </p:nvPicPr>
        <p:blipFill>
          <a:blip r:embed="rId5" cstate="print"/>
          <a:srcRect/>
          <a:stretch>
            <a:fillRect/>
          </a:stretch>
        </p:blipFill>
        <p:spPr bwMode="auto">
          <a:xfrm>
            <a:off x="7979132" y="3731329"/>
            <a:ext cx="738187" cy="633413"/>
          </a:xfrm>
          <a:prstGeom prst="rect">
            <a:avLst/>
          </a:prstGeom>
          <a:noFill/>
          <a:ln w="9525">
            <a:noFill/>
            <a:miter lim="800000"/>
            <a:headEnd/>
            <a:tailEnd/>
          </a:ln>
        </p:spPr>
      </p:pic>
      <p:pic>
        <p:nvPicPr>
          <p:cNvPr id="49174" name="Picture 159" descr="ObjectBrowser.png"/>
          <p:cNvPicPr>
            <a:picLocks noChangeAspect="1"/>
          </p:cNvPicPr>
          <p:nvPr/>
        </p:nvPicPr>
        <p:blipFill>
          <a:blip r:embed="rId6" cstate="print"/>
          <a:srcRect/>
          <a:stretch>
            <a:fillRect/>
          </a:stretch>
        </p:blipFill>
        <p:spPr bwMode="auto">
          <a:xfrm>
            <a:off x="7933592" y="1178737"/>
            <a:ext cx="812800" cy="803275"/>
          </a:xfrm>
          <a:prstGeom prst="rect">
            <a:avLst/>
          </a:prstGeom>
          <a:noFill/>
          <a:ln w="9525">
            <a:noFill/>
            <a:miter lim="800000"/>
            <a:headEnd/>
            <a:tailEnd/>
          </a:ln>
        </p:spPr>
      </p:pic>
      <p:pic>
        <p:nvPicPr>
          <p:cNvPr id="49175" name="Picture 161" descr="Tools.png"/>
          <p:cNvPicPr>
            <a:picLocks noChangeAspect="1"/>
          </p:cNvPicPr>
          <p:nvPr/>
        </p:nvPicPr>
        <p:blipFill>
          <a:blip r:embed="rId7" cstate="print"/>
          <a:srcRect/>
          <a:stretch>
            <a:fillRect/>
          </a:stretch>
        </p:blipFill>
        <p:spPr bwMode="auto">
          <a:xfrm>
            <a:off x="3650965" y="2490537"/>
            <a:ext cx="398399" cy="584201"/>
          </a:xfrm>
          <a:prstGeom prst="rect">
            <a:avLst/>
          </a:prstGeom>
          <a:noFill/>
          <a:ln w="9525">
            <a:noFill/>
            <a:miter lim="800000"/>
            <a:headEnd/>
            <a:tailEnd/>
          </a:ln>
        </p:spPr>
      </p:pic>
      <p:pic>
        <p:nvPicPr>
          <p:cNvPr id="49182" name="Picture 167" descr="WebServices.png"/>
          <p:cNvPicPr>
            <a:picLocks noChangeAspect="1"/>
          </p:cNvPicPr>
          <p:nvPr/>
        </p:nvPicPr>
        <p:blipFill>
          <a:blip r:embed="rId8" cstate="print"/>
          <a:srcRect/>
          <a:stretch>
            <a:fillRect/>
          </a:stretch>
        </p:blipFill>
        <p:spPr bwMode="auto">
          <a:xfrm>
            <a:off x="3361094" y="1210048"/>
            <a:ext cx="947738" cy="679450"/>
          </a:xfrm>
          <a:prstGeom prst="rect">
            <a:avLst/>
          </a:prstGeom>
          <a:noFill/>
          <a:ln w="9525">
            <a:noFill/>
            <a:miter lim="800000"/>
            <a:headEnd/>
            <a:tailEnd/>
          </a:ln>
        </p:spPr>
      </p:pic>
      <p:pic>
        <p:nvPicPr>
          <p:cNvPr id="59" name="Picture 61" descr="QuestionMark.png"/>
          <p:cNvPicPr>
            <a:picLocks noChangeAspect="1"/>
          </p:cNvPicPr>
          <p:nvPr/>
        </p:nvPicPr>
        <p:blipFill>
          <a:blip r:embed="rId9" cstate="print"/>
          <a:srcRect/>
          <a:stretch>
            <a:fillRect/>
          </a:stretch>
        </p:blipFill>
        <p:spPr bwMode="auto">
          <a:xfrm>
            <a:off x="3575978" y="3773379"/>
            <a:ext cx="504825" cy="601662"/>
          </a:xfrm>
          <a:prstGeom prst="rect">
            <a:avLst/>
          </a:prstGeom>
          <a:noFill/>
          <a:ln w="9525">
            <a:noFill/>
            <a:miter lim="800000"/>
            <a:headEnd/>
            <a:tailEnd/>
          </a:ln>
        </p:spPr>
      </p:pic>
      <p:sp>
        <p:nvSpPr>
          <p:cNvPr id="32" name="Title 31"/>
          <p:cNvSpPr>
            <a:spLocks noGrp="1"/>
          </p:cNvSpPr>
          <p:nvPr>
            <p:ph type="title" idx="4294967295"/>
          </p:nvPr>
        </p:nvSpPr>
        <p:spPr>
          <a:xfrm>
            <a:off x="0" y="0"/>
            <a:ext cx="7773988" cy="741363"/>
          </a:xfrm>
          <a:prstGeom prst="rect">
            <a:avLst/>
          </a:prstGeom>
        </p:spPr>
        <p:txBody>
          <a:bodyPr/>
          <a:lstStyle/>
          <a:p>
            <a:r>
              <a:rPr lang="en-US" sz="3600" b="0" kern="1200" dirty="0" smtClean="0">
                <a:solidFill>
                  <a:schemeClr val="accent6"/>
                </a:solidFill>
                <a:latin typeface="Verdana"/>
                <a:ea typeface="PMingLiU"/>
                <a:cs typeface="Arial"/>
              </a:rPr>
              <a:t>T-SQL </a:t>
            </a:r>
            <a:r>
              <a:rPr lang="en-US" sz="3600" dirty="0">
                <a:solidFill>
                  <a:schemeClr val="accent6"/>
                </a:solidFill>
                <a:latin typeface="Verdana"/>
                <a:ea typeface="PMingLiU"/>
                <a:cs typeface="Arial"/>
              </a:rPr>
              <a:t>l</a:t>
            </a:r>
            <a:r>
              <a:rPr lang="en-US" sz="3600" b="0" kern="1200" dirty="0" smtClean="0">
                <a:solidFill>
                  <a:schemeClr val="accent6"/>
                </a:solidFill>
                <a:latin typeface="Verdana"/>
                <a:ea typeface="PMingLiU"/>
                <a:cs typeface="Arial"/>
              </a:rPr>
              <a:t>anguage elements</a:t>
            </a:r>
            <a:endParaRPr lang="en-US" sz="3600" dirty="0">
              <a:solidFill>
                <a:schemeClr val="accent6"/>
              </a:solidFill>
            </a:endParaRPr>
          </a:p>
        </p:txBody>
      </p:sp>
    </p:spTree>
    <p:extLst>
      <p:ext uri="{BB962C8B-B14F-4D97-AF65-F5344CB8AC3E}">
        <p14:creationId xmlns:p14="http://schemas.microsoft.com/office/powerpoint/2010/main" val="3309797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8536976" cy="977030"/>
          </a:xfrm>
        </p:spPr>
        <p:txBody>
          <a:bodyPr/>
          <a:lstStyle/>
          <a:p>
            <a:r>
              <a:rPr lang="en-US" dirty="0"/>
              <a:t>T-SQL </a:t>
            </a:r>
            <a:r>
              <a:rPr lang="en-US" dirty="0" smtClean="0"/>
              <a:t>language elements</a:t>
            </a:r>
            <a:r>
              <a:rPr lang="en-US" dirty="0"/>
              <a:t>: </a:t>
            </a:r>
            <a:r>
              <a:rPr lang="en-US" dirty="0" smtClean="0"/>
              <a:t>predicates </a:t>
            </a:r>
            <a:r>
              <a:rPr lang="en-US" dirty="0"/>
              <a:t>and </a:t>
            </a:r>
            <a:r>
              <a:rPr lang="en-US" dirty="0" smtClean="0"/>
              <a:t>operators</a:t>
            </a:r>
            <a:endParaRPr lang="en-US" dirty="0"/>
          </a:p>
        </p:txBody>
      </p:sp>
      <p:graphicFrame>
        <p:nvGraphicFramePr>
          <p:cNvPr id="4" name="Group 5"/>
          <p:cNvGraphicFramePr>
            <a:graphicFrameLocks noGrp="1"/>
          </p:cNvGraphicFramePr>
          <p:nvPr>
            <p:extLst/>
          </p:nvPr>
        </p:nvGraphicFramePr>
        <p:xfrm>
          <a:off x="1421761" y="1078172"/>
          <a:ext cx="6152747" cy="4655116"/>
        </p:xfrm>
        <a:graphic>
          <a:graphicData uri="http://schemas.openxmlformats.org/drawingml/2006/table">
            <a:tbl>
              <a:tblPr/>
              <a:tblGrid>
                <a:gridCol w="3075539"/>
                <a:gridCol w="3077208"/>
              </a:tblGrid>
              <a:tr h="61978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smtClean="0">
                          <a:ln>
                            <a:noFill/>
                          </a:ln>
                          <a:solidFill>
                            <a:schemeClr val="tx1"/>
                          </a:solidFill>
                          <a:effectLst/>
                          <a:latin typeface="Verdana" pitchFamily="34" charset="0"/>
                          <a:cs typeface="Arial" charset="0"/>
                        </a:rPr>
                        <a:t>Elements:</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accent1">
                        <a:lumMod val="75000"/>
                      </a:schemeClr>
                    </a:solidFill>
                  </a:tcPr>
                </a:tc>
                <a:tc>
                  <a:txBody>
                    <a:bodyPr/>
                    <a:lstStyle/>
                    <a:p>
                      <a:pPr lvl="1" algn="l"/>
                      <a:r>
                        <a:rPr lang="en-US" b="1" dirty="0" smtClean="0"/>
                        <a:t>Predicates and Operators:</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accent1">
                        <a:lumMod val="75000"/>
                      </a:schemeClr>
                    </a:solidFill>
                  </a:tcPr>
                </a:tc>
              </a:tr>
              <a:tr h="736912">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lang="en-US" sz="2000" dirty="0" smtClean="0"/>
                        <a:t>Predicates</a:t>
                      </a:r>
                      <a:endParaRPr kumimoji="0" lang="en-US" sz="1800" b="0" i="1" u="none" strike="noStrike" cap="none" normalizeH="0" baseline="0" dirty="0" smtClean="0">
                        <a:ln>
                          <a:noFill/>
                        </a:ln>
                        <a:solidFill>
                          <a:schemeClr val="tx1"/>
                        </a:solidFill>
                        <a:effectLst/>
                        <a:latin typeface="Verdana" pitchFamily="34" charset="0"/>
                        <a:cs typeface="Arial" charset="0"/>
                      </a:endParaRP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lvl="1"/>
                      <a:r>
                        <a:rPr lang="en-US" dirty="0" smtClean="0"/>
                        <a:t>IN, BETWEEN, LIKE</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847389">
                <a:tc>
                  <a:txBody>
                    <a:bodyPr/>
                    <a:lstStyle/>
                    <a:p>
                      <a:r>
                        <a:rPr lang="en-US" sz="2000" dirty="0" smtClean="0"/>
                        <a:t>Comparison Operators</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lvl="1"/>
                      <a:r>
                        <a:rPr lang="en-US" dirty="0" smtClean="0"/>
                        <a:t>=, &gt;, &lt;, &gt;=, &lt;=, &lt;&gt;, !=, !&gt;, !&lt; </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74653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smtClean="0"/>
                        <a:t>Logical Operators</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lvl="1"/>
                      <a:r>
                        <a:rPr lang="en-US" dirty="0" smtClean="0"/>
                        <a:t>AND, OR, NOT</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85710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smtClean="0"/>
                        <a:t>Arithmetic Operators</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smtClean="0"/>
                        <a:t>+, -, *, /, %</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84738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smtClean="0"/>
                        <a:t>Concatenation</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smtClean="0"/>
                        <a:t>+</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bl>
          </a:graphicData>
        </a:graphic>
      </p:graphicFrame>
      <p:sp>
        <p:nvSpPr>
          <p:cNvPr id="5" name="TextBox 4"/>
          <p:cNvSpPr txBox="1"/>
          <p:nvPr/>
        </p:nvSpPr>
        <p:spPr>
          <a:xfrm>
            <a:off x="1427966" y="5974914"/>
            <a:ext cx="6175333" cy="400110"/>
          </a:xfrm>
          <a:prstGeom prst="rect">
            <a:avLst/>
          </a:prstGeom>
          <a:noFill/>
        </p:spPr>
        <p:txBody>
          <a:bodyPr wrap="square" rtlCol="0">
            <a:spAutoFit/>
          </a:bodyPr>
          <a:lstStyle/>
          <a:p>
            <a:r>
              <a:rPr lang="en-US" sz="2000" dirty="0" smtClean="0"/>
              <a:t>T-SQL enforces operator precedence</a:t>
            </a:r>
            <a:endParaRPr lang="en-US" sz="2000" dirty="0"/>
          </a:p>
        </p:txBody>
      </p:sp>
    </p:spTree>
    <p:extLst>
      <p:ext uri="{BB962C8B-B14F-4D97-AF65-F5344CB8AC3E}">
        <p14:creationId xmlns:p14="http://schemas.microsoft.com/office/powerpoint/2010/main" val="13137320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22"/>
          <p:cNvSpPr>
            <a:spLocks noChangeArrowheads="1"/>
          </p:cNvSpPr>
          <p:nvPr/>
        </p:nvSpPr>
        <p:spPr bwMode="auto">
          <a:xfrm>
            <a:off x="6100763" y="1758950"/>
            <a:ext cx="2709862"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15" name="AutoShape 22"/>
          <p:cNvSpPr>
            <a:spLocks noChangeArrowheads="1"/>
          </p:cNvSpPr>
          <p:nvPr/>
        </p:nvSpPr>
        <p:spPr bwMode="auto">
          <a:xfrm>
            <a:off x="3219450" y="1758950"/>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14" name="AutoShape 22"/>
          <p:cNvSpPr>
            <a:spLocks noChangeArrowheads="1"/>
          </p:cNvSpPr>
          <p:nvPr/>
        </p:nvSpPr>
        <p:spPr bwMode="auto">
          <a:xfrm>
            <a:off x="276225" y="1758950"/>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71684" name="AutoShape 105"/>
          <p:cNvSpPr>
            <a:spLocks noChangeArrowheads="1"/>
          </p:cNvSpPr>
          <p:nvPr/>
        </p:nvSpPr>
        <p:spPr bwMode="auto">
          <a:xfrm>
            <a:off x="5099050" y="2259013"/>
            <a:ext cx="3392488" cy="3530600"/>
          </a:xfrm>
          <a:prstGeom prst="roundRect">
            <a:avLst>
              <a:gd name="adj" fmla="val 4167"/>
            </a:avLst>
          </a:prstGeom>
          <a:noFill/>
          <a:ln w="9525" algn="ctr">
            <a:noFill/>
            <a:round/>
            <a:headEnd/>
            <a:tailEnd/>
          </a:ln>
        </p:spPr>
        <p:txBody>
          <a:bodyPr/>
          <a:lstStyle/>
          <a:p>
            <a:pPr marL="234950" indent="-234950" eaLnBrk="0" hangingPunct="0">
              <a:lnSpc>
                <a:spcPct val="90000"/>
              </a:lnSpc>
              <a:spcBef>
                <a:spcPct val="40000"/>
              </a:spcBef>
              <a:buClr>
                <a:srgbClr val="8DACD0"/>
              </a:buClr>
              <a:buSzPct val="70000"/>
              <a:buFont typeface="Wingdings" pitchFamily="2" charset="2"/>
              <a:buNone/>
            </a:pPr>
            <a:endParaRPr lang="en-CA" sz="2200" b="0" dirty="0">
              <a:latin typeface="Arial Narrow" pitchFamily="34" charset="0"/>
            </a:endParaRPr>
          </a:p>
        </p:txBody>
      </p:sp>
      <p:sp>
        <p:nvSpPr>
          <p:cNvPr id="25" name="Rectangle 24"/>
          <p:cNvSpPr/>
          <p:nvPr/>
        </p:nvSpPr>
        <p:spPr>
          <a:xfrm>
            <a:off x="450850" y="1876425"/>
            <a:ext cx="2409825" cy="2722871"/>
          </a:xfrm>
          <a:prstGeom prst="rect">
            <a:avLst/>
          </a:prstGeom>
        </p:spPr>
        <p:txBody>
          <a:bodyPr lIns="0" tIns="0" rIns="0" bIns="0"/>
          <a:lstStyle/>
          <a:p>
            <a:pPr marL="166688" indent="-166688">
              <a:buFont typeface="Arial" pitchFamily="34" charset="0"/>
              <a:buChar char="•"/>
              <a:defRPr/>
            </a:pPr>
            <a:r>
              <a:rPr lang="en-US" sz="2000" b="0" dirty="0" smtClean="0"/>
              <a:t>SUBSTRING</a:t>
            </a:r>
          </a:p>
          <a:p>
            <a:pPr marL="166688" indent="-166688">
              <a:buFont typeface="Arial" pitchFamily="34" charset="0"/>
              <a:buChar char="•"/>
              <a:defRPr/>
            </a:pPr>
            <a:r>
              <a:rPr lang="en-US" sz="2000" b="0" dirty="0" smtClean="0"/>
              <a:t>LEFT</a:t>
            </a:r>
            <a:r>
              <a:rPr lang="en-US" sz="2000" b="0" dirty="0"/>
              <a:t>, </a:t>
            </a:r>
            <a:r>
              <a:rPr lang="en-US" sz="2000" b="0" dirty="0" smtClean="0"/>
              <a:t>RIGHT</a:t>
            </a:r>
          </a:p>
          <a:p>
            <a:pPr marL="166688" indent="-166688">
              <a:buFont typeface="Arial" pitchFamily="34" charset="0"/>
              <a:buChar char="•"/>
              <a:defRPr/>
            </a:pPr>
            <a:r>
              <a:rPr lang="en-US" sz="2000" b="0" dirty="0" smtClean="0"/>
              <a:t>LEN</a:t>
            </a:r>
          </a:p>
          <a:p>
            <a:pPr marL="166688" indent="-166688">
              <a:buFont typeface="Arial" pitchFamily="34" charset="0"/>
              <a:buChar char="•"/>
              <a:defRPr/>
            </a:pPr>
            <a:r>
              <a:rPr lang="en-US" sz="2000" b="0" dirty="0" smtClean="0"/>
              <a:t>DATALENGTH</a:t>
            </a:r>
            <a:endParaRPr lang="en-US" sz="2000" b="0" dirty="0"/>
          </a:p>
          <a:p>
            <a:pPr marL="166688" indent="-166688">
              <a:buFont typeface="Arial" pitchFamily="34" charset="0"/>
              <a:buChar char="•"/>
              <a:defRPr/>
            </a:pPr>
            <a:r>
              <a:rPr lang="en-US" sz="2000" b="0" dirty="0" smtClean="0"/>
              <a:t>REPLACE</a:t>
            </a:r>
          </a:p>
          <a:p>
            <a:pPr marL="166688" indent="-166688">
              <a:buFont typeface="Arial" pitchFamily="34" charset="0"/>
              <a:buChar char="•"/>
              <a:defRPr/>
            </a:pPr>
            <a:r>
              <a:rPr lang="en-US" sz="2000" b="0" dirty="0" smtClean="0"/>
              <a:t>REPLICATE</a:t>
            </a:r>
          </a:p>
          <a:p>
            <a:pPr marL="166688" indent="-166688">
              <a:buFont typeface="Arial" pitchFamily="34" charset="0"/>
              <a:buChar char="•"/>
              <a:defRPr/>
            </a:pPr>
            <a:r>
              <a:rPr lang="en-US" sz="2000" b="0" dirty="0" smtClean="0"/>
              <a:t>UPPER</a:t>
            </a:r>
            <a:r>
              <a:rPr lang="en-US" sz="2000" b="0" dirty="0"/>
              <a:t>, </a:t>
            </a:r>
            <a:r>
              <a:rPr lang="en-US" sz="2000" b="0" dirty="0" smtClean="0"/>
              <a:t>LOWER</a:t>
            </a:r>
          </a:p>
          <a:p>
            <a:pPr marL="166688" indent="-166688">
              <a:buFont typeface="Arial" pitchFamily="34" charset="0"/>
              <a:buChar char="•"/>
              <a:defRPr/>
            </a:pPr>
            <a:r>
              <a:rPr lang="en-US" sz="2000" b="0" dirty="0" smtClean="0"/>
              <a:t>RTRIM</a:t>
            </a:r>
            <a:r>
              <a:rPr lang="en-US" sz="2000" b="0" dirty="0"/>
              <a:t>, LTRIM</a:t>
            </a:r>
          </a:p>
        </p:txBody>
      </p:sp>
      <p:sp>
        <p:nvSpPr>
          <p:cNvPr id="71687" name="Rectangle 29"/>
          <p:cNvSpPr>
            <a:spLocks noChangeArrowheads="1"/>
          </p:cNvSpPr>
          <p:nvPr/>
        </p:nvSpPr>
        <p:spPr bwMode="auto">
          <a:xfrm>
            <a:off x="3360738" y="1901825"/>
            <a:ext cx="2563812" cy="2820300"/>
          </a:xfrm>
          <a:prstGeom prst="rect">
            <a:avLst/>
          </a:prstGeom>
          <a:noFill/>
          <a:ln w="9525">
            <a:noFill/>
            <a:miter lim="800000"/>
            <a:headEnd/>
            <a:tailEnd/>
          </a:ln>
        </p:spPr>
        <p:txBody>
          <a:bodyPr lIns="0" tIns="0" rIns="0" bIns="0"/>
          <a:lstStyle/>
          <a:p>
            <a:pPr marL="166688" indent="-166688">
              <a:buFont typeface="Arial" charset="0"/>
              <a:buChar char="•"/>
            </a:pPr>
            <a:r>
              <a:rPr lang="en-US" sz="2000" b="0" dirty="0" smtClean="0"/>
              <a:t>GETDATE</a:t>
            </a:r>
          </a:p>
          <a:p>
            <a:pPr marL="166688" indent="-166688">
              <a:buFont typeface="Arial" charset="0"/>
              <a:buChar char="•"/>
            </a:pPr>
            <a:r>
              <a:rPr lang="en-US" sz="2000" b="0" dirty="0" smtClean="0"/>
              <a:t>SYSTDATETIME</a:t>
            </a:r>
          </a:p>
          <a:p>
            <a:pPr marL="166688" indent="-166688">
              <a:buFont typeface="Arial" charset="0"/>
              <a:buChar char="•"/>
            </a:pPr>
            <a:r>
              <a:rPr lang="en-US" sz="2000" b="0" dirty="0" smtClean="0"/>
              <a:t>GETUTCDATE</a:t>
            </a:r>
          </a:p>
          <a:p>
            <a:pPr marL="166688" indent="-166688">
              <a:buFont typeface="Arial" charset="0"/>
              <a:buChar char="•"/>
            </a:pPr>
            <a:r>
              <a:rPr lang="en-US" sz="2000" b="0" dirty="0" smtClean="0"/>
              <a:t>DATEADD</a:t>
            </a:r>
          </a:p>
          <a:p>
            <a:pPr marL="166688" indent="-166688">
              <a:buFont typeface="Arial" charset="0"/>
              <a:buChar char="•"/>
            </a:pPr>
            <a:r>
              <a:rPr lang="en-US" sz="2000" b="0" dirty="0" smtClean="0"/>
              <a:t>DATEDIFF</a:t>
            </a:r>
          </a:p>
          <a:p>
            <a:pPr marL="166688" indent="-166688">
              <a:buFont typeface="Arial" charset="0"/>
              <a:buChar char="•"/>
            </a:pPr>
            <a:r>
              <a:rPr lang="en-US" sz="2000" b="0" dirty="0" smtClean="0"/>
              <a:t>YEAR</a:t>
            </a:r>
          </a:p>
          <a:p>
            <a:pPr marL="166688" indent="-166688">
              <a:buFont typeface="Arial" charset="0"/>
              <a:buChar char="•"/>
            </a:pPr>
            <a:r>
              <a:rPr lang="en-US" sz="2000" b="0" dirty="0" smtClean="0"/>
              <a:t>MONTH</a:t>
            </a:r>
          </a:p>
          <a:p>
            <a:pPr marL="166688" indent="-166688">
              <a:buFont typeface="Arial" charset="0"/>
              <a:buChar char="•"/>
            </a:pPr>
            <a:r>
              <a:rPr lang="en-US" sz="2000" b="0" dirty="0" smtClean="0"/>
              <a:t>DAY</a:t>
            </a:r>
            <a:endParaRPr lang="en-US" sz="2000" b="0" dirty="0"/>
          </a:p>
        </p:txBody>
      </p:sp>
      <p:sp>
        <p:nvSpPr>
          <p:cNvPr id="71688" name="Rectangle 30"/>
          <p:cNvSpPr>
            <a:spLocks noChangeArrowheads="1"/>
          </p:cNvSpPr>
          <p:nvPr/>
        </p:nvSpPr>
        <p:spPr bwMode="auto">
          <a:xfrm>
            <a:off x="6113463" y="1889125"/>
            <a:ext cx="2625725" cy="2710171"/>
          </a:xfrm>
          <a:prstGeom prst="rect">
            <a:avLst/>
          </a:prstGeom>
          <a:noFill/>
          <a:ln w="9525">
            <a:noFill/>
            <a:miter lim="800000"/>
            <a:headEnd/>
            <a:tailEnd/>
          </a:ln>
        </p:spPr>
        <p:txBody>
          <a:bodyPr lIns="0" tIns="0" rIns="0" bIns="0"/>
          <a:lstStyle/>
          <a:p>
            <a:pPr marL="166688" indent="-166688">
              <a:buFont typeface="Arial" charset="0"/>
              <a:buChar char="•"/>
            </a:pPr>
            <a:r>
              <a:rPr lang="en-US" sz="2000" b="0" dirty="0" smtClean="0"/>
              <a:t>SUM</a:t>
            </a:r>
          </a:p>
          <a:p>
            <a:pPr marL="166688" indent="-166688">
              <a:buFont typeface="Arial" charset="0"/>
              <a:buChar char="•"/>
            </a:pPr>
            <a:r>
              <a:rPr lang="en-US" sz="2000" b="0" dirty="0" smtClean="0"/>
              <a:t>MIN</a:t>
            </a:r>
          </a:p>
          <a:p>
            <a:pPr marL="166688" indent="-166688">
              <a:buFont typeface="Arial" charset="0"/>
              <a:buChar char="•"/>
            </a:pPr>
            <a:r>
              <a:rPr lang="en-US" sz="2000" b="0" dirty="0" smtClean="0"/>
              <a:t>MAX</a:t>
            </a:r>
          </a:p>
          <a:p>
            <a:pPr marL="166688" indent="-166688">
              <a:buFont typeface="Arial" charset="0"/>
              <a:buChar char="•"/>
            </a:pPr>
            <a:r>
              <a:rPr lang="en-US" sz="2000" b="0" dirty="0" smtClean="0"/>
              <a:t>AVG</a:t>
            </a:r>
          </a:p>
          <a:p>
            <a:pPr marL="166688" indent="-166688">
              <a:buFont typeface="Arial" charset="0"/>
              <a:buChar char="•"/>
            </a:pPr>
            <a:r>
              <a:rPr lang="en-US" sz="2000" b="0" dirty="0" smtClean="0"/>
              <a:t>COUNT</a:t>
            </a:r>
            <a:endParaRPr lang="en-US" sz="2000" b="0" dirty="0"/>
          </a:p>
        </p:txBody>
      </p:sp>
      <p:sp>
        <p:nvSpPr>
          <p:cNvPr id="71689" name="Text Box 99"/>
          <p:cNvSpPr txBox="1">
            <a:spLocks noChangeArrowheads="1"/>
          </p:cNvSpPr>
          <p:nvPr/>
        </p:nvSpPr>
        <p:spPr bwMode="auto">
          <a:xfrm>
            <a:off x="274638" y="1069975"/>
            <a:ext cx="2743200"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a:t>String F</a:t>
            </a:r>
            <a:r>
              <a:rPr lang="en-US" dirty="0" smtClean="0"/>
              <a:t>unctions</a:t>
            </a:r>
            <a:endParaRPr lang="en-US" dirty="0"/>
          </a:p>
        </p:txBody>
      </p:sp>
      <p:sp>
        <p:nvSpPr>
          <p:cNvPr id="71690" name="Text Box 99"/>
          <p:cNvSpPr txBox="1">
            <a:spLocks noChangeArrowheads="1"/>
          </p:cNvSpPr>
          <p:nvPr/>
        </p:nvSpPr>
        <p:spPr bwMode="auto">
          <a:xfrm>
            <a:off x="3205163" y="1069975"/>
            <a:ext cx="2741612"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a:t>Date and Time </a:t>
            </a:r>
            <a:r>
              <a:rPr lang="en-US" dirty="0" smtClean="0"/>
              <a:t>Functions</a:t>
            </a:r>
            <a:endParaRPr lang="en-US" dirty="0"/>
          </a:p>
        </p:txBody>
      </p:sp>
      <p:sp>
        <p:nvSpPr>
          <p:cNvPr id="71691" name="Text Box 99"/>
          <p:cNvSpPr txBox="1">
            <a:spLocks noChangeArrowheads="1"/>
          </p:cNvSpPr>
          <p:nvPr/>
        </p:nvSpPr>
        <p:spPr bwMode="auto">
          <a:xfrm>
            <a:off x="6076950" y="1069976"/>
            <a:ext cx="2741613"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a:t>Aggregate </a:t>
            </a:r>
            <a:r>
              <a:rPr lang="en-US" dirty="0" smtClean="0"/>
              <a:t>Functions</a:t>
            </a:r>
            <a:endParaRPr lang="en-US" dirty="0"/>
          </a:p>
        </p:txBody>
      </p:sp>
      <p:sp>
        <p:nvSpPr>
          <p:cNvPr id="13" name="Title 12"/>
          <p:cNvSpPr>
            <a:spLocks noGrp="1"/>
          </p:cNvSpPr>
          <p:nvPr>
            <p:ph type="title" idx="4294967295"/>
          </p:nvPr>
        </p:nvSpPr>
        <p:spPr>
          <a:xfrm>
            <a:off x="0" y="0"/>
            <a:ext cx="8004132" cy="741363"/>
          </a:xfrm>
          <a:prstGeom prst="rect">
            <a:avLst/>
          </a:prstGeom>
        </p:spPr>
        <p:txBody>
          <a:bodyPr/>
          <a:lstStyle/>
          <a:p>
            <a:pPr rtl="0" fontAlgn="base"/>
            <a:r>
              <a:rPr lang="en-US" sz="3600" b="0" kern="1200" dirty="0" smtClean="0">
                <a:solidFill>
                  <a:schemeClr val="accent6"/>
                </a:solidFill>
                <a:latin typeface="Verdana"/>
                <a:ea typeface="PMingLiU"/>
                <a:cs typeface="Arial"/>
              </a:rPr>
              <a:t>T-SQL language elements: functions</a:t>
            </a:r>
            <a:endParaRPr lang="en-US" sz="3600" dirty="0" smtClean="0">
              <a:solidFill>
                <a:schemeClr val="accent6"/>
              </a:solidFill>
            </a:endParaRPr>
          </a:p>
        </p:txBody>
      </p:sp>
    </p:spTree>
    <p:extLst>
      <p:ext uri="{BB962C8B-B14F-4D97-AF65-F5344CB8AC3E}">
        <p14:creationId xmlns:p14="http://schemas.microsoft.com/office/powerpoint/2010/main" val="32362023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T-SQL language elements: variables</a:t>
            </a:r>
            <a:endParaRPr lang="en-US" dirty="0"/>
          </a:p>
        </p:txBody>
      </p:sp>
      <p:sp>
        <p:nvSpPr>
          <p:cNvPr id="3" name="Content Placeholder 2"/>
          <p:cNvSpPr>
            <a:spLocks noGrp="1"/>
          </p:cNvSpPr>
          <p:nvPr>
            <p:ph idx="1"/>
          </p:nvPr>
        </p:nvSpPr>
        <p:spPr/>
        <p:txBody>
          <a:bodyPr/>
          <a:lstStyle/>
          <a:p>
            <a:r>
              <a:rPr lang="en-US" sz="2000" dirty="0" smtClean="0"/>
              <a:t>Local variables in T-SQL temporarily store a value of a specific data type</a:t>
            </a:r>
          </a:p>
          <a:p>
            <a:r>
              <a:rPr lang="en-US" sz="2000" dirty="0" smtClean="0"/>
              <a:t>Name begins with single @ sign</a:t>
            </a:r>
          </a:p>
          <a:p>
            <a:pPr lvl="1"/>
            <a:r>
              <a:rPr lang="en-US" sz="2000" dirty="0" smtClean="0"/>
              <a:t>@@ reserved for system functions</a:t>
            </a:r>
          </a:p>
          <a:p>
            <a:r>
              <a:rPr lang="en-US" sz="2000" dirty="0" smtClean="0"/>
              <a:t>Assigned a data type</a:t>
            </a:r>
          </a:p>
          <a:p>
            <a:r>
              <a:rPr lang="en-US" sz="2000" dirty="0" smtClean="0"/>
              <a:t>Must be declared and used within the same batch</a:t>
            </a:r>
          </a:p>
          <a:p>
            <a:r>
              <a:rPr lang="en-US" sz="2000" dirty="0" smtClean="0"/>
              <a:t>In SQL Server 2008 and later, can declare and initialize in the same statement</a:t>
            </a:r>
          </a:p>
          <a:p>
            <a:endParaRPr lang="en-US" dirty="0"/>
          </a:p>
        </p:txBody>
      </p:sp>
      <p:sp>
        <p:nvSpPr>
          <p:cNvPr id="4" name="AutoShape 3"/>
          <p:cNvSpPr>
            <a:spLocks noChangeArrowheads="1"/>
          </p:cNvSpPr>
          <p:nvPr/>
        </p:nvSpPr>
        <p:spPr bwMode="auto">
          <a:xfrm>
            <a:off x="1334457" y="4085819"/>
            <a:ext cx="6256338"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dirty="0">
                <a:solidFill>
                  <a:srgbClr val="0000FF"/>
                </a:solidFill>
                <a:latin typeface="Lucida Sans Typewriter" pitchFamily="49" charset="0"/>
              </a:rPr>
              <a:t>DECLARE</a:t>
            </a:r>
            <a:r>
              <a:rPr lang="en-US" sz="2000" dirty="0">
                <a:solidFill>
                  <a:prstClr val="black"/>
                </a:solidFill>
                <a:latin typeface="Lucida Sans Typewriter" pitchFamily="49" charset="0"/>
              </a:rPr>
              <a:t> @MyVar </a:t>
            </a:r>
            <a:r>
              <a:rPr lang="en-US" sz="2000" dirty="0">
                <a:solidFill>
                  <a:srgbClr val="0000FF"/>
                </a:solidFill>
                <a:latin typeface="Lucida Sans Typewriter" pitchFamily="49" charset="0"/>
              </a:rPr>
              <a:t>int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30</a:t>
            </a:r>
            <a:r>
              <a:rPr lang="en-US" sz="2000" dirty="0">
                <a:solidFill>
                  <a:srgbClr val="808080"/>
                </a:solidFill>
                <a:latin typeface="Lucida Sans Typewriter" pitchFamily="49" charset="0"/>
              </a:rPr>
              <a:t>;</a:t>
            </a:r>
          </a:p>
        </p:txBody>
      </p:sp>
    </p:spTree>
    <p:extLst>
      <p:ext uri="{BB962C8B-B14F-4D97-AF65-F5344CB8AC3E}">
        <p14:creationId xmlns:p14="http://schemas.microsoft.com/office/powerpoint/2010/main" val="37502071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6"/>
                </a:solidFill>
                <a:effectLst/>
                <a:latin typeface="+mj-lt"/>
                <a:ea typeface="+mj-ea"/>
                <a:cs typeface="+mj-cs"/>
              </a:rPr>
              <a:t>T-SQL language elements: expressions</a:t>
            </a:r>
            <a:endParaRPr lang="en-US" sz="3600" dirty="0">
              <a:solidFill>
                <a:schemeClr val="accent6"/>
              </a:solidFill>
            </a:endParaRPr>
          </a:p>
        </p:txBody>
      </p:sp>
      <p:sp>
        <p:nvSpPr>
          <p:cNvPr id="3" name="Content Placeholder 2"/>
          <p:cNvSpPr>
            <a:spLocks noGrp="1"/>
          </p:cNvSpPr>
          <p:nvPr>
            <p:ph idx="1"/>
          </p:nvPr>
        </p:nvSpPr>
        <p:spPr/>
        <p:txBody>
          <a:bodyPr/>
          <a:lstStyle/>
          <a:p>
            <a:r>
              <a:rPr lang="en-US" sz="2000" dirty="0" smtClean="0"/>
              <a:t>Combination of identifiers, values, and operators evaluated to obtain a single result</a:t>
            </a:r>
          </a:p>
          <a:p>
            <a:r>
              <a:rPr lang="en-US" sz="2000" dirty="0" smtClean="0"/>
              <a:t>Can be used in SELECT statements</a:t>
            </a:r>
          </a:p>
          <a:p>
            <a:pPr lvl="1"/>
            <a:r>
              <a:rPr lang="en-US" sz="2000" dirty="0" smtClean="0"/>
              <a:t>SELECT clause</a:t>
            </a:r>
          </a:p>
          <a:p>
            <a:pPr lvl="1"/>
            <a:r>
              <a:rPr lang="en-US" sz="2000" dirty="0" smtClean="0"/>
              <a:t>WHERE clause</a:t>
            </a:r>
          </a:p>
          <a:p>
            <a:r>
              <a:rPr lang="en-US" sz="2000" dirty="0" smtClean="0"/>
              <a:t>Can be single constant, single-valued function, or variable</a:t>
            </a:r>
          </a:p>
          <a:p>
            <a:r>
              <a:rPr lang="en-US" sz="2000" dirty="0" smtClean="0"/>
              <a:t>Can be combined if expressions have same the data type</a:t>
            </a:r>
          </a:p>
        </p:txBody>
      </p:sp>
      <p:sp>
        <p:nvSpPr>
          <p:cNvPr id="4" name="AutoShape 3"/>
          <p:cNvSpPr>
            <a:spLocks noChangeArrowheads="1"/>
          </p:cNvSpPr>
          <p:nvPr/>
        </p:nvSpPr>
        <p:spPr bwMode="auto">
          <a:xfrm>
            <a:off x="789305" y="4147036"/>
            <a:ext cx="6256338"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a:t>
            </a:r>
            <a:r>
              <a:rPr lang="en-US" sz="2000" dirty="0" smtClean="0">
                <a:solidFill>
                  <a:srgbClr val="FF00FF"/>
                </a:solidFill>
                <a:latin typeface="Lucida Sans Typewriter" pitchFamily="49" charset="0"/>
              </a:rPr>
              <a:t>YEAR</a:t>
            </a:r>
            <a:r>
              <a:rPr lang="en-US" sz="2000" dirty="0"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OrderDate</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1 </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p:txBody>
      </p:sp>
      <p:sp>
        <p:nvSpPr>
          <p:cNvPr id="5" name="AutoShape 3"/>
          <p:cNvSpPr>
            <a:spLocks noChangeArrowheads="1"/>
          </p:cNvSpPr>
          <p:nvPr/>
        </p:nvSpPr>
        <p:spPr bwMode="auto">
          <a:xfrm>
            <a:off x="789305" y="4688176"/>
            <a:ext cx="6256338"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OrderQty</a:t>
            </a:r>
            <a:r>
              <a:rPr lang="en-US" sz="2000" dirty="0" smtClean="0">
                <a:solidFill>
                  <a:prstClr val="black"/>
                </a:solidFill>
                <a:latin typeface="Lucida Sans Typewriter" pitchFamily="49" charset="0"/>
              </a:rPr>
              <a:t>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UnitPrice</a:t>
            </a:r>
            <a:r>
              <a:rPr lang="en-US" sz="2000" dirty="0" smtClean="0">
                <a:solidFill>
                  <a:prstClr val="black"/>
                </a:solidFill>
                <a:latin typeface="Lucida Sans Typewriter" pitchFamily="49" charset="0"/>
              </a:rPr>
              <a:t> ...</a:t>
            </a:r>
            <a:endParaRPr lang="en-US" sz="2000" dirty="0">
              <a:solidFill>
                <a:srgbClr val="808080"/>
              </a:solidFill>
              <a:latin typeface="Lucida Sans Typewriter" pitchFamily="49" charset="0"/>
            </a:endParaRPr>
          </a:p>
        </p:txBody>
      </p:sp>
    </p:spTree>
    <p:extLst>
      <p:ext uri="{BB962C8B-B14F-4D97-AF65-F5344CB8AC3E}">
        <p14:creationId xmlns:p14="http://schemas.microsoft.com/office/powerpoint/2010/main" val="19605499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T-SQL language elements: batch</a:t>
            </a:r>
            <a:r>
              <a:rPr lang="en-US" baseline="0" dirty="0" smtClean="0"/>
              <a:t> separators</a:t>
            </a:r>
            <a:endParaRPr lang="en-US" dirty="0"/>
          </a:p>
        </p:txBody>
      </p:sp>
      <p:sp>
        <p:nvSpPr>
          <p:cNvPr id="3" name="Content Placeholder 2"/>
          <p:cNvSpPr>
            <a:spLocks noGrp="1"/>
          </p:cNvSpPr>
          <p:nvPr>
            <p:ph idx="1"/>
          </p:nvPr>
        </p:nvSpPr>
        <p:spPr>
          <a:xfrm>
            <a:off x="482601" y="929558"/>
            <a:ext cx="7751762" cy="4386262"/>
          </a:xfrm>
        </p:spPr>
        <p:txBody>
          <a:bodyPr/>
          <a:lstStyle/>
          <a:p>
            <a:r>
              <a:rPr lang="en-US" sz="2000" dirty="0" smtClean="0"/>
              <a:t>Batches are sets</a:t>
            </a:r>
            <a:r>
              <a:rPr lang="en-US" sz="2000" baseline="0" dirty="0" smtClean="0"/>
              <a:t> of commands sent to SQL Server as a unit</a:t>
            </a:r>
          </a:p>
          <a:p>
            <a:r>
              <a:rPr lang="en-US" sz="2000" dirty="0" smtClean="0"/>
              <a:t>Batches determine variable scope, name resolution</a:t>
            </a:r>
          </a:p>
          <a:p>
            <a:r>
              <a:rPr lang="en-US" sz="2000" dirty="0" smtClean="0"/>
              <a:t>To separate statements into batches, use a separator:</a:t>
            </a:r>
          </a:p>
          <a:p>
            <a:pPr lvl="1"/>
            <a:r>
              <a:rPr lang="en-US" sz="2000" dirty="0" smtClean="0"/>
              <a:t>SQL Server tools use the GO keyword</a:t>
            </a:r>
          </a:p>
          <a:p>
            <a:pPr lvl="1"/>
            <a:r>
              <a:rPr lang="en-US" sz="2000" dirty="0" smtClean="0"/>
              <a:t>GO is not a SQL Server T-SQL command</a:t>
            </a:r>
          </a:p>
        </p:txBody>
      </p:sp>
    </p:spTree>
    <p:extLst>
      <p:ext uri="{BB962C8B-B14F-4D97-AF65-F5344CB8AC3E}">
        <p14:creationId xmlns:p14="http://schemas.microsoft.com/office/powerpoint/2010/main" val="27493322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T-SQL </a:t>
            </a:r>
            <a:r>
              <a:rPr lang="en-US" dirty="0"/>
              <a:t>l</a:t>
            </a:r>
            <a:r>
              <a:rPr lang="en-US" dirty="0" smtClean="0"/>
              <a:t>anguage elements:</a:t>
            </a:r>
            <a:r>
              <a:rPr lang="en-US" baseline="0" dirty="0" smtClean="0"/>
              <a:t> control of flow, errors,</a:t>
            </a:r>
            <a:r>
              <a:rPr lang="en-US" dirty="0" smtClean="0"/>
              <a:t> and transactions</a:t>
            </a:r>
            <a:endParaRPr lang="en-US" dirty="0"/>
          </a:p>
        </p:txBody>
      </p:sp>
      <p:sp>
        <p:nvSpPr>
          <p:cNvPr id="3" name="Content Placeholder 2"/>
          <p:cNvSpPr>
            <a:spLocks noGrp="1"/>
          </p:cNvSpPr>
          <p:nvPr>
            <p:ph idx="1"/>
          </p:nvPr>
        </p:nvSpPr>
        <p:spPr/>
        <p:txBody>
          <a:bodyPr/>
          <a:lstStyle/>
          <a:p>
            <a:endParaRPr lang="en-US" sz="2000" dirty="0" smtClean="0"/>
          </a:p>
          <a:p>
            <a:r>
              <a:rPr lang="en-US" sz="2000" dirty="0" smtClean="0"/>
              <a:t>Allow you to control the flow of execution within code, handle errors, and maintain transactions</a:t>
            </a:r>
          </a:p>
          <a:p>
            <a:r>
              <a:rPr lang="en-US" sz="2000" dirty="0" smtClean="0"/>
              <a:t>Used in programmatic code objects</a:t>
            </a:r>
          </a:p>
          <a:p>
            <a:pPr lvl="1"/>
            <a:r>
              <a:rPr lang="en-US" sz="2000" dirty="0" smtClean="0"/>
              <a:t>Stored procedures, triggers, statement blocks</a:t>
            </a:r>
          </a:p>
          <a:p>
            <a:pPr lvl="1"/>
            <a:endParaRPr lang="en-US" dirty="0" smtClean="0"/>
          </a:p>
        </p:txBody>
      </p:sp>
      <p:sp>
        <p:nvSpPr>
          <p:cNvPr id="4" name="AutoShape 22"/>
          <p:cNvSpPr>
            <a:spLocks noChangeArrowheads="1"/>
          </p:cNvSpPr>
          <p:nvPr/>
        </p:nvSpPr>
        <p:spPr bwMode="auto">
          <a:xfrm>
            <a:off x="5921829" y="4099440"/>
            <a:ext cx="2888796" cy="1887703"/>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5" name="AutoShape 22"/>
          <p:cNvSpPr>
            <a:spLocks noChangeArrowheads="1"/>
          </p:cNvSpPr>
          <p:nvPr/>
        </p:nvSpPr>
        <p:spPr bwMode="auto">
          <a:xfrm>
            <a:off x="3385453" y="4088554"/>
            <a:ext cx="2380570" cy="1898589"/>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marL="285750" indent="-285750">
              <a:buFont typeface="Arial" pitchFamily="34" charset="0"/>
              <a:buChar char="•"/>
              <a:defRPr/>
            </a:pPr>
            <a:r>
              <a:rPr lang="en-US" b="0" dirty="0" smtClean="0"/>
              <a:t>TRY...CATCH</a:t>
            </a:r>
          </a:p>
        </p:txBody>
      </p:sp>
      <p:sp>
        <p:nvSpPr>
          <p:cNvPr id="6" name="AutoShape 22"/>
          <p:cNvSpPr>
            <a:spLocks noChangeArrowheads="1"/>
          </p:cNvSpPr>
          <p:nvPr/>
        </p:nvSpPr>
        <p:spPr bwMode="auto">
          <a:xfrm>
            <a:off x="504831" y="4099441"/>
            <a:ext cx="2709863" cy="1887702"/>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7" name="Rectangle 6"/>
          <p:cNvSpPr/>
          <p:nvPr/>
        </p:nvSpPr>
        <p:spPr>
          <a:xfrm>
            <a:off x="653143" y="4134366"/>
            <a:ext cx="2207532" cy="1852778"/>
          </a:xfrm>
          <a:prstGeom prst="rect">
            <a:avLst/>
          </a:prstGeom>
        </p:spPr>
        <p:txBody>
          <a:bodyPr lIns="0" tIns="0" rIns="0" bIns="0"/>
          <a:lstStyle/>
          <a:p>
            <a:pPr marL="166688" indent="-166688">
              <a:buFont typeface="Arial" pitchFamily="34" charset="0"/>
              <a:buChar char="•"/>
              <a:defRPr/>
            </a:pPr>
            <a:r>
              <a:rPr lang="en-US" b="0" dirty="0" smtClean="0"/>
              <a:t>IF...ELSE</a:t>
            </a:r>
            <a:endParaRPr lang="en-US" b="0" dirty="0"/>
          </a:p>
          <a:p>
            <a:pPr marL="166688" indent="-166688">
              <a:buFont typeface="Arial" pitchFamily="34" charset="0"/>
              <a:buChar char="•"/>
              <a:defRPr/>
            </a:pPr>
            <a:r>
              <a:rPr lang="en-US" b="0" dirty="0" smtClean="0"/>
              <a:t>WHILE</a:t>
            </a:r>
          </a:p>
          <a:p>
            <a:pPr marL="166688" indent="-166688">
              <a:buFont typeface="Arial" pitchFamily="34" charset="0"/>
              <a:buChar char="•"/>
              <a:defRPr/>
            </a:pPr>
            <a:r>
              <a:rPr lang="en-US" b="0" dirty="0" smtClean="0"/>
              <a:t>BREAK</a:t>
            </a:r>
          </a:p>
          <a:p>
            <a:pPr marL="166688" indent="-166688">
              <a:buFont typeface="Arial" pitchFamily="34" charset="0"/>
              <a:buChar char="•"/>
              <a:defRPr/>
            </a:pPr>
            <a:r>
              <a:rPr lang="en-US" b="0" dirty="0" smtClean="0"/>
              <a:t>CONTINUE</a:t>
            </a:r>
          </a:p>
          <a:p>
            <a:pPr marL="166688" indent="-166688">
              <a:buFont typeface="Arial" pitchFamily="34" charset="0"/>
              <a:buChar char="•"/>
              <a:defRPr/>
            </a:pPr>
            <a:r>
              <a:rPr lang="en-US" b="0" dirty="0" smtClean="0"/>
              <a:t>BEGIN...END</a:t>
            </a:r>
            <a:endParaRPr lang="en-US" b="0" dirty="0"/>
          </a:p>
        </p:txBody>
      </p:sp>
      <p:sp>
        <p:nvSpPr>
          <p:cNvPr id="8" name="Rectangle 30"/>
          <p:cNvSpPr>
            <a:spLocks noChangeArrowheads="1"/>
          </p:cNvSpPr>
          <p:nvPr/>
        </p:nvSpPr>
        <p:spPr bwMode="auto">
          <a:xfrm>
            <a:off x="6164490" y="4105008"/>
            <a:ext cx="2654074" cy="1882135"/>
          </a:xfrm>
          <a:prstGeom prst="rect">
            <a:avLst/>
          </a:prstGeom>
          <a:noFill/>
          <a:ln w="9525">
            <a:noFill/>
            <a:miter lim="800000"/>
            <a:headEnd/>
            <a:tailEnd/>
          </a:ln>
        </p:spPr>
        <p:txBody>
          <a:bodyPr lIns="0" tIns="0" rIns="0" bIns="0"/>
          <a:lstStyle/>
          <a:p>
            <a:pPr marL="166688" indent="-166688">
              <a:buFont typeface="Arial" charset="0"/>
              <a:buChar char="•"/>
            </a:pPr>
            <a:r>
              <a:rPr lang="en-US" b="0" dirty="0" smtClean="0"/>
              <a:t>BEGIN TRANSACTION</a:t>
            </a:r>
          </a:p>
          <a:p>
            <a:pPr marL="166688" indent="-166688">
              <a:buFont typeface="Arial" charset="0"/>
              <a:buChar char="•"/>
            </a:pPr>
            <a:r>
              <a:rPr lang="en-US" b="0" dirty="0" smtClean="0"/>
              <a:t>COMMIT TRANSACTION</a:t>
            </a:r>
          </a:p>
          <a:p>
            <a:pPr marL="166688" indent="-166688">
              <a:buFont typeface="Arial" charset="0"/>
              <a:buChar char="•"/>
            </a:pPr>
            <a:r>
              <a:rPr lang="en-US" b="0" dirty="0" smtClean="0"/>
              <a:t>ROLLBACK TRANSACTION</a:t>
            </a:r>
          </a:p>
        </p:txBody>
      </p:sp>
      <p:sp>
        <p:nvSpPr>
          <p:cNvPr id="9" name="Text Box 99"/>
          <p:cNvSpPr txBox="1">
            <a:spLocks noChangeArrowheads="1"/>
          </p:cNvSpPr>
          <p:nvPr/>
        </p:nvSpPr>
        <p:spPr bwMode="auto">
          <a:xfrm>
            <a:off x="503244" y="3410465"/>
            <a:ext cx="2743200" cy="688976"/>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smtClean="0"/>
              <a:t>Control of Flow</a:t>
            </a:r>
            <a:endParaRPr lang="en-US" dirty="0"/>
          </a:p>
        </p:txBody>
      </p:sp>
      <p:sp>
        <p:nvSpPr>
          <p:cNvPr id="10" name="Text Box 99"/>
          <p:cNvSpPr txBox="1">
            <a:spLocks noChangeArrowheads="1"/>
          </p:cNvSpPr>
          <p:nvPr/>
        </p:nvSpPr>
        <p:spPr bwMode="auto">
          <a:xfrm>
            <a:off x="3375023" y="3410465"/>
            <a:ext cx="2408461"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smtClean="0"/>
              <a:t>Error Handling</a:t>
            </a:r>
            <a:endParaRPr lang="en-US" dirty="0"/>
          </a:p>
        </p:txBody>
      </p:sp>
      <p:sp>
        <p:nvSpPr>
          <p:cNvPr id="11" name="Text Box 99"/>
          <p:cNvSpPr txBox="1">
            <a:spLocks noChangeArrowheads="1"/>
          </p:cNvSpPr>
          <p:nvPr/>
        </p:nvSpPr>
        <p:spPr bwMode="auto">
          <a:xfrm>
            <a:off x="5895920" y="3410466"/>
            <a:ext cx="2922644" cy="678088"/>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eaLnBrk="0" hangingPunct="0">
              <a:lnSpc>
                <a:spcPct val="90000"/>
              </a:lnSpc>
              <a:spcBef>
                <a:spcPct val="60000"/>
              </a:spcBef>
              <a:buClr>
                <a:srgbClr val="8DACD0"/>
              </a:buClr>
              <a:buSzPct val="70000"/>
            </a:pPr>
            <a:r>
              <a:rPr lang="en-US" dirty="0" smtClean="0"/>
              <a:t>Transaction Control</a:t>
            </a:r>
            <a:endParaRPr lang="en-US" dirty="0"/>
          </a:p>
        </p:txBody>
      </p:sp>
    </p:spTree>
    <p:extLst>
      <p:ext uri="{BB962C8B-B14F-4D97-AF65-F5344CB8AC3E}">
        <p14:creationId xmlns:p14="http://schemas.microsoft.com/office/powerpoint/2010/main" val="9920586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T-SQL language elements: comments</a:t>
            </a:r>
            <a:endParaRPr lang="en-US" dirty="0"/>
          </a:p>
        </p:txBody>
      </p:sp>
      <p:sp>
        <p:nvSpPr>
          <p:cNvPr id="3" name="Content Placeholder 2"/>
          <p:cNvSpPr>
            <a:spLocks noGrp="1"/>
          </p:cNvSpPr>
          <p:nvPr>
            <p:ph idx="1"/>
          </p:nvPr>
        </p:nvSpPr>
        <p:spPr/>
        <p:txBody>
          <a:bodyPr/>
          <a:lstStyle/>
          <a:p>
            <a:r>
              <a:rPr lang="en-US" dirty="0" smtClean="0"/>
              <a:t>Marks T-SQL code as a comment:</a:t>
            </a:r>
          </a:p>
          <a:p>
            <a:pPr lvl="1"/>
            <a:r>
              <a:rPr lang="en-US" dirty="0" smtClean="0"/>
              <a:t>For a block, enclose it between /* and */ characters</a:t>
            </a:r>
          </a:p>
          <a:p>
            <a:pPr lvl="1"/>
            <a:endParaRPr lang="en-US" dirty="0" smtClean="0"/>
          </a:p>
          <a:p>
            <a:pPr lvl="1"/>
            <a:endParaRPr lang="en-US" dirty="0" smtClean="0"/>
          </a:p>
          <a:p>
            <a:pPr lvl="1"/>
            <a:endParaRPr lang="en-US" dirty="0" smtClean="0"/>
          </a:p>
          <a:p>
            <a:pPr lvl="1"/>
            <a:endParaRPr lang="en-US" dirty="0" smtClean="0"/>
          </a:p>
          <a:p>
            <a:pPr lvl="1"/>
            <a:r>
              <a:rPr lang="en-US" dirty="0" smtClean="0"/>
              <a:t>For inline text, precede the comments with --</a:t>
            </a:r>
          </a:p>
          <a:p>
            <a:pPr lvl="1"/>
            <a:endParaRPr lang="en-US" dirty="0" smtClean="0"/>
          </a:p>
          <a:p>
            <a:pPr lvl="1"/>
            <a:endParaRPr lang="en-US" dirty="0" smtClean="0"/>
          </a:p>
          <a:p>
            <a:r>
              <a:rPr lang="en-US" dirty="0" smtClean="0"/>
              <a:t>T-SQL Editors such as SSMS will typically color-code comments, as shown above</a:t>
            </a:r>
          </a:p>
        </p:txBody>
      </p:sp>
      <p:sp>
        <p:nvSpPr>
          <p:cNvPr id="4" name="AutoShape 3"/>
          <p:cNvSpPr>
            <a:spLocks noChangeArrowheads="1"/>
          </p:cNvSpPr>
          <p:nvPr/>
        </p:nvSpPr>
        <p:spPr bwMode="auto">
          <a:xfrm>
            <a:off x="767271" y="1696872"/>
            <a:ext cx="6256338"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dirty="0">
                <a:solidFill>
                  <a:srgbClr val="008000"/>
                </a:solidFill>
              </a:rPr>
              <a:t>/* </a:t>
            </a:r>
          </a:p>
          <a:p>
            <a:r>
              <a:rPr lang="en-US" sz="2000" dirty="0">
                <a:solidFill>
                  <a:srgbClr val="008000"/>
                </a:solidFill>
              </a:rPr>
              <a:t>	This is a block</a:t>
            </a:r>
          </a:p>
          <a:p>
            <a:r>
              <a:rPr lang="en-US" sz="2000" dirty="0">
                <a:solidFill>
                  <a:srgbClr val="008000"/>
                </a:solidFill>
              </a:rPr>
              <a:t>   of commented code</a:t>
            </a:r>
          </a:p>
          <a:p>
            <a:r>
              <a:rPr lang="en-US" sz="2000" dirty="0">
                <a:solidFill>
                  <a:srgbClr val="008000"/>
                </a:solidFill>
              </a:rPr>
              <a:t>*/</a:t>
            </a:r>
            <a:endParaRPr lang="en-US" sz="2000" b="0" dirty="0">
              <a:latin typeface="Lucida Sans Typewriter" pitchFamily="49" charset="0"/>
              <a:cs typeface="+mn-cs"/>
            </a:endParaRPr>
          </a:p>
        </p:txBody>
      </p:sp>
      <p:sp>
        <p:nvSpPr>
          <p:cNvPr id="6" name="AutoShape 3"/>
          <p:cNvSpPr>
            <a:spLocks noChangeArrowheads="1"/>
          </p:cNvSpPr>
          <p:nvPr/>
        </p:nvSpPr>
        <p:spPr bwMode="auto">
          <a:xfrm>
            <a:off x="940053" y="4352963"/>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dirty="0">
                <a:solidFill>
                  <a:srgbClr val="008000"/>
                </a:solidFill>
              </a:rPr>
              <a:t>--	This line of text will be ignored</a:t>
            </a:r>
            <a:endParaRPr lang="en-US" sz="2000" b="0" dirty="0" smtClean="0">
              <a:latin typeface="Lucida Sans Typewriter" pitchFamily="49" charset="0"/>
              <a:cs typeface="+mn-cs"/>
            </a:endParaRPr>
          </a:p>
        </p:txBody>
      </p:sp>
    </p:spTree>
    <p:extLst>
      <p:ext uri="{BB962C8B-B14F-4D97-AF65-F5344CB8AC3E}">
        <p14:creationId xmlns:p14="http://schemas.microsoft.com/office/powerpoint/2010/main" val="3307991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50" dirty="0" smtClean="0"/>
              <a:t>Meet Brian Alderman | ‏</a:t>
            </a:r>
            <a:r>
              <a:rPr lang="en-US" sz="4050" dirty="0" smtClean="0">
                <a:solidFill>
                  <a:srgbClr val="0072C6">
                    <a:alpha val="99000"/>
                  </a:srgbClr>
                </a:solidFill>
                <a:latin typeface="Segoe UI Light" pitchFamily="34" charset="0"/>
              </a:rPr>
              <a:t>@</a:t>
            </a:r>
            <a:r>
              <a:rPr lang="en-US" sz="4050" dirty="0" err="1">
                <a:solidFill>
                  <a:srgbClr val="0072C6">
                    <a:alpha val="99000"/>
                  </a:srgbClr>
                </a:solidFill>
                <a:latin typeface="Segoe UI Light" pitchFamily="34" charset="0"/>
              </a:rPr>
              <a:t>brianalderman</a:t>
            </a:r>
            <a:endParaRPr lang="en-US" sz="4050" dirty="0"/>
          </a:p>
        </p:txBody>
      </p:sp>
      <p:sp>
        <p:nvSpPr>
          <p:cNvPr id="7" name="Content Placeholder 6"/>
          <p:cNvSpPr>
            <a:spLocks noGrp="1"/>
          </p:cNvSpPr>
          <p:nvPr>
            <p:ph idx="10"/>
          </p:nvPr>
        </p:nvSpPr>
        <p:spPr/>
        <p:txBody>
          <a:bodyPr/>
          <a:lstStyle/>
          <a:p>
            <a:r>
              <a:rPr lang="en-US" dirty="0" smtClean="0"/>
              <a:t>MCT, Chief Executive Office, Founder MicroTechPoint</a:t>
            </a:r>
          </a:p>
          <a:p>
            <a:pPr lvl="1"/>
            <a:r>
              <a:rPr lang="en-US" dirty="0" smtClean="0"/>
              <a:t>Industry-recognized </a:t>
            </a:r>
            <a:r>
              <a:rPr lang="en-US" dirty="0"/>
              <a:t>consultant </a:t>
            </a:r>
            <a:endParaRPr lang="en-US" dirty="0" smtClean="0"/>
          </a:p>
          <a:p>
            <a:pPr lvl="1"/>
            <a:r>
              <a:rPr lang="en-US" dirty="0" smtClean="0"/>
              <a:t>Noted author and conference speaker</a:t>
            </a:r>
          </a:p>
          <a:p>
            <a:pPr lvl="1"/>
            <a:r>
              <a:rPr lang="en-US" dirty="0" smtClean="0">
                <a:solidFill>
                  <a:schemeClr val="tx1"/>
                </a:solidFill>
              </a:rPr>
              <a:t>Brian’s </a:t>
            </a:r>
            <a:r>
              <a:rPr lang="en-US" dirty="0">
                <a:solidFill>
                  <a:schemeClr val="tx1"/>
                </a:solidFill>
              </a:rPr>
              <a:t>expertise and designs range across Microsoft </a:t>
            </a:r>
            <a:r>
              <a:rPr lang="en-US" dirty="0" smtClean="0">
                <a:solidFill>
                  <a:schemeClr val="tx1"/>
                </a:solidFill>
              </a:rPr>
              <a:t/>
            </a:r>
            <a:br>
              <a:rPr lang="en-US" dirty="0" smtClean="0">
                <a:solidFill>
                  <a:schemeClr val="tx1"/>
                </a:solidFill>
              </a:rPr>
            </a:br>
            <a:r>
              <a:rPr lang="en-US" dirty="0" smtClean="0">
                <a:solidFill>
                  <a:schemeClr val="tx1"/>
                </a:solidFill>
              </a:rPr>
              <a:t>operating systems</a:t>
            </a:r>
          </a:p>
          <a:p>
            <a:r>
              <a:rPr lang="en-US" dirty="0" smtClean="0"/>
              <a:t>More than 25 years of industry experience</a:t>
            </a:r>
            <a:endParaRPr lang="en-US" dirty="0"/>
          </a:p>
          <a:p>
            <a:pPr lvl="1"/>
            <a:r>
              <a:rPr lang="en-US" dirty="0" smtClean="0"/>
              <a:t>Brian </a:t>
            </a:r>
            <a:r>
              <a:rPr lang="en-US" dirty="0"/>
              <a:t>has been focused on helping IT Pros and Database Administrators (DBAs) better understand core Microsoft technologies for over 25 years. </a:t>
            </a:r>
            <a:endParaRPr lang="en-US" dirty="0" smtClean="0"/>
          </a:p>
          <a:p>
            <a:pPr lvl="1"/>
            <a:r>
              <a:rPr lang="en-US" dirty="0" smtClean="0"/>
              <a:t>A </a:t>
            </a:r>
            <a:r>
              <a:rPr lang="en-US" dirty="0"/>
              <a:t>frequent presenter at SharePoint Conferences around the world, he has authored or contributed to several SharePoint, SQL Server, and other technical books, and is a MCSE, MCT, and MCITP: SharePoint and SQL Server Administrator. </a:t>
            </a:r>
            <a:endParaRPr lang="en-US" dirty="0" smtClean="0"/>
          </a:p>
          <a:p>
            <a:pPr lvl="1"/>
            <a:r>
              <a:rPr lang="en-US" dirty="0" smtClean="0"/>
              <a:t>Brian </a:t>
            </a:r>
            <a:r>
              <a:rPr lang="en-US" dirty="0"/>
              <a:t>has a BS and MS in Computer Information Systems where he graduated summa cum laude from Regis University of Colorado Springs and lives in Scottsdale, AZ where he enjoys playing golf year round and traveling around the world. </a:t>
            </a:r>
          </a:p>
          <a:p>
            <a:pPr lvl="1"/>
            <a:endParaRPr lang="en-US" dirty="0" smtClean="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79918" y="976498"/>
            <a:ext cx="1673456" cy="2021402"/>
          </a:xfrm>
          <a:prstGeom prst="rect">
            <a:avLst/>
          </a:prstGeom>
        </p:spPr>
      </p:pic>
      <p:graphicFrame>
        <p:nvGraphicFramePr>
          <p:cNvPr id="3" name="Table 2"/>
          <p:cNvGraphicFramePr>
            <a:graphicFrameLocks noGrp="1"/>
          </p:cNvGraphicFramePr>
          <p:nvPr>
            <p:extLst/>
          </p:nvPr>
        </p:nvGraphicFramePr>
        <p:xfrm>
          <a:off x="609600" y="5905500"/>
          <a:ext cx="7924800" cy="845820"/>
        </p:xfrm>
        <a:graphic>
          <a:graphicData uri="http://schemas.openxmlformats.org/drawingml/2006/table">
            <a:tbl>
              <a:tblPr firstRow="1" bandRow="1">
                <a:tableStyleId>{5C22544A-7EE6-4342-B048-85BDC9FD1C3A}</a:tableStyleId>
              </a:tblPr>
              <a:tblGrid>
                <a:gridCol w="3962400"/>
                <a:gridCol w="3962400"/>
              </a:tblGrid>
              <a:tr h="773114">
                <a:tc>
                  <a:txBody>
                    <a:bodyPr/>
                    <a:lstStyle/>
                    <a:p>
                      <a:pPr algn="ctr" defTabSz="685955" fontAlgn="auto">
                        <a:spcBef>
                          <a:spcPts val="0"/>
                        </a:spcBef>
                        <a:spcAft>
                          <a:spcPts val="900"/>
                        </a:spcAft>
                      </a:pPr>
                      <a:r>
                        <a:rPr lang="en-US" sz="1800" b="0" dirty="0" smtClean="0">
                          <a:solidFill>
                            <a:srgbClr val="0072C6">
                              <a:alpha val="99000"/>
                            </a:srgbClr>
                          </a:solidFill>
                          <a:latin typeface="Segoe UI" pitchFamily="34" charset="0"/>
                          <a:ea typeface="Segoe UI" pitchFamily="34" charset="0"/>
                          <a:cs typeface="Segoe UI" pitchFamily="34" charset="0"/>
                        </a:rPr>
                        <a:t>LinkedIn</a:t>
                      </a:r>
                      <a:r>
                        <a:rPr lang="en-US" sz="1800" b="0" dirty="0" smtClean="0">
                          <a:solidFill>
                            <a:srgbClr val="0072C6">
                              <a:alpha val="99000"/>
                            </a:srgbClr>
                          </a:solidFill>
                          <a:latin typeface="Segoe UI Light" pitchFamily="34" charset="0"/>
                        </a:rPr>
                        <a:t> </a:t>
                      </a:r>
                      <a:br>
                        <a:rPr lang="en-US" sz="1800" b="0" dirty="0" smtClean="0">
                          <a:solidFill>
                            <a:srgbClr val="0072C6">
                              <a:alpha val="99000"/>
                            </a:srgbClr>
                          </a:solidFill>
                          <a:latin typeface="Segoe UI Light" pitchFamily="34" charset="0"/>
                        </a:rPr>
                      </a:br>
                      <a:r>
                        <a:rPr lang="en-US" sz="1800" b="0" dirty="0" smtClean="0">
                          <a:solidFill>
                            <a:srgbClr val="0072C6">
                              <a:alpha val="99000"/>
                            </a:srgbClr>
                          </a:solidFill>
                          <a:latin typeface="Segoe UI Light" pitchFamily="34" charset="0"/>
                        </a:rPr>
                        <a:t>/</a:t>
                      </a:r>
                      <a:r>
                        <a:rPr lang="en-US" sz="1800" b="0" dirty="0" err="1" smtClean="0">
                          <a:solidFill>
                            <a:srgbClr val="0072C6">
                              <a:alpha val="99000"/>
                            </a:srgbClr>
                          </a:solidFill>
                          <a:latin typeface="Segoe UI Light" pitchFamily="34" charset="0"/>
                        </a:rPr>
                        <a:t>brianalderman</a:t>
                      </a:r>
                      <a:endParaRPr lang="en-US" sz="1800" dirty="0"/>
                    </a:p>
                  </a:txBody>
                  <a:tcPr>
                    <a:solidFill>
                      <a:schemeClr val="bg1"/>
                    </a:solidFill>
                  </a:tcPr>
                </a:tc>
                <a:tc>
                  <a:txBody>
                    <a:bodyPr/>
                    <a:lstStyle/>
                    <a:p>
                      <a:pPr marL="0" marR="0" indent="0" algn="ctr" defTabSz="685955" rtl="0" eaLnBrk="1" fontAlgn="auto" latinLnBrk="0" hangingPunct="1">
                        <a:lnSpc>
                          <a:spcPct val="100000"/>
                        </a:lnSpc>
                        <a:spcBef>
                          <a:spcPts val="0"/>
                        </a:spcBef>
                        <a:spcAft>
                          <a:spcPts val="0"/>
                        </a:spcAft>
                        <a:buClrTx/>
                        <a:buSzTx/>
                        <a:buFontTx/>
                        <a:buNone/>
                        <a:tabLst/>
                        <a:defRPr/>
                      </a:pPr>
                      <a:r>
                        <a:rPr lang="en-US" sz="1800" b="0" dirty="0" smtClean="0">
                          <a:solidFill>
                            <a:srgbClr val="0072C6">
                              <a:alpha val="99000"/>
                            </a:srgbClr>
                          </a:solidFill>
                          <a:latin typeface="Segoe UI" pitchFamily="34" charset="0"/>
                          <a:ea typeface="Segoe UI" pitchFamily="34" charset="0"/>
                          <a:cs typeface="Segoe UI" pitchFamily="34" charset="0"/>
                        </a:rPr>
                        <a:t>Blog</a:t>
                      </a:r>
                      <a:r>
                        <a:rPr lang="en-US" sz="1800" b="0" dirty="0" smtClean="0">
                          <a:solidFill>
                            <a:srgbClr val="0072C6">
                              <a:alpha val="99000"/>
                            </a:srgbClr>
                          </a:solidFill>
                          <a:latin typeface="Segoe UI Light" pitchFamily="34" charset="0"/>
                        </a:rPr>
                        <a:t> </a:t>
                      </a:r>
                      <a:br>
                        <a:rPr lang="en-US" sz="1800" b="0" dirty="0" smtClean="0">
                          <a:solidFill>
                            <a:srgbClr val="0072C6">
                              <a:alpha val="99000"/>
                            </a:srgbClr>
                          </a:solidFill>
                          <a:latin typeface="Segoe UI Light" pitchFamily="34" charset="0"/>
                        </a:rPr>
                      </a:br>
                      <a:r>
                        <a:rPr lang="en-US" sz="1800" b="0" dirty="0" smtClean="0">
                          <a:solidFill>
                            <a:srgbClr val="0072C6">
                              <a:alpha val="99000"/>
                            </a:srgbClr>
                          </a:solidFill>
                          <a:latin typeface="Segoe UI Light" pitchFamily="34" charset="0"/>
                        </a:rPr>
                        <a:t>http://brianalderman.wordpress.com</a:t>
                      </a:r>
                    </a:p>
                    <a:p>
                      <a:pPr algn="ctr"/>
                      <a:endParaRPr lang="en-US" dirty="0"/>
                    </a:p>
                  </a:txBody>
                  <a:tcPr>
                    <a:solidFill>
                      <a:schemeClr val="bg1"/>
                    </a:solidFill>
                  </a:tcPr>
                </a:tc>
              </a:tr>
            </a:tbl>
          </a:graphicData>
        </a:graphic>
      </p:graphicFrame>
    </p:spTree>
    <p:extLst>
      <p:ext uri="{BB962C8B-B14F-4D97-AF65-F5344CB8AC3E}">
        <p14:creationId xmlns:p14="http://schemas.microsoft.com/office/powerpoint/2010/main" val="2660388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6"/>
                </a:solidFill>
                <a:effectLst/>
                <a:latin typeface="+mj-lt"/>
                <a:ea typeface="+mj-ea"/>
                <a:cs typeface="+mj-cs"/>
              </a:rPr>
              <a:t>Logical query processing</a:t>
            </a:r>
            <a:endParaRPr lang="en-US" sz="3600" dirty="0">
              <a:solidFill>
                <a:schemeClr val="accent6"/>
              </a:solidFill>
            </a:endParaRPr>
          </a:p>
        </p:txBody>
      </p:sp>
      <p:sp>
        <p:nvSpPr>
          <p:cNvPr id="17" name="Content Placeholder 2"/>
          <p:cNvSpPr>
            <a:spLocks noGrp="1"/>
          </p:cNvSpPr>
          <p:nvPr>
            <p:ph idx="1"/>
          </p:nvPr>
        </p:nvSpPr>
        <p:spPr>
          <a:xfrm>
            <a:off x="469900" y="1349611"/>
            <a:ext cx="7751762" cy="846791"/>
          </a:xfrm>
        </p:spPr>
        <p:txBody>
          <a:bodyPr>
            <a:normAutofit/>
          </a:bodyPr>
          <a:lstStyle/>
          <a:p>
            <a:r>
              <a:rPr lang="en-US" sz="2000" dirty="0" smtClean="0"/>
              <a:t>The order in which a query is written is not the order in which it is evaluated by SQL Server.</a:t>
            </a:r>
          </a:p>
        </p:txBody>
      </p:sp>
      <p:sp>
        <p:nvSpPr>
          <p:cNvPr id="5" name="AutoShape 3"/>
          <p:cNvSpPr>
            <a:spLocks noChangeArrowheads="1"/>
          </p:cNvSpPr>
          <p:nvPr/>
        </p:nvSpPr>
        <p:spPr bwMode="auto">
          <a:xfrm>
            <a:off x="786899" y="2451892"/>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Typewriter" pitchFamily="49" charset="0"/>
                <a:cs typeface="+mn-cs"/>
              </a:rPr>
              <a:t>5: SELECT	   &lt;select list&gt;</a:t>
            </a:r>
          </a:p>
        </p:txBody>
      </p:sp>
      <p:sp>
        <p:nvSpPr>
          <p:cNvPr id="6" name="AutoShape 3"/>
          <p:cNvSpPr>
            <a:spLocks noChangeArrowheads="1"/>
          </p:cNvSpPr>
          <p:nvPr/>
        </p:nvSpPr>
        <p:spPr bwMode="auto">
          <a:xfrm>
            <a:off x="786899" y="2981003"/>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Typewriter" pitchFamily="49" charset="0"/>
                <a:cs typeface="+mn-cs"/>
              </a:rPr>
              <a:t>1: FROM     &lt;table source&gt;</a:t>
            </a:r>
          </a:p>
        </p:txBody>
      </p:sp>
      <p:sp>
        <p:nvSpPr>
          <p:cNvPr id="7" name="AutoShape 3"/>
          <p:cNvSpPr>
            <a:spLocks noChangeArrowheads="1"/>
          </p:cNvSpPr>
          <p:nvPr/>
        </p:nvSpPr>
        <p:spPr bwMode="auto">
          <a:xfrm>
            <a:off x="786899" y="3510114"/>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Typewriter" pitchFamily="49" charset="0"/>
                <a:cs typeface="+mn-cs"/>
              </a:rPr>
              <a:t>2: WHERE    &lt;search condition&gt;</a:t>
            </a:r>
          </a:p>
        </p:txBody>
      </p:sp>
      <p:sp>
        <p:nvSpPr>
          <p:cNvPr id="8" name="AutoShape 3"/>
          <p:cNvSpPr>
            <a:spLocks noChangeArrowheads="1"/>
          </p:cNvSpPr>
          <p:nvPr/>
        </p:nvSpPr>
        <p:spPr bwMode="auto">
          <a:xfrm>
            <a:off x="786899" y="4039225"/>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Typewriter" pitchFamily="49" charset="0"/>
                <a:cs typeface="+mn-cs"/>
              </a:rPr>
              <a:t>3: GROUP BY &lt;group by list&gt;</a:t>
            </a:r>
          </a:p>
        </p:txBody>
      </p:sp>
      <p:sp>
        <p:nvSpPr>
          <p:cNvPr id="9" name="AutoShape 3"/>
          <p:cNvSpPr>
            <a:spLocks noChangeArrowheads="1"/>
          </p:cNvSpPr>
          <p:nvPr/>
        </p:nvSpPr>
        <p:spPr bwMode="auto">
          <a:xfrm>
            <a:off x="786899" y="4568336"/>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Typewriter" pitchFamily="49" charset="0"/>
                <a:cs typeface="+mn-cs"/>
              </a:rPr>
              <a:t>4: HAVING &lt;search condition&gt;</a:t>
            </a:r>
          </a:p>
        </p:txBody>
      </p:sp>
      <p:sp>
        <p:nvSpPr>
          <p:cNvPr id="10" name="AutoShape 3"/>
          <p:cNvSpPr>
            <a:spLocks noChangeArrowheads="1"/>
          </p:cNvSpPr>
          <p:nvPr/>
        </p:nvSpPr>
        <p:spPr bwMode="auto">
          <a:xfrm>
            <a:off x="786899" y="5097449"/>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cs typeface="+mn-cs"/>
              </a:rPr>
              <a:t>6</a:t>
            </a:r>
            <a:r>
              <a:rPr lang="en-US" sz="2000" b="0" dirty="0" smtClean="0">
                <a:latin typeface="Lucida Sans Typewriter" pitchFamily="49" charset="0"/>
                <a:cs typeface="+mn-cs"/>
              </a:rPr>
              <a:t>: ORDER BY &lt;order by list&gt;</a:t>
            </a:r>
          </a:p>
        </p:txBody>
      </p:sp>
      <p:grpSp>
        <p:nvGrpSpPr>
          <p:cNvPr id="16" name="Group 7"/>
          <p:cNvGrpSpPr>
            <a:grpSpLocks/>
          </p:cNvGrpSpPr>
          <p:nvPr/>
        </p:nvGrpSpPr>
        <p:grpSpPr bwMode="auto">
          <a:xfrm>
            <a:off x="469900" y="5934075"/>
            <a:ext cx="914400" cy="425450"/>
            <a:chOff x="384" y="3024"/>
            <a:chExt cx="720" cy="336"/>
          </a:xfrm>
        </p:grpSpPr>
        <p:sp>
          <p:nvSpPr>
            <p:cNvPr id="18" name="Oval 8"/>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dirty="0">
                <a:cs typeface="+mn-cs"/>
              </a:endParaRPr>
            </a:p>
          </p:txBody>
        </p:sp>
        <p:grpSp>
          <p:nvGrpSpPr>
            <p:cNvPr id="19" name="Group 9"/>
            <p:cNvGrpSpPr>
              <a:grpSpLocks/>
            </p:cNvGrpSpPr>
            <p:nvPr/>
          </p:nvGrpSpPr>
          <p:grpSpPr bwMode="auto">
            <a:xfrm>
              <a:off x="480" y="3096"/>
              <a:ext cx="240" cy="192"/>
              <a:chOff x="480" y="3096"/>
              <a:chExt cx="240" cy="192"/>
            </a:xfrm>
          </p:grpSpPr>
          <p:sp>
            <p:nvSpPr>
              <p:cNvPr id="20" name="Oval 10"/>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21" name="Freeform 11"/>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grpSp>
      <p:grpSp>
        <p:nvGrpSpPr>
          <p:cNvPr id="22" name="Group 12"/>
          <p:cNvGrpSpPr>
            <a:grpSpLocks/>
          </p:cNvGrpSpPr>
          <p:nvPr/>
        </p:nvGrpSpPr>
        <p:grpSpPr bwMode="auto">
          <a:xfrm>
            <a:off x="957263" y="6024563"/>
            <a:ext cx="304800" cy="244475"/>
            <a:chOff x="768" y="3096"/>
            <a:chExt cx="240" cy="192"/>
          </a:xfrm>
        </p:grpSpPr>
        <p:sp>
          <p:nvSpPr>
            <p:cNvPr id="23"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24"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1848114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500"/>
                            </p:stCondLst>
                            <p:childTnLst>
                              <p:par>
                                <p:cTn id="33" presetID="1" presetClass="entr" presetSubtype="0" fill="hold" nodeType="afterEffect">
                                  <p:stCondLst>
                                    <p:cond delay="50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3"/>
          <p:cNvSpPr>
            <a:spLocks noChangeArrowheads="1"/>
          </p:cNvSpPr>
          <p:nvPr/>
        </p:nvSpPr>
        <p:spPr bwMode="auto">
          <a:xfrm>
            <a:off x="636812" y="2352186"/>
            <a:ext cx="8082643" cy="265336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Lucida Sans Typewriter" pitchFamily="49" charset="0"/>
              </a:rPr>
              <a:t>USE</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AdventureWorks2012</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a:p>
            <a:endParaRPr lang="en-US" sz="2000" dirty="0">
              <a:solidFill>
                <a:srgbClr val="808080"/>
              </a:solidFill>
              <a:latin typeface="Lucida Sans Typewriter" pitchFamily="49" charset="0"/>
            </a:endParaRPr>
          </a:p>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SalesPersonID</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smtClean="0">
                <a:solidFill>
                  <a:srgbClr val="FF00FF"/>
                </a:solidFill>
                <a:latin typeface="Lucida Sans Typewriter" pitchFamily="49" charset="0"/>
              </a:rPr>
              <a:t>YEAR</a:t>
            </a:r>
            <a:r>
              <a:rPr lang="en-US" sz="2000" dirty="0"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OrderDate</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AS</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OrderYear</a:t>
            </a:r>
            <a:endParaRPr lang="en-US" sz="2000" dirty="0">
              <a:solidFill>
                <a:prstClr val="black"/>
              </a:solidFill>
              <a:latin typeface="Lucida Sans Typewriter" pitchFamily="49" charset="0"/>
            </a:endParaRPr>
          </a:p>
          <a:p>
            <a:r>
              <a:rPr lang="en-US" sz="2000" dirty="0">
                <a:solidFill>
                  <a:srgbClr val="0000FF"/>
                </a:solidFill>
                <a:latin typeface="Lucida Sans Typewriter" pitchFamily="49" charset="0"/>
              </a:rPr>
              <a:t>FROM</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a:t>
            </a:r>
            <a:r>
              <a:rPr lang="en-US" sz="2000" dirty="0" err="1" smtClean="0">
                <a:latin typeface="Lucida Sans Typewriter" pitchFamily="49" charset="0"/>
              </a:rPr>
              <a:t>.Sales</a:t>
            </a:r>
            <a:r>
              <a:rPr lang="en-US" sz="2000" dirty="0" err="1" smtClean="0">
                <a:solidFill>
                  <a:prstClr val="black"/>
                </a:solidFill>
                <a:latin typeface="Lucida Sans Typewriter" pitchFamily="49" charset="0"/>
              </a:rPr>
              <a:t>OrderHeader</a:t>
            </a:r>
            <a:endParaRPr lang="en-US" sz="2000" dirty="0">
              <a:solidFill>
                <a:prstClr val="black"/>
              </a:solidFill>
              <a:latin typeface="Lucida Sans Typewriter" pitchFamily="49" charset="0"/>
            </a:endParaRPr>
          </a:p>
          <a:p>
            <a:r>
              <a:rPr lang="en-US" sz="2000" dirty="0">
                <a:solidFill>
                  <a:srgbClr val="0000FF"/>
                </a:solidFill>
                <a:latin typeface="Lucida Sans Typewriter" pitchFamily="49" charset="0"/>
              </a:rPr>
              <a:t>WHERE</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CustomerID</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29974</a:t>
            </a:r>
            <a:endParaRPr lang="en-US" sz="2000" dirty="0">
              <a:solidFill>
                <a:prstClr val="black"/>
              </a:solidFill>
              <a:latin typeface="Lucida Sans Typewriter" pitchFamily="49" charset="0"/>
            </a:endParaRPr>
          </a:p>
          <a:p>
            <a:r>
              <a:rPr lang="en-US" sz="2000" dirty="0">
                <a:solidFill>
                  <a:srgbClr val="0000FF"/>
                </a:solidFill>
                <a:latin typeface="Lucida Sans Typewriter" pitchFamily="49" charset="0"/>
              </a:rPr>
              <a:t>GROUP</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SalesPersonID</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smtClean="0">
                <a:solidFill>
                  <a:srgbClr val="FF00FF"/>
                </a:solidFill>
                <a:latin typeface="Lucida Sans Typewriter" pitchFamily="49" charset="0"/>
              </a:rPr>
              <a:t>YEAR</a:t>
            </a:r>
            <a:r>
              <a:rPr lang="en-US" sz="2000" dirty="0"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OrderDate</a:t>
            </a:r>
            <a:r>
              <a:rPr lang="en-US" sz="2000" dirty="0">
                <a:solidFill>
                  <a:srgbClr val="808080"/>
                </a:solidFill>
                <a:latin typeface="Lucida Sans Typewriter" pitchFamily="49" charset="0"/>
              </a:rPr>
              <a:t>)</a:t>
            </a:r>
          </a:p>
          <a:p>
            <a:r>
              <a:rPr lang="en-US" sz="2000" dirty="0">
                <a:solidFill>
                  <a:srgbClr val="0000FF"/>
                </a:solidFill>
                <a:latin typeface="Lucida Sans Typewriter" pitchFamily="49" charset="0"/>
              </a:rPr>
              <a:t>HAVING</a:t>
            </a:r>
            <a:r>
              <a:rPr lang="en-US" sz="2000" dirty="0">
                <a:solidFill>
                  <a:prstClr val="black"/>
                </a:solidFill>
                <a:latin typeface="Lucida Sans Typewriter" pitchFamily="49" charset="0"/>
              </a:rPr>
              <a:t> </a:t>
            </a:r>
            <a:r>
              <a:rPr lang="en-US" sz="2000" dirty="0">
                <a:solidFill>
                  <a:srgbClr val="FF00FF"/>
                </a:solidFill>
                <a:latin typeface="Lucida Sans Typewriter" pitchFamily="49" charset="0"/>
              </a:rPr>
              <a:t>COUNT</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&gt;</a:t>
            </a:r>
            <a:r>
              <a:rPr lang="en-US" sz="2000" dirty="0">
                <a:solidFill>
                  <a:prstClr val="black"/>
                </a:solidFill>
                <a:latin typeface="Lucida Sans Typewriter" pitchFamily="49" charset="0"/>
              </a:rPr>
              <a:t> 1</a:t>
            </a:r>
          </a:p>
          <a:p>
            <a:r>
              <a:rPr lang="en-US" sz="2000" dirty="0">
                <a:solidFill>
                  <a:srgbClr val="0000FF"/>
                </a:solidFill>
                <a:latin typeface="Lucida Sans Typewriter" pitchFamily="49" charset="0"/>
              </a:rPr>
              <a:t>ORDER</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SalesPersonID</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err="1" smtClean="0">
                <a:solidFill>
                  <a:prstClr val="black"/>
                </a:solidFill>
                <a:latin typeface="Lucida Sans Typewriter" pitchFamily="49" charset="0"/>
              </a:rPr>
              <a:t>OrderYear</a:t>
            </a:r>
            <a:r>
              <a:rPr lang="en-US" sz="2000" dirty="0">
                <a:solidFill>
                  <a:srgbClr val="808080"/>
                </a:solidFill>
                <a:latin typeface="Lucida Sans Typewriter" pitchFamily="49" charset="0"/>
              </a:rPr>
              <a:t>;</a:t>
            </a:r>
          </a:p>
        </p:txBody>
      </p:sp>
      <p:sp>
        <p:nvSpPr>
          <p:cNvPr id="2" name="Title 1"/>
          <p:cNvSpPr>
            <a:spLocks noGrp="1"/>
          </p:cNvSpPr>
          <p:nvPr>
            <p:ph type="title"/>
          </p:nvPr>
        </p:nvSpPr>
        <p:spPr>
          <a:xfrm>
            <a:off x="460375" y="0"/>
            <a:ext cx="7773988" cy="1039660"/>
          </a:xfrm>
        </p:spPr>
        <p:txBody>
          <a:bodyPr/>
          <a:lstStyle/>
          <a:p>
            <a:pPr marL="0" marR="0" indent="0" algn="l" defTabSz="914400" rtl="0" eaLnBrk="1" fontAlgn="base" latinLnBrk="0" hangingPunct="1">
              <a:lnSpc>
                <a:spcPct val="85000"/>
              </a:lnSpc>
              <a:spcBef>
                <a:spcPct val="0"/>
              </a:spcBef>
              <a:spcAft>
                <a:spcPct val="0"/>
              </a:spcAft>
              <a:buClr>
                <a:srgbClr val="DC0081"/>
              </a:buClr>
              <a:buSzTx/>
              <a:buFont typeface="Wingdings" pitchFamily="2" charset="2"/>
              <a:buNone/>
              <a:tabLst/>
              <a:defRPr/>
            </a:pPr>
            <a:r>
              <a:rPr lang="en-US" sz="3600" dirty="0" smtClean="0">
                <a:solidFill>
                  <a:schemeClr val="accent6"/>
                </a:solidFill>
                <a:effectLst/>
                <a:latin typeface="+mj-lt"/>
                <a:ea typeface="+mj-ea"/>
                <a:cs typeface="+mj-cs"/>
              </a:rPr>
              <a:t>Applying the logical order of operations to writing SELECT statements</a:t>
            </a:r>
            <a:endParaRPr lang="en-US" sz="3600" dirty="0" smtClean="0">
              <a:solidFill>
                <a:schemeClr val="accent6"/>
              </a:solidFill>
              <a:effectLst/>
            </a:endParaRPr>
          </a:p>
        </p:txBody>
      </p:sp>
      <p:sp>
        <p:nvSpPr>
          <p:cNvPr id="12" name="AutoShape 3"/>
          <p:cNvSpPr>
            <a:spLocks noChangeArrowheads="1"/>
          </p:cNvSpPr>
          <p:nvPr/>
        </p:nvSpPr>
        <p:spPr bwMode="auto">
          <a:xfrm>
            <a:off x="636812" y="2333891"/>
            <a:ext cx="8082643" cy="265336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Lucida Sans Typewriter" pitchFamily="49" charset="0"/>
              </a:rPr>
              <a:t>USE</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AdventureWorks2012</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a:p>
            <a:endParaRPr lang="en-US" sz="2000" dirty="0">
              <a:solidFill>
                <a:srgbClr val="808080"/>
              </a:solidFill>
              <a:latin typeface="Lucida Sans Typewriter" pitchFamily="49" charset="0"/>
            </a:endParaRPr>
          </a:p>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SalesPersonID</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smtClean="0">
                <a:solidFill>
                  <a:srgbClr val="FF00FF"/>
                </a:solidFill>
                <a:latin typeface="Lucida Sans Typewriter" pitchFamily="49" charset="0"/>
              </a:rPr>
              <a:t>YEAR</a:t>
            </a:r>
            <a:r>
              <a:rPr lang="en-US" sz="2000" dirty="0"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OrderDate</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AS</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OrderYear</a:t>
            </a:r>
            <a:endParaRPr lang="en-US" sz="2000" dirty="0">
              <a:solidFill>
                <a:prstClr val="black"/>
              </a:solidFill>
              <a:latin typeface="Lucida Sans Typewriter" pitchFamily="49" charset="0"/>
            </a:endParaRPr>
          </a:p>
          <a:p>
            <a:r>
              <a:rPr lang="en-US" sz="2000" dirty="0">
                <a:solidFill>
                  <a:srgbClr val="0000FF"/>
                </a:solidFill>
                <a:latin typeface="Lucida Sans Typewriter" pitchFamily="49" charset="0"/>
              </a:rPr>
              <a:t>FROM</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a:t>
            </a:r>
            <a:r>
              <a:rPr lang="en-US" sz="2000" dirty="0" err="1" smtClean="0">
                <a:latin typeface="Lucida Sans Typewriter" pitchFamily="49" charset="0"/>
              </a:rPr>
              <a:t>.Sales</a:t>
            </a:r>
            <a:r>
              <a:rPr lang="en-US" sz="2000" dirty="0" err="1" smtClean="0">
                <a:solidFill>
                  <a:prstClr val="black"/>
                </a:solidFill>
                <a:latin typeface="Lucida Sans Typewriter" pitchFamily="49" charset="0"/>
              </a:rPr>
              <a:t>OrderHeader</a:t>
            </a:r>
            <a:endParaRPr lang="en-US" sz="2000" dirty="0">
              <a:solidFill>
                <a:prstClr val="black"/>
              </a:solidFill>
              <a:latin typeface="Lucida Sans Typewriter" pitchFamily="49" charset="0"/>
            </a:endParaRPr>
          </a:p>
          <a:p>
            <a:r>
              <a:rPr lang="en-US" sz="2000" dirty="0">
                <a:solidFill>
                  <a:srgbClr val="0000FF"/>
                </a:solidFill>
                <a:latin typeface="Lucida Sans Typewriter" pitchFamily="49" charset="0"/>
              </a:rPr>
              <a:t>WHERE</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CustomerID</a:t>
            </a:r>
            <a:r>
              <a:rPr lang="en-US" sz="2000" dirty="0" smtClean="0">
                <a:solidFill>
                  <a:prstClr val="black"/>
                </a:solidFill>
                <a:latin typeface="Lucida Sans Typewriter" pitchFamily="49" charset="0"/>
              </a:rPr>
              <a:t> </a:t>
            </a:r>
            <a:r>
              <a:rPr lang="en-US" sz="2000" dirty="0" smtClean="0">
                <a:solidFill>
                  <a:srgbClr val="808080"/>
                </a:solidFill>
                <a:latin typeface="Lucida Sans Typewriter" pitchFamily="49" charset="0"/>
              </a:rPr>
              <a:t>= </a:t>
            </a:r>
            <a:r>
              <a:rPr lang="en-US" sz="2000" dirty="0" smtClean="0">
                <a:solidFill>
                  <a:prstClr val="black"/>
                </a:solidFill>
                <a:latin typeface="Lucida Sans Typewriter" pitchFamily="49" charset="0"/>
              </a:rPr>
              <a:t>29974</a:t>
            </a:r>
            <a:endParaRPr lang="en-US" sz="2000" dirty="0">
              <a:solidFill>
                <a:prstClr val="black"/>
              </a:solidFill>
              <a:latin typeface="Lucida Sans Typewriter" pitchFamily="49" charset="0"/>
            </a:endParaRPr>
          </a:p>
          <a:p>
            <a:r>
              <a:rPr lang="en-US" sz="2000" dirty="0">
                <a:solidFill>
                  <a:srgbClr val="0000FF"/>
                </a:solidFill>
                <a:latin typeface="Lucida Sans Typewriter" pitchFamily="49" charset="0"/>
              </a:rPr>
              <a:t>GROUP</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SalesPersonID</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smtClean="0">
                <a:solidFill>
                  <a:srgbClr val="FF00FF"/>
                </a:solidFill>
                <a:latin typeface="Lucida Sans Typewriter" pitchFamily="49" charset="0"/>
              </a:rPr>
              <a:t>YEAR</a:t>
            </a:r>
            <a:r>
              <a:rPr lang="en-US" sz="2000" dirty="0"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OrderDate</a:t>
            </a:r>
            <a:r>
              <a:rPr lang="en-US" sz="2000" dirty="0">
                <a:solidFill>
                  <a:srgbClr val="808080"/>
                </a:solidFill>
                <a:latin typeface="Lucida Sans Typewriter" pitchFamily="49" charset="0"/>
              </a:rPr>
              <a:t>)</a:t>
            </a:r>
          </a:p>
          <a:p>
            <a:r>
              <a:rPr lang="en-US" sz="2000" dirty="0">
                <a:solidFill>
                  <a:srgbClr val="0000FF"/>
                </a:solidFill>
                <a:latin typeface="Lucida Sans Typewriter" pitchFamily="49" charset="0"/>
              </a:rPr>
              <a:t>HAVING</a:t>
            </a:r>
            <a:r>
              <a:rPr lang="en-US" sz="2000" dirty="0">
                <a:solidFill>
                  <a:prstClr val="black"/>
                </a:solidFill>
                <a:latin typeface="Lucida Sans Typewriter" pitchFamily="49" charset="0"/>
              </a:rPr>
              <a:t> </a:t>
            </a:r>
            <a:r>
              <a:rPr lang="en-US" sz="2000" dirty="0">
                <a:solidFill>
                  <a:srgbClr val="FF00FF"/>
                </a:solidFill>
                <a:latin typeface="Lucida Sans Typewriter" pitchFamily="49" charset="0"/>
              </a:rPr>
              <a:t>COUNT</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&gt;</a:t>
            </a:r>
            <a:r>
              <a:rPr lang="en-US" sz="2000" dirty="0">
                <a:solidFill>
                  <a:prstClr val="black"/>
                </a:solidFill>
                <a:latin typeface="Lucida Sans Typewriter" pitchFamily="49" charset="0"/>
              </a:rPr>
              <a:t> 1</a:t>
            </a:r>
          </a:p>
          <a:p>
            <a:r>
              <a:rPr lang="en-US" sz="2000" dirty="0">
                <a:solidFill>
                  <a:srgbClr val="0000FF"/>
                </a:solidFill>
                <a:latin typeface="Lucida Sans Typewriter" pitchFamily="49" charset="0"/>
              </a:rPr>
              <a:t>ORDER</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SalesPersonID</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err="1" smtClean="0">
                <a:solidFill>
                  <a:prstClr val="black"/>
                </a:solidFill>
                <a:latin typeface="Lucida Sans Typewriter" pitchFamily="49" charset="0"/>
              </a:rPr>
              <a:t>OrderYear</a:t>
            </a:r>
            <a:r>
              <a:rPr lang="en-US" sz="2000" dirty="0">
                <a:solidFill>
                  <a:srgbClr val="808080"/>
                </a:solidFill>
                <a:latin typeface="Lucida Sans Typewriter" pitchFamily="49" charset="0"/>
              </a:rPr>
              <a:t>;</a:t>
            </a:r>
          </a:p>
        </p:txBody>
      </p:sp>
      <p:grpSp>
        <p:nvGrpSpPr>
          <p:cNvPr id="11" name="Group 7"/>
          <p:cNvGrpSpPr>
            <a:grpSpLocks/>
          </p:cNvGrpSpPr>
          <p:nvPr/>
        </p:nvGrpSpPr>
        <p:grpSpPr bwMode="auto">
          <a:xfrm>
            <a:off x="469900" y="5934075"/>
            <a:ext cx="914400" cy="425450"/>
            <a:chOff x="384" y="3024"/>
            <a:chExt cx="720" cy="336"/>
          </a:xfrm>
        </p:grpSpPr>
        <p:sp>
          <p:nvSpPr>
            <p:cNvPr id="13" name="Oval 8"/>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dirty="0">
                <a:cs typeface="+mn-cs"/>
              </a:endParaRPr>
            </a:p>
          </p:txBody>
        </p:sp>
        <p:grpSp>
          <p:nvGrpSpPr>
            <p:cNvPr id="14" name="Group 9"/>
            <p:cNvGrpSpPr>
              <a:grpSpLocks/>
            </p:cNvGrpSpPr>
            <p:nvPr/>
          </p:nvGrpSpPr>
          <p:grpSpPr bwMode="auto">
            <a:xfrm>
              <a:off x="480" y="3096"/>
              <a:ext cx="240" cy="192"/>
              <a:chOff x="480" y="3096"/>
              <a:chExt cx="240" cy="192"/>
            </a:xfrm>
          </p:grpSpPr>
          <p:sp>
            <p:nvSpPr>
              <p:cNvPr id="15" name="Oval 10"/>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6" name="Freeform 11"/>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grpSp>
      <p:grpSp>
        <p:nvGrpSpPr>
          <p:cNvPr id="17" name="Group 12"/>
          <p:cNvGrpSpPr>
            <a:grpSpLocks/>
          </p:cNvGrpSpPr>
          <p:nvPr/>
        </p:nvGrpSpPr>
        <p:grpSpPr bwMode="auto">
          <a:xfrm>
            <a:off x="957263" y="6024563"/>
            <a:ext cx="304800" cy="244475"/>
            <a:chOff x="768" y="3096"/>
            <a:chExt cx="240" cy="192"/>
          </a:xfrm>
        </p:grpSpPr>
        <p:sp>
          <p:nvSpPr>
            <p:cNvPr id="18"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dirty="0"/>
            </a:p>
          </p:txBody>
        </p:sp>
        <p:sp>
          <p:nvSpPr>
            <p:cNvPr id="19"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dirty="0">
                <a:cs typeface="+mn-cs"/>
              </a:endParaRPr>
            </a:p>
          </p:txBody>
        </p:sp>
      </p:grpSp>
    </p:spTree>
    <p:extLst>
      <p:ext uri="{BB962C8B-B14F-4D97-AF65-F5344CB8AC3E}">
        <p14:creationId xmlns:p14="http://schemas.microsoft.com/office/powerpoint/2010/main" val="402055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par>
                          <p:cTn id="38" fill="hold">
                            <p:stCondLst>
                              <p:cond delay="500"/>
                            </p:stCondLst>
                            <p:childTnLst>
                              <p:par>
                                <p:cTn id="39" presetID="1" presetClass="entr" presetSubtype="0" fill="hold" nodeType="afterEffect">
                                  <p:stCondLst>
                                    <p:cond delay="50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Basic SELECT </a:t>
            </a:r>
            <a:r>
              <a:rPr lang="en-GB" sz="6000" dirty="0" smtClean="0">
                <a:solidFill>
                  <a:schemeClr val="bg1">
                    <a:alpha val="98824"/>
                  </a:schemeClr>
                </a:solidFill>
              </a:rPr>
              <a:t>Statements</a:t>
            </a:r>
            <a:endParaRPr lang="en-GB" sz="6000" dirty="0">
              <a:solidFill>
                <a:schemeClr val="bg1">
                  <a:alpha val="98824"/>
                </a:schemeClr>
              </a:solidFill>
            </a:endParaRPr>
          </a:p>
        </p:txBody>
      </p:sp>
    </p:spTree>
    <p:extLst>
      <p:ext uri="{BB962C8B-B14F-4D97-AF65-F5344CB8AC3E}">
        <p14:creationId xmlns:p14="http://schemas.microsoft.com/office/powerpoint/2010/main" val="169016953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the SELECT statement</a:t>
            </a:r>
            <a:endParaRPr lang="en-US" dirty="0"/>
          </a:p>
        </p:txBody>
      </p:sp>
      <p:graphicFrame>
        <p:nvGraphicFramePr>
          <p:cNvPr id="3" name="Group 65"/>
          <p:cNvGraphicFramePr>
            <a:graphicFrameLocks noGrp="1"/>
          </p:cNvGraphicFramePr>
          <p:nvPr>
            <p:extLst/>
          </p:nvPr>
        </p:nvGraphicFramePr>
        <p:xfrm>
          <a:off x="1282246" y="1306513"/>
          <a:ext cx="6424840" cy="3837034"/>
        </p:xfrm>
        <a:graphic>
          <a:graphicData uri="http://schemas.openxmlformats.org/drawingml/2006/table">
            <a:tbl>
              <a:tblPr>
                <a:tableStyleId>{284E427A-3D55-4303-BF80-6455036E1DE7}</a:tableStyleId>
              </a:tblPr>
              <a:tblGrid>
                <a:gridCol w="2231627"/>
                <a:gridCol w="4193213"/>
              </a:tblGrid>
              <a:tr h="783544">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smtClean="0">
                          <a:ln>
                            <a:noFill/>
                          </a:ln>
                          <a:solidFill>
                            <a:schemeClr val="bg1"/>
                          </a:solidFill>
                          <a:effectLst/>
                        </a:rPr>
                        <a:t>Clause</a:t>
                      </a:r>
                      <a:endParaRPr kumimoji="0" lang="en-US" sz="2000" b="0" i="0" u="none" strike="noStrike" cap="none" normalizeH="0" baseline="0" dirty="0" smtClean="0">
                        <a:ln>
                          <a:noFill/>
                        </a:ln>
                        <a:solidFill>
                          <a:schemeClr val="bg1"/>
                        </a:solidFill>
                        <a:effectLst/>
                        <a:latin typeface="Verdana" pitchFamily="-112" charset="0"/>
                        <a:ea typeface="ＭＳ Ｐゴシック" pitchFamily="-112" charset="-128"/>
                      </a:endParaRPr>
                    </a:p>
                  </a:txBody>
                  <a:tcPr marT="91440" marB="91440" anchor="ctr" horzOverflow="overflow">
                    <a:solidFill>
                      <a:schemeClr val="accent2">
                        <a:lumMod val="75000"/>
                      </a:schemeClr>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u="none" strike="noStrike" cap="none" normalizeH="0" baseline="0" dirty="0" smtClean="0">
                          <a:ln>
                            <a:noFill/>
                          </a:ln>
                          <a:solidFill>
                            <a:schemeClr val="bg1"/>
                          </a:solidFill>
                          <a:effectLst/>
                        </a:rPr>
                        <a:t>Expression</a:t>
                      </a:r>
                      <a:endParaRPr kumimoji="0" lang="en-US" sz="2000" b="0" i="0" u="none" strike="noStrike" cap="none" normalizeH="0" baseline="0" dirty="0" smtClean="0">
                        <a:ln>
                          <a:noFill/>
                        </a:ln>
                        <a:solidFill>
                          <a:schemeClr val="bg1"/>
                        </a:solidFill>
                        <a:effectLst/>
                        <a:latin typeface="Verdana" pitchFamily="-112" charset="0"/>
                        <a:ea typeface="ＭＳ Ｐゴシック" pitchFamily="-112" charset="-128"/>
                      </a:endParaRPr>
                    </a:p>
                  </a:txBody>
                  <a:tcPr marT="91440" marB="91440" anchor="ctr" horzOverflow="overflow">
                    <a:solidFill>
                      <a:schemeClr val="accent2">
                        <a:lumMod val="75000"/>
                      </a:schemeClr>
                    </a:solidFill>
                  </a:tcPr>
                </a:tc>
              </a:tr>
              <a:tr h="716690">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1" u="none" strike="noStrike" cap="none" normalizeH="0" baseline="0" dirty="0" smtClean="0">
                          <a:ln>
                            <a:noFill/>
                          </a:ln>
                          <a:effectLst/>
                        </a:rPr>
                        <a:t>SELECT</a:t>
                      </a:r>
                      <a:endParaRPr kumimoji="0" lang="en-US" sz="1800" b="1" i="1"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u="none" strike="noStrike" cap="none" normalizeH="0" baseline="0" dirty="0" smtClean="0">
                          <a:ln>
                            <a:noFill/>
                          </a:ln>
                          <a:effectLst/>
                        </a:rPr>
                        <a:t>&lt;select list&gt;</a:t>
                      </a:r>
                      <a:endParaRPr kumimoji="0" lang="en-US" sz="1800" b="1" i="0"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20000"/>
                        <a:lumOff val="80000"/>
                      </a:schemeClr>
                    </a:solidFill>
                  </a:tcPr>
                </a:tc>
              </a:tr>
              <a:tr h="566057">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1" u="none" strike="noStrike" cap="none" normalizeH="0" baseline="0" dirty="0" smtClean="0">
                          <a:ln>
                            <a:noFill/>
                          </a:ln>
                          <a:effectLst/>
                        </a:rPr>
                        <a:t>FROM</a:t>
                      </a:r>
                      <a:endParaRPr kumimoji="0" lang="en-US" sz="1800" b="1" i="1"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u="none" strike="noStrike" cap="none" normalizeH="0" baseline="0" dirty="0" smtClean="0">
                          <a:ln>
                            <a:noFill/>
                          </a:ln>
                          <a:effectLst/>
                        </a:rPr>
                        <a:t>&lt;table source&gt;</a:t>
                      </a:r>
                      <a:endParaRPr kumimoji="0" lang="en-US" sz="1800" b="1" i="0"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20000"/>
                        <a:lumOff val="80000"/>
                      </a:schemeClr>
                    </a:solidFill>
                  </a:tcPr>
                </a:tc>
              </a:tr>
              <a:tr h="595086">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u="none" strike="noStrike" cap="none" normalizeH="0" baseline="0" dirty="0" smtClean="0">
                          <a:ln>
                            <a:noFill/>
                          </a:ln>
                          <a:effectLst/>
                          <a:latin typeface="Verdana" panose="020B0604030504040204" pitchFamily="34" charset="0"/>
                          <a:ea typeface="Verdana" panose="020B0604030504040204" pitchFamily="34" charset="0"/>
                          <a:cs typeface="Verdana" panose="020B0604030504040204" pitchFamily="34" charset="0"/>
                        </a:rPr>
                        <a:t>WHERE</a:t>
                      </a:r>
                      <a:endParaRPr kumimoji="0" lang="en-US" sz="1800" b="0" i="1"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smtClean="0">
                          <a:ln>
                            <a:noFill/>
                          </a:ln>
                          <a:effectLst/>
                        </a:rPr>
                        <a:t>&lt;search condition&gt;</a:t>
                      </a:r>
                      <a:endParaRPr kumimoji="0" lang="en-US" sz="1800" b="0" i="0"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20000"/>
                        <a:lumOff val="80000"/>
                      </a:schemeClr>
                    </a:solidFill>
                  </a:tcPr>
                </a:tc>
              </a:tr>
              <a:tr h="624114">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112" charset="0"/>
                          <a:ea typeface="ＭＳ Ｐゴシック" pitchFamily="-112" charset="-128"/>
                        </a:rPr>
                        <a:t>GROUP BY</a:t>
                      </a: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Verdana" pitchFamily="-112" charset="0"/>
                          <a:ea typeface="ＭＳ Ｐゴシック" pitchFamily="-112" charset="-128"/>
                        </a:rPr>
                        <a:t>&lt;group by list&gt;</a:t>
                      </a:r>
                    </a:p>
                  </a:txBody>
                  <a:tcPr marT="91440" marB="91440" anchor="ctr" horzOverflow="overflow">
                    <a:solidFill>
                      <a:schemeClr val="accent2">
                        <a:lumMod val="20000"/>
                        <a:lumOff val="80000"/>
                      </a:schemeClr>
                    </a:solidFill>
                  </a:tcPr>
                </a:tc>
              </a:tr>
              <a:tr h="551543">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112" charset="0"/>
                          <a:ea typeface="ＭＳ Ｐゴシック" pitchFamily="-112" charset="-128"/>
                        </a:rPr>
                        <a:t>ORDER BY</a:t>
                      </a: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Verdana" pitchFamily="-112" charset="0"/>
                          <a:ea typeface="ＭＳ Ｐゴシック" pitchFamily="-112" charset="-128"/>
                        </a:rPr>
                        <a:t>&lt;order by list&gt;</a:t>
                      </a:r>
                    </a:p>
                  </a:txBody>
                  <a:tcPr marT="91440" marB="91440" anchor="ctr" horzOverflow="overflow">
                    <a:solidFill>
                      <a:schemeClr val="accent2">
                        <a:lumMod val="20000"/>
                        <a:lumOff val="80000"/>
                      </a:schemeClr>
                    </a:solidFill>
                  </a:tcPr>
                </a:tc>
              </a:tr>
            </a:tbl>
          </a:graphicData>
        </a:graphic>
      </p:graphicFrame>
    </p:spTree>
    <p:extLst>
      <p:ext uri="{BB962C8B-B14F-4D97-AF65-F5344CB8AC3E}">
        <p14:creationId xmlns:p14="http://schemas.microsoft.com/office/powerpoint/2010/main" val="12958932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Retrieving columns from a table or view</a:t>
            </a:r>
          </a:p>
        </p:txBody>
      </p:sp>
      <p:sp>
        <p:nvSpPr>
          <p:cNvPr id="7171" name="Rectangle 3"/>
          <p:cNvSpPr>
            <a:spLocks noGrp="1" noChangeArrowheads="1"/>
          </p:cNvSpPr>
          <p:nvPr>
            <p:ph idx="1"/>
          </p:nvPr>
        </p:nvSpPr>
        <p:spPr/>
        <p:txBody>
          <a:bodyPr/>
          <a:lstStyle/>
          <a:p>
            <a:r>
              <a:rPr lang="en-US" sz="2000" dirty="0" smtClean="0"/>
              <a:t>Use SELECT</a:t>
            </a:r>
            <a:r>
              <a:rPr lang="en-US" sz="2000" baseline="0" dirty="0" smtClean="0"/>
              <a:t> with column list to d</a:t>
            </a:r>
            <a:r>
              <a:rPr lang="en-US" sz="2000" dirty="0" smtClean="0"/>
              <a:t>isplay</a:t>
            </a:r>
            <a:r>
              <a:rPr lang="en-US" sz="2000" baseline="0" dirty="0" smtClean="0"/>
              <a:t> columns</a:t>
            </a:r>
          </a:p>
          <a:p>
            <a:r>
              <a:rPr lang="en-US" sz="2000" dirty="0"/>
              <a:t>Use FROM to specify a </a:t>
            </a:r>
            <a:r>
              <a:rPr lang="en-US" sz="2000" dirty="0" smtClean="0"/>
              <a:t>source table or view</a:t>
            </a:r>
          </a:p>
          <a:p>
            <a:pPr lvl="1"/>
            <a:r>
              <a:rPr lang="en-US" sz="2000" dirty="0" smtClean="0"/>
              <a:t>Specify both schema and table names</a:t>
            </a:r>
          </a:p>
          <a:p>
            <a:r>
              <a:rPr lang="en-US" sz="2000" dirty="0" smtClean="0"/>
              <a:t>Delimit names if necessary</a:t>
            </a:r>
          </a:p>
          <a:p>
            <a:r>
              <a:rPr lang="en-US" sz="2000" dirty="0" smtClean="0"/>
              <a:t>End all statements with a semicolon</a:t>
            </a:r>
          </a:p>
          <a:p>
            <a:endParaRPr lang="en-US" dirty="0" smtClean="0"/>
          </a:p>
        </p:txBody>
      </p:sp>
      <p:sp>
        <p:nvSpPr>
          <p:cNvPr id="6" name="AutoShape 3"/>
          <p:cNvSpPr txBox="1">
            <a:spLocks noChangeArrowheads="1"/>
          </p:cNvSpPr>
          <p:nvPr/>
        </p:nvSpPr>
        <p:spPr bwMode="auto">
          <a:xfrm>
            <a:off x="827088" y="5449612"/>
            <a:ext cx="7751762" cy="7992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solidFill>
                  <a:srgbClr val="0000FF"/>
                </a:solidFill>
                <a:latin typeface="Lucida Sans Typewriter" pitchFamily="49" charset="0"/>
              </a:rPr>
              <a:t> SELECT</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CustomerID</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StoreID</a:t>
            </a:r>
            <a:endParaRPr lang="en-US" dirty="0">
              <a:solidFill>
                <a:prstClr val="black"/>
              </a:solidFill>
              <a:latin typeface="Lucida Sans Typewriter" pitchFamily="49" charset="0"/>
            </a:endParaRPr>
          </a:p>
          <a:p>
            <a:pPr marL="0" indent="0">
              <a:buNone/>
            </a:pPr>
            <a:r>
              <a:rPr lang="en-US" dirty="0" smtClean="0">
                <a:solidFill>
                  <a:srgbClr val="0000FF"/>
                </a:solidFill>
                <a:latin typeface="Lucida Sans Typewriter" pitchFamily="49" charset="0"/>
              </a:rPr>
              <a:t> FROM</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Sales</a:t>
            </a:r>
            <a:r>
              <a:rPr lang="en-US" dirty="0" err="1" smtClean="0">
                <a:solidFill>
                  <a:srgbClr val="808080"/>
                </a:solidFill>
                <a:latin typeface="Lucida Sans Typewriter" pitchFamily="49" charset="0"/>
              </a:rPr>
              <a:t>.</a:t>
            </a:r>
            <a:r>
              <a:rPr lang="en-US" dirty="0" err="1" smtClean="0">
                <a:solidFill>
                  <a:prstClr val="black"/>
                </a:solidFill>
                <a:latin typeface="Lucida Sans Typewriter" pitchFamily="49" charset="0"/>
              </a:rPr>
              <a:t>Customer</a:t>
            </a:r>
            <a:r>
              <a:rPr lang="en-US" dirty="0" smtClean="0">
                <a:solidFill>
                  <a:srgbClr val="808080"/>
                </a:solidFill>
                <a:latin typeface="Lucida Sans Typewriter" pitchFamily="49" charset="0"/>
              </a:rPr>
              <a:t>;</a:t>
            </a:r>
            <a:endParaRPr lang="en-US" dirty="0">
              <a:solidFill>
                <a:srgbClr val="808080"/>
              </a:solidFill>
              <a:latin typeface="Lucida Sans Typewriter" pitchFamily="49" charset="0"/>
            </a:endParaRPr>
          </a:p>
        </p:txBody>
      </p:sp>
      <p:graphicFrame>
        <p:nvGraphicFramePr>
          <p:cNvPr id="7" name="Group 65"/>
          <p:cNvGraphicFramePr>
            <a:graphicFrameLocks noGrp="1"/>
          </p:cNvGraphicFramePr>
          <p:nvPr>
            <p:extLst/>
          </p:nvPr>
        </p:nvGraphicFramePr>
        <p:xfrm>
          <a:off x="1122249" y="3424840"/>
          <a:ext cx="6424840" cy="1669674"/>
        </p:xfrm>
        <a:graphic>
          <a:graphicData uri="http://schemas.openxmlformats.org/drawingml/2006/table">
            <a:tbl>
              <a:tblPr>
                <a:tableStyleId>{284E427A-3D55-4303-BF80-6455036E1DE7}</a:tableStyleId>
              </a:tblPr>
              <a:tblGrid>
                <a:gridCol w="2231627"/>
                <a:gridCol w="4193213"/>
              </a:tblGrid>
              <a:tr h="536802">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smtClean="0">
                          <a:ln>
                            <a:noFill/>
                          </a:ln>
                          <a:solidFill>
                            <a:schemeClr val="bg1"/>
                          </a:solidFill>
                          <a:effectLst/>
                        </a:rPr>
                        <a:t>Keyword</a:t>
                      </a:r>
                      <a:endParaRPr kumimoji="0" lang="en-US" sz="2000" b="0" i="0" u="none" strike="noStrike" cap="none" normalizeH="0" baseline="0" dirty="0" smtClean="0">
                        <a:ln>
                          <a:noFill/>
                        </a:ln>
                        <a:solidFill>
                          <a:schemeClr val="bg1"/>
                        </a:solidFill>
                        <a:effectLst/>
                        <a:latin typeface="Verdana" pitchFamily="-112" charset="0"/>
                        <a:ea typeface="ＭＳ Ｐゴシック" pitchFamily="-112" charset="-128"/>
                      </a:endParaRPr>
                    </a:p>
                  </a:txBody>
                  <a:tcPr marT="91440" marB="91440" anchor="ctr" horzOverflow="overflow">
                    <a:solidFill>
                      <a:schemeClr val="accent2">
                        <a:lumMod val="75000"/>
                      </a:schemeClr>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u="none" strike="noStrike" cap="none" normalizeH="0" baseline="0" dirty="0" smtClean="0">
                          <a:ln>
                            <a:noFill/>
                          </a:ln>
                          <a:solidFill>
                            <a:schemeClr val="bg1"/>
                          </a:solidFill>
                          <a:effectLst/>
                        </a:rPr>
                        <a:t>Expression</a:t>
                      </a:r>
                      <a:endParaRPr kumimoji="0" lang="en-US" sz="2000" b="0" i="0" u="none" strike="noStrike" cap="none" normalizeH="0" baseline="0" dirty="0" smtClean="0">
                        <a:ln>
                          <a:noFill/>
                        </a:ln>
                        <a:solidFill>
                          <a:schemeClr val="bg1"/>
                        </a:solidFill>
                        <a:effectLst/>
                        <a:latin typeface="Verdana" pitchFamily="-112" charset="0"/>
                        <a:ea typeface="ＭＳ Ｐゴシック" pitchFamily="-112" charset="-128"/>
                      </a:endParaRPr>
                    </a:p>
                  </a:txBody>
                  <a:tcPr marT="91440" marB="91440" anchor="ctr" horzOverflow="overflow">
                    <a:solidFill>
                      <a:schemeClr val="accent2">
                        <a:lumMod val="75000"/>
                      </a:schemeClr>
                    </a:solidFill>
                  </a:tcPr>
                </a:tc>
              </a:tr>
              <a:tr h="566815">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1" u="none" strike="noStrike" cap="none" normalizeH="0" baseline="0" dirty="0" smtClean="0">
                          <a:ln>
                            <a:noFill/>
                          </a:ln>
                          <a:effectLst/>
                        </a:rPr>
                        <a:t>SELECT</a:t>
                      </a:r>
                      <a:endParaRPr kumimoji="0" lang="en-US" sz="1800" b="1" i="1"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u="none" strike="noStrike" cap="none" normalizeH="0" baseline="0" dirty="0" smtClean="0">
                          <a:ln>
                            <a:noFill/>
                          </a:ln>
                          <a:effectLst/>
                        </a:rPr>
                        <a:t>&lt;select list&gt;</a:t>
                      </a:r>
                      <a:endParaRPr kumimoji="0" lang="en-US" sz="1800" b="1" i="0"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20000"/>
                        <a:lumOff val="80000"/>
                      </a:schemeClr>
                    </a:solidFill>
                  </a:tcPr>
                </a:tc>
              </a:tr>
              <a:tr h="566057">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1800" b="1" u="none" strike="noStrike" cap="none" normalizeH="0" baseline="0" dirty="0" smtClean="0">
                          <a:ln>
                            <a:noFill/>
                          </a:ln>
                          <a:effectLst/>
                        </a:rPr>
                        <a:t>FROM</a:t>
                      </a:r>
                      <a:endParaRPr kumimoji="0" lang="en-US" sz="1800" b="1" i="1"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60000"/>
                        <a:lumOff val="40000"/>
                      </a:schemeClr>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u="none" strike="noStrike" cap="none" normalizeH="0" baseline="0" dirty="0" smtClean="0">
                          <a:ln>
                            <a:noFill/>
                          </a:ln>
                          <a:effectLst/>
                        </a:rPr>
                        <a:t>&lt;table source&gt;</a:t>
                      </a:r>
                      <a:endParaRPr kumimoji="0" lang="en-US" sz="1800" b="1" i="0" u="none" strike="noStrike" cap="none" normalizeH="0" baseline="0" dirty="0" smtClean="0">
                        <a:ln>
                          <a:noFill/>
                        </a:ln>
                        <a:solidFill>
                          <a:schemeClr val="tx1"/>
                        </a:solidFill>
                        <a:effectLst/>
                        <a:latin typeface="Verdana" pitchFamily="-112" charset="0"/>
                        <a:ea typeface="ＭＳ Ｐゴシック" pitchFamily="-112" charset="-128"/>
                      </a:endParaRPr>
                    </a:p>
                  </a:txBody>
                  <a:tcPr marT="91440" marB="91440" anchor="ctr" horzOverflow="overflow">
                    <a:solidFill>
                      <a:schemeClr val="accent2">
                        <a:lumMod val="20000"/>
                        <a:lumOff val="80000"/>
                      </a:schemeClr>
                    </a:solidFill>
                  </a:tcPr>
                </a:tc>
              </a:tr>
            </a:tbl>
          </a:graphicData>
        </a:graphic>
      </p:graphicFrame>
    </p:spTree>
    <p:extLst>
      <p:ext uri="{BB962C8B-B14F-4D97-AF65-F5344CB8AC3E}">
        <p14:creationId xmlns:p14="http://schemas.microsoft.com/office/powerpoint/2010/main" val="22975115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16042"/>
            <a:ext cx="7773988" cy="741363"/>
          </a:xfrm>
        </p:spPr>
        <p:txBody>
          <a:bodyPr/>
          <a:lstStyle/>
          <a:p>
            <a:r>
              <a:rPr lang="en-US" dirty="0" smtClean="0"/>
              <a:t>Using calculations</a:t>
            </a:r>
            <a:r>
              <a:rPr lang="en-US" baseline="0" dirty="0" smtClean="0"/>
              <a:t> in the SELECT clause</a:t>
            </a:r>
            <a:endParaRPr lang="en-US" dirty="0"/>
          </a:p>
        </p:txBody>
      </p:sp>
      <p:sp>
        <p:nvSpPr>
          <p:cNvPr id="3" name="Content Placeholder 2"/>
          <p:cNvSpPr>
            <a:spLocks noGrp="1"/>
          </p:cNvSpPr>
          <p:nvPr>
            <p:ph idx="1"/>
          </p:nvPr>
        </p:nvSpPr>
        <p:spPr>
          <a:xfrm>
            <a:off x="536461" y="991703"/>
            <a:ext cx="7751762" cy="4386262"/>
          </a:xfrm>
        </p:spPr>
        <p:txBody>
          <a:bodyPr/>
          <a:lstStyle/>
          <a:p>
            <a:r>
              <a:rPr lang="en-US" dirty="0" smtClean="0"/>
              <a:t>Calculations are scalar, returning one value per row</a:t>
            </a:r>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a:p>
          <a:p>
            <a:endParaRPr lang="en-US" dirty="0" smtClean="0"/>
          </a:p>
          <a:p>
            <a:r>
              <a:rPr lang="en-US" dirty="0" smtClean="0"/>
              <a:t>Using scalar expressions in the SELECT clause</a:t>
            </a:r>
          </a:p>
        </p:txBody>
      </p:sp>
      <p:sp>
        <p:nvSpPr>
          <p:cNvPr id="7" name="AutoShape 3"/>
          <p:cNvSpPr txBox="1">
            <a:spLocks noChangeArrowheads="1"/>
          </p:cNvSpPr>
          <p:nvPr/>
        </p:nvSpPr>
        <p:spPr bwMode="auto">
          <a:xfrm>
            <a:off x="348343" y="4978362"/>
            <a:ext cx="8127999" cy="7992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solidFill>
                  <a:srgbClr val="0000FF"/>
                </a:solidFill>
                <a:latin typeface="Lucida Sans Typewriter" pitchFamily="49" charset="0"/>
              </a:rPr>
              <a:t> SELECT</a:t>
            </a:r>
            <a:r>
              <a:rPr lang="en-US" dirty="0" smtClean="0">
                <a:solidFill>
                  <a:prstClr val="black"/>
                </a:solidFill>
                <a:latin typeface="Lucida Sans Typewriter" pitchFamily="49" charset="0"/>
              </a:rPr>
              <a:t> </a:t>
            </a:r>
            <a:r>
              <a:rPr lang="en-US" dirty="0">
                <a:solidFill>
                  <a:prstClr val="black"/>
                </a:solidFill>
                <a:latin typeface="Lucida Sans Typewriter" pitchFamily="49" charset="0"/>
              </a:rPr>
              <a:t>unitprice</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err="1" smtClean="0">
                <a:solidFill>
                  <a:prstClr val="black"/>
                </a:solidFill>
                <a:latin typeface="Lucida Sans Typewriter" pitchFamily="49" charset="0"/>
              </a:rPr>
              <a:t>OrderQty</a:t>
            </a:r>
            <a:r>
              <a:rPr lang="en-US" dirty="0">
                <a:solidFill>
                  <a:srgbClr val="808080"/>
                </a:solidFill>
                <a:latin typeface="Lucida Sans Typewriter" pitchFamily="49" charset="0"/>
              </a:rPr>
              <a:t>,</a:t>
            </a:r>
            <a:r>
              <a:rPr lang="en-US" dirty="0">
                <a:solidFill>
                  <a:srgbClr val="0000FF"/>
                </a:solidFill>
                <a:latin typeface="Lucida Sans Typewriter" pitchFamily="49" charset="0"/>
              </a:rPr>
              <a:t> </a:t>
            </a:r>
            <a:r>
              <a:rPr lang="en-US" dirty="0">
                <a:solidFill>
                  <a:srgbClr val="808080"/>
                </a:solidFill>
                <a:latin typeface="Lucida Sans Typewriter" pitchFamily="49" charset="0"/>
              </a:rPr>
              <a:t>(</a:t>
            </a:r>
            <a:r>
              <a:rPr lang="en-US" dirty="0">
                <a:solidFill>
                  <a:prstClr val="black"/>
                </a:solidFill>
                <a:latin typeface="Lucida Sans Typewriter" pitchFamily="49" charset="0"/>
              </a:rPr>
              <a:t>unitprice </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err="1" smtClean="0">
                <a:solidFill>
                  <a:prstClr val="black"/>
                </a:solidFill>
                <a:latin typeface="Lucida Sans Typewriter" pitchFamily="49" charset="0"/>
              </a:rPr>
              <a:t>OrderQty</a:t>
            </a:r>
            <a:r>
              <a:rPr lang="en-US" dirty="0">
                <a:solidFill>
                  <a:srgbClr val="808080"/>
                </a:solidFill>
                <a:latin typeface="Lucida Sans Typewriter" pitchFamily="49" charset="0"/>
              </a:rPr>
              <a:t>)</a:t>
            </a:r>
          </a:p>
          <a:p>
            <a:pPr marL="0" indent="0">
              <a:buNone/>
            </a:pPr>
            <a:r>
              <a:rPr lang="en-US" dirty="0" smtClean="0">
                <a:solidFill>
                  <a:srgbClr val="0000FF"/>
                </a:solidFill>
                <a:latin typeface="Lucida Sans Typewriter" pitchFamily="49" charset="0"/>
              </a:rPr>
              <a:t> FROM</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sales</a:t>
            </a:r>
            <a:r>
              <a:rPr lang="en-US" dirty="0" err="1" smtClean="0">
                <a:solidFill>
                  <a:srgbClr val="808080"/>
                </a:solidFill>
                <a:latin typeface="Lucida Sans Typewriter" pitchFamily="49" charset="0"/>
              </a:rPr>
              <a:t>.</a:t>
            </a:r>
            <a:r>
              <a:rPr lang="en-US" dirty="0" err="1" smtClean="0">
                <a:latin typeface="Lucida Sans Typewriter" pitchFamily="49" charset="0"/>
              </a:rPr>
              <a:t>sales</a:t>
            </a:r>
            <a:r>
              <a:rPr lang="en-US" dirty="0" err="1" smtClean="0">
                <a:solidFill>
                  <a:prstClr val="black"/>
                </a:solidFill>
                <a:latin typeface="Lucida Sans Typewriter" pitchFamily="49" charset="0"/>
              </a:rPr>
              <a:t>orderdetail</a:t>
            </a:r>
            <a:r>
              <a:rPr lang="en-US" dirty="0" smtClean="0">
                <a:solidFill>
                  <a:srgbClr val="808080"/>
                </a:solidFill>
                <a:latin typeface="Lucida Sans Typewriter" pitchFamily="49" charset="0"/>
              </a:rPr>
              <a:t>;</a:t>
            </a:r>
            <a:endParaRPr lang="en-US" dirty="0">
              <a:solidFill>
                <a:srgbClr val="808080"/>
              </a:solidFill>
              <a:latin typeface="Lucida Sans Typewriter" pitchFamily="49" charset="0"/>
            </a:endParaRPr>
          </a:p>
        </p:txBody>
      </p:sp>
      <p:graphicFrame>
        <p:nvGraphicFramePr>
          <p:cNvPr id="4" name="Table 3"/>
          <p:cNvGraphicFramePr>
            <a:graphicFrameLocks noGrp="1"/>
          </p:cNvGraphicFramePr>
          <p:nvPr>
            <p:extLst/>
          </p:nvPr>
        </p:nvGraphicFramePr>
        <p:xfrm>
          <a:off x="827313" y="1523653"/>
          <a:ext cx="6096000" cy="2225040"/>
        </p:xfrm>
        <a:graphic>
          <a:graphicData uri="http://schemas.openxmlformats.org/drawingml/2006/table">
            <a:tbl>
              <a:tblPr firstRow="1" bandRow="1">
                <a:tableStyleId>{284E427A-3D55-4303-BF80-6455036E1DE7}</a:tableStyleId>
              </a:tblPr>
              <a:tblGrid>
                <a:gridCol w="3048000"/>
                <a:gridCol w="3048000"/>
              </a:tblGrid>
              <a:tr h="370840">
                <a:tc>
                  <a:txBody>
                    <a:bodyPr/>
                    <a:lstStyle/>
                    <a:p>
                      <a:r>
                        <a:rPr lang="en-US" dirty="0" smtClean="0"/>
                        <a:t>Operator</a:t>
                      </a:r>
                      <a:endParaRPr lang="en-US" dirty="0"/>
                    </a:p>
                  </a:txBody>
                  <a:tcPr/>
                </a:tc>
                <a:tc>
                  <a:txBody>
                    <a:bodyPr/>
                    <a:lstStyle/>
                    <a:p>
                      <a:r>
                        <a:rPr lang="en-US" dirty="0" smtClean="0"/>
                        <a:t>Description</a:t>
                      </a:r>
                      <a:endParaRPr lang="en-US" dirty="0"/>
                    </a:p>
                  </a:txBody>
                  <a:tcPr/>
                </a:tc>
              </a:tr>
              <a:tr h="370840">
                <a:tc>
                  <a:txBody>
                    <a:bodyPr/>
                    <a:lstStyle/>
                    <a:p>
                      <a:r>
                        <a:rPr lang="en-US" dirty="0" smtClean="0"/>
                        <a:t>+</a:t>
                      </a:r>
                      <a:endParaRPr lang="en-US" dirty="0"/>
                    </a:p>
                  </a:txBody>
                  <a:tcPr/>
                </a:tc>
                <a:tc>
                  <a:txBody>
                    <a:bodyPr/>
                    <a:lstStyle/>
                    <a:p>
                      <a:r>
                        <a:rPr lang="en-US" dirty="0" smtClean="0"/>
                        <a:t>Add or concatenate</a:t>
                      </a:r>
                      <a:endParaRPr lang="en-US" dirty="0"/>
                    </a:p>
                  </a:txBody>
                  <a:tcPr/>
                </a:tc>
              </a:tr>
              <a:tr h="370840">
                <a:tc>
                  <a:txBody>
                    <a:bodyPr/>
                    <a:lstStyle/>
                    <a:p>
                      <a:r>
                        <a:rPr lang="en-US" dirty="0" smtClean="0"/>
                        <a:t>-</a:t>
                      </a:r>
                      <a:endParaRPr lang="en-US" dirty="0"/>
                    </a:p>
                  </a:txBody>
                  <a:tcPr/>
                </a:tc>
                <a:tc>
                  <a:txBody>
                    <a:bodyPr/>
                    <a:lstStyle/>
                    <a:p>
                      <a:r>
                        <a:rPr lang="en-US" dirty="0" smtClean="0"/>
                        <a:t>Subtract</a:t>
                      </a:r>
                      <a:endParaRPr lang="en-US" dirty="0"/>
                    </a:p>
                  </a:txBody>
                  <a:tcPr/>
                </a:tc>
              </a:tr>
              <a:tr h="370840">
                <a:tc>
                  <a:txBody>
                    <a:bodyPr/>
                    <a:lstStyle/>
                    <a:p>
                      <a:r>
                        <a:rPr lang="en-US" dirty="0" smtClean="0"/>
                        <a:t>*</a:t>
                      </a:r>
                      <a:endParaRPr lang="en-US" dirty="0"/>
                    </a:p>
                  </a:txBody>
                  <a:tcPr/>
                </a:tc>
                <a:tc>
                  <a:txBody>
                    <a:bodyPr/>
                    <a:lstStyle/>
                    <a:p>
                      <a:r>
                        <a:rPr lang="en-US" dirty="0" smtClean="0"/>
                        <a:t>Multiply</a:t>
                      </a:r>
                      <a:endParaRPr lang="en-US" dirty="0"/>
                    </a:p>
                  </a:txBody>
                  <a:tcPr/>
                </a:tc>
              </a:tr>
              <a:tr h="370840">
                <a:tc>
                  <a:txBody>
                    <a:bodyPr/>
                    <a:lstStyle/>
                    <a:p>
                      <a:r>
                        <a:rPr lang="en-US" dirty="0" smtClean="0"/>
                        <a:t>/</a:t>
                      </a:r>
                      <a:endParaRPr lang="en-US" dirty="0"/>
                    </a:p>
                  </a:txBody>
                  <a:tcPr/>
                </a:tc>
                <a:tc>
                  <a:txBody>
                    <a:bodyPr/>
                    <a:lstStyle/>
                    <a:p>
                      <a:r>
                        <a:rPr lang="en-US" dirty="0" smtClean="0"/>
                        <a:t>Divide</a:t>
                      </a:r>
                      <a:endParaRPr lang="en-US" dirty="0"/>
                    </a:p>
                  </a:txBody>
                  <a:tcPr/>
                </a:tc>
              </a:tr>
              <a:tr h="370840">
                <a:tc>
                  <a:txBody>
                    <a:bodyPr/>
                    <a:lstStyle/>
                    <a:p>
                      <a:r>
                        <a:rPr lang="en-US" dirty="0" smtClean="0"/>
                        <a:t>%</a:t>
                      </a:r>
                      <a:endParaRPr lang="en-US" dirty="0"/>
                    </a:p>
                  </a:txBody>
                  <a:tcPr/>
                </a:tc>
                <a:tc>
                  <a:txBody>
                    <a:bodyPr/>
                    <a:lstStyle/>
                    <a:p>
                      <a:r>
                        <a:rPr lang="en-US" dirty="0" smtClean="0"/>
                        <a:t>Modulo</a:t>
                      </a:r>
                      <a:endParaRPr lang="en-US" dirty="0"/>
                    </a:p>
                  </a:txBody>
                  <a:tcPr/>
                </a:tc>
              </a:tr>
            </a:tbl>
          </a:graphicData>
        </a:graphic>
      </p:graphicFrame>
    </p:spTree>
    <p:extLst>
      <p:ext uri="{BB962C8B-B14F-4D97-AF65-F5344CB8AC3E}">
        <p14:creationId xmlns:p14="http://schemas.microsoft.com/office/powerpoint/2010/main" val="6297695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Writing basic SELECT statements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99899297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r>
              <a:rPr lang="en-US" sz="2000" dirty="0" smtClean="0"/>
              <a:t>Three types of command used to manage SQL server objects and security include; DDL, DML, and DCL</a:t>
            </a:r>
            <a:endParaRPr lang="en-US" sz="2000" dirty="0"/>
          </a:p>
          <a:p>
            <a:endParaRPr lang="en-US" sz="2000" dirty="0" smtClean="0"/>
          </a:p>
          <a:p>
            <a:r>
              <a:rPr lang="en-US" sz="2000" dirty="0" smtClean="0"/>
              <a:t>T-SQL language elements include; </a:t>
            </a:r>
          </a:p>
          <a:p>
            <a:r>
              <a:rPr lang="en-US" sz="2000" dirty="0"/>
              <a:t>	</a:t>
            </a:r>
            <a:r>
              <a:rPr lang="en-US" sz="2000" dirty="0" smtClean="0"/>
              <a:t>Predicates and operators – BETWEEN, LIKE, NOT, &gt;=, *</a:t>
            </a:r>
          </a:p>
          <a:p>
            <a:r>
              <a:rPr lang="en-US" sz="2000" dirty="0"/>
              <a:t> </a:t>
            </a:r>
            <a:r>
              <a:rPr lang="en-US" sz="2000" dirty="0" smtClean="0"/>
              <a:t>	Functions – string, date and time, aggregate </a:t>
            </a:r>
          </a:p>
          <a:p>
            <a:r>
              <a:rPr lang="en-US" sz="2000" dirty="0"/>
              <a:t>	</a:t>
            </a:r>
            <a:r>
              <a:rPr lang="en-US" sz="2000" dirty="0" smtClean="0"/>
              <a:t>Variables – local has one @, system has two @@</a:t>
            </a:r>
          </a:p>
          <a:p>
            <a:r>
              <a:rPr lang="en-US" sz="2000" dirty="0"/>
              <a:t> </a:t>
            </a:r>
            <a:r>
              <a:rPr lang="en-US" sz="2000" dirty="0" smtClean="0"/>
              <a:t>	Expressions – identifiers, values, and operators</a:t>
            </a:r>
          </a:p>
          <a:p>
            <a:r>
              <a:rPr lang="en-US" sz="2000" dirty="0"/>
              <a:t>	</a:t>
            </a:r>
            <a:r>
              <a:rPr lang="en-US" sz="2000" dirty="0" smtClean="0"/>
              <a:t>Batch separators – GO used to separate statements</a:t>
            </a:r>
          </a:p>
          <a:p>
            <a:r>
              <a:rPr lang="en-US" sz="2000" dirty="0"/>
              <a:t>	</a:t>
            </a:r>
            <a:r>
              <a:rPr lang="en-US" sz="2000" dirty="0" smtClean="0"/>
              <a:t>Control-of-flow – IF…ELSE, WHILE, CONTINUE</a:t>
            </a:r>
          </a:p>
          <a:p>
            <a:r>
              <a:rPr lang="en-US" sz="2000" dirty="0"/>
              <a:t>	</a:t>
            </a:r>
            <a:r>
              <a:rPr lang="en-US" sz="2000" dirty="0" smtClean="0"/>
              <a:t>Comments - /* to start */ to end; can also use -- </a:t>
            </a:r>
          </a:p>
        </p:txBody>
      </p:sp>
    </p:spTree>
    <p:extLst>
      <p:ext uri="{BB962C8B-B14F-4D97-AF65-F5344CB8AC3E}">
        <p14:creationId xmlns:p14="http://schemas.microsoft.com/office/powerpoint/2010/main" val="21465025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r>
              <a:rPr lang="en-US" sz="2000" dirty="0" smtClean="0"/>
              <a:t>Predicate logic is a property or expression that is either true or false. Also referred to as a Boolean expression</a:t>
            </a:r>
            <a:endParaRPr lang="en-US" sz="2000" dirty="0"/>
          </a:p>
          <a:p>
            <a:endParaRPr lang="en-US" sz="2000" dirty="0" smtClean="0"/>
          </a:p>
          <a:p>
            <a:r>
              <a:rPr lang="en-US" sz="2000" dirty="0" smtClean="0"/>
              <a:t>Elements of a SELECT statement and the order they are evaluated :</a:t>
            </a:r>
          </a:p>
          <a:p>
            <a:r>
              <a:rPr lang="en-US" sz="2000" dirty="0"/>
              <a:t>	</a:t>
            </a:r>
            <a:r>
              <a:rPr lang="en-US" sz="2000" dirty="0" smtClean="0"/>
              <a:t>1. FROM</a:t>
            </a:r>
          </a:p>
          <a:p>
            <a:r>
              <a:rPr lang="en-US" sz="2000" dirty="0"/>
              <a:t>	</a:t>
            </a:r>
            <a:r>
              <a:rPr lang="en-US" sz="2000" dirty="0" smtClean="0"/>
              <a:t>2. WHERE</a:t>
            </a:r>
          </a:p>
          <a:p>
            <a:r>
              <a:rPr lang="en-US" sz="2000" dirty="0"/>
              <a:t>	</a:t>
            </a:r>
            <a:r>
              <a:rPr lang="en-US" sz="2000" dirty="0" smtClean="0"/>
              <a:t>3. GROUP BY</a:t>
            </a:r>
          </a:p>
          <a:p>
            <a:r>
              <a:rPr lang="en-US" sz="2000" dirty="0"/>
              <a:t>	</a:t>
            </a:r>
            <a:r>
              <a:rPr lang="en-US" sz="2000" dirty="0" smtClean="0"/>
              <a:t>4. HAVING</a:t>
            </a:r>
          </a:p>
          <a:p>
            <a:r>
              <a:rPr lang="en-US" sz="2000" dirty="0"/>
              <a:t>	</a:t>
            </a:r>
            <a:r>
              <a:rPr lang="en-US" sz="2000" dirty="0" smtClean="0"/>
              <a:t>5. SELECT</a:t>
            </a:r>
          </a:p>
          <a:p>
            <a:r>
              <a:rPr lang="en-US" sz="2000" dirty="0"/>
              <a:t>	</a:t>
            </a:r>
            <a:r>
              <a:rPr lang="en-US" sz="2000" dirty="0" smtClean="0"/>
              <a:t>6. ORDER BY </a:t>
            </a:r>
          </a:p>
        </p:txBody>
      </p:sp>
    </p:spTree>
    <p:extLst>
      <p:ext uri="{BB962C8B-B14F-4D97-AF65-F5344CB8AC3E}">
        <p14:creationId xmlns:p14="http://schemas.microsoft.com/office/powerpoint/2010/main" val="16174237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84061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38" dirty="0"/>
              <a:t>Meet Tobias </a:t>
            </a:r>
            <a:r>
              <a:rPr lang="en-US" sz="3038" dirty="0" err="1"/>
              <a:t>Ternstrom</a:t>
            </a:r>
            <a:r>
              <a:rPr lang="en-US" sz="3038" dirty="0"/>
              <a:t> </a:t>
            </a:r>
          </a:p>
        </p:txBody>
      </p:sp>
      <p:sp>
        <p:nvSpPr>
          <p:cNvPr id="7" name="Content Placeholder 6"/>
          <p:cNvSpPr>
            <a:spLocks noGrp="1"/>
          </p:cNvSpPr>
          <p:nvPr>
            <p:ph idx="10"/>
          </p:nvPr>
        </p:nvSpPr>
        <p:spPr>
          <a:xfrm>
            <a:off x="284561" y="1898420"/>
            <a:ext cx="6845289" cy="3967791"/>
          </a:xfrm>
        </p:spPr>
        <p:txBody>
          <a:bodyPr>
            <a:normAutofit/>
          </a:bodyPr>
          <a:lstStyle/>
          <a:p>
            <a:pPr marL="342900" lvl="1" indent="0">
              <a:buNone/>
            </a:pPr>
            <a:endParaRPr lang="en-US" dirty="0" smtClean="0">
              <a:solidFill>
                <a:schemeClr val="tx1"/>
              </a:solidFill>
            </a:endParaRPr>
          </a:p>
          <a:p>
            <a:pPr lvl="1"/>
            <a:r>
              <a:rPr lang="en-US" sz="2100" dirty="0">
                <a:solidFill>
                  <a:schemeClr val="tx1"/>
                </a:solidFill>
              </a:rPr>
              <a:t>Principal Program Manager Lead in the SQL Server &amp; Windows Azure SQL DB product group </a:t>
            </a:r>
          </a:p>
          <a:p>
            <a:pPr lvl="2"/>
            <a:r>
              <a:rPr lang="en-US" sz="1800" dirty="0">
                <a:solidFill>
                  <a:schemeClr val="tx1">
                    <a:lumMod val="75000"/>
                    <a:lumOff val="25000"/>
                  </a:schemeClr>
                </a:solidFill>
              </a:rPr>
              <a:t>His team owns the development of the T-SQL language, type-system and server-side libraries and performance management in SQLDB</a:t>
            </a:r>
          </a:p>
          <a:p>
            <a:pPr marL="342900" lvl="1" indent="0">
              <a:buNone/>
            </a:pPr>
            <a:endParaRPr lang="en-US" dirty="0">
              <a:solidFill>
                <a:schemeClr val="tx1"/>
              </a:solidFill>
            </a:endParaRPr>
          </a:p>
          <a:p>
            <a:pPr lvl="1"/>
            <a:r>
              <a:rPr lang="en-US" sz="2100" dirty="0">
                <a:solidFill>
                  <a:schemeClr val="tx1"/>
                </a:solidFill>
              </a:rPr>
              <a:t>Tobias describes himself as a developer, instructor and architect who has been using SQL Server since mid-90s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0168" y="1195999"/>
            <a:ext cx="1569308" cy="1569308"/>
          </a:xfrm>
          <a:prstGeom prst="rect">
            <a:avLst/>
          </a:prstGeom>
        </p:spPr>
      </p:pic>
    </p:spTree>
    <p:extLst>
      <p:ext uri="{BB962C8B-B14F-4D97-AF65-F5344CB8AC3E}">
        <p14:creationId xmlns:p14="http://schemas.microsoft.com/office/powerpoint/2010/main" val="3105738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389435" y="1447798"/>
            <a:ext cx="8466465" cy="3476742"/>
          </a:xfrm>
        </p:spPr>
        <p:txBody>
          <a:bodyPr/>
          <a:lstStyle/>
          <a:p>
            <a:r>
              <a:rPr lang="en-US" dirty="0" smtClean="0"/>
              <a:t>Level 300 - </a:t>
            </a:r>
            <a:r>
              <a:rPr lang="en-US" dirty="0"/>
              <a:t>Individuals seeking to learn the technical skills required to </a:t>
            </a:r>
            <a:r>
              <a:rPr lang="en-US" dirty="0" smtClean="0"/>
              <a:t>write Transact-SQL </a:t>
            </a:r>
            <a:r>
              <a:rPr lang="en-US" dirty="0"/>
              <a:t>queries for Microsoft SQL Server 2012</a:t>
            </a:r>
            <a:endParaRPr lang="en-US" dirty="0" smtClean="0"/>
          </a:p>
          <a:p>
            <a:r>
              <a:rPr lang="en-US" dirty="0"/>
              <a:t>Prerequisites - Working knowledge of relational databases. </a:t>
            </a:r>
            <a:r>
              <a:rPr lang="en-US" dirty="0" smtClean="0"/>
              <a:t>Understanding of SQL Server Management Studio. Basic </a:t>
            </a:r>
            <a:r>
              <a:rPr lang="en-US" dirty="0"/>
              <a:t>knowledge of the Microsoft Windows operating system and its core functionality.</a:t>
            </a:r>
          </a:p>
          <a:p>
            <a:endParaRPr lang="en-US" dirty="0"/>
          </a:p>
          <a:p>
            <a:endParaRPr lang="en-US" dirty="0" smtClean="0"/>
          </a:p>
        </p:txBody>
      </p:sp>
      <p:sp>
        <p:nvSpPr>
          <p:cNvPr id="2" name="Title 1"/>
          <p:cNvSpPr>
            <a:spLocks noGrp="1"/>
          </p:cNvSpPr>
          <p:nvPr>
            <p:ph type="title"/>
          </p:nvPr>
        </p:nvSpPr>
        <p:spPr/>
        <p:txBody>
          <a:bodyPr/>
          <a:lstStyle/>
          <a:p>
            <a:pPr lvl="0"/>
            <a:r>
              <a:rPr lang="en-US" dirty="0" smtClean="0"/>
              <a:t>Setting Expectations</a:t>
            </a:r>
            <a:endParaRPr lang="en-US" dirty="0"/>
          </a:p>
        </p:txBody>
      </p:sp>
    </p:spTree>
    <p:extLst>
      <p:ext uri="{BB962C8B-B14F-4D97-AF65-F5344CB8AC3E}">
        <p14:creationId xmlns:p14="http://schemas.microsoft.com/office/powerpoint/2010/main" val="2341113013"/>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0" y="228600"/>
            <a:ext cx="8364538" cy="747713"/>
          </a:xfrm>
        </p:spPr>
        <p:txBody>
          <a:bodyPr/>
          <a:lstStyle/>
          <a:p>
            <a:r>
              <a:rPr lang="en-US" dirty="0" smtClean="0"/>
              <a:t>Course Topics</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3822342787"/>
              </p:ext>
            </p:extLst>
          </p:nvPr>
        </p:nvGraphicFramePr>
        <p:xfrm>
          <a:off x="284634" y="1275918"/>
          <a:ext cx="8552385" cy="4365398"/>
        </p:xfrm>
        <a:graphic>
          <a:graphicData uri="http://schemas.openxmlformats.org/drawingml/2006/table">
            <a:tbl>
              <a:tblPr firstRow="1" bandRow="1">
                <a:tableStyleId>{5C22544A-7EE6-4342-B048-85BDC9FD1C3A}</a:tableStyleId>
              </a:tblPr>
              <a:tblGrid>
                <a:gridCol w="8552385"/>
              </a:tblGrid>
              <a:tr h="712020">
                <a:tc>
                  <a:txBody>
                    <a:bodyPr/>
                    <a:lstStyle/>
                    <a:p>
                      <a:r>
                        <a:rPr lang="en-US" sz="2400" b="0" dirty="0" smtClean="0">
                          <a:latin typeface="Segoe UI Light" panose="020B0502040204020203" pitchFamily="34" charset="0"/>
                          <a:cs typeface="Segoe UI Light" panose="020B0502040204020203" pitchFamily="34" charset="0"/>
                        </a:rPr>
                        <a:t>Querying Microsoft</a:t>
                      </a:r>
                      <a:r>
                        <a:rPr lang="en-US" sz="2400" b="0" baseline="0" dirty="0" smtClean="0">
                          <a:latin typeface="Segoe UI Light" panose="020B0502040204020203" pitchFamily="34" charset="0"/>
                          <a:cs typeface="Segoe UI Light" panose="020B0502040204020203" pitchFamily="34" charset="0"/>
                        </a:rPr>
                        <a:t> SQL Server 2012 </a:t>
                      </a:r>
                      <a:r>
                        <a:rPr lang="en-US" sz="2400" b="0" dirty="0" smtClean="0">
                          <a:latin typeface="Segoe UI Light" panose="020B0502040204020203" pitchFamily="34" charset="0"/>
                          <a:cs typeface="Segoe UI Light" panose="020B0502040204020203" pitchFamily="34" charset="0"/>
                        </a:rPr>
                        <a:t>Jump Start</a:t>
                      </a:r>
                      <a:endParaRPr lang="en-US" sz="2400" dirty="0">
                        <a:latin typeface="Segoe UI Light" panose="020B0502040204020203" pitchFamily="34" charset="0"/>
                        <a:cs typeface="Segoe UI Light" panose="020B0502040204020203" pitchFamily="34" charset="0"/>
                      </a:endParaRPr>
                    </a:p>
                  </a:txBody>
                  <a:tcPr marL="68598" marR="68598" marT="34299" marB="34299" anchor="ctr"/>
                </a:tc>
              </a:tr>
              <a:tr h="747680">
                <a:tc>
                  <a:txBody>
                    <a:bodyPr/>
                    <a:lstStyle/>
                    <a:p>
                      <a:pPr marL="571500" indent="-571500">
                        <a:tabLst>
                          <a:tab pos="573088" algn="l"/>
                        </a:tabLst>
                      </a:pPr>
                      <a:r>
                        <a:rPr lang="en-US" sz="1800" b="0" i="0" dirty="0" smtClean="0">
                          <a:latin typeface="Segoe UI Light" panose="020B0502040204020203" pitchFamily="34" charset="0"/>
                          <a:cs typeface="Segoe UI Light" panose="020B0502040204020203" pitchFamily="34" charset="0"/>
                        </a:rPr>
                        <a:t>01 | Introducing</a:t>
                      </a:r>
                      <a:r>
                        <a:rPr lang="en-US" sz="1800" b="0" i="0" baseline="0" dirty="0" smtClean="0">
                          <a:latin typeface="Segoe UI Light" panose="020B0502040204020203" pitchFamily="34" charset="0"/>
                          <a:cs typeface="Segoe UI Light" panose="020B0502040204020203" pitchFamily="34" charset="0"/>
                        </a:rPr>
                        <a:t> SQL Server 2012 </a:t>
                      </a:r>
                      <a:endParaRPr lang="en-US" sz="1800" b="0" i="0" dirty="0" smtClean="0">
                        <a:latin typeface="Segoe UI Light" panose="020B0502040204020203" pitchFamily="34" charset="0"/>
                        <a:cs typeface="Segoe UI Light" panose="020B0502040204020203" pitchFamily="34" charset="0"/>
                      </a:endParaRPr>
                    </a:p>
                    <a:p>
                      <a:pPr marL="571500" indent="-571500">
                        <a:tabLst>
                          <a:tab pos="511175" algn="l"/>
                        </a:tabLst>
                      </a:pPr>
                      <a:r>
                        <a:rPr lang="en-US" sz="1800" b="0" i="0" dirty="0" smtClean="0">
                          <a:latin typeface="Segoe UI Light" panose="020B0502040204020203" pitchFamily="34" charset="0"/>
                          <a:cs typeface="Segoe UI Light" panose="020B0502040204020203" pitchFamily="34" charset="0"/>
                        </a:rPr>
                        <a:t>    	</a:t>
                      </a:r>
                      <a:r>
                        <a:rPr lang="en-US" sz="1200" b="0" i="0" baseline="0" dirty="0" smtClean="0">
                          <a:latin typeface="Segoe UI Light" panose="020B0502040204020203" pitchFamily="34" charset="0"/>
                          <a:cs typeface="Segoe UI Light" panose="020B0502040204020203" pitchFamily="34" charset="0"/>
                        </a:rPr>
                        <a:t>SQL Server types of statements; other SQL statement elements; basic SELECT statements</a:t>
                      </a:r>
                      <a:endParaRPr lang="en-US" sz="1200" b="0" i="0" dirty="0" smtClean="0">
                        <a:latin typeface="Segoe UI Light" panose="020B0502040204020203" pitchFamily="34" charset="0"/>
                        <a:cs typeface="Segoe UI Light" panose="020B0502040204020203" pitchFamily="34" charset="0"/>
                      </a:endParaRPr>
                    </a:p>
                  </a:txBody>
                  <a:tcPr marL="68598" marR="68598" marT="34299" marB="34299" anchor="ctr"/>
                </a:tc>
              </a:tr>
              <a:tr h="690745">
                <a:tc>
                  <a:txBody>
                    <a:bodyPr/>
                    <a:lstStyle/>
                    <a:p>
                      <a:pPr marL="573088" indent="-573088">
                        <a:tabLst/>
                      </a:pPr>
                      <a:r>
                        <a:rPr lang="en-US" sz="1800" b="0" i="0" dirty="0" smtClean="0">
                          <a:latin typeface="Segoe UI Light" panose="020B0502040204020203" pitchFamily="34" charset="0"/>
                          <a:cs typeface="Segoe UI Light" panose="020B0502040204020203" pitchFamily="34" charset="0"/>
                        </a:rPr>
                        <a:t>02 | Advanced SELECT Statements</a:t>
                      </a:r>
                      <a:r>
                        <a:rPr lang="en-US" sz="1800" b="0" i="0" baseline="0" dirty="0" smtClean="0">
                          <a:latin typeface="Segoe UI Light" panose="020B0502040204020203" pitchFamily="34" charset="0"/>
                          <a:cs typeface="Segoe UI Light" panose="020B0502040204020203" pitchFamily="34" charset="0"/>
                        </a:rPr>
                        <a:t> </a:t>
                      </a:r>
                      <a:endParaRPr lang="en-US" sz="1800" b="0" i="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400" b="0" i="0" dirty="0" smtClean="0">
                          <a:latin typeface="Segoe UI Light" panose="020B0502040204020203" pitchFamily="34" charset="0"/>
                          <a:cs typeface="Segoe UI Light" panose="020B0502040204020203" pitchFamily="34" charset="0"/>
                        </a:rPr>
                        <a:t>	DISTINCT,</a:t>
                      </a:r>
                      <a:r>
                        <a:rPr lang="en-US" sz="1400" b="0" i="0" baseline="0" dirty="0" smtClean="0">
                          <a:latin typeface="Segoe UI Light" panose="020B0502040204020203" pitchFamily="34" charset="0"/>
                          <a:cs typeface="Segoe UI Light" panose="020B0502040204020203" pitchFamily="34" charset="0"/>
                        </a:rPr>
                        <a:t> Aliases, scalar functions and CASE, using JOIN and MERGE; Filtering and sorting data, NULL values</a:t>
                      </a:r>
                      <a:endParaRPr lang="en-US" sz="1200" b="0" i="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03 | SQL Server Data Types </a:t>
                      </a: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Introduce</a:t>
                      </a:r>
                      <a:r>
                        <a:rPr lang="en-US" sz="1200" baseline="0" dirty="0" smtClean="0">
                          <a:latin typeface="Segoe UI Light" panose="020B0502040204020203" pitchFamily="34" charset="0"/>
                          <a:cs typeface="Segoe UI Light" panose="020B0502040204020203" pitchFamily="34" charset="0"/>
                        </a:rPr>
                        <a:t> d</a:t>
                      </a:r>
                      <a:r>
                        <a:rPr lang="en-US" sz="1200" dirty="0" smtClean="0">
                          <a:latin typeface="Segoe UI Light" panose="020B0502040204020203" pitchFamily="34" charset="0"/>
                          <a:cs typeface="Segoe UI Light" panose="020B0502040204020203" pitchFamily="34" charset="0"/>
                        </a:rPr>
                        <a:t>at</a:t>
                      </a:r>
                      <a:r>
                        <a:rPr lang="en-US" sz="1200" baseline="0" dirty="0" smtClean="0">
                          <a:latin typeface="Segoe UI Light" panose="020B0502040204020203" pitchFamily="34" charset="0"/>
                          <a:cs typeface="Segoe UI Light" panose="020B0502040204020203" pitchFamily="34" charset="0"/>
                        </a:rPr>
                        <a:t>a types, data type usage, converting data types, understanding SQL Server function types</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04 | Grouping and Aggregating Data</a:t>
                      </a:r>
                      <a:r>
                        <a:rPr lang="en-US" sz="1800" baseline="0" dirty="0" smtClean="0">
                          <a:latin typeface="Segoe UI Light" panose="020B0502040204020203" pitchFamily="34" charset="0"/>
                          <a:cs typeface="Segoe UI Light" panose="020B0502040204020203" pitchFamily="34" charset="0"/>
                        </a:rPr>
                        <a:t>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Aggregate functions, GROUP BY and HAVING clauses</a:t>
                      </a:r>
                      <a:r>
                        <a:rPr lang="en-US" sz="1200" baseline="0" dirty="0" smtClean="0">
                          <a:latin typeface="Segoe UI Light" panose="020B0502040204020203" pitchFamily="34" charset="0"/>
                          <a:cs typeface="Segoe UI Light" panose="020B0502040204020203" pitchFamily="34" charset="0"/>
                        </a:rPr>
                        <a:t>, </a:t>
                      </a:r>
                      <a:r>
                        <a:rPr lang="en-US" sz="1200" baseline="0" dirty="0" err="1" smtClean="0">
                          <a:latin typeface="Segoe UI Light" panose="020B0502040204020203" pitchFamily="34" charset="0"/>
                          <a:cs typeface="Segoe UI Light" panose="020B0502040204020203" pitchFamily="34" charset="0"/>
                        </a:rPr>
                        <a:t>subqueries</a:t>
                      </a:r>
                      <a:r>
                        <a:rPr lang="en-US" sz="1200" baseline="0" dirty="0" smtClean="0">
                          <a:latin typeface="Segoe UI Light" panose="020B0502040204020203" pitchFamily="34" charset="0"/>
                          <a:cs typeface="Segoe UI Light" panose="020B0502040204020203" pitchFamily="34" charset="0"/>
                        </a:rPr>
                        <a:t>; self-contained, correlated, and EXISTS; </a:t>
                      </a:r>
                      <a:r>
                        <a:rPr lang="en-US" sz="1200" dirty="0" smtClean="0">
                          <a:latin typeface="Segoe UI Light" panose="020B0502040204020203" pitchFamily="34" charset="0"/>
                          <a:cs typeface="Segoe UI Light" panose="020B0502040204020203" pitchFamily="34" charset="0"/>
                        </a:rPr>
                        <a:t>Views, inline-table valued functions,</a:t>
                      </a:r>
                      <a:r>
                        <a:rPr lang="en-US" sz="1200" baseline="0" dirty="0" smtClean="0">
                          <a:latin typeface="Segoe UI Light" panose="020B0502040204020203" pitchFamily="34" charset="0"/>
                          <a:cs typeface="Segoe UI Light" panose="020B0502040204020203" pitchFamily="34" charset="0"/>
                        </a:rPr>
                        <a:t> and derived tables</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    | Lunch</a:t>
                      </a:r>
                      <a:r>
                        <a:rPr lang="en-US" sz="1800" baseline="0" dirty="0" smtClean="0">
                          <a:latin typeface="Segoe UI Light" panose="020B0502040204020203" pitchFamily="34" charset="0"/>
                          <a:cs typeface="Segoe UI Light" panose="020B0502040204020203" pitchFamily="34" charset="0"/>
                        </a:rPr>
                        <a:t> Break</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Eat, drink, and recharge</a:t>
                      </a:r>
                      <a:r>
                        <a:rPr lang="en-US" sz="1200" baseline="0" dirty="0" smtClean="0">
                          <a:latin typeface="Segoe UI Light" panose="020B0502040204020203" pitchFamily="34" charset="0"/>
                          <a:cs typeface="Segoe UI Light" panose="020B0502040204020203" pitchFamily="34" charset="0"/>
                        </a:rPr>
                        <a:t> for the afternoon session</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bl>
          </a:graphicData>
        </a:graphic>
      </p:graphicFrame>
    </p:spTree>
    <p:extLst>
      <p:ext uri="{BB962C8B-B14F-4D97-AF65-F5344CB8AC3E}">
        <p14:creationId xmlns:p14="http://schemas.microsoft.com/office/powerpoint/2010/main" val="3864415173"/>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0" y="228600"/>
            <a:ext cx="8364538" cy="747713"/>
          </a:xfrm>
        </p:spPr>
        <p:txBody>
          <a:bodyPr/>
          <a:lstStyle/>
          <a:p>
            <a:r>
              <a:rPr lang="en-US" dirty="0" smtClean="0"/>
              <a:t>Course Topics</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430434871"/>
              </p:ext>
            </p:extLst>
          </p:nvPr>
        </p:nvGraphicFramePr>
        <p:xfrm>
          <a:off x="284634" y="1275918"/>
          <a:ext cx="8552385" cy="3719633"/>
        </p:xfrm>
        <a:graphic>
          <a:graphicData uri="http://schemas.openxmlformats.org/drawingml/2006/table">
            <a:tbl>
              <a:tblPr firstRow="1" bandRow="1">
                <a:tableStyleId>{5C22544A-7EE6-4342-B048-85BDC9FD1C3A}</a:tableStyleId>
              </a:tblPr>
              <a:tblGrid>
                <a:gridCol w="8552385"/>
              </a:tblGrid>
              <a:tr h="712020">
                <a:tc>
                  <a:txBody>
                    <a:bodyPr/>
                    <a:lstStyle/>
                    <a:p>
                      <a:r>
                        <a:rPr lang="en-US" sz="1400" b="0" dirty="0" smtClean="0">
                          <a:latin typeface="Segoe UI Light" panose="020B0502040204020203" pitchFamily="34" charset="0"/>
                          <a:cs typeface="Segoe UI Light" panose="020B0502040204020203" pitchFamily="34" charset="0"/>
                        </a:rPr>
                        <a:t>Querying Microsoft</a:t>
                      </a:r>
                      <a:r>
                        <a:rPr lang="en-US" sz="1400" b="0" baseline="0" dirty="0" smtClean="0">
                          <a:latin typeface="Segoe UI Light" panose="020B0502040204020203" pitchFamily="34" charset="0"/>
                          <a:cs typeface="Segoe UI Light" panose="020B0502040204020203" pitchFamily="34" charset="0"/>
                        </a:rPr>
                        <a:t> SQL Server 2012 </a:t>
                      </a:r>
                      <a:r>
                        <a:rPr lang="en-US" sz="1400" b="0" dirty="0" smtClean="0">
                          <a:latin typeface="Segoe UI Light" panose="020B0502040204020203" pitchFamily="34" charset="0"/>
                          <a:cs typeface="Segoe UI Light" panose="020B0502040204020203" pitchFamily="34" charset="0"/>
                        </a:rPr>
                        <a:t>Jump Start</a:t>
                      </a:r>
                      <a:endParaRPr lang="en-US" sz="1400" b="0" dirty="0">
                        <a:latin typeface="Segoe UI Light" panose="020B0502040204020203" pitchFamily="34" charset="0"/>
                        <a:cs typeface="Segoe UI Light" panose="020B0502040204020203" pitchFamily="34" charset="0"/>
                      </a:endParaRPr>
                    </a:p>
                  </a:txBody>
                  <a:tcPr marL="68598" marR="68598" marT="34299" marB="34299" anchor="ctr"/>
                </a:tc>
              </a:tr>
              <a:tr h="747680">
                <a:tc>
                  <a:txBody>
                    <a:bodyPr/>
                    <a:lstStyle/>
                    <a:p>
                      <a:pPr marL="571500" indent="-571500">
                        <a:tabLst>
                          <a:tab pos="573088" algn="l"/>
                        </a:tabLst>
                      </a:pPr>
                      <a:r>
                        <a:rPr lang="en-US" sz="1800" b="0" dirty="0" smtClean="0">
                          <a:latin typeface="Segoe UI Light" panose="020B0502040204020203" pitchFamily="34" charset="0"/>
                          <a:cs typeface="Segoe UI Light" panose="020B0502040204020203" pitchFamily="34" charset="0"/>
                        </a:rPr>
                        <a:t>05 | </a:t>
                      </a:r>
                      <a:r>
                        <a:rPr lang="en-US" sz="1800" b="0" baseline="0" dirty="0" smtClean="0">
                          <a:latin typeface="Segoe UI Light" panose="020B0502040204020203" pitchFamily="34" charset="0"/>
                          <a:cs typeface="Segoe UI Light" panose="020B0502040204020203" pitchFamily="34" charset="0"/>
                        </a:rPr>
                        <a:t>SET Operators, Windows Functions, and Grouping </a:t>
                      </a:r>
                      <a:endParaRPr lang="en-US" sz="1400" b="0" dirty="0" smtClean="0">
                        <a:latin typeface="Segoe UI Light" panose="020B0502040204020203" pitchFamily="34" charset="0"/>
                        <a:cs typeface="Segoe UI Light" panose="020B0502040204020203" pitchFamily="34" charset="0"/>
                      </a:endParaRPr>
                    </a:p>
                    <a:p>
                      <a:pPr marL="571500" indent="-571500">
                        <a:tabLst>
                          <a:tab pos="511175" algn="l"/>
                        </a:tabLst>
                      </a:pPr>
                      <a:r>
                        <a:rPr lang="en-US" sz="1400" b="0" dirty="0" smtClean="0">
                          <a:latin typeface="Segoe UI Light" panose="020B0502040204020203" pitchFamily="34" charset="0"/>
                          <a:cs typeface="Segoe UI Light" panose="020B0502040204020203" pitchFamily="34" charset="0"/>
                        </a:rPr>
                        <a:t>    	</a:t>
                      </a:r>
                      <a:r>
                        <a:rPr lang="en-US" sz="1400" b="0" baseline="0" dirty="0" smtClean="0">
                          <a:latin typeface="Segoe UI Light" panose="020B0502040204020203" pitchFamily="34" charset="0"/>
                          <a:cs typeface="Segoe UI Light" panose="020B0502040204020203" pitchFamily="34" charset="0"/>
                        </a:rPr>
                        <a:t>SET operators, Windows functions, GROUPING sets (PIVOT, UNPIVOT, CUBE, ROLLUP)</a:t>
                      </a:r>
                      <a:endParaRPr lang="en-US" sz="1400" b="0" dirty="0" smtClean="0">
                        <a:latin typeface="Segoe UI Light" panose="020B0502040204020203" pitchFamily="34" charset="0"/>
                        <a:cs typeface="Segoe UI Light" panose="020B0502040204020203" pitchFamily="34" charset="0"/>
                      </a:endParaRPr>
                    </a:p>
                  </a:txBody>
                  <a:tcPr marL="68598" marR="68598" marT="34299" marB="34299" anchor="ctr"/>
                </a:tc>
              </a:tr>
              <a:tr h="690745">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06 | Modifying</a:t>
                      </a:r>
                      <a:r>
                        <a:rPr lang="en-US" sz="1800" baseline="0" dirty="0" smtClean="0">
                          <a:latin typeface="Segoe UI Light" panose="020B0502040204020203" pitchFamily="34" charset="0"/>
                          <a:cs typeface="Segoe UI Light" panose="020B0502040204020203" pitchFamily="34" charset="0"/>
                        </a:rPr>
                        <a:t> Data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400" dirty="0" smtClean="0">
                          <a:latin typeface="Segoe UI Light" panose="020B0502040204020203" pitchFamily="34" charset="0"/>
                          <a:cs typeface="Segoe UI Light" panose="020B0502040204020203" pitchFamily="34" charset="0"/>
                        </a:rPr>
                        <a:t>	INSERT,</a:t>
                      </a:r>
                      <a:r>
                        <a:rPr lang="en-US" sz="1400" baseline="0" dirty="0" smtClean="0">
                          <a:latin typeface="Segoe UI Light" panose="020B0502040204020203" pitchFamily="34" charset="0"/>
                          <a:cs typeface="Segoe UI Light" panose="020B0502040204020203" pitchFamily="34" charset="0"/>
                        </a:rPr>
                        <a:t> UPDATE, and DELETE statements, use of defaults, constraints, and triggers, OUTPUT</a:t>
                      </a:r>
                      <a:endParaRPr lang="en-US" sz="14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07 | Programming with T-SQL </a:t>
                      </a: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Using T-SQL</a:t>
                      </a:r>
                      <a:r>
                        <a:rPr lang="en-US" sz="1200" baseline="0" dirty="0" smtClean="0">
                          <a:latin typeface="Segoe UI Light" panose="020B0502040204020203" pitchFamily="34" charset="0"/>
                          <a:cs typeface="Segoe UI Light" panose="020B0502040204020203" pitchFamily="34" charset="0"/>
                        </a:rPr>
                        <a:t> programming elements, implementing error handling, understanding and implementing transactions </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857168">
                <a:tc>
                  <a:txBody>
                    <a:bodyPr/>
                    <a:lstStyle/>
                    <a:p>
                      <a:pPr marL="573088" indent="-573088"/>
                      <a:r>
                        <a:rPr lang="en-US" sz="1800" dirty="0" smtClean="0">
                          <a:latin typeface="Segoe UI Light" panose="020B0502040204020203" pitchFamily="34" charset="0"/>
                          <a:cs typeface="Segoe UI Light" panose="020B0502040204020203" pitchFamily="34" charset="0"/>
                        </a:rPr>
                        <a:t>08 | Retrieving SQL Server Metadata</a:t>
                      </a:r>
                      <a:r>
                        <a:rPr lang="en-US" sz="1800" baseline="0" dirty="0" smtClean="0">
                          <a:latin typeface="Segoe UI Light" panose="020B0502040204020203" pitchFamily="34" charset="0"/>
                          <a:cs typeface="Segoe UI Light" panose="020B0502040204020203" pitchFamily="34" charset="0"/>
                        </a:rPr>
                        <a:t> and Improving Query Performance </a:t>
                      </a:r>
                    </a:p>
                    <a:p>
                      <a:pPr marL="573088" indent="-573088"/>
                      <a:r>
                        <a:rPr lang="en-US" sz="1200" dirty="0" smtClean="0">
                          <a:latin typeface="Segoe UI Light" panose="020B0502040204020203" pitchFamily="34" charset="0"/>
                          <a:cs typeface="Segoe UI Light" panose="020B0502040204020203" pitchFamily="34" charset="0"/>
                        </a:rPr>
                        <a:t>	Querying</a:t>
                      </a:r>
                      <a:r>
                        <a:rPr lang="en-US" sz="1200" baseline="0" dirty="0" smtClean="0">
                          <a:latin typeface="Segoe UI Light" panose="020B0502040204020203" pitchFamily="34" charset="0"/>
                          <a:cs typeface="Segoe UI Light" panose="020B0502040204020203" pitchFamily="34" charset="0"/>
                        </a:rPr>
                        <a:t> system catalogs and dynamic management views, creating and executing stored procedures, improving SQL Server query performance</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bl>
          </a:graphicData>
        </a:graphic>
      </p:graphicFrame>
    </p:spTree>
    <p:extLst>
      <p:ext uri="{BB962C8B-B14F-4D97-AF65-F5344CB8AC3E}">
        <p14:creationId xmlns:p14="http://schemas.microsoft.com/office/powerpoint/2010/main" val="2960049102"/>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685800" indent="-685800"/>
            <a:r>
              <a:rPr lang="en-US" dirty="0" smtClean="0"/>
              <a:t>01 | Introduction to Microsoft SQL Server 2012</a:t>
            </a:r>
            <a:endParaRPr lang="en-US" dirty="0"/>
          </a:p>
        </p:txBody>
      </p:sp>
      <p:sp>
        <p:nvSpPr>
          <p:cNvPr id="4" name="Subtitle 3"/>
          <p:cNvSpPr>
            <a:spLocks noGrp="1"/>
          </p:cNvSpPr>
          <p:nvPr>
            <p:ph type="subTitle" idx="1"/>
          </p:nvPr>
        </p:nvSpPr>
        <p:spPr/>
        <p:txBody>
          <a:bodyPr/>
          <a:lstStyle/>
          <a:p>
            <a:r>
              <a:rPr lang="en-US" dirty="0" smtClean="0"/>
              <a:t>Brian Alderman | MCT, CEO / Founder of MicroTechPoint</a:t>
            </a:r>
            <a:endParaRPr lang="en-US" dirty="0"/>
          </a:p>
          <a:p>
            <a:r>
              <a:rPr lang="en-US" dirty="0" smtClean="0"/>
              <a:t>Tobias Ternstrom </a:t>
            </a:r>
            <a:r>
              <a:rPr lang="en-US" dirty="0"/>
              <a:t>| Microsoft SQL Server Program Manager</a:t>
            </a:r>
          </a:p>
        </p:txBody>
      </p:sp>
    </p:spTree>
    <p:extLst>
      <p:ext uri="{BB962C8B-B14F-4D97-AF65-F5344CB8AC3E}">
        <p14:creationId xmlns:p14="http://schemas.microsoft.com/office/powerpoint/2010/main" val="3586573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0" y="228600"/>
            <a:ext cx="8364538" cy="747713"/>
          </a:xfrm>
          <a:prstGeom prst="rect">
            <a:avLst/>
          </a:prstGeom>
        </p:spPr>
        <p:txBody>
          <a:bodyPr/>
          <a:lstStyle/>
          <a:p>
            <a:r>
              <a:rPr lang="en-US" dirty="0" smtClean="0"/>
              <a:t>Course Topics</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1399436350"/>
              </p:ext>
            </p:extLst>
          </p:nvPr>
        </p:nvGraphicFramePr>
        <p:xfrm>
          <a:off x="284634" y="1275918"/>
          <a:ext cx="8552385" cy="4365398"/>
        </p:xfrm>
        <a:graphic>
          <a:graphicData uri="http://schemas.openxmlformats.org/drawingml/2006/table">
            <a:tbl>
              <a:tblPr firstRow="1" bandRow="1">
                <a:tableStyleId>{5C22544A-7EE6-4342-B048-85BDC9FD1C3A}</a:tableStyleId>
              </a:tblPr>
              <a:tblGrid>
                <a:gridCol w="8552385"/>
              </a:tblGrid>
              <a:tr h="712020">
                <a:tc>
                  <a:txBody>
                    <a:bodyPr/>
                    <a:lstStyle/>
                    <a:p>
                      <a:r>
                        <a:rPr lang="en-US" sz="2400" b="0" dirty="0" smtClean="0">
                          <a:latin typeface="Segoe UI Light" panose="020B0502040204020203" pitchFamily="34" charset="0"/>
                          <a:cs typeface="Segoe UI Light" panose="020B0502040204020203" pitchFamily="34" charset="0"/>
                        </a:rPr>
                        <a:t>Querying Microsoft</a:t>
                      </a:r>
                      <a:r>
                        <a:rPr lang="en-US" sz="2400" b="0" baseline="0" dirty="0" smtClean="0">
                          <a:latin typeface="Segoe UI Light" panose="020B0502040204020203" pitchFamily="34" charset="0"/>
                          <a:cs typeface="Segoe UI Light" panose="020B0502040204020203" pitchFamily="34" charset="0"/>
                        </a:rPr>
                        <a:t> SQL Server 2012 </a:t>
                      </a:r>
                      <a:r>
                        <a:rPr lang="en-US" sz="2400" b="0" dirty="0" smtClean="0">
                          <a:latin typeface="Segoe UI Light" panose="020B0502040204020203" pitchFamily="34" charset="0"/>
                          <a:cs typeface="Segoe UI Light" panose="020B0502040204020203" pitchFamily="34" charset="0"/>
                        </a:rPr>
                        <a:t>Jump Start</a:t>
                      </a:r>
                      <a:endParaRPr lang="en-US" sz="2400" dirty="0">
                        <a:latin typeface="Segoe UI Light" panose="020B0502040204020203" pitchFamily="34" charset="0"/>
                        <a:cs typeface="Segoe UI Light" panose="020B0502040204020203" pitchFamily="34" charset="0"/>
                      </a:endParaRPr>
                    </a:p>
                  </a:txBody>
                  <a:tcPr marL="68598" marR="68598" marT="34299" marB="34299" anchor="ctr"/>
                </a:tc>
              </a:tr>
              <a:tr h="747680">
                <a:tc>
                  <a:txBody>
                    <a:bodyPr/>
                    <a:lstStyle/>
                    <a:p>
                      <a:pPr marL="571500" indent="-571500">
                        <a:tabLst>
                          <a:tab pos="573088" algn="l"/>
                        </a:tabLst>
                      </a:pPr>
                      <a:r>
                        <a:rPr lang="en-US" sz="1800" b="1" i="0" dirty="0" smtClean="0">
                          <a:latin typeface="Segoe UI Light" panose="020B0502040204020203" pitchFamily="34" charset="0"/>
                          <a:cs typeface="Segoe UI Light" panose="020B0502040204020203" pitchFamily="34" charset="0"/>
                        </a:rPr>
                        <a:t>01 | Introducing</a:t>
                      </a:r>
                      <a:r>
                        <a:rPr lang="en-US" sz="1800" b="1" i="0" baseline="0" dirty="0" smtClean="0">
                          <a:latin typeface="Segoe UI Light" panose="020B0502040204020203" pitchFamily="34" charset="0"/>
                          <a:cs typeface="Segoe UI Light" panose="020B0502040204020203" pitchFamily="34" charset="0"/>
                        </a:rPr>
                        <a:t> SQL Server 2012 </a:t>
                      </a:r>
                      <a:endParaRPr lang="en-US" sz="1800" b="1" i="0" dirty="0" smtClean="0">
                        <a:latin typeface="Segoe UI Light" panose="020B0502040204020203" pitchFamily="34" charset="0"/>
                        <a:cs typeface="Segoe UI Light" panose="020B0502040204020203" pitchFamily="34" charset="0"/>
                      </a:endParaRPr>
                    </a:p>
                    <a:p>
                      <a:pPr marL="571500" indent="-571500">
                        <a:tabLst>
                          <a:tab pos="511175" algn="l"/>
                        </a:tabLst>
                      </a:pPr>
                      <a:r>
                        <a:rPr lang="en-US" sz="1800" b="1" i="0" dirty="0" smtClean="0">
                          <a:latin typeface="Segoe UI Light" panose="020B0502040204020203" pitchFamily="34" charset="0"/>
                          <a:cs typeface="Segoe UI Light" panose="020B0502040204020203" pitchFamily="34" charset="0"/>
                        </a:rPr>
                        <a:t>    	</a:t>
                      </a:r>
                      <a:r>
                        <a:rPr lang="en-US" sz="1200" b="1" i="0" baseline="0" dirty="0" smtClean="0">
                          <a:latin typeface="Segoe UI Light" panose="020B0502040204020203" pitchFamily="34" charset="0"/>
                          <a:cs typeface="Segoe UI Light" panose="020B0502040204020203" pitchFamily="34" charset="0"/>
                        </a:rPr>
                        <a:t>SQL Server types of statements; other SQL statement elements; basic SELECT statements</a:t>
                      </a:r>
                      <a:endParaRPr lang="en-US" sz="1200" b="1" i="0" dirty="0" smtClean="0">
                        <a:latin typeface="Segoe UI Light" panose="020B0502040204020203" pitchFamily="34" charset="0"/>
                        <a:cs typeface="Segoe UI Light" panose="020B0502040204020203" pitchFamily="34" charset="0"/>
                      </a:endParaRPr>
                    </a:p>
                  </a:txBody>
                  <a:tcPr marL="68598" marR="68598" marT="34299" marB="34299" anchor="ctr"/>
                </a:tc>
              </a:tr>
              <a:tr h="690745">
                <a:tc>
                  <a:txBody>
                    <a:bodyPr/>
                    <a:lstStyle/>
                    <a:p>
                      <a:pPr marL="573088" indent="-573088">
                        <a:tabLst/>
                      </a:pPr>
                      <a:r>
                        <a:rPr lang="en-US" sz="1800" b="0" i="0" dirty="0" smtClean="0">
                          <a:latin typeface="Segoe UI Light" panose="020B0502040204020203" pitchFamily="34" charset="0"/>
                          <a:cs typeface="Segoe UI Light" panose="020B0502040204020203" pitchFamily="34" charset="0"/>
                        </a:rPr>
                        <a:t>02 | Advanced SELECT Statements</a:t>
                      </a:r>
                      <a:r>
                        <a:rPr lang="en-US" sz="1800" b="0" i="0" baseline="0" dirty="0" smtClean="0">
                          <a:latin typeface="Segoe UI Light" panose="020B0502040204020203" pitchFamily="34" charset="0"/>
                          <a:cs typeface="Segoe UI Light" panose="020B0502040204020203" pitchFamily="34" charset="0"/>
                        </a:rPr>
                        <a:t> </a:t>
                      </a:r>
                      <a:endParaRPr lang="en-US" sz="1800" b="0" i="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400" b="0" i="0" dirty="0" smtClean="0">
                          <a:latin typeface="Segoe UI Light" panose="020B0502040204020203" pitchFamily="34" charset="0"/>
                          <a:cs typeface="Segoe UI Light" panose="020B0502040204020203" pitchFamily="34" charset="0"/>
                        </a:rPr>
                        <a:t>	DISTINCT,</a:t>
                      </a:r>
                      <a:r>
                        <a:rPr lang="en-US" sz="1400" b="0" i="0" baseline="0" dirty="0" smtClean="0">
                          <a:latin typeface="Segoe UI Light" panose="020B0502040204020203" pitchFamily="34" charset="0"/>
                          <a:cs typeface="Segoe UI Light" panose="020B0502040204020203" pitchFamily="34" charset="0"/>
                        </a:rPr>
                        <a:t> Aliases, scalar functions and CASE, using JOIN and MERGE; Filtering and sorting data, NULL values</a:t>
                      </a:r>
                      <a:endParaRPr lang="en-US" sz="1200" b="0" i="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03 | SQL Server Data Types </a:t>
                      </a: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Introduce</a:t>
                      </a:r>
                      <a:r>
                        <a:rPr lang="en-US" sz="1200" baseline="0" dirty="0" smtClean="0">
                          <a:latin typeface="Segoe UI Light" panose="020B0502040204020203" pitchFamily="34" charset="0"/>
                          <a:cs typeface="Segoe UI Light" panose="020B0502040204020203" pitchFamily="34" charset="0"/>
                        </a:rPr>
                        <a:t> d</a:t>
                      </a:r>
                      <a:r>
                        <a:rPr lang="en-US" sz="1200" dirty="0" smtClean="0">
                          <a:latin typeface="Segoe UI Light" panose="020B0502040204020203" pitchFamily="34" charset="0"/>
                          <a:cs typeface="Segoe UI Light" panose="020B0502040204020203" pitchFamily="34" charset="0"/>
                        </a:rPr>
                        <a:t>at</a:t>
                      </a:r>
                      <a:r>
                        <a:rPr lang="en-US" sz="1200" baseline="0" dirty="0" smtClean="0">
                          <a:latin typeface="Segoe UI Light" panose="020B0502040204020203" pitchFamily="34" charset="0"/>
                          <a:cs typeface="Segoe UI Light" panose="020B0502040204020203" pitchFamily="34" charset="0"/>
                        </a:rPr>
                        <a:t>a types, data type usage, converting data types, understanding SQL Server function types</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04 | Grouping and Aggregating Data</a:t>
                      </a:r>
                      <a:r>
                        <a:rPr lang="en-US" sz="1800" baseline="0" dirty="0" smtClean="0">
                          <a:latin typeface="Segoe UI Light" panose="020B0502040204020203" pitchFamily="34" charset="0"/>
                          <a:cs typeface="Segoe UI Light" panose="020B0502040204020203" pitchFamily="34" charset="0"/>
                        </a:rPr>
                        <a:t>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Aggregate functions, GROUP BY and HAVING clauses</a:t>
                      </a:r>
                      <a:r>
                        <a:rPr lang="en-US" sz="1200" baseline="0" dirty="0" smtClean="0">
                          <a:latin typeface="Segoe UI Light" panose="020B0502040204020203" pitchFamily="34" charset="0"/>
                          <a:cs typeface="Segoe UI Light" panose="020B0502040204020203" pitchFamily="34" charset="0"/>
                        </a:rPr>
                        <a:t>, </a:t>
                      </a:r>
                      <a:r>
                        <a:rPr lang="en-US" sz="1200" baseline="0" dirty="0" err="1" smtClean="0">
                          <a:latin typeface="Segoe UI Light" panose="020B0502040204020203" pitchFamily="34" charset="0"/>
                          <a:cs typeface="Segoe UI Light" panose="020B0502040204020203" pitchFamily="34" charset="0"/>
                        </a:rPr>
                        <a:t>subqueries</a:t>
                      </a:r>
                      <a:r>
                        <a:rPr lang="en-US" sz="1200" baseline="0" dirty="0" smtClean="0">
                          <a:latin typeface="Segoe UI Light" panose="020B0502040204020203" pitchFamily="34" charset="0"/>
                          <a:cs typeface="Segoe UI Light" panose="020B0502040204020203" pitchFamily="34" charset="0"/>
                        </a:rPr>
                        <a:t>; self-contained, correlated, and EXISTS; </a:t>
                      </a:r>
                      <a:r>
                        <a:rPr lang="en-US" sz="1200" dirty="0" smtClean="0">
                          <a:latin typeface="Segoe UI Light" panose="020B0502040204020203" pitchFamily="34" charset="0"/>
                          <a:cs typeface="Segoe UI Light" panose="020B0502040204020203" pitchFamily="34" charset="0"/>
                        </a:rPr>
                        <a:t>Views, inline-table valued functions,</a:t>
                      </a:r>
                      <a:r>
                        <a:rPr lang="en-US" sz="1200" baseline="0" dirty="0" smtClean="0">
                          <a:latin typeface="Segoe UI Light" panose="020B0502040204020203" pitchFamily="34" charset="0"/>
                          <a:cs typeface="Segoe UI Light" panose="020B0502040204020203" pitchFamily="34" charset="0"/>
                        </a:rPr>
                        <a:t> and derived tables</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    | Lunch</a:t>
                      </a:r>
                      <a:r>
                        <a:rPr lang="en-US" sz="1800" baseline="0" dirty="0" smtClean="0">
                          <a:latin typeface="Segoe UI Light" panose="020B0502040204020203" pitchFamily="34" charset="0"/>
                          <a:cs typeface="Segoe UI Light" panose="020B0502040204020203" pitchFamily="34" charset="0"/>
                        </a:rPr>
                        <a:t> </a:t>
                      </a:r>
                      <a:r>
                        <a:rPr lang="en-US" sz="1800" baseline="0" dirty="0" smtClean="0">
                          <a:latin typeface="Segoe UI Light" panose="020B0502040204020203" pitchFamily="34" charset="0"/>
                          <a:cs typeface="Segoe UI Light" panose="020B0502040204020203" pitchFamily="34" charset="0"/>
                        </a:rPr>
                        <a:t>Break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Eat, drink, and recharge</a:t>
                      </a:r>
                      <a:r>
                        <a:rPr lang="en-US" sz="1200" baseline="0" dirty="0" smtClean="0">
                          <a:latin typeface="Segoe UI Light" panose="020B0502040204020203" pitchFamily="34" charset="0"/>
                          <a:cs typeface="Segoe UI Light" panose="020B0502040204020203" pitchFamily="34" charset="0"/>
                        </a:rPr>
                        <a:t> for the afternoon session</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bl>
          </a:graphicData>
        </a:graphic>
      </p:graphicFrame>
    </p:spTree>
    <p:extLst>
      <p:ext uri="{BB962C8B-B14F-4D97-AF65-F5344CB8AC3E}">
        <p14:creationId xmlns:p14="http://schemas.microsoft.com/office/powerpoint/2010/main" val="1673454061"/>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284560" y="1898420"/>
            <a:ext cx="8643938" cy="3967791"/>
          </a:xfrm>
          <a:prstGeom prst="rect">
            <a:avLst/>
          </a:prstGeom>
        </p:spPr>
        <p:txBody>
          <a:bodyPr>
            <a:normAutofit/>
          </a:bodyPr>
          <a:lstStyle/>
          <a:p>
            <a:r>
              <a:rPr lang="en-GB" sz="2800" dirty="0" smtClean="0"/>
              <a:t>Types of commands and statement elements </a:t>
            </a:r>
          </a:p>
          <a:p>
            <a:r>
              <a:rPr lang="en-GB" sz="2800" dirty="0" smtClean="0"/>
              <a:t>Basic SELECT statements</a:t>
            </a:r>
            <a:endParaRPr lang="en-GB" sz="2800"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629205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2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3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930B52-E2FA-4636-820B-5BAA5F2C2D92}">
  <ds:schemaRefs>
    <ds:schemaRef ds:uri="http://www.w3.org/XML/1998/namespace"/>
    <ds:schemaRef ds:uri="http://purl.org/dc/dcmitype/"/>
    <ds:schemaRef ds:uri="http://schemas.microsoft.com/office/2006/metadata/properties"/>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BAED9006-1FB6-41AD-82C5-380656F61A1E}">
  <ds:schemaRefs>
    <ds:schemaRef ds:uri="http://schemas.microsoft.com/sharepoint/v3/contenttype/forms"/>
  </ds:schemaRefs>
</ds:datastoreItem>
</file>

<file path=customXml/itemProps3.xml><?xml version="1.0" encoding="utf-8"?>
<ds:datastoreItem xmlns:ds="http://schemas.openxmlformats.org/officeDocument/2006/customXml" ds:itemID="{A6CA10A4-9E58-4EE7-92DC-EFCE2380D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1325</Words>
  <Application>Microsoft Office PowerPoint</Application>
  <PresentationFormat>On-screen Show (4:3)</PresentationFormat>
  <Paragraphs>356</Paragraphs>
  <Slides>29</Slides>
  <Notes>29</Notes>
  <HiddenSlides>0</HiddenSlides>
  <MMClips>0</MMClips>
  <ScaleCrop>false</ScaleCrop>
  <HeadingPairs>
    <vt:vector size="6" baseType="variant">
      <vt:variant>
        <vt:lpstr>Fonts Used</vt:lpstr>
      </vt:variant>
      <vt:variant>
        <vt:i4>16</vt:i4>
      </vt:variant>
      <vt:variant>
        <vt:lpstr>Theme</vt:lpstr>
      </vt:variant>
      <vt:variant>
        <vt:i4>8</vt:i4>
      </vt:variant>
      <vt:variant>
        <vt:lpstr>Slide Titles</vt:lpstr>
      </vt:variant>
      <vt:variant>
        <vt:i4>29</vt:i4>
      </vt:variant>
    </vt:vector>
  </HeadingPairs>
  <TitlesOfParts>
    <vt:vector size="53" baseType="lpstr">
      <vt:lpstr>ＭＳ Ｐゴシック</vt:lpstr>
      <vt:lpstr>PMingLiU</vt:lpstr>
      <vt:lpstr>Arial</vt:lpstr>
      <vt:lpstr>Arial Narrow</vt:lpstr>
      <vt:lpstr>Calibri</vt:lpstr>
      <vt:lpstr>Calibri Light</vt:lpstr>
      <vt:lpstr>Consolas</vt:lpstr>
      <vt:lpstr>Courier New</vt:lpstr>
      <vt:lpstr>Lucida Sans Typewriter</vt:lpstr>
      <vt:lpstr>Segoe</vt:lpstr>
      <vt:lpstr>Segoe Light</vt:lpstr>
      <vt:lpstr>Segoe Semibold</vt:lpstr>
      <vt:lpstr>Segoe UI</vt:lpstr>
      <vt:lpstr>Segoe UI Light</vt:lpstr>
      <vt:lpstr>Verdana</vt:lpstr>
      <vt:lpstr>Wingdings</vt:lpstr>
      <vt:lpstr>NG_MOC_Template</vt:lpstr>
      <vt:lpstr>NG_MOC_Core_Module</vt:lpstr>
      <vt:lpstr>1_Metro Presentation</vt:lpstr>
      <vt:lpstr>5-30055_SharePoint Template 2012 - 16x9 - White Background</vt:lpstr>
      <vt:lpstr>1_5-30055_SharePoint Template 2012 - 16x9 - White Background</vt:lpstr>
      <vt:lpstr>2_5-30055_SharePoint Template 2012 - 16x9 - White Background</vt:lpstr>
      <vt:lpstr>3_5-30055_SharePoint Template 2012 - 16x9 - White Background</vt:lpstr>
      <vt:lpstr>Office Theme</vt:lpstr>
      <vt:lpstr>Querying Microsoft SQL Server 2012</vt:lpstr>
      <vt:lpstr>Meet Brian Alderman | ‏@brianalderman</vt:lpstr>
      <vt:lpstr>Meet Tobias Ternstrom </vt:lpstr>
      <vt:lpstr>Setting Expectations</vt:lpstr>
      <vt:lpstr>Course Topics</vt:lpstr>
      <vt:lpstr>Course Topics</vt:lpstr>
      <vt:lpstr>PowerPoint Presentation</vt:lpstr>
      <vt:lpstr>Course Topics</vt:lpstr>
      <vt:lpstr>Module Overview</vt:lpstr>
      <vt:lpstr>PowerPoint Presentation</vt:lpstr>
      <vt:lpstr>Categories of T-SQL statements</vt:lpstr>
      <vt:lpstr>T-SQL language elements</vt:lpstr>
      <vt:lpstr>T-SQL language elements: predicates and operators</vt:lpstr>
      <vt:lpstr>T-SQL language elements: functions</vt:lpstr>
      <vt:lpstr>T-SQL language elements: variables</vt:lpstr>
      <vt:lpstr>T-SQL language elements: expressions</vt:lpstr>
      <vt:lpstr>T-SQL language elements: batch separators</vt:lpstr>
      <vt:lpstr>T-SQL language elements: control of flow, errors, and transactions</vt:lpstr>
      <vt:lpstr>T-SQL language elements: comments</vt:lpstr>
      <vt:lpstr>Logical query processing</vt:lpstr>
      <vt:lpstr>Applying the logical order of operations to writing SELECT statements</vt:lpstr>
      <vt:lpstr>PowerPoint Presentation</vt:lpstr>
      <vt:lpstr>Elements of the SELECT statement</vt:lpstr>
      <vt:lpstr>Retrieving columns from a table or view</vt:lpstr>
      <vt:lpstr>Using calculations in the SELECT clause</vt:lpstr>
      <vt:lpstr>PowerPoint Presentation</vt:lpstr>
      <vt:lpstr>Summary</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2013-09-17T18:43:23Z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