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39"/>
  </p:notesMasterIdLst>
  <p:sldIdLst>
    <p:sldId id="293" r:id="rId11"/>
    <p:sldId id="428" r:id="rId12"/>
    <p:sldId id="325" r:id="rId13"/>
    <p:sldId id="464" r:id="rId14"/>
    <p:sldId id="447" r:id="rId15"/>
    <p:sldId id="448" r:id="rId16"/>
    <p:sldId id="449" r:id="rId17"/>
    <p:sldId id="450" r:id="rId18"/>
    <p:sldId id="455" r:id="rId19"/>
    <p:sldId id="456" r:id="rId20"/>
    <p:sldId id="451" r:id="rId21"/>
    <p:sldId id="452" r:id="rId22"/>
    <p:sldId id="453" r:id="rId23"/>
    <p:sldId id="454" r:id="rId24"/>
    <p:sldId id="469" r:id="rId25"/>
    <p:sldId id="465" r:id="rId26"/>
    <p:sldId id="457" r:id="rId27"/>
    <p:sldId id="458" r:id="rId28"/>
    <p:sldId id="460" r:id="rId29"/>
    <p:sldId id="461" r:id="rId30"/>
    <p:sldId id="462" r:id="rId31"/>
    <p:sldId id="459" r:id="rId32"/>
    <p:sldId id="463" r:id="rId33"/>
    <p:sldId id="470" r:id="rId34"/>
    <p:sldId id="306" r:id="rId35"/>
    <p:sldId id="390" r:id="rId36"/>
    <p:sldId id="402" r:id="rId37"/>
    <p:sldId id="292" r:id="rId38"/>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116" d="100"/>
          <a:sy n="116" d="100"/>
        </p:scale>
        <p:origin x="1368" y="138"/>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7.xml"/><Relationship Id="rId7" Type="http://schemas.openxmlformats.org/officeDocument/2006/relationships/slide" Target="slides/slide11.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0.xml"/><Relationship Id="rId5" Type="http://schemas.openxmlformats.org/officeDocument/2006/relationships/slide" Target="slides/slide9.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2215"/>
            <a:ext cx="6286500" cy="6835898"/>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15004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11</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631177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344615"/>
            <a:ext cx="6286500" cy="6683498"/>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2869001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45323"/>
            <a:ext cx="6286500" cy="6882790"/>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46156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Appendix A: Using DML to </a:t>
            </a:r>
            <a:br>
              <a:rPr lang="en-US" dirty="0" smtClean="0"/>
            </a:br>
            <a:r>
              <a:rPr lang="en-US" dirty="0" smtClean="0"/>
              <a:t>Modify Data</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46891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843207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1998611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3249251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1727277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384258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3826289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3923093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3334454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374337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206682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1908687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393277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3982255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4153864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190646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65592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5</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07957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Appendix A: Using DML to </a:t>
            </a:r>
            <a:br>
              <a:rPr lang="en-US" dirty="0" smtClean="0"/>
            </a:br>
            <a:r>
              <a:rPr lang="en-US" dirty="0" smtClean="0"/>
              <a:t>Modify Data</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242342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sz="1000" kern="1200" baseline="0" dirty="0" smtClean="0">
              <a:solidFill>
                <a:schemeClr val="tx1"/>
              </a:solidFill>
              <a:latin typeface="Arial" charset="0"/>
              <a:ea typeface="+mn-ea"/>
              <a:cs typeface="+mn-cs"/>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314580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3938"/>
            <a:ext cx="6286500" cy="6824175"/>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99708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9</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endParaRPr lang="en-US" dirty="0" smtClean="0"/>
          </a:p>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76081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06 | Modifying Data in SQL Server</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SEQUENCES</a:t>
            </a:r>
            <a:endParaRPr lang="en-US" dirty="0"/>
          </a:p>
        </p:txBody>
      </p:sp>
      <p:sp>
        <p:nvSpPr>
          <p:cNvPr id="3" name="Content Placeholder 2"/>
          <p:cNvSpPr>
            <a:spLocks noGrp="1"/>
          </p:cNvSpPr>
          <p:nvPr>
            <p:ph idx="1"/>
          </p:nvPr>
        </p:nvSpPr>
        <p:spPr/>
        <p:txBody>
          <a:bodyPr/>
          <a:lstStyle/>
          <a:p>
            <a:r>
              <a:rPr lang="en-US" sz="2000" dirty="0" smtClean="0"/>
              <a:t>Sequence objects new in SQL Server 2012</a:t>
            </a:r>
          </a:p>
          <a:p>
            <a:r>
              <a:rPr lang="en-US" sz="2000" dirty="0" smtClean="0"/>
              <a:t>Independent objects in database</a:t>
            </a:r>
          </a:p>
          <a:p>
            <a:pPr lvl="1"/>
            <a:r>
              <a:rPr lang="en-US" sz="2000" dirty="0" smtClean="0"/>
              <a:t>More flexible than the IDENTITY property</a:t>
            </a:r>
          </a:p>
          <a:p>
            <a:pPr lvl="1"/>
            <a:r>
              <a:rPr lang="en-US" sz="2000" dirty="0" smtClean="0"/>
              <a:t>Can be used as default value for a column</a:t>
            </a:r>
          </a:p>
          <a:p>
            <a:r>
              <a:rPr lang="en-US" sz="2000" dirty="0" smtClean="0"/>
              <a:t>Manage with CREATE/ALTER/DROP statements</a:t>
            </a:r>
          </a:p>
          <a:p>
            <a:r>
              <a:rPr lang="en-US" sz="2000" dirty="0" smtClean="0"/>
              <a:t>Retrieve value with the NEXT </a:t>
            </a:r>
            <a:r>
              <a:rPr lang="en-US" sz="2000" dirty="0"/>
              <a:t>VALUE </a:t>
            </a:r>
            <a:r>
              <a:rPr lang="en-US" sz="2000" dirty="0" smtClean="0"/>
              <a:t>FOR clause</a:t>
            </a:r>
            <a:endParaRPr lang="en-US" sz="2000" dirty="0"/>
          </a:p>
        </p:txBody>
      </p:sp>
      <p:sp>
        <p:nvSpPr>
          <p:cNvPr id="4" name="AutoShape 3"/>
          <p:cNvSpPr>
            <a:spLocks noChangeArrowheads="1"/>
          </p:cNvSpPr>
          <p:nvPr/>
        </p:nvSpPr>
        <p:spPr bwMode="auto">
          <a:xfrm>
            <a:off x="458788" y="3204607"/>
            <a:ext cx="7893929"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Consolas"/>
              </a:rPr>
              <a:t>-- Define a sequence</a:t>
            </a:r>
          </a:p>
          <a:p>
            <a:r>
              <a:rPr lang="en-US" sz="2000" dirty="0" smtClean="0">
                <a:solidFill>
                  <a:srgbClr val="0000FF"/>
                </a:solidFill>
                <a:latin typeface="Consolas"/>
              </a:rPr>
              <a:t>CREATE</a:t>
            </a:r>
            <a:r>
              <a:rPr lang="en-US" sz="2000" dirty="0" smtClean="0">
                <a:solidFill>
                  <a:prstClr val="black"/>
                </a:solidFill>
                <a:latin typeface="Consolas"/>
              </a:rPr>
              <a:t> </a:t>
            </a:r>
            <a:r>
              <a:rPr lang="en-US" sz="2000" dirty="0">
                <a:solidFill>
                  <a:srgbClr val="0000CC"/>
                </a:solidFill>
                <a:latin typeface="Consolas"/>
              </a:rPr>
              <a:t>SEQUENCE</a:t>
            </a:r>
            <a:r>
              <a:rPr lang="en-US" sz="2000" dirty="0">
                <a:latin typeface="Consolas"/>
              </a:rPr>
              <a:t> dbo.InvoiceSeq</a:t>
            </a:r>
            <a:r>
              <a:rPr lang="en-US" sz="2000" dirty="0">
                <a:solidFill>
                  <a:prstClr val="black"/>
                </a:solidFill>
                <a:latin typeface="Consolas"/>
              </a:rPr>
              <a:t> </a:t>
            </a:r>
            <a:r>
              <a:rPr lang="en-US" sz="2000" dirty="0">
                <a:solidFill>
                  <a:srgbClr val="0000FF"/>
                </a:solidFill>
                <a:latin typeface="Consolas"/>
              </a:rPr>
              <a:t>AS</a:t>
            </a:r>
            <a:r>
              <a:rPr lang="en-US" sz="2000" dirty="0">
                <a:solidFill>
                  <a:prstClr val="black"/>
                </a:solidFill>
                <a:latin typeface="Consolas"/>
              </a:rPr>
              <a:t> </a:t>
            </a:r>
            <a:r>
              <a:rPr lang="en-US" sz="2000" dirty="0">
                <a:solidFill>
                  <a:srgbClr val="0000FF"/>
                </a:solidFill>
                <a:latin typeface="Consolas"/>
              </a:rPr>
              <a:t>INT</a:t>
            </a:r>
            <a:r>
              <a:rPr lang="en-US" sz="2000" dirty="0">
                <a:solidFill>
                  <a:prstClr val="black"/>
                </a:solidFill>
                <a:latin typeface="Consolas"/>
              </a:rPr>
              <a:t> </a:t>
            </a:r>
            <a:r>
              <a:rPr lang="en-US" sz="2000" dirty="0">
                <a:latin typeface="Consolas"/>
              </a:rPr>
              <a:t>START</a:t>
            </a:r>
            <a:r>
              <a:rPr lang="en-US" sz="2000" dirty="0">
                <a:solidFill>
                  <a:prstClr val="black"/>
                </a:solidFill>
                <a:latin typeface="Consolas"/>
              </a:rPr>
              <a:t> </a:t>
            </a:r>
            <a:r>
              <a:rPr lang="en-US" sz="2000" dirty="0">
                <a:solidFill>
                  <a:srgbClr val="0000FF"/>
                </a:solidFill>
                <a:latin typeface="Consolas"/>
              </a:rPr>
              <a:t>WITH</a:t>
            </a:r>
            <a:r>
              <a:rPr lang="en-US" sz="2000" dirty="0">
                <a:solidFill>
                  <a:prstClr val="black"/>
                </a:solidFill>
                <a:latin typeface="Consolas"/>
              </a:rPr>
              <a:t> </a:t>
            </a:r>
            <a:r>
              <a:rPr lang="en-US" sz="2000" dirty="0" smtClean="0">
                <a:solidFill>
                  <a:prstClr val="black"/>
                </a:solidFill>
                <a:latin typeface="Consolas"/>
              </a:rPr>
              <a:t>5 </a:t>
            </a:r>
            <a:r>
              <a:rPr lang="en-US" sz="2000" dirty="0">
                <a:latin typeface="Consolas"/>
              </a:rPr>
              <a:t>INCREMENT</a:t>
            </a:r>
            <a:r>
              <a:rPr lang="en-US" sz="2000" dirty="0">
                <a:solidFill>
                  <a:prstClr val="black"/>
                </a:solidFill>
                <a:latin typeface="Consolas"/>
              </a:rPr>
              <a:t> </a:t>
            </a:r>
            <a:r>
              <a:rPr lang="en-US" sz="2000" dirty="0">
                <a:solidFill>
                  <a:srgbClr val="0000FF"/>
                </a:solidFill>
                <a:latin typeface="Consolas"/>
              </a:rPr>
              <a:t>BY</a:t>
            </a:r>
            <a:r>
              <a:rPr lang="en-US" sz="2000" dirty="0">
                <a:solidFill>
                  <a:prstClr val="black"/>
                </a:solidFill>
                <a:latin typeface="Consolas"/>
              </a:rPr>
              <a:t> </a:t>
            </a:r>
            <a:r>
              <a:rPr lang="en-US" sz="2000" dirty="0" smtClean="0">
                <a:solidFill>
                  <a:prstClr val="black"/>
                </a:solidFill>
                <a:latin typeface="Consolas"/>
              </a:rPr>
              <a:t>5</a:t>
            </a:r>
            <a:r>
              <a:rPr lang="en-US" sz="2000" dirty="0" smtClean="0">
                <a:solidFill>
                  <a:srgbClr val="808080"/>
                </a:solidFill>
                <a:latin typeface="Consolas"/>
              </a:rPr>
              <a:t>;</a:t>
            </a:r>
          </a:p>
          <a:p>
            <a:endParaRPr lang="en-US" sz="2000" dirty="0" smtClean="0">
              <a:solidFill>
                <a:srgbClr val="808080"/>
              </a:solidFill>
              <a:latin typeface="Consolas"/>
            </a:endParaRPr>
          </a:p>
          <a:p>
            <a:r>
              <a:rPr lang="en-US" sz="2000" dirty="0">
                <a:solidFill>
                  <a:srgbClr val="008000"/>
                </a:solidFill>
                <a:latin typeface="Consolas"/>
              </a:rPr>
              <a:t>-- Retrieve next available value from sequence</a:t>
            </a:r>
          </a:p>
          <a:p>
            <a:r>
              <a:rPr lang="en-US" sz="2000" dirty="0" smtClean="0">
                <a:solidFill>
                  <a:srgbClr val="0000FF"/>
                </a:solidFill>
                <a:latin typeface="Consolas"/>
              </a:rPr>
              <a:t>SELECT</a:t>
            </a:r>
            <a:r>
              <a:rPr lang="en-US" sz="2000" dirty="0" smtClean="0">
                <a:solidFill>
                  <a:prstClr val="black"/>
                </a:solidFill>
                <a:latin typeface="Consolas"/>
              </a:rPr>
              <a:t> </a:t>
            </a:r>
            <a:r>
              <a:rPr lang="en-US" sz="2000" dirty="0">
                <a:solidFill>
                  <a:srgbClr val="0000FF"/>
                </a:solidFill>
                <a:latin typeface="Consolas"/>
              </a:rPr>
              <a:t>NEXT</a:t>
            </a:r>
            <a:r>
              <a:rPr lang="en-US" sz="2000" dirty="0">
                <a:solidFill>
                  <a:prstClr val="black"/>
                </a:solidFill>
                <a:latin typeface="Consolas"/>
              </a:rPr>
              <a:t> </a:t>
            </a:r>
            <a:r>
              <a:rPr lang="en-US" sz="2000" dirty="0">
                <a:latin typeface="Consolas"/>
              </a:rPr>
              <a:t>VALUE</a:t>
            </a:r>
            <a:r>
              <a:rPr lang="en-US" sz="2000" dirty="0">
                <a:solidFill>
                  <a:prstClr val="black"/>
                </a:solidFill>
                <a:latin typeface="Consolas"/>
              </a:rPr>
              <a:t> </a:t>
            </a:r>
            <a:r>
              <a:rPr lang="en-US" sz="2000" dirty="0">
                <a:solidFill>
                  <a:srgbClr val="0000FF"/>
                </a:solidFill>
                <a:latin typeface="Consolas"/>
              </a:rPr>
              <a:t>FOR</a:t>
            </a:r>
            <a:r>
              <a:rPr lang="en-US" sz="2000" dirty="0">
                <a:solidFill>
                  <a:prstClr val="black"/>
                </a:solidFill>
                <a:latin typeface="Consolas"/>
              </a:rPr>
              <a:t> </a:t>
            </a:r>
            <a:r>
              <a:rPr lang="en-US" sz="2000" dirty="0">
                <a:solidFill>
                  <a:srgbClr val="008080"/>
                </a:solidFill>
                <a:latin typeface="Consolas"/>
              </a:rPr>
              <a:t>dbo</a:t>
            </a:r>
            <a:r>
              <a:rPr lang="en-US" sz="2000" dirty="0">
                <a:solidFill>
                  <a:srgbClr val="808080"/>
                </a:solidFill>
                <a:latin typeface="Consolas"/>
              </a:rPr>
              <a:t>.</a:t>
            </a:r>
            <a:r>
              <a:rPr lang="en-US" sz="2000" dirty="0">
                <a:latin typeface="Consolas"/>
              </a:rPr>
              <a:t>InvoiceSeq</a:t>
            </a:r>
            <a:r>
              <a:rPr lang="en-US" sz="2000" dirty="0">
                <a:solidFill>
                  <a:srgbClr val="808080"/>
                </a:solidFill>
                <a:latin typeface="Consolas"/>
              </a:rPr>
              <a:t>;</a:t>
            </a:r>
          </a:p>
          <a:p>
            <a:endParaRPr lang="en-US" sz="2000" dirty="0">
              <a:solidFill>
                <a:srgbClr val="808080"/>
              </a:solidFill>
              <a:latin typeface="Consolas"/>
            </a:endParaRPr>
          </a:p>
        </p:txBody>
      </p:sp>
    </p:spTree>
    <p:extLst>
      <p:ext uri="{BB962C8B-B14F-4D97-AF65-F5344CB8AC3E}">
        <p14:creationId xmlns:p14="http://schemas.microsoft.com/office/powerpoint/2010/main" val="1775376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UPDATE</a:t>
            </a:r>
            <a:r>
              <a:rPr lang="en-US" baseline="0" dirty="0" smtClean="0"/>
              <a:t> </a:t>
            </a:r>
            <a:r>
              <a:rPr lang="en-US" dirty="0" smtClean="0"/>
              <a:t>to modify</a:t>
            </a:r>
            <a:r>
              <a:rPr lang="en-US" baseline="0" dirty="0" smtClean="0"/>
              <a:t> data</a:t>
            </a:r>
            <a:endParaRPr lang="en-US" dirty="0" smtClean="0"/>
          </a:p>
        </p:txBody>
      </p:sp>
      <p:sp>
        <p:nvSpPr>
          <p:cNvPr id="7171" name="Rectangle 3"/>
          <p:cNvSpPr>
            <a:spLocks noGrp="1" noChangeArrowheads="1"/>
          </p:cNvSpPr>
          <p:nvPr>
            <p:ph idx="1"/>
          </p:nvPr>
        </p:nvSpPr>
        <p:spPr>
          <a:xfrm>
            <a:off x="458788" y="992188"/>
            <a:ext cx="8459744" cy="4386262"/>
          </a:xfrm>
        </p:spPr>
        <p:txBody>
          <a:bodyPr/>
          <a:lstStyle/>
          <a:p>
            <a:r>
              <a:rPr lang="en-US" sz="2000" dirty="0" smtClean="0"/>
              <a:t>Updates all rows in a table or view</a:t>
            </a:r>
          </a:p>
          <a:p>
            <a:pPr lvl="1"/>
            <a:r>
              <a:rPr lang="en-US" sz="2000" dirty="0" smtClean="0"/>
              <a:t>Set can be filtered with a WHERE clause</a:t>
            </a:r>
          </a:p>
          <a:p>
            <a:pPr lvl="1"/>
            <a:r>
              <a:rPr lang="en-US" sz="2000" dirty="0" smtClean="0"/>
              <a:t>Set can be defined with a JOIN clause</a:t>
            </a:r>
          </a:p>
          <a:p>
            <a:r>
              <a:rPr lang="en-US" sz="2000" dirty="0" smtClean="0"/>
              <a:t>Only columns specified in the SET clause are modified</a:t>
            </a:r>
          </a:p>
          <a:p>
            <a:endParaRPr lang="en-US" sz="2000" dirty="0"/>
          </a:p>
          <a:p>
            <a:r>
              <a:rPr lang="en-US" sz="2000" dirty="0" smtClean="0"/>
              <a:t>Updates the </a:t>
            </a:r>
            <a:r>
              <a:rPr lang="en-US" sz="2000" dirty="0" err="1" smtClean="0"/>
              <a:t>ModifiedDate</a:t>
            </a:r>
            <a:r>
              <a:rPr lang="en-US" sz="2000" dirty="0" smtClean="0"/>
              <a:t> using a the GETDATE function for the record that has ‘M2’ in the </a:t>
            </a:r>
            <a:r>
              <a:rPr lang="en-US" sz="2000" dirty="0" err="1" smtClean="0"/>
              <a:t>UnitMeasureCode</a:t>
            </a:r>
            <a:endParaRPr lang="en-US" sz="2000" dirty="0" smtClean="0"/>
          </a:p>
          <a:p>
            <a:endParaRPr lang="en-US" sz="2000" dirty="0"/>
          </a:p>
          <a:p>
            <a:endParaRPr lang="en-US" sz="2000" dirty="0" smtClean="0"/>
          </a:p>
          <a:p>
            <a:endParaRPr lang="en-US" sz="2000" dirty="0"/>
          </a:p>
          <a:p>
            <a:endParaRPr lang="en-US" sz="2000" dirty="0" smtClean="0"/>
          </a:p>
          <a:p>
            <a:r>
              <a:rPr lang="en-US" sz="2000" dirty="0" smtClean="0"/>
              <a:t>If no WHERE clause is specified, all records in the </a:t>
            </a:r>
            <a:r>
              <a:rPr lang="en-US" sz="2000" dirty="0" err="1" smtClean="0"/>
              <a:t>Production.UnitMeasure</a:t>
            </a:r>
            <a:r>
              <a:rPr lang="en-US" sz="2000" dirty="0" smtClean="0"/>
              <a:t> will be updated</a:t>
            </a:r>
          </a:p>
        </p:txBody>
      </p:sp>
      <p:sp>
        <p:nvSpPr>
          <p:cNvPr id="4" name="AutoShape 3"/>
          <p:cNvSpPr>
            <a:spLocks noChangeArrowheads="1"/>
          </p:cNvSpPr>
          <p:nvPr/>
        </p:nvSpPr>
        <p:spPr bwMode="auto">
          <a:xfrm>
            <a:off x="458788" y="3336639"/>
            <a:ext cx="7665396"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FF00FF"/>
                </a:solidFill>
                <a:latin typeface="Lucida Sans Typewriter" pitchFamily="49" charset="0"/>
              </a:rPr>
              <a:t>UPDATE</a:t>
            </a:r>
            <a:r>
              <a:rPr lang="en-US" sz="2000" dirty="0">
                <a:solidFill>
                  <a:prstClr val="black"/>
                </a:solidFill>
                <a:latin typeface="Lucida Sans Typewriter" pitchFamily="49" charset="0"/>
              </a:rPr>
              <a:t> </a:t>
            </a:r>
            <a:r>
              <a:rPr lang="en-US" sz="2000" b="0" dirty="0" err="1"/>
              <a:t>Production.UnitMeasure</a:t>
            </a:r>
            <a:r>
              <a:rPr lang="en-US" sz="2000" b="0" dirty="0"/>
              <a:t> </a:t>
            </a:r>
          </a:p>
          <a:p>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SET</a:t>
            </a:r>
            <a:r>
              <a:rPr lang="en-US" sz="2000" dirty="0">
                <a:solidFill>
                  <a:prstClr val="black"/>
                </a:solidFill>
                <a:latin typeface="Lucida Sans Typewriter" pitchFamily="49" charset="0"/>
              </a:rPr>
              <a:t> </a:t>
            </a:r>
            <a:r>
              <a:rPr lang="en-US" sz="2000" b="0" dirty="0" err="1"/>
              <a:t>ModifiedDate</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a:t>
            </a:r>
            <a:r>
              <a:rPr lang="en-US" sz="2000" b="0" dirty="0">
                <a:solidFill>
                  <a:srgbClr val="FF33CC"/>
                </a:solidFill>
              </a:rPr>
              <a:t>GETDATE</a:t>
            </a:r>
            <a:r>
              <a:rPr lang="en-US" sz="2000" b="0" dirty="0" smtClean="0">
                <a:solidFill>
                  <a:srgbClr val="FF33CC"/>
                </a:solidFill>
              </a:rPr>
              <a:t>()</a:t>
            </a:r>
            <a:r>
              <a:rPr lang="en-US" sz="2000" dirty="0" smtClean="0">
                <a:solidFill>
                  <a:srgbClr val="808080"/>
                </a:solidFill>
                <a:latin typeface="Lucida Sans Typewriter" pitchFamily="49" charset="0"/>
              </a:rPr>
              <a:t>)</a:t>
            </a:r>
            <a:endParaRPr lang="en-US" sz="2000" dirty="0">
              <a:solidFill>
                <a:prstClr val="black"/>
              </a:solidFill>
              <a:latin typeface="Lucida Sans Typewriter" pitchFamily="49" charset="0"/>
            </a:endParaRPr>
          </a:p>
          <a:p>
            <a:r>
              <a:rPr lang="en-US" sz="2000" dirty="0" smtClean="0">
                <a:solidFill>
                  <a:srgbClr val="0000FF"/>
                </a:solidFill>
                <a:latin typeface="Lucida Sans Typewriter" pitchFamily="49" charset="0"/>
              </a:rPr>
              <a:t>   WHERE</a:t>
            </a:r>
            <a:r>
              <a:rPr lang="en-US" sz="2000" dirty="0" smtClean="0">
                <a:solidFill>
                  <a:prstClr val="black"/>
                </a:solidFill>
                <a:latin typeface="Lucida Sans Typewriter" pitchFamily="49" charset="0"/>
              </a:rPr>
              <a:t> </a:t>
            </a:r>
            <a:r>
              <a:rPr lang="en-US" sz="2000" b="0" dirty="0" err="1"/>
              <a:t>UnitMeasureCode</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‘M2’</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598167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MERGE</a:t>
            </a:r>
            <a:r>
              <a:rPr lang="en-US" baseline="0" dirty="0" smtClean="0"/>
              <a:t> to </a:t>
            </a:r>
            <a:r>
              <a:rPr lang="en-US" dirty="0"/>
              <a:t>m</a:t>
            </a:r>
            <a:r>
              <a:rPr lang="en-US" baseline="0" dirty="0" smtClean="0"/>
              <a:t>odify data</a:t>
            </a:r>
            <a:endParaRPr lang="en-US" dirty="0"/>
          </a:p>
        </p:txBody>
      </p:sp>
      <p:sp>
        <p:nvSpPr>
          <p:cNvPr id="3" name="Content Placeholder 2"/>
          <p:cNvSpPr>
            <a:spLocks noGrp="1"/>
          </p:cNvSpPr>
          <p:nvPr>
            <p:ph idx="1"/>
          </p:nvPr>
        </p:nvSpPr>
        <p:spPr/>
        <p:txBody>
          <a:bodyPr/>
          <a:lstStyle/>
          <a:p>
            <a:r>
              <a:rPr lang="en-US" sz="2000" dirty="0" smtClean="0"/>
              <a:t>MERGE modifies data based on one of the following conditions</a:t>
            </a:r>
          </a:p>
          <a:p>
            <a:pPr lvl="1"/>
            <a:r>
              <a:rPr lang="en-US" sz="2000" dirty="0" smtClean="0"/>
              <a:t>When the source  matches the target</a:t>
            </a:r>
          </a:p>
          <a:p>
            <a:pPr lvl="1"/>
            <a:r>
              <a:rPr lang="en-US" sz="2000" dirty="0" smtClean="0"/>
              <a:t>When the source has no match in the target</a:t>
            </a:r>
          </a:p>
          <a:p>
            <a:pPr lvl="1"/>
            <a:r>
              <a:rPr lang="en-US" sz="2000" dirty="0" smtClean="0"/>
              <a:t>When the target has no match in the source</a:t>
            </a:r>
          </a:p>
          <a:p>
            <a:pPr lvl="1"/>
            <a:endParaRPr lang="en-US" dirty="0"/>
          </a:p>
        </p:txBody>
      </p:sp>
      <p:sp>
        <p:nvSpPr>
          <p:cNvPr id="4" name="AutoShape 3"/>
          <p:cNvSpPr>
            <a:spLocks noChangeArrowheads="1"/>
          </p:cNvSpPr>
          <p:nvPr/>
        </p:nvSpPr>
        <p:spPr bwMode="auto">
          <a:xfrm>
            <a:off x="568967" y="2725083"/>
            <a:ext cx="7665396"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MERGE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INTO</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schema_name</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table_name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TargetTbl</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USING </a:t>
            </a:r>
            <a:r>
              <a:rPr lang="en-US" sz="2000" dirty="0" smtClean="0">
                <a:solidFill>
                  <a:srgbClr val="808080"/>
                </a:solidFill>
                <a:latin typeface="Lucida Sans Typewriter" pitchFamily="49" charset="0"/>
              </a:rPr>
              <a:t>(</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select_list</a:t>
            </a:r>
            <a:r>
              <a:rPr lang="en-US" sz="2000" dirty="0" smtClean="0">
                <a:solidFill>
                  <a:srgbClr val="808080"/>
                </a:solidFill>
                <a:latin typeface="Lucida Sans Typewriter" pitchFamily="49" charset="0"/>
              </a:rPr>
              <a:t>&gt;)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ON </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TargetTbl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col1</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col1</a:t>
            </a:r>
            <a:r>
              <a:rPr lang="en-US" sz="2000" dirty="0" smtClean="0">
                <a:solidFill>
                  <a:srgbClr val="808080"/>
                </a:solidFill>
                <a:latin typeface="Lucida Sans Typewriter" pitchFamily="49" charset="0"/>
              </a:rPr>
              <a:t>)</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WHEN</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MATCHED</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THEN</a:t>
            </a:r>
            <a:r>
              <a:rPr lang="en-US" sz="2000" dirty="0" smtClean="0">
                <a:solidFill>
                  <a:prstClr val="black"/>
                </a:solidFill>
                <a:latin typeface="Lucida Sans Typewriter" pitchFamily="49" charset="0"/>
              </a:rPr>
              <a:t> </a:t>
            </a:r>
          </a:p>
          <a:p>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UPDATE</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SET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col2</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8080"/>
                </a:solidFill>
                <a:latin typeface="Lucida Sans Typewriter" pitchFamily="49" charset="0"/>
              </a:rPr>
              <a:t>SourceTbl</a:t>
            </a:r>
            <a:r>
              <a:rPr lang="en-US" sz="2000" dirty="0" smtClean="0">
                <a:solidFill>
                  <a:srgbClr val="808080"/>
                </a:solidFill>
                <a:latin typeface="Lucida Sans Typewriter" pitchFamily="49" charset="0"/>
              </a:rPr>
              <a:t>.</a:t>
            </a:r>
            <a:r>
              <a:rPr lang="en-US" sz="2000" dirty="0" smtClean="0">
                <a:solidFill>
                  <a:srgbClr val="008080"/>
                </a:solidFill>
                <a:latin typeface="Lucida Sans Typewriter" pitchFamily="49" charset="0"/>
              </a:rPr>
              <a:t>col2</a:t>
            </a:r>
            <a:endParaRPr lang="en-US" sz="2000" dirty="0" smtClean="0">
              <a:solidFill>
                <a:prstClr val="black"/>
              </a:solidFill>
              <a:latin typeface="Lucida Sans Typewriter" pitchFamily="49" charset="0"/>
            </a:endParaRPr>
          </a:p>
          <a:p>
            <a:r>
              <a:rPr lang="en-US" sz="2000" dirty="0" smtClean="0">
                <a:solidFill>
                  <a:srgbClr val="0000FF"/>
                </a:solidFill>
                <a:latin typeface="Lucida Sans Typewriter" pitchFamily="49" charset="0"/>
              </a:rPr>
              <a:t>WHEN</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NOT</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MATCHED</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THEN</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INSERT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column_list</a:t>
            </a:r>
            <a:r>
              <a:rPr lang="en-US" sz="2000" dirty="0" smtClean="0">
                <a:solidFill>
                  <a:srgbClr val="808080"/>
                </a:solidFill>
                <a:latin typeface="Lucida Sans Typewriter" pitchFamily="49" charset="0"/>
              </a:rPr>
              <a:t>&gt;)</a:t>
            </a:r>
            <a:endParaRPr lang="en-US" sz="2000" dirty="0" smtClean="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VALUES </a:t>
            </a:r>
            <a:r>
              <a:rPr lang="en-US" sz="2000" dirty="0" smtClean="0">
                <a:solidFill>
                  <a:srgbClr val="808080"/>
                </a:solidFill>
                <a:latin typeface="Lucida Sans Typewriter" pitchFamily="49" charset="0"/>
              </a:rPr>
              <a:t>(&lt;</a:t>
            </a:r>
            <a:r>
              <a:rPr lang="en-US" sz="2000" dirty="0" smtClean="0">
                <a:solidFill>
                  <a:srgbClr val="008080"/>
                </a:solidFill>
                <a:latin typeface="Lucida Sans Typewriter" pitchFamily="49" charset="0"/>
              </a:rPr>
              <a:t>value_list</a:t>
            </a:r>
            <a:r>
              <a:rPr lang="en-US" sz="2000" dirty="0" smtClean="0">
                <a:solidFill>
                  <a:srgbClr val="808080"/>
                </a:solidFill>
                <a:latin typeface="Lucida Sans Typewriter" pitchFamily="49" charset="0"/>
              </a:rPr>
              <a:t>&gt;);</a:t>
            </a:r>
            <a:endParaRPr lang="en-US" sz="2000" dirty="0">
              <a:solidFill>
                <a:prstClr val="black"/>
              </a:solidFill>
              <a:latin typeface="Lucida Sans Typewriter" pitchFamily="49" charset="0"/>
            </a:endParaRPr>
          </a:p>
        </p:txBody>
      </p:sp>
    </p:spTree>
    <p:extLst>
      <p:ext uri="{BB962C8B-B14F-4D97-AF65-F5344CB8AC3E}">
        <p14:creationId xmlns:p14="http://schemas.microsoft.com/office/powerpoint/2010/main" val="1477611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DELET</a:t>
            </a:r>
            <a:r>
              <a:rPr lang="en-US" baseline="0" dirty="0" smtClean="0"/>
              <a:t>E to remove data</a:t>
            </a:r>
            <a:endParaRPr lang="en-US" dirty="0"/>
          </a:p>
        </p:txBody>
      </p:sp>
      <p:sp>
        <p:nvSpPr>
          <p:cNvPr id="3" name="Content Placeholder 2"/>
          <p:cNvSpPr>
            <a:spLocks noGrp="1"/>
          </p:cNvSpPr>
          <p:nvPr>
            <p:ph idx="1"/>
          </p:nvPr>
        </p:nvSpPr>
        <p:spPr>
          <a:xfrm>
            <a:off x="458788" y="992188"/>
            <a:ext cx="8509848" cy="4386262"/>
          </a:xfrm>
        </p:spPr>
        <p:txBody>
          <a:bodyPr/>
          <a:lstStyle/>
          <a:p>
            <a:r>
              <a:rPr lang="en-US" sz="2000" dirty="0" smtClean="0"/>
              <a:t>DELETE operates on a set</a:t>
            </a:r>
          </a:p>
          <a:p>
            <a:pPr lvl="1"/>
            <a:r>
              <a:rPr lang="en-US" sz="2000" dirty="0" smtClean="0"/>
              <a:t>Set may be filtered with a WHERE clause</a:t>
            </a:r>
          </a:p>
          <a:p>
            <a:r>
              <a:rPr lang="en-US" sz="2000" dirty="0" smtClean="0"/>
              <a:t>Deletion of each row is logged in database's transaction log</a:t>
            </a:r>
          </a:p>
          <a:p>
            <a:r>
              <a:rPr lang="en-US" sz="2000" dirty="0" smtClean="0"/>
              <a:t>DELETE may be rolled back if statement issued within a user-defined transaction or if an error is encountered</a:t>
            </a:r>
          </a:p>
          <a:p>
            <a:endParaRPr lang="en-US" sz="2000" dirty="0"/>
          </a:p>
          <a:p>
            <a:endParaRPr lang="en-US" sz="2000" dirty="0" smtClean="0"/>
          </a:p>
          <a:p>
            <a:endParaRPr lang="en-US" sz="2000" dirty="0"/>
          </a:p>
          <a:p>
            <a:endParaRPr lang="en-US" sz="2000" dirty="0" smtClean="0"/>
          </a:p>
          <a:p>
            <a:r>
              <a:rPr lang="en-US" sz="2000" dirty="0"/>
              <a:t>If no WHERE clause is specified, all records in the </a:t>
            </a:r>
            <a:r>
              <a:rPr lang="en-US" sz="2000" dirty="0" err="1"/>
              <a:t>Production.UnitMeasure</a:t>
            </a:r>
            <a:r>
              <a:rPr lang="en-US" sz="2000" dirty="0"/>
              <a:t> will be </a:t>
            </a:r>
            <a:r>
              <a:rPr lang="en-US" sz="2000" dirty="0" smtClean="0"/>
              <a:t>deleted</a:t>
            </a:r>
            <a:endParaRPr lang="en-US" sz="2000" dirty="0"/>
          </a:p>
          <a:p>
            <a:endParaRPr lang="en-US" sz="2000" dirty="0" smtClean="0"/>
          </a:p>
        </p:txBody>
      </p:sp>
      <p:sp>
        <p:nvSpPr>
          <p:cNvPr id="4" name="AutoShape 3"/>
          <p:cNvSpPr>
            <a:spLocks noChangeArrowheads="1"/>
          </p:cNvSpPr>
          <p:nvPr/>
        </p:nvSpPr>
        <p:spPr bwMode="auto">
          <a:xfrm>
            <a:off x="755694" y="2914123"/>
            <a:ext cx="6256338"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FF"/>
                </a:solidFill>
                <a:latin typeface="Lucida Sans Typewriter" pitchFamily="49" charset="0"/>
              </a:rPr>
              <a:t>DELETE</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err="1"/>
              <a:t>Production.UnitMeasure</a:t>
            </a:r>
            <a:r>
              <a:rPr lang="en-US" sz="2000" b="0" dirty="0"/>
              <a:t> </a:t>
            </a:r>
          </a:p>
          <a:p>
            <a:r>
              <a:rPr lang="en-US" sz="2000" b="0" dirty="0" smtClean="0">
                <a:solidFill>
                  <a:srgbClr val="0000FF"/>
                </a:solidFill>
                <a:latin typeface="Lucida Sans Typewriter" pitchFamily="49" charset="0"/>
              </a:rPr>
              <a:t>WHERE</a:t>
            </a:r>
            <a:r>
              <a:rPr lang="en-US" sz="2000" b="0" dirty="0" smtClean="0">
                <a:solidFill>
                  <a:prstClr val="black"/>
                </a:solidFill>
                <a:latin typeface="Lucida Sans Typewriter" pitchFamily="49" charset="0"/>
              </a:rPr>
              <a:t> </a:t>
            </a:r>
            <a:r>
              <a:rPr lang="en-US" sz="2000" b="0" dirty="0" err="1" smtClean="0">
                <a:latin typeface="Lucida Sans Typewriter" pitchFamily="49" charset="0"/>
              </a:rPr>
              <a:t>UnitMeasureCode</a:t>
            </a:r>
            <a:r>
              <a:rPr lang="en-US" sz="2000" b="0" dirty="0" smtClean="0">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b="0" dirty="0" smtClean="0">
                <a:solidFill>
                  <a:srgbClr val="FF0000"/>
                </a:solidFill>
                <a:latin typeface="Lucida Sans Typewriter" pitchFamily="49" charset="0"/>
              </a:rPr>
              <a:t>‘Y2’;</a:t>
            </a:r>
            <a:endParaRPr lang="en-US" sz="2000" b="0" dirty="0">
              <a:solidFill>
                <a:srgbClr val="FF0000"/>
              </a:solidFill>
              <a:latin typeface="Lucida Sans Typewriter" pitchFamily="49" charset="0"/>
            </a:endParaRPr>
          </a:p>
        </p:txBody>
      </p:sp>
    </p:spTree>
    <p:extLst>
      <p:ext uri="{BB962C8B-B14F-4D97-AF65-F5344CB8AC3E}">
        <p14:creationId xmlns:p14="http://schemas.microsoft.com/office/powerpoint/2010/main" val="3042310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TRUNCATE TABLE to remove all d</a:t>
            </a:r>
            <a:r>
              <a:rPr lang="en-US" baseline="0" dirty="0" smtClean="0"/>
              <a:t>ata</a:t>
            </a:r>
            <a:endParaRPr lang="en-US" dirty="0"/>
          </a:p>
        </p:txBody>
      </p:sp>
      <p:sp>
        <p:nvSpPr>
          <p:cNvPr id="3" name="Content Placeholder 2"/>
          <p:cNvSpPr>
            <a:spLocks noGrp="1"/>
          </p:cNvSpPr>
          <p:nvPr>
            <p:ph idx="1"/>
          </p:nvPr>
        </p:nvSpPr>
        <p:spPr/>
        <p:txBody>
          <a:bodyPr/>
          <a:lstStyle/>
          <a:p>
            <a:r>
              <a:rPr lang="en-US" sz="2000" dirty="0" smtClean="0"/>
              <a:t>TRUNCATE TABLE clears the entire table</a:t>
            </a:r>
          </a:p>
          <a:p>
            <a:pPr lvl="1"/>
            <a:r>
              <a:rPr lang="en-US" sz="2000" dirty="0" smtClean="0"/>
              <a:t>Storage is physically deallocated, rows not individually removed</a:t>
            </a:r>
          </a:p>
          <a:p>
            <a:r>
              <a:rPr lang="en-US" sz="2000" dirty="0" smtClean="0"/>
              <a:t>     Minimally logged </a:t>
            </a:r>
          </a:p>
          <a:p>
            <a:pPr lvl="1"/>
            <a:r>
              <a:rPr lang="en-US" sz="2000" dirty="0" smtClean="0"/>
              <a:t>Can be rolled back if TRUNCATE issued within a transaction</a:t>
            </a:r>
          </a:p>
          <a:p>
            <a:r>
              <a:rPr lang="en-US" sz="2000" dirty="0" smtClean="0"/>
              <a:t>     TRUNCATE TABLE will fail if the table is referenced by a foreign   	key constraint in another table</a:t>
            </a:r>
          </a:p>
          <a:p>
            <a:endParaRPr lang="en-US" dirty="0"/>
          </a:p>
        </p:txBody>
      </p:sp>
      <p:sp>
        <p:nvSpPr>
          <p:cNvPr id="4" name="AutoShape 3"/>
          <p:cNvSpPr>
            <a:spLocks noChangeArrowheads="1"/>
          </p:cNvSpPr>
          <p:nvPr/>
        </p:nvSpPr>
        <p:spPr bwMode="auto">
          <a:xfrm>
            <a:off x="1110288" y="3446949"/>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TRUNCATE</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TABLE</a:t>
            </a:r>
            <a:r>
              <a:rPr lang="en-US" sz="2000" dirty="0">
                <a:solidFill>
                  <a:prstClr val="black"/>
                </a:solidFill>
                <a:latin typeface="Lucida Sans Typewriter" pitchFamily="49" charset="0"/>
              </a:rPr>
              <a:t> </a:t>
            </a:r>
            <a:r>
              <a:rPr lang="en-US" sz="2000" b="0" dirty="0" err="1"/>
              <a:t>Production.UnitMeasure</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4146602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t>Inserting, updating, and deleting </a:t>
            </a:r>
            <a:r>
              <a:rPr lang="en-US" sz="4000" b="0" cap="none" dirty="0"/>
              <a:t>d</a:t>
            </a:r>
            <a:r>
              <a:rPr lang="en-US" sz="4000" b="0" cap="none" dirty="0" smtClean="0"/>
              <a:t>ata</a:t>
            </a:r>
            <a:endParaRPr lang="en-US" sz="4000" cap="none" dirty="0"/>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28158232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Constraints and </a:t>
            </a:r>
            <a:r>
              <a:rPr lang="en-GB" sz="6000" dirty="0" smtClean="0">
                <a:solidFill>
                  <a:schemeClr val="bg1">
                    <a:alpha val="98824"/>
                  </a:schemeClr>
                </a:solidFill>
              </a:rPr>
              <a:t>Triggers</a:t>
            </a:r>
            <a:endParaRPr lang="en-GB" sz="6000" dirty="0">
              <a:solidFill>
                <a:schemeClr val="bg1">
                  <a:alpha val="98824"/>
                </a:schemeClr>
              </a:solidFill>
            </a:endParaRPr>
          </a:p>
        </p:txBody>
      </p:sp>
    </p:spTree>
    <p:extLst>
      <p:ext uri="{BB962C8B-B14F-4D97-AF65-F5344CB8AC3E}">
        <p14:creationId xmlns:p14="http://schemas.microsoft.com/office/powerpoint/2010/main" val="5166199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PRIMARY KEY constraint</a:t>
            </a:r>
            <a:endParaRPr lang="en-US" dirty="0"/>
          </a:p>
        </p:txBody>
      </p:sp>
      <p:sp>
        <p:nvSpPr>
          <p:cNvPr id="11267" name="Content Placeholder 2"/>
          <p:cNvSpPr>
            <a:spLocks noGrp="1"/>
          </p:cNvSpPr>
          <p:nvPr>
            <p:ph idx="1"/>
          </p:nvPr>
        </p:nvSpPr>
        <p:spPr>
          <a:xfrm>
            <a:off x="458788" y="992188"/>
            <a:ext cx="7751762" cy="4669576"/>
          </a:xfrm>
        </p:spPr>
        <p:txBody>
          <a:bodyPr/>
          <a:lstStyle/>
          <a:p>
            <a:r>
              <a:rPr lang="en-US" sz="2000" dirty="0" smtClean="0"/>
              <a:t>A </a:t>
            </a:r>
            <a:r>
              <a:rPr lang="en-US" sz="2000" b="1" i="1" dirty="0"/>
              <a:t>PRIMARY KEY</a:t>
            </a:r>
            <a:r>
              <a:rPr lang="en-US" sz="2000" dirty="0"/>
              <a:t> </a:t>
            </a:r>
            <a:r>
              <a:rPr lang="en-US" sz="2000" dirty="0" smtClean="0"/>
              <a:t>is an important concept of designing a database table as it provides an attribute or set of attributes used to uniquely identify each row in the table</a:t>
            </a:r>
          </a:p>
          <a:p>
            <a:r>
              <a:rPr lang="en-US" sz="2000" dirty="0" smtClean="0"/>
              <a:t>A table can only have one primary key which is created using a primary key constraint and enforced by creating a unique index on the primary key columns</a:t>
            </a:r>
          </a:p>
          <a:p>
            <a:r>
              <a:rPr lang="en-US" sz="2000" dirty="0" smtClean="0"/>
              <a:t>A column that participates in the primary key constraint cannot accept null values</a:t>
            </a:r>
          </a:p>
          <a:p>
            <a:endParaRPr lang="en-US" sz="2000" dirty="0" smtClean="0"/>
          </a:p>
          <a:p>
            <a:r>
              <a:rPr lang="en-US" dirty="0" smtClean="0"/>
              <a:t>To add a PRIMARY KEY constraint to an existing table use the following command</a:t>
            </a:r>
          </a:p>
        </p:txBody>
      </p:sp>
      <p:sp>
        <p:nvSpPr>
          <p:cNvPr id="4" name="AutoShape 3"/>
          <p:cNvSpPr>
            <a:spLocks noChangeArrowheads="1"/>
          </p:cNvSpPr>
          <p:nvPr/>
        </p:nvSpPr>
        <p:spPr bwMode="auto">
          <a:xfrm>
            <a:off x="458788" y="4389124"/>
            <a:ext cx="842216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a:t>Production.TransactionHistoryArchive</a:t>
            </a:r>
            <a:r>
              <a:rPr lang="en-US" sz="2000" b="0" dirty="0"/>
              <a:t> </a:t>
            </a:r>
            <a:endParaRPr lang="en-US" sz="2000" b="0" dirty="0" smtClean="0"/>
          </a:p>
          <a:p>
            <a:r>
              <a:rPr lang="en-US" sz="2000" b="0" dirty="0" smtClean="0">
                <a:solidFill>
                  <a:srgbClr val="0000CC"/>
                </a:solidFill>
              </a:rPr>
              <a:t>ADD </a:t>
            </a:r>
            <a:r>
              <a:rPr lang="en-US" sz="2000" b="0" dirty="0">
                <a:solidFill>
                  <a:srgbClr val="0000CC"/>
                </a:solidFill>
              </a:rPr>
              <a:t>CONSTRAINT </a:t>
            </a:r>
            <a:r>
              <a:rPr lang="en-US" sz="2000" b="0" dirty="0" err="1"/>
              <a:t>PK_TransactionHistoryArchive_TransactionID</a:t>
            </a:r>
            <a:r>
              <a:rPr lang="en-US" sz="2000" b="0" dirty="0"/>
              <a:t> </a:t>
            </a:r>
            <a:endParaRPr lang="en-US" sz="2000" b="0" dirty="0" smtClean="0"/>
          </a:p>
          <a:p>
            <a:r>
              <a:rPr lang="en-US" sz="2000" b="0" dirty="0" smtClean="0">
                <a:solidFill>
                  <a:srgbClr val="0000CC"/>
                </a:solidFill>
              </a:rPr>
              <a:t>PRIMARY </a:t>
            </a:r>
            <a:r>
              <a:rPr lang="en-US" sz="2000" b="0" dirty="0">
                <a:solidFill>
                  <a:srgbClr val="0000CC"/>
                </a:solidFill>
              </a:rPr>
              <a:t>KEY CLUSTERED </a:t>
            </a:r>
            <a:r>
              <a:rPr lang="en-US" sz="2000" b="0" dirty="0"/>
              <a:t>(</a:t>
            </a:r>
            <a:r>
              <a:rPr lang="en-US" sz="2000" b="0" dirty="0" err="1"/>
              <a:t>TransactionID</a:t>
            </a:r>
            <a:r>
              <a:rPr lang="en-US" sz="2000" b="0" dirty="0"/>
              <a:t>); </a:t>
            </a:r>
            <a:endParaRPr lang="en-US" sz="2000" b="0" dirty="0">
              <a:solidFill>
                <a:srgbClr val="808080"/>
              </a:solidFill>
              <a:latin typeface="Consolas"/>
            </a:endParaRPr>
          </a:p>
        </p:txBody>
      </p:sp>
    </p:spTree>
    <p:extLst>
      <p:ext uri="{BB962C8B-B14F-4D97-AF65-F5344CB8AC3E}">
        <p14:creationId xmlns:p14="http://schemas.microsoft.com/office/powerpoint/2010/main" val="3106235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FOREIGN KEY constraint</a:t>
            </a:r>
            <a:endParaRPr lang="en-US" dirty="0"/>
          </a:p>
        </p:txBody>
      </p:sp>
      <p:sp>
        <p:nvSpPr>
          <p:cNvPr id="12291" name="Content Placeholder 2"/>
          <p:cNvSpPr>
            <a:spLocks noGrp="1"/>
          </p:cNvSpPr>
          <p:nvPr>
            <p:ph idx="1"/>
          </p:nvPr>
        </p:nvSpPr>
        <p:spPr>
          <a:xfrm>
            <a:off x="571500" y="1066800"/>
            <a:ext cx="8229600" cy="5029200"/>
          </a:xfrm>
        </p:spPr>
        <p:txBody>
          <a:bodyPr/>
          <a:lstStyle/>
          <a:p>
            <a:r>
              <a:rPr lang="en-US" sz="2000" dirty="0" smtClean="0"/>
              <a:t>A </a:t>
            </a:r>
            <a:r>
              <a:rPr lang="en-US" sz="2000" b="1" i="1" dirty="0" smtClean="0"/>
              <a:t>FOREIGN KEY </a:t>
            </a:r>
            <a:r>
              <a:rPr lang="en-US" sz="2000" dirty="0" smtClean="0"/>
              <a:t>is a column or combination of columns that are used to establish a link between data in two tables. The columns used to create the primary key in one table are also used to create the foreign key constraint and can be used to reference data in the same table or in another table</a:t>
            </a:r>
          </a:p>
          <a:p>
            <a:endParaRPr lang="en-US" dirty="0"/>
          </a:p>
          <a:p>
            <a:r>
              <a:rPr lang="en-US" sz="2000" dirty="0" smtClean="0"/>
              <a:t>A foreign key does not have to reference a primary key, it can be defined to reference a unique constraint in either the same table or in another table</a:t>
            </a:r>
          </a:p>
          <a:p>
            <a:endParaRPr lang="en-US" sz="2000" dirty="0"/>
          </a:p>
          <a:p>
            <a:r>
              <a:rPr lang="en-US" sz="2000" dirty="0"/>
              <a:t>To add a </a:t>
            </a:r>
            <a:r>
              <a:rPr lang="en-US" sz="2000" dirty="0" smtClean="0"/>
              <a:t>FOREIGN </a:t>
            </a:r>
            <a:r>
              <a:rPr lang="en-US" sz="2000" dirty="0"/>
              <a:t>KEY constraint to an existing table use the following command</a:t>
            </a:r>
          </a:p>
          <a:p>
            <a:endParaRPr lang="en-US" sz="2000" dirty="0" smtClean="0"/>
          </a:p>
          <a:p>
            <a:endParaRPr lang="en-US" sz="2800" dirty="0" smtClean="0"/>
          </a:p>
        </p:txBody>
      </p:sp>
      <p:sp>
        <p:nvSpPr>
          <p:cNvPr id="4" name="AutoShape 3"/>
          <p:cNvSpPr>
            <a:spLocks noChangeArrowheads="1"/>
          </p:cNvSpPr>
          <p:nvPr/>
        </p:nvSpPr>
        <p:spPr bwMode="auto">
          <a:xfrm>
            <a:off x="475217" y="4686214"/>
            <a:ext cx="8422165"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smtClean="0"/>
              <a:t>Sales.SalesOrderHeaderSalesReason</a:t>
            </a:r>
            <a:r>
              <a:rPr lang="en-US" sz="2000" b="0" dirty="0" smtClean="0"/>
              <a:t> </a:t>
            </a:r>
          </a:p>
          <a:p>
            <a:r>
              <a:rPr lang="en-US" sz="2000" b="0" dirty="0" smtClean="0">
                <a:solidFill>
                  <a:srgbClr val="0000CC"/>
                </a:solidFill>
              </a:rPr>
              <a:t>ADD </a:t>
            </a:r>
            <a:r>
              <a:rPr lang="en-US" sz="2000" b="0" dirty="0">
                <a:solidFill>
                  <a:srgbClr val="0000CC"/>
                </a:solidFill>
              </a:rPr>
              <a:t>CONSTRAINT </a:t>
            </a:r>
            <a:r>
              <a:rPr lang="en-US" sz="2000" b="0" dirty="0" err="1" smtClean="0"/>
              <a:t>FK_SalesReason</a:t>
            </a:r>
            <a:r>
              <a:rPr lang="en-US" sz="2000" b="0" dirty="0" smtClean="0"/>
              <a:t> </a:t>
            </a:r>
          </a:p>
          <a:p>
            <a:r>
              <a:rPr lang="en-US" sz="2000" b="0" dirty="0" smtClean="0">
                <a:solidFill>
                  <a:srgbClr val="0000CC"/>
                </a:solidFill>
              </a:rPr>
              <a:t>FOREIGN </a:t>
            </a:r>
            <a:r>
              <a:rPr lang="en-US" sz="2000" b="0" dirty="0">
                <a:solidFill>
                  <a:srgbClr val="0000CC"/>
                </a:solidFill>
              </a:rPr>
              <a:t>KEY </a:t>
            </a:r>
            <a:r>
              <a:rPr lang="en-US" sz="2000" b="0" dirty="0" smtClean="0"/>
              <a:t>(</a:t>
            </a:r>
            <a:r>
              <a:rPr lang="en-US" sz="2000" b="0" dirty="0" err="1" smtClean="0"/>
              <a:t>SalesReasonID</a:t>
            </a:r>
            <a:r>
              <a:rPr lang="en-US" sz="2000" b="0" dirty="0"/>
              <a:t>) </a:t>
            </a:r>
            <a:endParaRPr lang="en-US" sz="2000" b="0" dirty="0" smtClean="0"/>
          </a:p>
          <a:p>
            <a:r>
              <a:rPr lang="en-US" sz="2000" b="0" dirty="0" smtClean="0">
                <a:solidFill>
                  <a:srgbClr val="0000CC"/>
                </a:solidFill>
              </a:rPr>
              <a:t>REFERENCES</a:t>
            </a:r>
            <a:r>
              <a:rPr lang="en-US" sz="2000" b="0" dirty="0" smtClean="0"/>
              <a:t> </a:t>
            </a:r>
            <a:r>
              <a:rPr lang="en-US" sz="2000" b="0" dirty="0" err="1"/>
              <a:t>Sales.SalesReason</a:t>
            </a:r>
            <a:r>
              <a:rPr lang="en-US" sz="2000" b="0" dirty="0"/>
              <a:t> (</a:t>
            </a:r>
            <a:r>
              <a:rPr lang="en-US" sz="2000" b="0" dirty="0" err="1"/>
              <a:t>SalesReasonID</a:t>
            </a:r>
            <a:r>
              <a:rPr lang="en-US" sz="2000" b="0" dirty="0" smtClean="0"/>
              <a:t>)</a:t>
            </a:r>
          </a:p>
          <a:p>
            <a:r>
              <a:rPr lang="en-US" sz="2000" b="0" dirty="0" smtClean="0">
                <a:solidFill>
                  <a:srgbClr val="0000CC"/>
                </a:solidFill>
              </a:rPr>
              <a:t>ON </a:t>
            </a:r>
            <a:r>
              <a:rPr lang="en-US" sz="2000" b="0" dirty="0">
                <a:solidFill>
                  <a:srgbClr val="0000CC"/>
                </a:solidFill>
              </a:rPr>
              <a:t>DELETE CASCADE </a:t>
            </a:r>
            <a:endParaRPr lang="en-US" sz="2000" b="0" dirty="0" smtClean="0">
              <a:solidFill>
                <a:srgbClr val="0000CC"/>
              </a:solidFill>
            </a:endParaRPr>
          </a:p>
          <a:p>
            <a:r>
              <a:rPr lang="en-US" sz="2000" b="0" dirty="0" smtClean="0">
                <a:solidFill>
                  <a:srgbClr val="0000CC"/>
                </a:solidFill>
              </a:rPr>
              <a:t>ON </a:t>
            </a:r>
            <a:r>
              <a:rPr lang="en-US" sz="2000" b="0" dirty="0">
                <a:solidFill>
                  <a:srgbClr val="FF33CC"/>
                </a:solidFill>
              </a:rPr>
              <a:t>UPDATE</a:t>
            </a:r>
            <a:r>
              <a:rPr lang="en-US" sz="2000" b="0" dirty="0">
                <a:solidFill>
                  <a:srgbClr val="0000CC"/>
                </a:solidFill>
              </a:rPr>
              <a:t> CASCADE </a:t>
            </a:r>
            <a:r>
              <a:rPr lang="en-US" sz="2000" b="0" dirty="0" smtClean="0">
                <a:solidFill>
                  <a:srgbClr val="0000CC"/>
                </a:solidFill>
              </a:rPr>
              <a:t>;</a:t>
            </a:r>
            <a:endParaRPr lang="en-US" sz="2000" b="0" dirty="0">
              <a:solidFill>
                <a:srgbClr val="0000CC"/>
              </a:solidFill>
              <a:latin typeface="Consolas"/>
            </a:endParaRPr>
          </a:p>
        </p:txBody>
      </p:sp>
    </p:spTree>
    <p:extLst>
      <p:ext uri="{BB962C8B-B14F-4D97-AF65-F5344CB8AC3E}">
        <p14:creationId xmlns:p14="http://schemas.microsoft.com/office/powerpoint/2010/main" val="586093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UNIQUE constraints</a:t>
            </a:r>
            <a:endParaRPr lang="en-US" dirty="0"/>
          </a:p>
        </p:txBody>
      </p:sp>
      <p:sp>
        <p:nvSpPr>
          <p:cNvPr id="16387" name="Content Placeholder 2"/>
          <p:cNvSpPr>
            <a:spLocks noGrp="1"/>
          </p:cNvSpPr>
          <p:nvPr>
            <p:ph idx="1"/>
          </p:nvPr>
        </p:nvSpPr>
        <p:spPr/>
        <p:txBody>
          <a:bodyPr/>
          <a:lstStyle/>
          <a:p>
            <a:r>
              <a:rPr lang="en-US" sz="2000" dirty="0" smtClean="0"/>
              <a:t>A </a:t>
            </a:r>
            <a:r>
              <a:rPr lang="en-US" sz="2000" b="1" i="1" dirty="0" smtClean="0"/>
              <a:t>UNIQUE constraint </a:t>
            </a:r>
            <a:r>
              <a:rPr lang="en-US" sz="2000" dirty="0" smtClean="0"/>
              <a:t>is created to </a:t>
            </a:r>
            <a:r>
              <a:rPr lang="en-US" sz="2000" dirty="0"/>
              <a:t>ensure no duplicate values are entered in specific columns that do not participate in a primary </a:t>
            </a:r>
            <a:r>
              <a:rPr lang="en-US" sz="2000" dirty="0" smtClean="0"/>
              <a:t>key </a:t>
            </a:r>
            <a:endParaRPr lang="en-US" sz="2000" dirty="0"/>
          </a:p>
          <a:p>
            <a:r>
              <a:rPr lang="en-US" sz="2000" dirty="0"/>
              <a:t>Creating a </a:t>
            </a:r>
            <a:r>
              <a:rPr lang="en-US" sz="2000" dirty="0" smtClean="0"/>
              <a:t>UNIQUE </a:t>
            </a:r>
            <a:r>
              <a:rPr lang="en-US" sz="2000" dirty="0"/>
              <a:t>constraint automatically creates a corresponding unique index</a:t>
            </a:r>
            <a:endParaRPr lang="en-US" sz="2000" dirty="0" smtClean="0"/>
          </a:p>
          <a:p>
            <a:endParaRPr lang="en-US" sz="2800" dirty="0"/>
          </a:p>
          <a:p>
            <a:r>
              <a:rPr lang="en-US" sz="2000" dirty="0" smtClean="0"/>
              <a:t>To create a UNIQUE constraint while creating a table use the following command</a:t>
            </a:r>
            <a:endParaRPr lang="en-US" sz="2000" dirty="0"/>
          </a:p>
          <a:p>
            <a:endParaRPr lang="en-US" sz="2800" dirty="0" smtClean="0"/>
          </a:p>
          <a:p>
            <a:endParaRPr lang="en-US" sz="2800" dirty="0" smtClean="0"/>
          </a:p>
        </p:txBody>
      </p:sp>
      <p:sp>
        <p:nvSpPr>
          <p:cNvPr id="4" name="AutoShape 3"/>
          <p:cNvSpPr>
            <a:spLocks noChangeArrowheads="1"/>
          </p:cNvSpPr>
          <p:nvPr/>
        </p:nvSpPr>
        <p:spPr bwMode="auto">
          <a:xfrm>
            <a:off x="558996" y="3419568"/>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TABLE </a:t>
            </a:r>
            <a:r>
              <a:rPr lang="en-US" sz="2000" b="0" dirty="0"/>
              <a:t>Production.TransactionHistoryArchive4 </a:t>
            </a:r>
            <a:endParaRPr lang="en-US" sz="2000" b="0" dirty="0" smtClean="0"/>
          </a:p>
          <a:p>
            <a:r>
              <a:rPr lang="en-US" sz="2000" b="0" dirty="0" smtClean="0"/>
              <a:t>(</a:t>
            </a:r>
            <a:r>
              <a:rPr lang="en-US" sz="2000" b="0" dirty="0" err="1" smtClean="0"/>
              <a:t>TransactionID</a:t>
            </a:r>
            <a:r>
              <a:rPr lang="en-US" sz="2000" b="0" dirty="0" smtClean="0"/>
              <a:t> </a:t>
            </a:r>
            <a:r>
              <a:rPr lang="en-US" sz="2000" b="0" dirty="0" err="1">
                <a:solidFill>
                  <a:srgbClr val="0000CC"/>
                </a:solidFill>
              </a:rPr>
              <a:t>int</a:t>
            </a:r>
            <a:r>
              <a:rPr lang="en-US" sz="2000" b="0" dirty="0"/>
              <a:t> NOT NULL, </a:t>
            </a:r>
            <a:endParaRPr lang="en-US" sz="2000" b="0" dirty="0" smtClean="0"/>
          </a:p>
          <a:p>
            <a:r>
              <a:rPr lang="en-US" sz="2000" b="0" dirty="0" smtClean="0">
                <a:solidFill>
                  <a:srgbClr val="0000CC"/>
                </a:solidFill>
              </a:rPr>
              <a:t>CONSTRAINT</a:t>
            </a:r>
            <a:r>
              <a:rPr lang="en-US" sz="2000" b="0" dirty="0" smtClean="0"/>
              <a:t> </a:t>
            </a:r>
            <a:r>
              <a:rPr lang="en-US" sz="2000" b="0" dirty="0" err="1"/>
              <a:t>AK_TransactionID</a:t>
            </a:r>
            <a:r>
              <a:rPr lang="en-US" sz="2000" b="0" dirty="0"/>
              <a:t> </a:t>
            </a:r>
            <a:r>
              <a:rPr lang="en-US" sz="2000" b="0" dirty="0">
                <a:solidFill>
                  <a:srgbClr val="0000CC"/>
                </a:solidFill>
              </a:rPr>
              <a:t>UNIQUE</a:t>
            </a:r>
            <a:r>
              <a:rPr lang="en-US" sz="2000" b="0" dirty="0"/>
              <a:t>(</a:t>
            </a:r>
            <a:r>
              <a:rPr lang="en-US" sz="2000" b="0" dirty="0" err="1"/>
              <a:t>TransactionID</a:t>
            </a:r>
            <a:r>
              <a:rPr lang="en-US" sz="2000" b="0" dirty="0"/>
              <a:t>) ); </a:t>
            </a:r>
            <a:endParaRPr lang="en-US" sz="2000" dirty="0">
              <a:solidFill>
                <a:srgbClr val="808080"/>
              </a:solidFill>
              <a:latin typeface="Consolas"/>
            </a:endParaRPr>
          </a:p>
        </p:txBody>
      </p:sp>
    </p:spTree>
    <p:extLst>
      <p:ext uri="{BB962C8B-B14F-4D97-AF65-F5344CB8AC3E}">
        <p14:creationId xmlns:p14="http://schemas.microsoft.com/office/powerpoint/2010/main" val="2088922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267740345"/>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a:t>
                      </a:r>
                      <a:r>
                        <a:rPr lang="en-US" sz="1800" b="0" baseline="0" dirty="0" smtClean="0">
                          <a:latin typeface="Segoe UI Light" panose="020B0502040204020203" pitchFamily="34" charset="0"/>
                          <a:cs typeface="Segoe UI Light" panose="020B0502040204020203" pitchFamily="34" charset="0"/>
                        </a:rPr>
                        <a:t>Operators</a:t>
                      </a:r>
                      <a:r>
                        <a:rPr lang="en-US" sz="1800" b="0" baseline="0" dirty="0" smtClean="0">
                          <a:latin typeface="Segoe UI Light" panose="020B0502040204020203" pitchFamily="34" charset="0"/>
                          <a:cs typeface="Segoe UI Light" panose="020B0502040204020203" pitchFamily="34" charset="0"/>
                        </a:rPr>
                        <a:t>, Windows </a:t>
                      </a:r>
                      <a:r>
                        <a:rPr lang="en-US" sz="1800" b="0" baseline="0" dirty="0" smtClean="0">
                          <a:latin typeface="Segoe UI Light" panose="020B0502040204020203" pitchFamily="34" charset="0"/>
                          <a:cs typeface="Segoe UI Light" panose="020B0502040204020203" pitchFamily="34" charset="0"/>
                        </a:rPr>
                        <a:t>Functions</a:t>
                      </a:r>
                      <a:r>
                        <a:rPr lang="en-US" sz="1800" b="0" baseline="0" dirty="0" smtClean="0">
                          <a:latin typeface="Segoe UI Light" panose="020B0502040204020203" pitchFamily="34" charset="0"/>
                          <a:cs typeface="Segoe UI Light" panose="020B0502040204020203" pitchFamily="34" charset="0"/>
                        </a:rPr>
                        <a:t>, and </a:t>
                      </a:r>
                      <a:r>
                        <a:rPr lang="en-US" sz="1800" b="0" baseline="0" dirty="0" smtClean="0">
                          <a:latin typeface="Segoe UI Light" panose="020B0502040204020203" pitchFamily="34" charset="0"/>
                          <a:cs typeface="Segoe UI Light" panose="020B0502040204020203" pitchFamily="34" charset="0"/>
                        </a:rPr>
                        <a:t>Grouping </a:t>
                      </a:r>
                      <a:endParaRPr lang="en-US" sz="18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06 | Modifying</a:t>
                      </a:r>
                      <a:r>
                        <a:rPr lang="en-US" sz="1800" b="1" baseline="0" dirty="0" smtClean="0">
                          <a:latin typeface="Segoe UI Light" panose="020B0502040204020203" pitchFamily="34" charset="0"/>
                          <a:cs typeface="Segoe UI Light" panose="020B0502040204020203" pitchFamily="34" charset="0"/>
                        </a:rPr>
                        <a:t> Data </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1" dirty="0" smtClean="0">
                          <a:latin typeface="Segoe UI Light" panose="020B0502040204020203" pitchFamily="34" charset="0"/>
                          <a:cs typeface="Segoe UI Light" panose="020B0502040204020203" pitchFamily="34" charset="0"/>
                        </a:rPr>
                        <a:t>	INSERT,</a:t>
                      </a:r>
                      <a:r>
                        <a:rPr lang="en-US" sz="1400" b="1"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Using T-SQL</a:t>
                      </a:r>
                      <a:r>
                        <a:rPr lang="en-US" sz="1200"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a:t>
                      </a:r>
                      <a:r>
                        <a:rPr lang="en-US" sz="1800" dirty="0" smtClean="0">
                          <a:latin typeface="Segoe UI Light" panose="020B0502040204020203" pitchFamily="34" charset="0"/>
                          <a:cs typeface="Segoe UI Light" panose="020B0502040204020203" pitchFamily="34" charset="0"/>
                        </a:rPr>
                        <a:t>Metadata</a:t>
                      </a:r>
                      <a:r>
                        <a:rPr lang="en-US" sz="1800" baseline="0" dirty="0" smtClean="0">
                          <a:latin typeface="Segoe UI Light" panose="020B0502040204020203" pitchFamily="34" charset="0"/>
                          <a:cs typeface="Segoe UI Light" panose="020B0502040204020203" pitchFamily="34" charset="0"/>
                        </a:rPr>
                        <a:t> </a:t>
                      </a:r>
                      <a:r>
                        <a:rPr lang="en-US" sz="1800" baseline="0" dirty="0" smtClean="0">
                          <a:latin typeface="Segoe UI Light" panose="020B0502040204020203" pitchFamily="34" charset="0"/>
                          <a:cs typeface="Segoe UI Light" panose="020B0502040204020203" pitchFamily="34" charset="0"/>
                        </a:rPr>
                        <a:t>and </a:t>
                      </a:r>
                      <a:r>
                        <a:rPr lang="en-US" sz="1800" baseline="0" dirty="0" smtClean="0">
                          <a:latin typeface="Segoe UI Light" panose="020B0502040204020203" pitchFamily="34" charset="0"/>
                          <a:cs typeface="Segoe UI Light" panose="020B0502040204020203" pitchFamily="34" charset="0"/>
                        </a:rPr>
                        <a:t>Improving </a:t>
                      </a:r>
                      <a:r>
                        <a:rPr lang="en-US" sz="1800" baseline="0" dirty="0" smtClean="0">
                          <a:latin typeface="Segoe UI Light" panose="020B0502040204020203" pitchFamily="34" charset="0"/>
                          <a:cs typeface="Segoe UI Light" panose="020B0502040204020203" pitchFamily="34" charset="0"/>
                        </a:rPr>
                        <a:t>Query </a:t>
                      </a:r>
                      <a:r>
                        <a:rPr lang="en-US" sz="1800" baseline="0" dirty="0" smtClean="0">
                          <a:latin typeface="Segoe UI Light" panose="020B0502040204020203" pitchFamily="34" charset="0"/>
                          <a:cs typeface="Segoe UI Light" panose="020B0502040204020203" pitchFamily="34" charset="0"/>
                        </a:rPr>
                        <a:t>Performance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8389712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CHECK constraints</a:t>
            </a:r>
            <a:endParaRPr lang="en-US" dirty="0"/>
          </a:p>
        </p:txBody>
      </p:sp>
      <p:sp>
        <p:nvSpPr>
          <p:cNvPr id="16387" name="Content Placeholder 2"/>
          <p:cNvSpPr>
            <a:spLocks noGrp="1"/>
          </p:cNvSpPr>
          <p:nvPr>
            <p:ph idx="1"/>
          </p:nvPr>
        </p:nvSpPr>
        <p:spPr>
          <a:xfrm>
            <a:off x="458788" y="992187"/>
            <a:ext cx="7751762" cy="4920097"/>
          </a:xfrm>
        </p:spPr>
        <p:txBody>
          <a:bodyPr/>
          <a:lstStyle/>
          <a:p>
            <a:r>
              <a:rPr lang="en-US" sz="2000" dirty="0" smtClean="0"/>
              <a:t>A </a:t>
            </a:r>
            <a:r>
              <a:rPr lang="en-US" sz="2000" b="1" i="1" dirty="0" smtClean="0"/>
              <a:t>CHECK constraint </a:t>
            </a:r>
            <a:r>
              <a:rPr lang="en-US" sz="2000" dirty="0" smtClean="0"/>
              <a:t>is created in </a:t>
            </a:r>
            <a:r>
              <a:rPr lang="en-US" sz="2000" dirty="0"/>
              <a:t>a table to specify the data values that are acceptable in one or more </a:t>
            </a:r>
            <a:r>
              <a:rPr lang="en-US" sz="2000" dirty="0" smtClean="0"/>
              <a:t>columns</a:t>
            </a:r>
          </a:p>
          <a:p>
            <a:endParaRPr lang="en-US" sz="2800" dirty="0"/>
          </a:p>
          <a:p>
            <a:endParaRPr lang="en-US" sz="2000" dirty="0"/>
          </a:p>
          <a:p>
            <a:r>
              <a:rPr lang="en-US" sz="2000" dirty="0" smtClean="0"/>
              <a:t>To create a CHECK constraint after creating a table use the following command</a:t>
            </a:r>
            <a:endParaRPr lang="en-US" sz="2000" dirty="0"/>
          </a:p>
          <a:p>
            <a:endParaRPr lang="en-US" sz="2800" dirty="0" smtClean="0"/>
          </a:p>
        </p:txBody>
      </p:sp>
      <p:sp>
        <p:nvSpPr>
          <p:cNvPr id="4" name="AutoShape 3"/>
          <p:cNvSpPr>
            <a:spLocks noChangeArrowheads="1"/>
          </p:cNvSpPr>
          <p:nvPr/>
        </p:nvSpPr>
        <p:spPr bwMode="auto">
          <a:xfrm>
            <a:off x="458788" y="3066926"/>
            <a:ext cx="789392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ALTER TABLE </a:t>
            </a:r>
            <a:r>
              <a:rPr lang="en-US" sz="2000" b="0" dirty="0" err="1" smtClean="0"/>
              <a:t>DBO.NewTable</a:t>
            </a:r>
            <a:r>
              <a:rPr lang="en-US" sz="2000" b="0" dirty="0" smtClean="0"/>
              <a:t> </a:t>
            </a:r>
          </a:p>
          <a:p>
            <a:r>
              <a:rPr lang="en-US" sz="2000" b="0" dirty="0" smtClean="0">
                <a:solidFill>
                  <a:srgbClr val="0000CC"/>
                </a:solidFill>
              </a:rPr>
              <a:t>ADD</a:t>
            </a:r>
            <a:r>
              <a:rPr lang="en-US" sz="2000" b="0" dirty="0" smtClean="0"/>
              <a:t> </a:t>
            </a:r>
            <a:r>
              <a:rPr lang="en-US" sz="2000" b="0" dirty="0" err="1" smtClean="0"/>
              <a:t>ZipCode</a:t>
            </a:r>
            <a:r>
              <a:rPr lang="en-US" sz="2000" b="0" dirty="0" smtClean="0"/>
              <a:t> </a:t>
            </a:r>
            <a:r>
              <a:rPr lang="en-US" sz="2000" b="0" dirty="0" err="1">
                <a:solidFill>
                  <a:srgbClr val="0000CC"/>
                </a:solidFill>
              </a:rPr>
              <a:t>int</a:t>
            </a:r>
            <a:r>
              <a:rPr lang="en-US" sz="2000" b="0" dirty="0"/>
              <a:t> NULL </a:t>
            </a:r>
            <a:endParaRPr lang="en-US" sz="2000" b="0" dirty="0" smtClean="0"/>
          </a:p>
          <a:p>
            <a:r>
              <a:rPr lang="en-US" sz="2000" b="0" dirty="0" smtClean="0">
                <a:solidFill>
                  <a:srgbClr val="0000CC"/>
                </a:solidFill>
              </a:rPr>
              <a:t>CONSTRAINT</a:t>
            </a:r>
            <a:r>
              <a:rPr lang="en-US" sz="2000" b="0" dirty="0" smtClean="0"/>
              <a:t> </a:t>
            </a:r>
            <a:r>
              <a:rPr lang="en-US" sz="2000" b="0" dirty="0" err="1" smtClean="0"/>
              <a:t>CHK_ZipCode</a:t>
            </a:r>
            <a:r>
              <a:rPr lang="en-US" sz="2000" b="0" dirty="0" smtClean="0"/>
              <a:t> </a:t>
            </a:r>
          </a:p>
          <a:p>
            <a:r>
              <a:rPr lang="en-US" sz="2000" b="0" dirty="0" smtClean="0">
                <a:solidFill>
                  <a:srgbClr val="0000CC"/>
                </a:solidFill>
              </a:rPr>
              <a:t>CHECK (</a:t>
            </a:r>
            <a:r>
              <a:rPr lang="en-US" sz="2000" b="0" dirty="0" err="1" smtClean="0"/>
              <a:t>ZipCode</a:t>
            </a:r>
            <a:r>
              <a:rPr lang="en-US" sz="2000" b="0" dirty="0" smtClean="0">
                <a:solidFill>
                  <a:srgbClr val="0000CC"/>
                </a:solidFill>
              </a:rPr>
              <a:t> LIKE</a:t>
            </a:r>
            <a:r>
              <a:rPr lang="en-US" sz="2000" dirty="0" smtClean="0"/>
              <a:t> </a:t>
            </a:r>
            <a:r>
              <a:rPr lang="en-US" sz="2000" b="0" dirty="0"/>
              <a:t>'[0-9][0-9][0-9][0-9][0-9</a:t>
            </a:r>
            <a:r>
              <a:rPr lang="en-US" sz="2000" b="0" dirty="0" smtClean="0"/>
              <a:t>]‘); </a:t>
            </a:r>
            <a:endParaRPr lang="en-US" sz="2000" b="0" dirty="0">
              <a:solidFill>
                <a:srgbClr val="808080"/>
              </a:solidFill>
              <a:latin typeface="Consolas"/>
            </a:endParaRPr>
          </a:p>
        </p:txBody>
      </p:sp>
    </p:spTree>
    <p:extLst>
      <p:ext uri="{BB962C8B-B14F-4D97-AF65-F5344CB8AC3E}">
        <p14:creationId xmlns:p14="http://schemas.microsoft.com/office/powerpoint/2010/main" val="4290790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DEFAULT constraints</a:t>
            </a:r>
            <a:endParaRPr lang="en-US" dirty="0"/>
          </a:p>
        </p:txBody>
      </p:sp>
      <p:sp>
        <p:nvSpPr>
          <p:cNvPr id="16387" name="Content Placeholder 2"/>
          <p:cNvSpPr>
            <a:spLocks noGrp="1"/>
          </p:cNvSpPr>
          <p:nvPr>
            <p:ph idx="1"/>
          </p:nvPr>
        </p:nvSpPr>
        <p:spPr>
          <a:xfrm>
            <a:off x="458788" y="992187"/>
            <a:ext cx="7751762" cy="4920097"/>
          </a:xfrm>
        </p:spPr>
        <p:txBody>
          <a:bodyPr/>
          <a:lstStyle/>
          <a:p>
            <a:r>
              <a:rPr lang="en-US" sz="2000" dirty="0" smtClean="0"/>
              <a:t>A </a:t>
            </a:r>
            <a:r>
              <a:rPr lang="en-US" sz="2000" b="1" i="1" dirty="0" smtClean="0"/>
              <a:t>DEFAUT constraint </a:t>
            </a:r>
            <a:r>
              <a:rPr lang="en-US" sz="2000" dirty="0" smtClean="0"/>
              <a:t>is a </a:t>
            </a:r>
            <a:r>
              <a:rPr lang="en-US" sz="2000" dirty="0"/>
              <a:t>special case of </a:t>
            </a:r>
            <a:r>
              <a:rPr lang="en-US" sz="2000" dirty="0" smtClean="0"/>
              <a:t>a column default that is applied when an </a:t>
            </a:r>
            <a:r>
              <a:rPr lang="en-US" sz="2000" dirty="0"/>
              <a:t>INSERT statement doesn't explicitly assign a particular value. In other words, the column default is what the column will get as a value by default</a:t>
            </a:r>
            <a:endParaRPr lang="en-US" sz="2000" dirty="0" smtClean="0"/>
          </a:p>
          <a:p>
            <a:endParaRPr lang="en-US" sz="2800" dirty="0"/>
          </a:p>
          <a:p>
            <a:endParaRPr lang="en-US" sz="2000" dirty="0"/>
          </a:p>
          <a:p>
            <a:r>
              <a:rPr lang="en-US" sz="2000" dirty="0" smtClean="0"/>
              <a:t>To create a DEFAULT constraint on an existing table use the following command</a:t>
            </a:r>
            <a:endParaRPr lang="en-US" sz="2000" dirty="0"/>
          </a:p>
          <a:p>
            <a:endParaRPr lang="en-US" sz="2800" dirty="0" smtClean="0"/>
          </a:p>
        </p:txBody>
      </p:sp>
      <p:sp>
        <p:nvSpPr>
          <p:cNvPr id="4" name="AutoShape 3"/>
          <p:cNvSpPr>
            <a:spLocks noChangeArrowheads="1"/>
          </p:cNvSpPr>
          <p:nvPr/>
        </p:nvSpPr>
        <p:spPr bwMode="auto">
          <a:xfrm>
            <a:off x="458788" y="3928225"/>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ALTER TABLE </a:t>
            </a:r>
            <a:r>
              <a:rPr lang="en-US" sz="2000" b="0" dirty="0" err="1" smtClean="0"/>
              <a:t>Sales.CountryRegionCurrency</a:t>
            </a:r>
            <a:endParaRPr lang="en-US" sz="2000" b="0" dirty="0" smtClean="0"/>
          </a:p>
          <a:p>
            <a:r>
              <a:rPr lang="en-US" sz="2000" b="0" dirty="0" smtClean="0">
                <a:solidFill>
                  <a:srgbClr val="0000CC"/>
                </a:solidFill>
              </a:rPr>
              <a:t>ADD CONSTRAINT </a:t>
            </a:r>
            <a:r>
              <a:rPr lang="en-US" sz="2000" b="0" dirty="0" err="1" smtClean="0"/>
              <a:t>Default_Country</a:t>
            </a:r>
            <a:endParaRPr lang="en-US" sz="2000" b="0" dirty="0" smtClean="0"/>
          </a:p>
          <a:p>
            <a:r>
              <a:rPr lang="en-US" sz="2000" b="0" dirty="0" smtClean="0">
                <a:solidFill>
                  <a:srgbClr val="0000CC"/>
                </a:solidFill>
              </a:rPr>
              <a:t>DEFAULT</a:t>
            </a:r>
            <a:r>
              <a:rPr lang="en-US" sz="2000" b="0" dirty="0" smtClean="0"/>
              <a:t> </a:t>
            </a:r>
            <a:r>
              <a:rPr lang="en-US" sz="2000" b="0" dirty="0" smtClean="0">
                <a:solidFill>
                  <a:srgbClr val="FF0000"/>
                </a:solidFill>
              </a:rPr>
              <a:t>‘USA’ </a:t>
            </a:r>
            <a:r>
              <a:rPr lang="en-US" sz="2000" b="0" dirty="0" smtClean="0">
                <a:solidFill>
                  <a:srgbClr val="0000CC"/>
                </a:solidFill>
              </a:rPr>
              <a:t>FOR </a:t>
            </a:r>
            <a:r>
              <a:rPr lang="en-US" sz="2000" b="0" dirty="0" err="1" smtClean="0"/>
              <a:t>CountryRegionCode</a:t>
            </a:r>
            <a:endParaRPr lang="en-US" sz="2000" b="0" dirty="0">
              <a:latin typeface="Consolas"/>
            </a:endParaRPr>
          </a:p>
        </p:txBody>
      </p:sp>
    </p:spTree>
    <p:extLst>
      <p:ext uri="{BB962C8B-B14F-4D97-AF65-F5344CB8AC3E}">
        <p14:creationId xmlns:p14="http://schemas.microsoft.com/office/powerpoint/2010/main" val="3987007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DML triggers</a:t>
            </a:r>
            <a:endParaRPr lang="en-US" dirty="0"/>
          </a:p>
        </p:txBody>
      </p:sp>
      <p:sp>
        <p:nvSpPr>
          <p:cNvPr id="16387" name="Content Placeholder 2"/>
          <p:cNvSpPr>
            <a:spLocks noGrp="1"/>
          </p:cNvSpPr>
          <p:nvPr>
            <p:ph idx="1"/>
          </p:nvPr>
        </p:nvSpPr>
        <p:spPr/>
        <p:txBody>
          <a:bodyPr/>
          <a:lstStyle/>
          <a:p>
            <a:r>
              <a:rPr lang="en-US" sz="2000" dirty="0" smtClean="0"/>
              <a:t>A </a:t>
            </a:r>
            <a:r>
              <a:rPr lang="en-US" sz="2000" b="1" i="1" dirty="0" smtClean="0"/>
              <a:t>DML</a:t>
            </a:r>
            <a:r>
              <a:rPr lang="en-US" sz="2000" dirty="0" smtClean="0"/>
              <a:t> </a:t>
            </a:r>
            <a:r>
              <a:rPr lang="en-US" sz="2000" b="1" i="1" dirty="0" smtClean="0"/>
              <a:t>trigger </a:t>
            </a:r>
            <a:r>
              <a:rPr lang="en-US" sz="2000" dirty="0" smtClean="0"/>
              <a:t>is a special type of stored procedure that automatically fires when any valid  DML event takes place regardless of whether or not any rows are affected</a:t>
            </a:r>
          </a:p>
          <a:p>
            <a:endParaRPr lang="en-US" sz="2800" dirty="0"/>
          </a:p>
          <a:p>
            <a:r>
              <a:rPr lang="en-US" sz="2000" dirty="0" smtClean="0"/>
              <a:t>DML triggers can include complex T-SQL statements used to enforce business rules and provide data integrity when an INSERT, UPDATE, or DELETE command is executed</a:t>
            </a:r>
          </a:p>
          <a:p>
            <a:endParaRPr lang="en-US" sz="2000" dirty="0" smtClean="0"/>
          </a:p>
          <a:p>
            <a:r>
              <a:rPr lang="en-US" sz="2000" dirty="0" smtClean="0"/>
              <a:t>The following trigger will </a:t>
            </a:r>
            <a:r>
              <a:rPr lang="en-US" sz="2000" dirty="0"/>
              <a:t>prints a message to the client when anyone tries to add or change data in the Customer table</a:t>
            </a:r>
            <a:endParaRPr lang="en-US" sz="2000" dirty="0" smtClean="0"/>
          </a:p>
          <a:p>
            <a:endParaRPr lang="en-US" dirty="0" smtClean="0"/>
          </a:p>
        </p:txBody>
      </p:sp>
      <p:sp>
        <p:nvSpPr>
          <p:cNvPr id="4" name="AutoShape 3"/>
          <p:cNvSpPr>
            <a:spLocks noChangeArrowheads="1"/>
          </p:cNvSpPr>
          <p:nvPr/>
        </p:nvSpPr>
        <p:spPr bwMode="auto">
          <a:xfrm>
            <a:off x="458788" y="4308345"/>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TRIGGER </a:t>
            </a:r>
            <a:r>
              <a:rPr lang="en-US" sz="2000" b="0" dirty="0"/>
              <a:t>reminder1 </a:t>
            </a:r>
            <a:r>
              <a:rPr lang="en-US" sz="2000" b="0" dirty="0">
                <a:solidFill>
                  <a:srgbClr val="0000CC"/>
                </a:solidFill>
              </a:rPr>
              <a:t>ON</a:t>
            </a:r>
            <a:r>
              <a:rPr lang="en-US" sz="2000" b="0" dirty="0"/>
              <a:t> </a:t>
            </a:r>
            <a:r>
              <a:rPr lang="en-US" sz="2000" b="0" dirty="0" err="1"/>
              <a:t>Sales.Customer</a:t>
            </a:r>
            <a:r>
              <a:rPr lang="en-US" sz="2000" b="0" dirty="0"/>
              <a:t> </a:t>
            </a:r>
            <a:endParaRPr lang="en-US" sz="2000" b="0" dirty="0" smtClean="0"/>
          </a:p>
          <a:p>
            <a:r>
              <a:rPr lang="en-US" sz="2000" b="0" dirty="0" smtClean="0">
                <a:solidFill>
                  <a:srgbClr val="0000CC"/>
                </a:solidFill>
              </a:rPr>
              <a:t>AFTER </a:t>
            </a:r>
            <a:r>
              <a:rPr lang="en-US" sz="2000" b="0" dirty="0">
                <a:solidFill>
                  <a:srgbClr val="0000CC"/>
                </a:solidFill>
              </a:rPr>
              <a:t>INSERT</a:t>
            </a:r>
            <a:r>
              <a:rPr lang="en-US" sz="2000" b="0" dirty="0"/>
              <a:t>, </a:t>
            </a:r>
            <a:r>
              <a:rPr lang="en-US" sz="2000" b="0" dirty="0">
                <a:solidFill>
                  <a:srgbClr val="FF33CC"/>
                </a:solidFill>
              </a:rPr>
              <a:t>UPDATE</a:t>
            </a:r>
            <a:r>
              <a:rPr lang="en-US" sz="2000" b="0" dirty="0"/>
              <a:t> </a:t>
            </a:r>
            <a:endParaRPr lang="en-US" sz="2000" b="0" dirty="0" smtClean="0"/>
          </a:p>
          <a:p>
            <a:r>
              <a:rPr lang="en-US" sz="2000" b="0" dirty="0" smtClean="0">
                <a:solidFill>
                  <a:srgbClr val="0000CC"/>
                </a:solidFill>
              </a:rPr>
              <a:t>AS </a:t>
            </a:r>
            <a:r>
              <a:rPr lang="en-US" sz="2000" b="0" dirty="0">
                <a:solidFill>
                  <a:srgbClr val="0000CC"/>
                </a:solidFill>
              </a:rPr>
              <a:t>RAISERROR </a:t>
            </a:r>
            <a:r>
              <a:rPr lang="en-US" sz="2000" b="0" dirty="0"/>
              <a:t>(</a:t>
            </a:r>
            <a:r>
              <a:rPr lang="en-US" sz="2000" b="0" dirty="0">
                <a:solidFill>
                  <a:srgbClr val="FF0000"/>
                </a:solidFill>
              </a:rPr>
              <a:t>'Notify Customer Relations', </a:t>
            </a:r>
            <a:r>
              <a:rPr lang="en-US" sz="2000" b="0" dirty="0"/>
              <a:t>16, 10);</a:t>
            </a:r>
            <a:endParaRPr lang="en-US" sz="2000" b="0" dirty="0">
              <a:latin typeface="Consolas"/>
            </a:endParaRPr>
          </a:p>
        </p:txBody>
      </p:sp>
    </p:spTree>
    <p:extLst>
      <p:ext uri="{BB962C8B-B14F-4D97-AF65-F5344CB8AC3E}">
        <p14:creationId xmlns:p14="http://schemas.microsoft.com/office/powerpoint/2010/main" val="821946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OUTPUT clause</a:t>
            </a:r>
            <a:endParaRPr lang="en-US" dirty="0"/>
          </a:p>
        </p:txBody>
      </p:sp>
      <p:sp>
        <p:nvSpPr>
          <p:cNvPr id="16387" name="Content Placeholder 2"/>
          <p:cNvSpPr>
            <a:spLocks noGrp="1"/>
          </p:cNvSpPr>
          <p:nvPr>
            <p:ph idx="1"/>
          </p:nvPr>
        </p:nvSpPr>
        <p:spPr>
          <a:xfrm>
            <a:off x="458788" y="741363"/>
            <a:ext cx="8597530" cy="5759342"/>
          </a:xfrm>
        </p:spPr>
        <p:txBody>
          <a:bodyPr/>
          <a:lstStyle/>
          <a:p>
            <a:r>
              <a:rPr lang="en-US" sz="2000" dirty="0" smtClean="0"/>
              <a:t>The </a:t>
            </a:r>
            <a:r>
              <a:rPr lang="en-US" sz="2000" b="1" i="1" dirty="0" smtClean="0"/>
              <a:t>OUTPUT </a:t>
            </a:r>
            <a:r>
              <a:rPr lang="en-US" sz="2000" dirty="0" smtClean="0"/>
              <a:t>clause</a:t>
            </a:r>
            <a:r>
              <a:rPr lang="en-US" sz="2000" b="1" i="1" dirty="0" smtClean="0"/>
              <a:t> </a:t>
            </a:r>
            <a:r>
              <a:rPr lang="en-US" sz="2000" dirty="0" smtClean="0"/>
              <a:t>is used to return information from, or expressions based on, each row affected by an INSERT, UPDATE, DELETE, or MERGE statement. These results can be returned to the processing application for use in such things as confirmation messages or archiving</a:t>
            </a:r>
            <a:endParaRPr lang="en-US" sz="2800" dirty="0" smtClean="0"/>
          </a:p>
          <a:p>
            <a:endParaRPr lang="en-US" sz="2000" dirty="0" smtClean="0"/>
          </a:p>
          <a:p>
            <a:r>
              <a:rPr lang="en-US" sz="2000" dirty="0" smtClean="0"/>
              <a:t>The following example deletes all rows in the </a:t>
            </a:r>
            <a:r>
              <a:rPr lang="en-US" sz="2000" dirty="0" err="1" smtClean="0"/>
              <a:t>ShoppingCartItem</a:t>
            </a:r>
            <a:r>
              <a:rPr lang="en-US" sz="2000" dirty="0" smtClean="0"/>
              <a:t> table. The clause OUTPUT </a:t>
            </a:r>
            <a:r>
              <a:rPr lang="en-US" sz="2000" b="1" dirty="0" smtClean="0"/>
              <a:t>deleted.* </a:t>
            </a:r>
            <a:r>
              <a:rPr lang="en-US" sz="2000" dirty="0" smtClean="0"/>
              <a:t>specifies that all columns in the deleted rows, be returned to the calling application which in this case was the Query Editor</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AutoShape 3"/>
          <p:cNvSpPr>
            <a:spLocks noChangeArrowheads="1"/>
          </p:cNvSpPr>
          <p:nvPr/>
        </p:nvSpPr>
        <p:spPr bwMode="auto">
          <a:xfrm>
            <a:off x="611188" y="3295286"/>
            <a:ext cx="7893929"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DELETE</a:t>
            </a:r>
            <a:r>
              <a:rPr lang="en-US" sz="2000" b="0" dirty="0"/>
              <a:t> </a:t>
            </a:r>
            <a:r>
              <a:rPr lang="en-US" sz="2000" b="0" dirty="0" err="1"/>
              <a:t>Sales.ShoppingCartItem</a:t>
            </a:r>
            <a:r>
              <a:rPr lang="en-US" sz="2000" b="0" dirty="0"/>
              <a:t> </a:t>
            </a:r>
            <a:r>
              <a:rPr lang="en-US" sz="2000" b="0" dirty="0">
                <a:solidFill>
                  <a:srgbClr val="0000CC"/>
                </a:solidFill>
              </a:rPr>
              <a:t>OUTPUT</a:t>
            </a:r>
            <a:r>
              <a:rPr lang="en-US" sz="2000" b="0" dirty="0"/>
              <a:t> DELETED.* </a:t>
            </a:r>
            <a:r>
              <a:rPr lang="en-US" sz="2000" b="0" dirty="0">
                <a:solidFill>
                  <a:srgbClr val="0000CC"/>
                </a:solidFill>
              </a:rPr>
              <a:t>WHERE </a:t>
            </a:r>
            <a:r>
              <a:rPr lang="en-US" sz="2000" b="0" dirty="0" err="1"/>
              <a:t>ShoppingCartID</a:t>
            </a:r>
            <a:r>
              <a:rPr lang="en-US" sz="2000" b="0" dirty="0"/>
              <a:t> = 20621; </a:t>
            </a:r>
            <a:endParaRPr lang="en-US" sz="2000" b="0" dirty="0" smtClean="0"/>
          </a:p>
          <a:p>
            <a:r>
              <a:rPr lang="en-US" sz="2000" b="0" dirty="0" smtClean="0">
                <a:solidFill>
                  <a:srgbClr val="00B050"/>
                </a:solidFill>
              </a:rPr>
              <a:t>--</a:t>
            </a:r>
            <a:r>
              <a:rPr lang="en-US" sz="2000" b="0" dirty="0">
                <a:solidFill>
                  <a:srgbClr val="00B050"/>
                </a:solidFill>
              </a:rPr>
              <a:t>Verify the rows in the table matching the WHERE clause have been deleted</a:t>
            </a:r>
            <a:r>
              <a:rPr lang="en-US" sz="2000" b="0" dirty="0"/>
              <a:t>. </a:t>
            </a:r>
            <a:endParaRPr lang="en-US" sz="2000" b="0" dirty="0" smtClean="0"/>
          </a:p>
          <a:p>
            <a:r>
              <a:rPr lang="en-US" sz="2000" b="0" dirty="0" smtClean="0">
                <a:solidFill>
                  <a:srgbClr val="0000CC"/>
                </a:solidFill>
              </a:rPr>
              <a:t>SELECT</a:t>
            </a:r>
            <a:r>
              <a:rPr lang="en-US" sz="2000" b="0" dirty="0" smtClean="0"/>
              <a:t> </a:t>
            </a:r>
            <a:r>
              <a:rPr lang="en-US" sz="2000" b="0" dirty="0">
                <a:solidFill>
                  <a:srgbClr val="FF33CC"/>
                </a:solidFill>
              </a:rPr>
              <a:t>COUNT</a:t>
            </a:r>
            <a:r>
              <a:rPr lang="en-US" sz="2000" b="0" dirty="0"/>
              <a:t>(*) </a:t>
            </a:r>
            <a:r>
              <a:rPr lang="en-US" sz="2000" b="0" dirty="0">
                <a:solidFill>
                  <a:srgbClr val="0000CC"/>
                </a:solidFill>
              </a:rPr>
              <a:t>AS</a:t>
            </a:r>
            <a:r>
              <a:rPr lang="en-US" sz="2000" b="0" dirty="0"/>
              <a:t> [Rows in Table] </a:t>
            </a:r>
            <a:endParaRPr lang="en-US" sz="2000" b="0" dirty="0" smtClean="0"/>
          </a:p>
          <a:p>
            <a:r>
              <a:rPr lang="en-US" sz="2000" b="0" dirty="0" smtClean="0">
                <a:solidFill>
                  <a:srgbClr val="0000CC"/>
                </a:solidFill>
              </a:rPr>
              <a:t>FROM</a:t>
            </a:r>
            <a:r>
              <a:rPr lang="en-US" sz="2000" b="0" dirty="0" smtClean="0"/>
              <a:t> </a:t>
            </a:r>
            <a:r>
              <a:rPr lang="en-US" sz="2000" b="0" dirty="0" err="1"/>
              <a:t>Sales.ShoppingCartItem</a:t>
            </a:r>
            <a:r>
              <a:rPr lang="en-US" sz="2000" b="0" dirty="0"/>
              <a:t> </a:t>
            </a:r>
            <a:endParaRPr lang="en-US" sz="2000" b="0" dirty="0" smtClean="0"/>
          </a:p>
          <a:p>
            <a:r>
              <a:rPr lang="en-US" sz="2000" b="0" dirty="0" smtClean="0">
                <a:solidFill>
                  <a:srgbClr val="0000CC"/>
                </a:solidFill>
              </a:rPr>
              <a:t>WHERE</a:t>
            </a:r>
            <a:r>
              <a:rPr lang="en-US" sz="2000" b="0" dirty="0" smtClean="0"/>
              <a:t> </a:t>
            </a:r>
            <a:r>
              <a:rPr lang="en-US" sz="2000" b="0" dirty="0" err="1"/>
              <a:t>ShoppingCartID</a:t>
            </a:r>
            <a:r>
              <a:rPr lang="en-US" sz="2000" b="0" dirty="0"/>
              <a:t> = </a:t>
            </a:r>
            <a:r>
              <a:rPr lang="en-US" sz="2000" b="0" dirty="0" smtClean="0"/>
              <a:t>20621;</a:t>
            </a:r>
            <a:endParaRPr lang="en-US" sz="2000" b="0" dirty="0">
              <a:latin typeface="Consolas"/>
            </a:endParaRPr>
          </a:p>
        </p:txBody>
      </p:sp>
    </p:spTree>
    <p:extLst>
      <p:ext uri="{BB962C8B-B14F-4D97-AF65-F5344CB8AC3E}">
        <p14:creationId xmlns:p14="http://schemas.microsoft.com/office/powerpoint/2010/main" val="3252957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t>Working </a:t>
            </a:r>
            <a:r>
              <a:rPr lang="en-US" sz="4000" b="0" cap="none" dirty="0"/>
              <a:t>w</a:t>
            </a:r>
            <a:r>
              <a:rPr lang="en-US" sz="4000" b="0" cap="none" dirty="0" smtClean="0"/>
              <a:t>ith </a:t>
            </a:r>
            <a:r>
              <a:rPr lang="en-US" sz="4000" b="0" cap="none" dirty="0"/>
              <a:t>c</a:t>
            </a:r>
            <a:r>
              <a:rPr lang="en-US" sz="4000" b="0" cap="none" dirty="0" smtClean="0"/>
              <a:t>onstraints and triggers</a:t>
            </a:r>
            <a:endParaRPr lang="en-US" sz="4000" cap="none" dirty="0"/>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016388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smtClean="0"/>
              <a:t>To add data to a table in SQL Server you can use one of several options including</a:t>
            </a:r>
          </a:p>
          <a:p>
            <a:r>
              <a:rPr lang="en-US" sz="2000" dirty="0"/>
              <a:t>	</a:t>
            </a:r>
            <a:r>
              <a:rPr lang="en-US" sz="2000" dirty="0" smtClean="0"/>
              <a:t>INSERT</a:t>
            </a:r>
          </a:p>
          <a:p>
            <a:r>
              <a:rPr lang="en-US" sz="2000" dirty="0"/>
              <a:t>	</a:t>
            </a:r>
            <a:r>
              <a:rPr lang="en-US" sz="2000" dirty="0" smtClean="0"/>
              <a:t>INSERT INTO using SELECT or EXEC</a:t>
            </a:r>
          </a:p>
          <a:p>
            <a:r>
              <a:rPr lang="en-US" sz="2000" dirty="0"/>
              <a:t>	</a:t>
            </a:r>
            <a:r>
              <a:rPr lang="en-US" sz="2000" dirty="0" smtClean="0"/>
              <a:t>SELECT INTO</a:t>
            </a:r>
          </a:p>
          <a:p>
            <a:endParaRPr lang="en-US" sz="2000" dirty="0" smtClean="0"/>
          </a:p>
          <a:p>
            <a:r>
              <a:rPr lang="en-US" sz="2000" dirty="0" smtClean="0"/>
              <a:t>To change the values of data in a SQL Server table you can use the UPDATE or MERGE commands</a:t>
            </a:r>
            <a:r>
              <a:rPr lang="en-US" sz="2000" dirty="0"/>
              <a:t>	</a:t>
            </a:r>
            <a:endParaRPr lang="en-US" sz="2000" dirty="0" smtClean="0"/>
          </a:p>
          <a:p>
            <a:endParaRPr lang="en-US" sz="2000" dirty="0"/>
          </a:p>
          <a:p>
            <a:r>
              <a:rPr lang="en-US" sz="2000" dirty="0" smtClean="0"/>
              <a:t>To remove data from a SQL Server table you can use the DELETE or the TRUNCATE TABLE commands. The DELETE always you to remove one or more rows of data where the TRUNCATE TABLE deletes all rows in the table</a:t>
            </a:r>
            <a:endParaRPr lang="en-US" sz="2000" dirty="0"/>
          </a:p>
          <a:p>
            <a:endParaRPr lang="en-US" sz="2000" dirty="0" smtClean="0"/>
          </a:p>
          <a:p>
            <a:endParaRPr lang="en-US" sz="2000" dirty="0" smtClean="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endParaRPr lang="en-US" b="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a:xfrm>
            <a:off x="460375" y="611187"/>
            <a:ext cx="8347009" cy="5759341"/>
          </a:xfrm>
        </p:spPr>
        <p:txBody>
          <a:bodyPr/>
          <a:lstStyle/>
          <a:p>
            <a:r>
              <a:rPr lang="en-US" sz="2000" dirty="0" smtClean="0"/>
              <a:t>To have an number automatically increment as rows are being added in your SQL Server table you can use either the IDENTITY property or the SEQUENCE property. Both of them allow you to define the SEED and INCREMENT property</a:t>
            </a:r>
          </a:p>
          <a:p>
            <a:endParaRPr lang="en-US" sz="2000" dirty="0" smtClean="0"/>
          </a:p>
          <a:p>
            <a:r>
              <a:rPr lang="en-US" sz="2000" dirty="0" smtClean="0"/>
              <a:t>IDENTITY property</a:t>
            </a:r>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SEQUENCE property</a:t>
            </a:r>
          </a:p>
          <a:p>
            <a:endParaRPr lang="en-US" sz="2000" dirty="0" smtClean="0"/>
          </a:p>
        </p:txBody>
      </p:sp>
      <p:sp>
        <p:nvSpPr>
          <p:cNvPr id="4" name="AutoShape 3"/>
          <p:cNvSpPr>
            <a:spLocks noChangeArrowheads="1"/>
          </p:cNvSpPr>
          <p:nvPr/>
        </p:nvSpPr>
        <p:spPr bwMode="auto">
          <a:xfrm>
            <a:off x="683233" y="2445205"/>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a:rPr>
              <a:t>CREATE</a:t>
            </a:r>
            <a:r>
              <a:rPr lang="en-US" sz="2000" dirty="0">
                <a:solidFill>
                  <a:prstClr val="black"/>
                </a:solidFill>
                <a:latin typeface="Consolas"/>
              </a:rPr>
              <a:t> </a:t>
            </a:r>
            <a:r>
              <a:rPr lang="en-US" sz="2000" dirty="0">
                <a:solidFill>
                  <a:srgbClr val="0000FF"/>
                </a:solidFill>
                <a:latin typeface="Consolas"/>
              </a:rPr>
              <a:t>TABLE</a:t>
            </a:r>
            <a:r>
              <a:rPr lang="en-US" sz="2000" dirty="0">
                <a:latin typeface="Consolas"/>
              </a:rPr>
              <a:t> </a:t>
            </a:r>
            <a:r>
              <a:rPr lang="en-US" sz="2000" dirty="0" err="1" smtClean="0">
                <a:latin typeface="Consolas"/>
              </a:rPr>
              <a:t>Production.IdentityProducts</a:t>
            </a:r>
            <a:r>
              <a:rPr lang="en-US" sz="2000" dirty="0" smtClean="0">
                <a:solidFill>
                  <a:srgbClr val="808080"/>
                </a:solidFill>
                <a:latin typeface="Consolas"/>
              </a:rPr>
              <a:t>(</a:t>
            </a:r>
            <a:endParaRPr lang="en-US" sz="2000" dirty="0">
              <a:solidFill>
                <a:prstClr val="black"/>
              </a:solidFill>
              <a:latin typeface="Consolas"/>
            </a:endParaRPr>
          </a:p>
          <a:p>
            <a:r>
              <a:rPr lang="en-US" sz="2000" dirty="0" smtClean="0">
                <a:latin typeface="Consolas"/>
              </a:rPr>
              <a:t>productid </a:t>
            </a:r>
            <a:r>
              <a:rPr lang="en-US" sz="2000" dirty="0" err="1" smtClean="0">
                <a:solidFill>
                  <a:srgbClr val="0000CC"/>
                </a:solidFill>
                <a:latin typeface="Consolas"/>
              </a:rPr>
              <a:t>int</a:t>
            </a:r>
            <a:r>
              <a:rPr lang="en-US" sz="2000" dirty="0" smtClean="0">
                <a:solidFill>
                  <a:prstClr val="black"/>
                </a:solidFill>
                <a:latin typeface="Consolas"/>
              </a:rPr>
              <a:t> </a:t>
            </a:r>
            <a:r>
              <a:rPr lang="en-US" sz="2000" dirty="0" smtClean="0">
                <a:solidFill>
                  <a:srgbClr val="0000FF"/>
                </a:solidFill>
                <a:latin typeface="Consolas"/>
              </a:rPr>
              <a:t>IDENTITY</a:t>
            </a:r>
            <a:r>
              <a:rPr lang="en-US" sz="2000" dirty="0" smtClean="0">
                <a:solidFill>
                  <a:srgbClr val="808080"/>
                </a:solidFill>
                <a:latin typeface="Consolas"/>
              </a:rPr>
              <a:t>(</a:t>
            </a:r>
            <a:r>
              <a:rPr lang="en-US" sz="2000" dirty="0" smtClean="0">
                <a:solidFill>
                  <a:prstClr val="black"/>
                </a:solidFill>
                <a:latin typeface="Consolas"/>
              </a:rPr>
              <a:t>100</a:t>
            </a:r>
            <a:r>
              <a:rPr lang="en-US" sz="2000" dirty="0" smtClean="0">
                <a:solidFill>
                  <a:srgbClr val="808080"/>
                </a:solidFill>
                <a:latin typeface="Consolas"/>
              </a:rPr>
              <a:t>,</a:t>
            </a:r>
            <a:r>
              <a:rPr lang="en-US" sz="2000" dirty="0" smtClean="0">
                <a:solidFill>
                  <a:prstClr val="black"/>
                </a:solidFill>
                <a:latin typeface="Consolas"/>
              </a:rPr>
              <a:t>10</a:t>
            </a:r>
            <a:r>
              <a:rPr lang="en-US" sz="2000" dirty="0" smtClean="0">
                <a:solidFill>
                  <a:srgbClr val="808080"/>
                </a:solidFill>
                <a:latin typeface="Consolas"/>
              </a:rPr>
              <a:t>)</a:t>
            </a:r>
            <a:r>
              <a:rPr lang="en-US" sz="2000" dirty="0" smtClean="0">
                <a:solidFill>
                  <a:prstClr val="black"/>
                </a:solidFill>
                <a:latin typeface="Consolas"/>
              </a:rPr>
              <a:t> </a:t>
            </a:r>
            <a:r>
              <a:rPr lang="en-US" sz="2000" dirty="0">
                <a:latin typeface="Consolas"/>
              </a:rPr>
              <a:t>NOT NULL</a:t>
            </a:r>
            <a:r>
              <a:rPr lang="en-US" sz="2000" dirty="0">
                <a:solidFill>
                  <a:srgbClr val="808080"/>
                </a:solidFill>
                <a:latin typeface="Consolas"/>
              </a:rPr>
              <a:t>,</a:t>
            </a:r>
            <a:endParaRPr lang="en-US" sz="2000" dirty="0">
              <a:solidFill>
                <a:prstClr val="black"/>
              </a:solidFill>
              <a:latin typeface="Consolas"/>
            </a:endParaRPr>
          </a:p>
          <a:p>
            <a:r>
              <a:rPr lang="en-US" sz="2000" dirty="0" smtClean="0">
                <a:latin typeface="Consolas"/>
              </a:rPr>
              <a:t>productname </a:t>
            </a:r>
            <a:r>
              <a:rPr lang="en-US" sz="2000" dirty="0" smtClean="0">
                <a:solidFill>
                  <a:srgbClr val="0000CC"/>
                </a:solidFill>
                <a:latin typeface="Consolas"/>
              </a:rPr>
              <a:t>nvarchar</a:t>
            </a:r>
            <a:r>
              <a:rPr lang="en-US" sz="2000" dirty="0" smtClean="0">
                <a:latin typeface="Consolas"/>
              </a:rPr>
              <a:t>(40</a:t>
            </a:r>
            <a:r>
              <a:rPr lang="en-US" sz="2000" dirty="0">
                <a:latin typeface="Consolas"/>
              </a:rPr>
              <a:t>) NOT NULL,</a:t>
            </a:r>
          </a:p>
          <a:p>
            <a:r>
              <a:rPr lang="en-US" sz="2000" dirty="0" smtClean="0">
                <a:latin typeface="Consolas"/>
              </a:rPr>
              <a:t>categoryid </a:t>
            </a:r>
            <a:r>
              <a:rPr lang="en-US" sz="2000" dirty="0" smtClean="0">
                <a:solidFill>
                  <a:srgbClr val="0000CC"/>
                </a:solidFill>
                <a:latin typeface="Consolas"/>
              </a:rPr>
              <a:t>int</a:t>
            </a:r>
            <a:r>
              <a:rPr lang="en-US" sz="2000" dirty="0" smtClean="0">
                <a:latin typeface="Consolas"/>
              </a:rPr>
              <a:t> </a:t>
            </a:r>
            <a:r>
              <a:rPr lang="en-US" sz="2000" dirty="0">
                <a:latin typeface="Consolas"/>
              </a:rPr>
              <a:t>NOT NULL,</a:t>
            </a:r>
          </a:p>
          <a:p>
            <a:r>
              <a:rPr lang="en-US" sz="2000" dirty="0" smtClean="0">
                <a:latin typeface="Consolas"/>
              </a:rPr>
              <a:t>unitprice </a:t>
            </a:r>
            <a:r>
              <a:rPr lang="en-US" sz="2000" dirty="0" smtClean="0">
                <a:solidFill>
                  <a:srgbClr val="0000CC"/>
                </a:solidFill>
                <a:latin typeface="Consolas"/>
              </a:rPr>
              <a:t>money</a:t>
            </a:r>
            <a:r>
              <a:rPr lang="en-US" sz="2000" dirty="0" smtClean="0">
                <a:latin typeface="Consolas"/>
              </a:rPr>
              <a:t> </a:t>
            </a:r>
            <a:r>
              <a:rPr lang="en-US" sz="2000" dirty="0">
                <a:latin typeface="Consolas"/>
              </a:rPr>
              <a:t>NOT </a:t>
            </a:r>
            <a:r>
              <a:rPr lang="en-US" sz="2000" dirty="0" smtClean="0">
                <a:latin typeface="Consolas"/>
              </a:rPr>
              <a:t>NULL)   </a:t>
            </a:r>
            <a:endParaRPr lang="en-US" sz="2000" dirty="0">
              <a:latin typeface="Consolas"/>
            </a:endParaRPr>
          </a:p>
        </p:txBody>
      </p:sp>
      <p:sp>
        <p:nvSpPr>
          <p:cNvPr id="5" name="AutoShape 3"/>
          <p:cNvSpPr>
            <a:spLocks noChangeArrowheads="1"/>
          </p:cNvSpPr>
          <p:nvPr/>
        </p:nvSpPr>
        <p:spPr bwMode="auto">
          <a:xfrm>
            <a:off x="686914" y="4527392"/>
            <a:ext cx="7893929"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Consolas"/>
              </a:rPr>
              <a:t>-- Define a sequence</a:t>
            </a:r>
          </a:p>
          <a:p>
            <a:r>
              <a:rPr lang="en-US" sz="2000" dirty="0" smtClean="0">
                <a:solidFill>
                  <a:srgbClr val="0000FF"/>
                </a:solidFill>
                <a:latin typeface="Consolas"/>
              </a:rPr>
              <a:t>CREATE</a:t>
            </a:r>
            <a:r>
              <a:rPr lang="en-US" sz="2000" dirty="0" smtClean="0">
                <a:solidFill>
                  <a:prstClr val="black"/>
                </a:solidFill>
                <a:latin typeface="Consolas"/>
              </a:rPr>
              <a:t> </a:t>
            </a:r>
            <a:r>
              <a:rPr lang="en-US" sz="2000" dirty="0">
                <a:solidFill>
                  <a:srgbClr val="0000CC"/>
                </a:solidFill>
                <a:latin typeface="Consolas"/>
              </a:rPr>
              <a:t>SEQUENCE</a:t>
            </a:r>
            <a:r>
              <a:rPr lang="en-US" sz="2000" dirty="0">
                <a:latin typeface="Consolas"/>
              </a:rPr>
              <a:t> dbo.InvoiceSeq</a:t>
            </a:r>
            <a:r>
              <a:rPr lang="en-US" sz="2000" dirty="0">
                <a:solidFill>
                  <a:prstClr val="black"/>
                </a:solidFill>
                <a:latin typeface="Consolas"/>
              </a:rPr>
              <a:t> </a:t>
            </a:r>
            <a:r>
              <a:rPr lang="en-US" sz="2000" dirty="0">
                <a:solidFill>
                  <a:srgbClr val="0000FF"/>
                </a:solidFill>
                <a:latin typeface="Consolas"/>
              </a:rPr>
              <a:t>AS</a:t>
            </a:r>
            <a:r>
              <a:rPr lang="en-US" sz="2000" dirty="0">
                <a:solidFill>
                  <a:prstClr val="black"/>
                </a:solidFill>
                <a:latin typeface="Consolas"/>
              </a:rPr>
              <a:t> </a:t>
            </a:r>
            <a:r>
              <a:rPr lang="en-US" sz="2000" dirty="0">
                <a:solidFill>
                  <a:srgbClr val="0000FF"/>
                </a:solidFill>
                <a:latin typeface="Consolas"/>
              </a:rPr>
              <a:t>INT</a:t>
            </a:r>
            <a:r>
              <a:rPr lang="en-US" sz="2000" dirty="0">
                <a:solidFill>
                  <a:prstClr val="black"/>
                </a:solidFill>
                <a:latin typeface="Consolas"/>
              </a:rPr>
              <a:t> </a:t>
            </a:r>
            <a:r>
              <a:rPr lang="en-US" sz="2000" dirty="0">
                <a:latin typeface="Consolas"/>
              </a:rPr>
              <a:t>START</a:t>
            </a:r>
            <a:r>
              <a:rPr lang="en-US" sz="2000" dirty="0">
                <a:solidFill>
                  <a:prstClr val="black"/>
                </a:solidFill>
                <a:latin typeface="Consolas"/>
              </a:rPr>
              <a:t> </a:t>
            </a:r>
            <a:r>
              <a:rPr lang="en-US" sz="2000" dirty="0">
                <a:solidFill>
                  <a:srgbClr val="0000FF"/>
                </a:solidFill>
                <a:latin typeface="Consolas"/>
              </a:rPr>
              <a:t>WITH</a:t>
            </a:r>
            <a:r>
              <a:rPr lang="en-US" sz="2000" dirty="0">
                <a:solidFill>
                  <a:prstClr val="black"/>
                </a:solidFill>
                <a:latin typeface="Consolas"/>
              </a:rPr>
              <a:t> </a:t>
            </a:r>
            <a:r>
              <a:rPr lang="en-US" sz="2000" dirty="0" smtClean="0">
                <a:solidFill>
                  <a:prstClr val="black"/>
                </a:solidFill>
                <a:latin typeface="Consolas"/>
              </a:rPr>
              <a:t>5 </a:t>
            </a:r>
            <a:r>
              <a:rPr lang="en-US" sz="2000" dirty="0">
                <a:latin typeface="Consolas"/>
              </a:rPr>
              <a:t>INCREMENT</a:t>
            </a:r>
            <a:r>
              <a:rPr lang="en-US" sz="2000" dirty="0">
                <a:solidFill>
                  <a:prstClr val="black"/>
                </a:solidFill>
                <a:latin typeface="Consolas"/>
              </a:rPr>
              <a:t> </a:t>
            </a:r>
            <a:r>
              <a:rPr lang="en-US" sz="2000" dirty="0">
                <a:solidFill>
                  <a:srgbClr val="0000FF"/>
                </a:solidFill>
                <a:latin typeface="Consolas"/>
              </a:rPr>
              <a:t>BY</a:t>
            </a:r>
            <a:r>
              <a:rPr lang="en-US" sz="2000" dirty="0">
                <a:solidFill>
                  <a:prstClr val="black"/>
                </a:solidFill>
                <a:latin typeface="Consolas"/>
              </a:rPr>
              <a:t> </a:t>
            </a:r>
            <a:r>
              <a:rPr lang="en-US" sz="2000" dirty="0" smtClean="0">
                <a:solidFill>
                  <a:prstClr val="black"/>
                </a:solidFill>
                <a:latin typeface="Consolas"/>
              </a:rPr>
              <a:t>5</a:t>
            </a:r>
            <a:r>
              <a:rPr lang="en-US" sz="2000" dirty="0" smtClean="0">
                <a:solidFill>
                  <a:srgbClr val="808080"/>
                </a:solidFill>
                <a:latin typeface="Consolas"/>
              </a:rPr>
              <a:t>;</a:t>
            </a:r>
          </a:p>
          <a:p>
            <a:r>
              <a:rPr lang="en-US" sz="2000" dirty="0" smtClean="0">
                <a:solidFill>
                  <a:srgbClr val="008000"/>
                </a:solidFill>
                <a:latin typeface="Consolas"/>
              </a:rPr>
              <a:t>-- </a:t>
            </a:r>
            <a:r>
              <a:rPr lang="en-US" sz="2000" dirty="0">
                <a:solidFill>
                  <a:srgbClr val="008000"/>
                </a:solidFill>
                <a:latin typeface="Consolas"/>
              </a:rPr>
              <a:t>Retrieve next available value from sequence</a:t>
            </a:r>
          </a:p>
          <a:p>
            <a:r>
              <a:rPr lang="en-US" sz="2000" dirty="0" smtClean="0">
                <a:solidFill>
                  <a:srgbClr val="0000FF"/>
                </a:solidFill>
                <a:latin typeface="Consolas"/>
              </a:rPr>
              <a:t>SELECT</a:t>
            </a:r>
            <a:r>
              <a:rPr lang="en-US" sz="2000" dirty="0" smtClean="0">
                <a:solidFill>
                  <a:prstClr val="black"/>
                </a:solidFill>
                <a:latin typeface="Consolas"/>
              </a:rPr>
              <a:t> </a:t>
            </a:r>
            <a:r>
              <a:rPr lang="en-US" sz="2000" dirty="0">
                <a:solidFill>
                  <a:srgbClr val="0000FF"/>
                </a:solidFill>
                <a:latin typeface="Consolas"/>
              </a:rPr>
              <a:t>NEXT</a:t>
            </a:r>
            <a:r>
              <a:rPr lang="en-US" sz="2000" dirty="0">
                <a:solidFill>
                  <a:prstClr val="black"/>
                </a:solidFill>
                <a:latin typeface="Consolas"/>
              </a:rPr>
              <a:t> </a:t>
            </a:r>
            <a:r>
              <a:rPr lang="en-US" sz="2000" dirty="0">
                <a:latin typeface="Consolas"/>
              </a:rPr>
              <a:t>VALUE</a:t>
            </a:r>
            <a:r>
              <a:rPr lang="en-US" sz="2000" dirty="0">
                <a:solidFill>
                  <a:prstClr val="black"/>
                </a:solidFill>
                <a:latin typeface="Consolas"/>
              </a:rPr>
              <a:t> </a:t>
            </a:r>
            <a:r>
              <a:rPr lang="en-US" sz="2000" dirty="0">
                <a:solidFill>
                  <a:srgbClr val="0000FF"/>
                </a:solidFill>
                <a:latin typeface="Consolas"/>
              </a:rPr>
              <a:t>FOR</a:t>
            </a:r>
            <a:r>
              <a:rPr lang="en-US" sz="2000" dirty="0">
                <a:solidFill>
                  <a:prstClr val="black"/>
                </a:solidFill>
                <a:latin typeface="Consolas"/>
              </a:rPr>
              <a:t> </a:t>
            </a:r>
            <a:r>
              <a:rPr lang="en-US" sz="2000" dirty="0" err="1">
                <a:solidFill>
                  <a:srgbClr val="008080"/>
                </a:solidFill>
                <a:latin typeface="Consolas"/>
              </a:rPr>
              <a:t>dbo</a:t>
            </a:r>
            <a:r>
              <a:rPr lang="en-US" sz="2000" dirty="0" err="1">
                <a:solidFill>
                  <a:srgbClr val="808080"/>
                </a:solidFill>
                <a:latin typeface="Consolas"/>
              </a:rPr>
              <a:t>.</a:t>
            </a:r>
            <a:r>
              <a:rPr lang="en-US" sz="2000" dirty="0" err="1">
                <a:latin typeface="Consolas"/>
              </a:rPr>
              <a:t>InvoiceSeq</a:t>
            </a:r>
            <a:r>
              <a:rPr lang="en-US" sz="2000" dirty="0" smtClean="0">
                <a:solidFill>
                  <a:srgbClr val="808080"/>
                </a:solidFill>
                <a:latin typeface="Consolas"/>
              </a:rPr>
              <a:t>;</a:t>
            </a:r>
            <a:endParaRPr lang="en-US" sz="2000" dirty="0">
              <a:solidFill>
                <a:srgbClr val="808080"/>
              </a:solidFill>
              <a:latin typeface="Consolas"/>
            </a:endParaRPr>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4955203"/>
          </a:xfrm>
          <a:prstGeom prst="rect">
            <a:avLst/>
          </a:prstGeom>
        </p:spPr>
        <p:txBody>
          <a:bodyPr wrap="square">
            <a:spAutoFit/>
          </a:bodyPr>
          <a:lstStyle/>
          <a:p>
            <a:r>
              <a:rPr lang="en-US" sz="2000" b="0" dirty="0" smtClean="0">
                <a:latin typeface="Segoe UI Light" panose="020B0502040204020203" pitchFamily="34" charset="0"/>
              </a:rPr>
              <a:t>Constraints can be used to control the behavior of SQL Server when data is added, modified, or deleted. There are five constraints types that you can use:</a:t>
            </a:r>
          </a:p>
          <a:p>
            <a:r>
              <a:rPr lang="en-US" sz="2000" b="0" dirty="0">
                <a:latin typeface="Segoe UI Light" panose="020B0502040204020203" pitchFamily="34" charset="0"/>
              </a:rPr>
              <a:t>	</a:t>
            </a:r>
            <a:r>
              <a:rPr lang="en-US" sz="2000" b="0" dirty="0" smtClean="0">
                <a:latin typeface="Segoe UI Light" panose="020B0502040204020203" pitchFamily="34" charset="0"/>
              </a:rPr>
              <a:t>PRIMARY KEY</a:t>
            </a:r>
          </a:p>
          <a:p>
            <a:r>
              <a:rPr lang="en-US" sz="2000" b="0" dirty="0">
                <a:latin typeface="Segoe UI Light" panose="020B0502040204020203" pitchFamily="34" charset="0"/>
              </a:rPr>
              <a:t>	</a:t>
            </a:r>
            <a:r>
              <a:rPr lang="en-US" sz="2000" b="0" dirty="0" smtClean="0">
                <a:latin typeface="Segoe UI Light" panose="020B0502040204020203" pitchFamily="34" charset="0"/>
              </a:rPr>
              <a:t>FOREIGN KEY</a:t>
            </a:r>
          </a:p>
          <a:p>
            <a:r>
              <a:rPr lang="en-US" sz="2000" b="0" dirty="0">
                <a:latin typeface="Segoe UI Light" panose="020B0502040204020203" pitchFamily="34" charset="0"/>
              </a:rPr>
              <a:t>	</a:t>
            </a:r>
            <a:r>
              <a:rPr lang="en-US" sz="2000" b="0" dirty="0" smtClean="0">
                <a:latin typeface="Segoe UI Light" panose="020B0502040204020203" pitchFamily="34" charset="0"/>
              </a:rPr>
              <a:t>UNIQUE</a:t>
            </a:r>
          </a:p>
          <a:p>
            <a:r>
              <a:rPr lang="en-US" sz="2000" b="0" dirty="0">
                <a:latin typeface="Segoe UI Light" panose="020B0502040204020203" pitchFamily="34" charset="0"/>
              </a:rPr>
              <a:t>	</a:t>
            </a:r>
            <a:r>
              <a:rPr lang="en-US" sz="2000" b="0" dirty="0" smtClean="0">
                <a:latin typeface="Segoe UI Light" panose="020B0502040204020203" pitchFamily="34" charset="0"/>
              </a:rPr>
              <a:t>CHECK</a:t>
            </a:r>
          </a:p>
          <a:p>
            <a:r>
              <a:rPr lang="en-US" sz="2000" b="0" dirty="0">
                <a:latin typeface="Segoe UI Light" panose="020B0502040204020203" pitchFamily="34" charset="0"/>
              </a:rPr>
              <a:t>	</a:t>
            </a:r>
            <a:r>
              <a:rPr lang="en-US" sz="2000" b="0" dirty="0" smtClean="0">
                <a:latin typeface="Segoe UI Light" panose="020B0502040204020203" pitchFamily="34" charset="0"/>
              </a:rPr>
              <a:t>DEFAULT</a:t>
            </a:r>
            <a:endParaRPr lang="en-US" sz="2000" b="0" dirty="0">
              <a:latin typeface="Segoe UI Light" panose="020B0502040204020203" pitchFamily="34" charset="0"/>
            </a:endParaRPr>
          </a:p>
          <a:p>
            <a:endParaRPr lang="en-US" sz="2000" b="0" dirty="0">
              <a:latin typeface="Segoe UI Light" panose="020B0502040204020203" pitchFamily="34" charset="0"/>
            </a:endParaRPr>
          </a:p>
          <a:p>
            <a:r>
              <a:rPr lang="en-US" sz="2000" b="0" dirty="0">
                <a:latin typeface="Segoe UI Light" panose="020B0502040204020203" pitchFamily="34" charset="0"/>
              </a:rPr>
              <a:t>DML triggers </a:t>
            </a:r>
            <a:r>
              <a:rPr lang="en-US" sz="2000" b="0" dirty="0" smtClean="0">
                <a:latin typeface="Segoe UI Light" panose="020B0502040204020203" pitchFamily="34" charset="0"/>
              </a:rPr>
              <a:t>are T-SQL </a:t>
            </a:r>
            <a:r>
              <a:rPr lang="en-US" sz="2000" b="0" dirty="0">
                <a:latin typeface="Segoe UI Light" panose="020B0502040204020203" pitchFamily="34" charset="0"/>
              </a:rPr>
              <a:t>statements used to enforce business rules and provide data integrity when an INSERT, UPDATE, or DELETE command is </a:t>
            </a:r>
            <a:r>
              <a:rPr lang="en-US" sz="2000" b="0" dirty="0" smtClean="0">
                <a:latin typeface="Segoe UI Light" panose="020B0502040204020203" pitchFamily="34" charset="0"/>
              </a:rPr>
              <a:t>executed</a:t>
            </a:r>
          </a:p>
          <a:p>
            <a:endParaRPr lang="en-US" sz="2000" b="0" dirty="0"/>
          </a:p>
          <a:p>
            <a:endParaRPr lang="en-US" sz="2000" b="0" dirty="0">
              <a:latin typeface="+mn-lt"/>
            </a:endParaRPr>
          </a:p>
          <a:p>
            <a:endParaRPr lang="en-US" sz="2000" b="0" dirty="0">
              <a:latin typeface="+mn-lt"/>
            </a:endParaRPr>
          </a:p>
          <a:p>
            <a:endParaRPr lang="en-US" b="0" dirty="0"/>
          </a:p>
          <a:p>
            <a:endParaRPr lang="en-US" b="0" dirty="0"/>
          </a:p>
        </p:txBody>
      </p:sp>
      <p:sp>
        <p:nvSpPr>
          <p:cNvPr id="5" name="AutoShape 3"/>
          <p:cNvSpPr>
            <a:spLocks noChangeArrowheads="1"/>
          </p:cNvSpPr>
          <p:nvPr/>
        </p:nvSpPr>
        <p:spPr bwMode="auto">
          <a:xfrm>
            <a:off x="564140" y="4636443"/>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TRIGGER </a:t>
            </a:r>
            <a:r>
              <a:rPr lang="en-US" sz="2000" b="0" dirty="0"/>
              <a:t>reminder1 </a:t>
            </a:r>
            <a:r>
              <a:rPr lang="en-US" sz="2000" b="0" dirty="0">
                <a:solidFill>
                  <a:srgbClr val="0000CC"/>
                </a:solidFill>
              </a:rPr>
              <a:t>ON</a:t>
            </a:r>
            <a:r>
              <a:rPr lang="en-US" sz="2000" b="0" dirty="0"/>
              <a:t> </a:t>
            </a:r>
            <a:r>
              <a:rPr lang="en-US" sz="2000" b="0" dirty="0" err="1"/>
              <a:t>Sales.Customer</a:t>
            </a:r>
            <a:r>
              <a:rPr lang="en-US" sz="2000" b="0" dirty="0"/>
              <a:t> </a:t>
            </a:r>
            <a:endParaRPr lang="en-US" sz="2000" b="0" dirty="0" smtClean="0"/>
          </a:p>
          <a:p>
            <a:r>
              <a:rPr lang="en-US" sz="2000" b="0" dirty="0" smtClean="0">
                <a:solidFill>
                  <a:srgbClr val="0000CC"/>
                </a:solidFill>
              </a:rPr>
              <a:t>AFTER </a:t>
            </a:r>
            <a:r>
              <a:rPr lang="en-US" sz="2000" b="0" dirty="0">
                <a:solidFill>
                  <a:srgbClr val="0000CC"/>
                </a:solidFill>
              </a:rPr>
              <a:t>INSERT</a:t>
            </a:r>
            <a:r>
              <a:rPr lang="en-US" sz="2000" b="0" dirty="0"/>
              <a:t>, </a:t>
            </a:r>
            <a:r>
              <a:rPr lang="en-US" sz="2000" b="0" dirty="0">
                <a:solidFill>
                  <a:srgbClr val="FF33CC"/>
                </a:solidFill>
              </a:rPr>
              <a:t>UPDATE</a:t>
            </a:r>
            <a:r>
              <a:rPr lang="en-US" sz="2000" b="0" dirty="0"/>
              <a:t> </a:t>
            </a:r>
            <a:endParaRPr lang="en-US" sz="2000" b="0" dirty="0" smtClean="0"/>
          </a:p>
          <a:p>
            <a:r>
              <a:rPr lang="en-US" sz="2000" b="0" dirty="0" smtClean="0">
                <a:solidFill>
                  <a:srgbClr val="0000CC"/>
                </a:solidFill>
              </a:rPr>
              <a:t>AS </a:t>
            </a:r>
            <a:r>
              <a:rPr lang="en-US" sz="2000" b="0" dirty="0">
                <a:solidFill>
                  <a:srgbClr val="0000CC"/>
                </a:solidFill>
              </a:rPr>
              <a:t>RAISERROR </a:t>
            </a:r>
            <a:r>
              <a:rPr lang="en-US" sz="2000" b="0" dirty="0"/>
              <a:t>(</a:t>
            </a:r>
            <a:r>
              <a:rPr lang="en-US" sz="2000" b="0" dirty="0">
                <a:solidFill>
                  <a:srgbClr val="FF0000"/>
                </a:solidFill>
              </a:rPr>
              <a:t>'Notify Customer Relations', </a:t>
            </a:r>
            <a:r>
              <a:rPr lang="en-US" sz="2000" b="0" dirty="0"/>
              <a:t>16, 10);</a:t>
            </a:r>
            <a:endParaRPr lang="en-US" sz="2000" b="0" dirty="0">
              <a:latin typeface="Consolas"/>
            </a:endParaRPr>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DML statements (INSERT, UPDATE, and DELETE)</a:t>
            </a:r>
          </a:p>
          <a:p>
            <a:r>
              <a:rPr lang="en-GB" sz="2800" dirty="0" smtClean="0"/>
              <a:t>Working with defaults, constraints, and triggers</a:t>
            </a:r>
          </a:p>
          <a:p>
            <a:r>
              <a:rPr lang="en-GB" sz="2800" dirty="0" smtClean="0"/>
              <a:t>Using the OUTPUT clause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DDL </a:t>
            </a:r>
            <a:r>
              <a:rPr lang="en-GB" sz="6000" dirty="0" smtClean="0">
                <a:solidFill>
                  <a:schemeClr val="bg1">
                    <a:alpha val="98824"/>
                  </a:schemeClr>
                </a:solidFill>
              </a:rPr>
              <a:t>Statements</a:t>
            </a:r>
            <a:endParaRPr lang="en-GB" sz="6000" dirty="0">
              <a:solidFill>
                <a:schemeClr val="bg1">
                  <a:alpha val="98824"/>
                </a:schemeClr>
              </a:solidFill>
            </a:endParaRPr>
          </a:p>
        </p:txBody>
      </p:sp>
    </p:spTree>
    <p:extLst>
      <p:ext uri="{BB962C8B-B14F-4D97-AF65-F5344CB8AC3E}">
        <p14:creationId xmlns:p14="http://schemas.microsoft.com/office/powerpoint/2010/main" val="136562582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INSERT</a:t>
            </a:r>
            <a:r>
              <a:rPr lang="en-US" baseline="0" dirty="0" smtClean="0"/>
              <a:t> to add </a:t>
            </a:r>
            <a:r>
              <a:rPr lang="en-US" dirty="0"/>
              <a:t>d</a:t>
            </a:r>
            <a:r>
              <a:rPr lang="en-US" baseline="0" dirty="0" smtClean="0"/>
              <a:t>ata</a:t>
            </a:r>
            <a:endParaRPr lang="en-US" dirty="0" smtClean="0"/>
          </a:p>
        </p:txBody>
      </p:sp>
      <p:sp>
        <p:nvSpPr>
          <p:cNvPr id="7171" name="Rectangle 3"/>
          <p:cNvSpPr>
            <a:spLocks noGrp="1" noChangeArrowheads="1"/>
          </p:cNvSpPr>
          <p:nvPr>
            <p:ph idx="1"/>
          </p:nvPr>
        </p:nvSpPr>
        <p:spPr/>
        <p:txBody>
          <a:bodyPr/>
          <a:lstStyle/>
          <a:p>
            <a:r>
              <a:rPr lang="en-US" sz="2000" dirty="0" smtClean="0"/>
              <a:t>The INSERT...VALUES statement inserts a single row by default</a:t>
            </a:r>
          </a:p>
          <a:p>
            <a:endParaRPr lang="en-US" dirty="0" smtClean="0"/>
          </a:p>
          <a:p>
            <a:endParaRPr lang="en-US" dirty="0"/>
          </a:p>
          <a:p>
            <a:endParaRPr lang="en-US" dirty="0" smtClean="0"/>
          </a:p>
          <a:p>
            <a:endParaRPr lang="en-US" dirty="0" smtClean="0"/>
          </a:p>
          <a:p>
            <a:endParaRPr lang="en-US" dirty="0"/>
          </a:p>
          <a:p>
            <a:endParaRPr lang="en-US" dirty="0" smtClean="0"/>
          </a:p>
          <a:p>
            <a:r>
              <a:rPr lang="en-US" sz="2000" dirty="0" smtClean="0"/>
              <a:t>Table and row constructors add multi-row capability to INSERT...VALUES</a:t>
            </a:r>
          </a:p>
        </p:txBody>
      </p:sp>
      <p:sp>
        <p:nvSpPr>
          <p:cNvPr id="4" name="AutoShape 3"/>
          <p:cNvSpPr>
            <a:spLocks noChangeArrowheads="1"/>
          </p:cNvSpPr>
          <p:nvPr/>
        </p:nvSpPr>
        <p:spPr bwMode="auto">
          <a:xfrm>
            <a:off x="458788" y="3973783"/>
            <a:ext cx="780158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a:t>
            </a:r>
          </a:p>
          <a:p>
            <a:r>
              <a:rPr lang="en-US" sz="2000" dirty="0" smtClean="0">
                <a:solidFill>
                  <a:srgbClr val="0000FF"/>
                </a:solidFill>
                <a:latin typeface="Consolas"/>
              </a:rPr>
              <a:t>VALUES</a:t>
            </a:r>
          </a:p>
          <a:p>
            <a:r>
              <a:rPr lang="en-US" sz="2000" dirty="0">
                <a:solidFill>
                  <a:srgbClr val="0000FF"/>
                </a:solidFill>
                <a:latin typeface="Consolas"/>
              </a:rPr>
              <a:t>	</a:t>
            </a:r>
            <a:r>
              <a:rPr lang="en-US" sz="2000" dirty="0" smtClean="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Feet'</a:t>
            </a:r>
            <a:r>
              <a:rPr lang="en-US" sz="2000" b="0" dirty="0" smtClean="0"/>
              <a:t>, </a:t>
            </a:r>
            <a:r>
              <a:rPr lang="en-US" sz="2000" b="0" dirty="0" smtClean="0">
                <a:solidFill>
                  <a:srgbClr val="FF0000"/>
                </a:solidFill>
              </a:rPr>
              <a:t>N‘F2</a:t>
            </a:r>
            <a:r>
              <a:rPr lang="en-US" sz="2000" b="0" dirty="0">
                <a:solidFill>
                  <a:srgbClr val="FF0000"/>
                </a:solidFill>
              </a:rPr>
              <a:t>'</a:t>
            </a:r>
            <a:r>
              <a:rPr lang="en-US" sz="2000" b="0" dirty="0"/>
              <a:t>, </a:t>
            </a:r>
            <a:r>
              <a:rPr lang="en-US" sz="2000" b="0" dirty="0">
                <a:solidFill>
                  <a:srgbClr val="FF33CC"/>
                </a:solidFill>
              </a:rPr>
              <a:t>GETDATE()</a:t>
            </a:r>
            <a:r>
              <a:rPr lang="en-US" sz="2000" dirty="0" smtClean="0">
                <a:solidFill>
                  <a:srgbClr val="808080"/>
                </a:solidFill>
                <a:latin typeface="Consolas"/>
              </a:rPr>
              <a:t>), </a:t>
            </a:r>
          </a:p>
          <a:p>
            <a:r>
              <a:rPr lang="en-US" sz="2000" dirty="0">
                <a:solidFill>
                  <a:srgbClr val="808080"/>
                </a:solidFill>
                <a:latin typeface="Consolas"/>
              </a:rPr>
              <a:t>	</a:t>
            </a:r>
            <a:r>
              <a:rPr lang="en-US" sz="2000" dirty="0" smtClean="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Inches'</a:t>
            </a:r>
            <a:r>
              <a:rPr lang="en-US" sz="2000" b="0" dirty="0" smtClean="0"/>
              <a:t>, </a:t>
            </a:r>
            <a:r>
              <a:rPr lang="en-US" sz="2000" b="0" dirty="0" smtClean="0">
                <a:solidFill>
                  <a:srgbClr val="FF0000"/>
                </a:solidFill>
              </a:rPr>
              <a:t>N‘I2</a:t>
            </a:r>
            <a:r>
              <a:rPr lang="en-US" sz="2000" b="0" dirty="0">
                <a:solidFill>
                  <a:srgbClr val="FF0000"/>
                </a:solidFill>
              </a:rPr>
              <a:t>'</a:t>
            </a:r>
            <a:r>
              <a:rPr lang="en-US" sz="2000" b="0" dirty="0"/>
              <a:t>, </a:t>
            </a:r>
            <a:r>
              <a:rPr lang="en-US" sz="2000" b="0" dirty="0">
                <a:solidFill>
                  <a:srgbClr val="FF33CC"/>
                </a:solidFill>
              </a:rPr>
              <a:t>GETDATE()</a:t>
            </a:r>
            <a:r>
              <a:rPr lang="en-US" sz="2000" dirty="0" smtClean="0">
                <a:solidFill>
                  <a:srgbClr val="808080"/>
                </a:solidFill>
                <a:latin typeface="Consolas"/>
              </a:rPr>
              <a:t>);</a:t>
            </a:r>
            <a:endParaRPr lang="en-US" sz="2000" dirty="0">
              <a:solidFill>
                <a:prstClr val="black"/>
              </a:solidFill>
              <a:latin typeface="Consolas"/>
            </a:endParaRPr>
          </a:p>
        </p:txBody>
      </p:sp>
      <p:sp>
        <p:nvSpPr>
          <p:cNvPr id="5" name="AutoShape 3"/>
          <p:cNvSpPr>
            <a:spLocks noChangeArrowheads="1"/>
          </p:cNvSpPr>
          <p:nvPr/>
        </p:nvSpPr>
        <p:spPr bwMode="auto">
          <a:xfrm>
            <a:off x="391100" y="1441682"/>
            <a:ext cx="780158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smtClean="0"/>
              <a:t>, </a:t>
            </a:r>
            <a:r>
              <a:rPr lang="en-US" sz="2000" b="0" dirty="0" err="1" smtClean="0"/>
              <a:t>ModifiedDate</a:t>
            </a:r>
            <a:r>
              <a:rPr lang="en-US" sz="2000" b="0" dirty="0"/>
              <a:t>)</a:t>
            </a:r>
          </a:p>
          <a:p>
            <a:r>
              <a:rPr lang="en-US" sz="2000" b="0" dirty="0">
                <a:solidFill>
                  <a:srgbClr val="0000CC"/>
                </a:solidFill>
              </a:rPr>
              <a:t>VALUES</a:t>
            </a:r>
            <a:r>
              <a:rPr lang="en-US" sz="2000" b="0" dirty="0"/>
              <a:t> (</a:t>
            </a:r>
            <a:r>
              <a:rPr lang="en-US" sz="2000" b="0" dirty="0" err="1">
                <a:solidFill>
                  <a:srgbClr val="FF0000"/>
                </a:solidFill>
              </a:rPr>
              <a:t>N'Square</a:t>
            </a:r>
            <a:r>
              <a:rPr lang="en-US" sz="2000" b="0" dirty="0">
                <a:solidFill>
                  <a:srgbClr val="FF0000"/>
                </a:solidFill>
              </a:rPr>
              <a:t> Yards'</a:t>
            </a:r>
            <a:r>
              <a:rPr lang="en-US" sz="2000" b="0" dirty="0"/>
              <a:t>, </a:t>
            </a:r>
            <a:r>
              <a:rPr lang="en-US" sz="2000" b="0" dirty="0">
                <a:solidFill>
                  <a:srgbClr val="FF0000"/>
                </a:solidFill>
              </a:rPr>
              <a:t>N'Y2'</a:t>
            </a:r>
            <a:r>
              <a:rPr lang="en-US" sz="2000" b="0" dirty="0"/>
              <a:t>, </a:t>
            </a:r>
            <a:r>
              <a:rPr lang="en-US" sz="2000" b="0" dirty="0">
                <a:solidFill>
                  <a:srgbClr val="FF33CC"/>
                </a:solidFill>
              </a:rPr>
              <a:t>GETDATE()</a:t>
            </a:r>
            <a:r>
              <a:rPr lang="en-US" sz="2000" b="0" dirty="0"/>
              <a:t>);</a:t>
            </a:r>
          </a:p>
          <a:p>
            <a:r>
              <a:rPr lang="en-US" sz="2000" b="0" dirty="0">
                <a:solidFill>
                  <a:srgbClr val="0000CC"/>
                </a:solidFill>
              </a:rPr>
              <a:t>GO</a:t>
            </a:r>
          </a:p>
        </p:txBody>
      </p:sp>
    </p:spTree>
    <p:extLst>
      <p:ext uri="{BB962C8B-B14F-4D97-AF65-F5344CB8AC3E}">
        <p14:creationId xmlns:p14="http://schemas.microsoft.com/office/powerpoint/2010/main" val="31912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INSERT with DEFAULT</a:t>
            </a:r>
            <a:r>
              <a:rPr lang="en-US" baseline="0" dirty="0" smtClean="0"/>
              <a:t> constraint</a:t>
            </a:r>
            <a:endParaRPr lang="en-US" dirty="0"/>
          </a:p>
        </p:txBody>
      </p:sp>
      <p:sp>
        <p:nvSpPr>
          <p:cNvPr id="3" name="Content Placeholder 2"/>
          <p:cNvSpPr>
            <a:spLocks noGrp="1"/>
          </p:cNvSpPr>
          <p:nvPr>
            <p:ph idx="1"/>
          </p:nvPr>
        </p:nvSpPr>
        <p:spPr>
          <a:xfrm>
            <a:off x="458788" y="992188"/>
            <a:ext cx="7751762" cy="4531790"/>
          </a:xfrm>
        </p:spPr>
        <p:txBody>
          <a:bodyPr/>
          <a:lstStyle/>
          <a:p>
            <a:r>
              <a:rPr lang="en-US" sz="2000" dirty="0" smtClean="0"/>
              <a:t>DEFAULT constraints are used to assign a value to a column when none is specified in the INSERT statement</a:t>
            </a:r>
          </a:p>
          <a:p>
            <a:r>
              <a:rPr lang="en-US" sz="2000" dirty="0" smtClean="0"/>
              <a:t>Defaults are defined in CREATE or ALTER TABLE statement</a:t>
            </a:r>
          </a:p>
          <a:p>
            <a:r>
              <a:rPr lang="en-US" sz="2000" dirty="0" smtClean="0"/>
              <a:t>INSERT can omit columns which have defaults defined</a:t>
            </a:r>
          </a:p>
          <a:p>
            <a:pPr lvl="1"/>
            <a:r>
              <a:rPr lang="en-US" sz="2000" dirty="0" smtClean="0"/>
              <a:t>Applies to IDENTITY and NULL too</a:t>
            </a:r>
          </a:p>
          <a:p>
            <a:r>
              <a:rPr lang="en-US" sz="2000" dirty="0" smtClean="0"/>
              <a:t>VALUES clause can use DEFAULT keyword</a:t>
            </a:r>
          </a:p>
          <a:p>
            <a:pPr lvl="1"/>
            <a:r>
              <a:rPr lang="en-US" sz="2000" dirty="0" smtClean="0"/>
              <a:t>If no default constraint assigned, NULL inserted</a:t>
            </a:r>
          </a:p>
          <a:p>
            <a:endParaRPr lang="en-US" dirty="0" smtClean="0"/>
          </a:p>
          <a:p>
            <a:r>
              <a:rPr lang="en-US" sz="2000" dirty="0" smtClean="0"/>
              <a:t>If you added a field called Country with a DEFAULT constraint of ‘USA’ you could INSERT data using the following command</a:t>
            </a:r>
          </a:p>
          <a:p>
            <a:endParaRPr lang="en-US" dirty="0" smtClean="0"/>
          </a:p>
          <a:p>
            <a:endParaRPr lang="en-US" dirty="0"/>
          </a:p>
        </p:txBody>
      </p:sp>
      <p:sp>
        <p:nvSpPr>
          <p:cNvPr id="5" name="AutoShape 3"/>
          <p:cNvSpPr>
            <a:spLocks noChangeArrowheads="1"/>
          </p:cNvSpPr>
          <p:nvPr/>
        </p:nvSpPr>
        <p:spPr bwMode="auto">
          <a:xfrm>
            <a:off x="408967" y="4453052"/>
            <a:ext cx="7801583"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a:rPr>
              <a:t>INSERT</a:t>
            </a:r>
            <a:r>
              <a:rPr lang="en-US" sz="2000" dirty="0">
                <a:solidFill>
                  <a:prstClr val="black"/>
                </a:solidFill>
                <a:latin typeface="Consolas"/>
              </a:rPr>
              <a:t> </a:t>
            </a:r>
            <a:r>
              <a:rPr lang="en-US" sz="2000" dirty="0">
                <a:solidFill>
                  <a:srgbClr val="0000FF"/>
                </a:solidFill>
                <a:latin typeface="Consolas"/>
              </a:rPr>
              <a:t>INTO</a:t>
            </a:r>
            <a:r>
              <a:rPr lang="en-US" sz="2000" dirty="0">
                <a:solidFill>
                  <a:prstClr val="black"/>
                </a:solidFill>
                <a:latin typeface="Consolas"/>
              </a:rPr>
              <a:t> </a:t>
            </a:r>
            <a:r>
              <a:rPr lang="en-US" sz="2000" b="0" dirty="0" err="1" smtClean="0"/>
              <a:t>Production.UnitMeasure</a:t>
            </a:r>
            <a:r>
              <a:rPr lang="en-US" sz="2000" b="0" dirty="0" smtClean="0"/>
              <a:t> </a:t>
            </a:r>
            <a:r>
              <a:rPr lang="en-US" sz="2000" b="0" dirty="0"/>
              <a:t>(Name, </a:t>
            </a:r>
            <a:r>
              <a:rPr lang="en-US" sz="2000" b="0" dirty="0" err="1"/>
              <a:t>UnitMeasureCode</a:t>
            </a:r>
            <a:r>
              <a:rPr lang="en-US" sz="2000" b="0" dirty="0"/>
              <a:t>, </a:t>
            </a:r>
            <a:r>
              <a:rPr lang="en-US" sz="2000" b="0" dirty="0" err="1" smtClean="0"/>
              <a:t>ModifiedDate</a:t>
            </a:r>
            <a:r>
              <a:rPr lang="en-US" sz="2000" b="0" dirty="0" smtClean="0"/>
              <a:t>, Country)</a:t>
            </a:r>
            <a:endParaRPr lang="en-US" sz="2000" dirty="0">
              <a:solidFill>
                <a:prstClr val="black"/>
              </a:solidFill>
              <a:latin typeface="Consolas"/>
            </a:endParaRPr>
          </a:p>
          <a:p>
            <a:r>
              <a:rPr lang="en-US" sz="2000" dirty="0" smtClean="0">
                <a:solidFill>
                  <a:srgbClr val="0000FF"/>
                </a:solidFill>
                <a:latin typeface="Consolas"/>
              </a:rPr>
              <a:t>VALUES </a:t>
            </a:r>
            <a:r>
              <a:rPr lang="en-US" sz="2000" dirty="0" smtClean="0">
                <a:solidFill>
                  <a:srgbClr val="808080"/>
                </a:solidFill>
                <a:latin typeface="Consolas"/>
              </a:rPr>
              <a:t>(</a:t>
            </a:r>
            <a:r>
              <a:rPr lang="en-US" sz="2000" b="0" dirty="0"/>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Miles'</a:t>
            </a:r>
            <a:r>
              <a:rPr lang="en-US" sz="2000" b="0" dirty="0" smtClean="0"/>
              <a:t>, </a:t>
            </a:r>
            <a:r>
              <a:rPr lang="en-US" sz="2000" b="0" dirty="0" smtClean="0">
                <a:solidFill>
                  <a:srgbClr val="FF0000"/>
                </a:solidFill>
              </a:rPr>
              <a:t>N‘M2</a:t>
            </a:r>
            <a:r>
              <a:rPr lang="en-US" sz="2000" b="0" dirty="0">
                <a:solidFill>
                  <a:srgbClr val="FF0000"/>
                </a:solidFill>
              </a:rPr>
              <a:t>'</a:t>
            </a:r>
            <a:r>
              <a:rPr lang="en-US" sz="2000" b="0" dirty="0"/>
              <a:t>, </a:t>
            </a:r>
            <a:r>
              <a:rPr lang="en-US" sz="2000" b="0" dirty="0">
                <a:solidFill>
                  <a:srgbClr val="FF33CC"/>
                </a:solidFill>
              </a:rPr>
              <a:t>GETDATE()</a:t>
            </a:r>
            <a:r>
              <a:rPr lang="en-US" sz="2000" b="0" dirty="0"/>
              <a:t>); </a:t>
            </a:r>
            <a:r>
              <a:rPr lang="en-US" sz="2000" b="0" dirty="0" smtClean="0">
                <a:solidFill>
                  <a:srgbClr val="0000FF"/>
                </a:solidFill>
                <a:ea typeface="Verdana" panose="020B0604030504040204" pitchFamily="34" charset="0"/>
                <a:cs typeface="Verdana" panose="020B0604030504040204" pitchFamily="34" charset="0"/>
              </a:rPr>
              <a:t>DEFAULT</a:t>
            </a:r>
            <a:r>
              <a:rPr lang="en-US" sz="2000" dirty="0">
                <a:solidFill>
                  <a:srgbClr val="808080"/>
                </a:solidFill>
                <a:latin typeface="Consolas"/>
              </a:rPr>
              <a:t>);</a:t>
            </a:r>
          </a:p>
        </p:txBody>
      </p:sp>
    </p:spTree>
    <p:extLst>
      <p:ext uri="{BB962C8B-B14F-4D97-AF65-F5344CB8AC3E}">
        <p14:creationId xmlns:p14="http://schemas.microsoft.com/office/powerpoint/2010/main" val="372052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0"/>
            <a:ext cx="7773988" cy="741363"/>
          </a:xfrm>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dirty="0" smtClean="0">
                <a:solidFill>
                  <a:schemeClr val="accent6"/>
                </a:solidFill>
                <a:effectLst/>
                <a:ea typeface="+mj-ea"/>
                <a:cs typeface="+mj-cs"/>
              </a:rPr>
              <a:t>Using</a:t>
            </a:r>
            <a:r>
              <a:rPr lang="en-US" sz="3600" baseline="0" dirty="0" smtClean="0">
                <a:solidFill>
                  <a:schemeClr val="accent6"/>
                </a:solidFill>
                <a:effectLst/>
                <a:ea typeface="+mj-ea"/>
                <a:cs typeface="+mj-cs"/>
              </a:rPr>
              <a:t> INSERT with SELECT and EXEC</a:t>
            </a:r>
            <a:endParaRPr lang="en-US" sz="3600" dirty="0" smtClean="0">
              <a:solidFill>
                <a:schemeClr val="accent6"/>
              </a:solidFill>
              <a:effectLst/>
            </a:endParaRPr>
          </a:p>
        </p:txBody>
      </p:sp>
      <p:sp>
        <p:nvSpPr>
          <p:cNvPr id="3" name="Content Placeholder 2"/>
          <p:cNvSpPr>
            <a:spLocks noGrp="1"/>
          </p:cNvSpPr>
          <p:nvPr>
            <p:ph idx="1"/>
          </p:nvPr>
        </p:nvSpPr>
        <p:spPr/>
        <p:txBody>
          <a:bodyPr/>
          <a:lstStyle/>
          <a:p>
            <a:r>
              <a:rPr lang="en-US" sz="2000" dirty="0" smtClean="0"/>
              <a:t>INSERT...SELECT is used to insert the result set of a query into an existing table</a:t>
            </a:r>
          </a:p>
          <a:p>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r>
              <a:rPr lang="en-US" sz="2000" dirty="0" smtClean="0"/>
              <a:t>INSERT...EXEC is used to insert the result of a stored procedure or dynamic SQL expression into an existing table</a:t>
            </a:r>
          </a:p>
          <a:p>
            <a:pPr marL="0" indent="0">
              <a:buNone/>
            </a:pPr>
            <a:endParaRPr lang="en-US" dirty="0"/>
          </a:p>
        </p:txBody>
      </p:sp>
      <p:sp>
        <p:nvSpPr>
          <p:cNvPr id="4" name="AutoShape 3"/>
          <p:cNvSpPr>
            <a:spLocks noChangeArrowheads="1"/>
          </p:cNvSpPr>
          <p:nvPr/>
        </p:nvSpPr>
        <p:spPr bwMode="auto">
          <a:xfrm>
            <a:off x="571656" y="1695679"/>
            <a:ext cx="780158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Consolas"/>
              </a:rPr>
              <a:t>INSERT</a:t>
            </a:r>
            <a:r>
              <a:rPr lang="en-US" sz="2000" b="0" dirty="0">
                <a:solidFill>
                  <a:prstClr val="black"/>
                </a:solidFill>
                <a:latin typeface="Consolas"/>
              </a:rPr>
              <a:t> </a:t>
            </a:r>
            <a:r>
              <a:rPr lang="en-US" sz="2000" b="0" dirty="0" smtClean="0">
                <a:solidFill>
                  <a:srgbClr val="0000FF"/>
                </a:solidFill>
                <a:latin typeface="Consolas"/>
              </a:rPr>
              <a:t>INTO</a:t>
            </a:r>
            <a:r>
              <a:rPr lang="en-US" sz="2000" b="0" dirty="0">
                <a:solidFill>
                  <a:prstClr val="black"/>
                </a:solidFill>
                <a:latin typeface="Consolas"/>
              </a:rPr>
              <a:t>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 </a:t>
            </a:r>
            <a:endParaRPr lang="en-US" sz="2000" b="0" dirty="0" smtClean="0"/>
          </a:p>
          <a:p>
            <a:r>
              <a:rPr lang="en-US" sz="2000" b="0" dirty="0" smtClean="0">
                <a:solidFill>
                  <a:srgbClr val="0000FF"/>
                </a:solidFill>
                <a:latin typeface="Consolas"/>
              </a:rPr>
              <a:t>SELECT</a:t>
            </a:r>
            <a:r>
              <a:rPr lang="en-US" sz="2000" b="0" dirty="0" smtClean="0">
                <a:solidFill>
                  <a:prstClr val="black"/>
                </a:solidFill>
                <a:latin typeface="Consolas"/>
              </a:rPr>
              <a:t> </a:t>
            </a:r>
            <a:r>
              <a:rPr lang="en-US" sz="2000" b="0" dirty="0" smtClean="0">
                <a:latin typeface="Consolas"/>
              </a:rPr>
              <a:t>Name, </a:t>
            </a:r>
            <a:r>
              <a:rPr lang="en-US" sz="2000" b="0" dirty="0" err="1" smtClean="0">
                <a:latin typeface="Consolas"/>
              </a:rPr>
              <a:t>UnitMeasureCode</a:t>
            </a:r>
            <a:r>
              <a:rPr lang="en-US" sz="2000" b="0" dirty="0" smtClean="0">
                <a:latin typeface="Consolas"/>
              </a:rPr>
              <a:t>, </a:t>
            </a:r>
            <a:r>
              <a:rPr lang="en-US" sz="2000" b="0" dirty="0" err="1" smtClean="0">
                <a:latin typeface="Consolas"/>
              </a:rPr>
              <a:t>ModifiedDate</a:t>
            </a:r>
            <a:endParaRPr lang="en-US" sz="2000" b="0" dirty="0">
              <a:latin typeface="Consolas"/>
            </a:endParaRPr>
          </a:p>
          <a:p>
            <a:r>
              <a:rPr lang="en-US" sz="2000" b="0" dirty="0">
                <a:solidFill>
                  <a:srgbClr val="0000FF"/>
                </a:solidFill>
                <a:latin typeface="Consolas"/>
              </a:rPr>
              <a:t>FROM</a:t>
            </a:r>
            <a:r>
              <a:rPr lang="en-US" sz="2000" b="0" dirty="0">
                <a:solidFill>
                  <a:prstClr val="black"/>
                </a:solidFill>
                <a:latin typeface="Consolas"/>
              </a:rPr>
              <a:t> </a:t>
            </a:r>
            <a:r>
              <a:rPr lang="en-US" sz="2000" b="0" dirty="0" err="1" smtClean="0">
                <a:latin typeface="Consolas"/>
              </a:rPr>
              <a:t>Sales.TempUnitTable</a:t>
            </a:r>
            <a:endParaRPr lang="en-US" sz="2000" b="0" dirty="0">
              <a:latin typeface="Consolas"/>
            </a:endParaRPr>
          </a:p>
          <a:p>
            <a:r>
              <a:rPr lang="en-US" sz="2000" b="0" dirty="0">
                <a:solidFill>
                  <a:srgbClr val="0000FF"/>
                </a:solidFill>
                <a:latin typeface="Consolas"/>
              </a:rPr>
              <a:t>WHERE</a:t>
            </a:r>
            <a:r>
              <a:rPr lang="en-US" sz="2000" b="0" dirty="0">
                <a:solidFill>
                  <a:prstClr val="black"/>
                </a:solidFill>
                <a:latin typeface="Consolas"/>
              </a:rPr>
              <a:t> </a:t>
            </a:r>
            <a:r>
              <a:rPr lang="en-US" sz="2000" b="0" dirty="0" err="1" smtClean="0">
                <a:latin typeface="Consolas"/>
              </a:rPr>
              <a:t>ModifiedDate</a:t>
            </a:r>
            <a:r>
              <a:rPr lang="en-US" sz="2000" b="0" dirty="0" smtClean="0">
                <a:solidFill>
                  <a:prstClr val="black"/>
                </a:solidFill>
                <a:latin typeface="Consolas"/>
              </a:rPr>
              <a:t> </a:t>
            </a:r>
            <a:r>
              <a:rPr lang="en-US" sz="2000" b="0" dirty="0">
                <a:solidFill>
                  <a:srgbClr val="808080"/>
                </a:solidFill>
                <a:latin typeface="Consolas"/>
              </a:rPr>
              <a:t>&lt;</a:t>
            </a:r>
            <a:r>
              <a:rPr lang="en-US" sz="2000" b="0" dirty="0">
                <a:solidFill>
                  <a:prstClr val="black"/>
                </a:solidFill>
                <a:latin typeface="Consolas"/>
              </a:rPr>
              <a:t> </a:t>
            </a:r>
            <a:r>
              <a:rPr lang="en-US" sz="2000" b="0" dirty="0" smtClean="0">
                <a:solidFill>
                  <a:srgbClr val="FF0000"/>
                </a:solidFill>
                <a:latin typeface="Consolas"/>
              </a:rPr>
              <a:t>'20080101'</a:t>
            </a:r>
            <a:r>
              <a:rPr lang="en-US" sz="2000" b="0" dirty="0" smtClean="0">
                <a:solidFill>
                  <a:srgbClr val="808080"/>
                </a:solidFill>
                <a:latin typeface="Consolas"/>
              </a:rPr>
              <a:t>;</a:t>
            </a:r>
            <a:endParaRPr lang="en-US" sz="2000" b="0" dirty="0">
              <a:solidFill>
                <a:prstClr val="black"/>
              </a:solidFill>
              <a:latin typeface="Consolas"/>
            </a:endParaRPr>
          </a:p>
        </p:txBody>
      </p:sp>
      <p:sp>
        <p:nvSpPr>
          <p:cNvPr id="5" name="AutoShape 3"/>
          <p:cNvSpPr>
            <a:spLocks noChangeArrowheads="1"/>
          </p:cNvSpPr>
          <p:nvPr/>
        </p:nvSpPr>
        <p:spPr bwMode="auto">
          <a:xfrm>
            <a:off x="458788" y="4388236"/>
            <a:ext cx="780158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Consolas"/>
              </a:rPr>
              <a:t>INSERT</a:t>
            </a:r>
            <a:r>
              <a:rPr lang="en-US" sz="2000" b="0" dirty="0">
                <a:solidFill>
                  <a:prstClr val="black"/>
                </a:solidFill>
                <a:latin typeface="Consolas"/>
              </a:rPr>
              <a:t> </a:t>
            </a:r>
            <a:r>
              <a:rPr lang="en-US" sz="2000" b="0" dirty="0">
                <a:solidFill>
                  <a:srgbClr val="0000FF"/>
                </a:solidFill>
                <a:latin typeface="Consolas"/>
              </a:rPr>
              <a:t>INTO</a:t>
            </a:r>
            <a:r>
              <a:rPr lang="en-US" sz="2000" b="0" dirty="0">
                <a:solidFill>
                  <a:prstClr val="black"/>
                </a:solidFill>
                <a:latin typeface="Consolas"/>
              </a:rPr>
              <a:t>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 </a:t>
            </a:r>
          </a:p>
          <a:p>
            <a:r>
              <a:rPr lang="en-US" sz="2000" b="0" dirty="0" smtClean="0">
                <a:solidFill>
                  <a:srgbClr val="0000FF"/>
                </a:solidFill>
                <a:latin typeface="Consolas"/>
              </a:rPr>
              <a:t>EXEC</a:t>
            </a:r>
            <a:r>
              <a:rPr lang="en-US" sz="2000" b="0" dirty="0" smtClean="0">
                <a:solidFill>
                  <a:prstClr val="black"/>
                </a:solidFill>
                <a:latin typeface="Consolas"/>
              </a:rPr>
              <a:t> </a:t>
            </a:r>
            <a:r>
              <a:rPr lang="en-US" sz="2000" b="0" dirty="0" err="1" smtClean="0">
                <a:latin typeface="Consolas"/>
              </a:rPr>
              <a:t>Production.Temp_UOM</a:t>
            </a:r>
            <a:r>
              <a:rPr lang="en-US" sz="2000" b="0" dirty="0" smtClean="0">
                <a:latin typeface="Consolas"/>
              </a:rPr>
              <a:t> </a:t>
            </a:r>
          </a:p>
          <a:p>
            <a:r>
              <a:rPr lang="en-US" sz="2000" b="0" dirty="0">
                <a:solidFill>
                  <a:srgbClr val="0000FF"/>
                </a:solidFill>
                <a:latin typeface="Consolas"/>
              </a:rPr>
              <a:t>	</a:t>
            </a:r>
            <a:r>
              <a:rPr lang="en-US" sz="2000" b="0" dirty="0" smtClean="0">
                <a:latin typeface="Consolas"/>
              </a:rPr>
              <a:t>@</a:t>
            </a:r>
            <a:r>
              <a:rPr lang="en-US" sz="2000" b="0" dirty="0">
                <a:latin typeface="Consolas"/>
              </a:rPr>
              <a:t>numrows = 5, @catid=1</a:t>
            </a:r>
            <a:r>
              <a:rPr lang="en-US" sz="2000" b="0" dirty="0">
                <a:solidFill>
                  <a:srgbClr val="808080"/>
                </a:solidFill>
                <a:latin typeface="Consolas"/>
              </a:rPr>
              <a:t>;</a:t>
            </a:r>
          </a:p>
        </p:txBody>
      </p:sp>
    </p:spTree>
    <p:extLst>
      <p:ext uri="{BB962C8B-B14F-4D97-AF65-F5344CB8AC3E}">
        <p14:creationId xmlns:p14="http://schemas.microsoft.com/office/powerpoint/2010/main" val="4118831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SELECT INTO</a:t>
            </a:r>
            <a:endParaRPr lang="en-US" dirty="0"/>
          </a:p>
        </p:txBody>
      </p:sp>
      <p:sp>
        <p:nvSpPr>
          <p:cNvPr id="3" name="Content Placeholder 2"/>
          <p:cNvSpPr>
            <a:spLocks noGrp="1"/>
          </p:cNvSpPr>
          <p:nvPr>
            <p:ph idx="1"/>
          </p:nvPr>
        </p:nvSpPr>
        <p:spPr/>
        <p:txBody>
          <a:bodyPr/>
          <a:lstStyle/>
          <a:p>
            <a:r>
              <a:rPr lang="en-US" sz="2000" dirty="0"/>
              <a:t>SELECT...INTO </a:t>
            </a:r>
            <a:r>
              <a:rPr lang="en-US" sz="2000" dirty="0" smtClean="0"/>
              <a:t>is similar </a:t>
            </a:r>
            <a:r>
              <a:rPr lang="en-US" sz="2000" dirty="0"/>
              <a:t>to INSERT...SELECT but SELECT...INTO creates </a:t>
            </a:r>
            <a:r>
              <a:rPr lang="en-US" sz="2000" dirty="0" smtClean="0"/>
              <a:t>a new table each time the statement is executed</a:t>
            </a:r>
          </a:p>
          <a:p>
            <a:r>
              <a:rPr lang="en-US" sz="2000" dirty="0" smtClean="0"/>
              <a:t>Copies column names, data types, and nullability</a:t>
            </a:r>
          </a:p>
          <a:p>
            <a:r>
              <a:rPr lang="en-US" sz="2000" dirty="0" smtClean="0"/>
              <a:t>Does not copy constraints or indexes</a:t>
            </a:r>
            <a:endParaRPr lang="en-US" sz="2000" dirty="0"/>
          </a:p>
          <a:p>
            <a:endParaRPr lang="en-US" dirty="0"/>
          </a:p>
        </p:txBody>
      </p:sp>
      <p:sp>
        <p:nvSpPr>
          <p:cNvPr id="4" name="AutoShape 3"/>
          <p:cNvSpPr>
            <a:spLocks noChangeArrowheads="1"/>
          </p:cNvSpPr>
          <p:nvPr/>
        </p:nvSpPr>
        <p:spPr bwMode="auto">
          <a:xfrm>
            <a:off x="458788" y="2753910"/>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a:rPr>
              <a:t>SELECT</a:t>
            </a:r>
            <a:r>
              <a:rPr lang="en-US" sz="2000" dirty="0" smtClean="0">
                <a:solidFill>
                  <a:prstClr val="black"/>
                </a:solidFill>
                <a:latin typeface="Consolas"/>
              </a:rPr>
              <a:t> </a:t>
            </a:r>
            <a:r>
              <a:rPr lang="en-US" sz="2000" b="0" dirty="0" smtClean="0"/>
              <a:t>Name</a:t>
            </a:r>
            <a:r>
              <a:rPr lang="en-US" sz="2000" b="0" dirty="0"/>
              <a:t>, </a:t>
            </a:r>
            <a:r>
              <a:rPr lang="en-US" sz="2000" b="0" dirty="0" err="1"/>
              <a:t>UnitMeasureCode</a:t>
            </a:r>
            <a:r>
              <a:rPr lang="en-US" sz="2000" b="0" dirty="0"/>
              <a:t>, </a:t>
            </a:r>
            <a:r>
              <a:rPr lang="en-US" sz="2000" b="0" dirty="0" err="1" smtClean="0"/>
              <a:t>ModifiedDate</a:t>
            </a:r>
            <a:r>
              <a:rPr lang="en-US" sz="2000" b="0" dirty="0" smtClean="0"/>
              <a:t> </a:t>
            </a:r>
            <a:endParaRPr lang="en-US" sz="2000" b="0" dirty="0"/>
          </a:p>
          <a:p>
            <a:r>
              <a:rPr lang="en-US" sz="2000" dirty="0" smtClean="0">
                <a:solidFill>
                  <a:srgbClr val="0000FF"/>
                </a:solidFill>
                <a:latin typeface="Consolas"/>
              </a:rPr>
              <a:t>INTO</a:t>
            </a:r>
            <a:r>
              <a:rPr lang="en-US" sz="2000" dirty="0" smtClean="0">
                <a:solidFill>
                  <a:prstClr val="black"/>
                </a:solidFill>
                <a:latin typeface="Consolas"/>
              </a:rPr>
              <a:t> </a:t>
            </a:r>
            <a:r>
              <a:rPr lang="en-US" sz="2000" b="0" dirty="0" err="1" smtClean="0"/>
              <a:t>Production.TempUOMTable</a:t>
            </a:r>
            <a:endParaRPr lang="en-US" sz="2000" b="0" dirty="0" smtClean="0"/>
          </a:p>
          <a:p>
            <a:r>
              <a:rPr lang="en-US" sz="2000" dirty="0" smtClean="0">
                <a:solidFill>
                  <a:srgbClr val="0000FF"/>
                </a:solidFill>
                <a:latin typeface="Consolas"/>
              </a:rPr>
              <a:t>FROM</a:t>
            </a:r>
            <a:r>
              <a:rPr lang="en-US" sz="2000" dirty="0" smtClean="0">
                <a:solidFill>
                  <a:prstClr val="black"/>
                </a:solidFill>
                <a:latin typeface="Consolas"/>
              </a:rPr>
              <a:t> </a:t>
            </a:r>
            <a:r>
              <a:rPr lang="en-US" sz="2000" b="0" dirty="0" err="1"/>
              <a:t>Production.UnitMeasure</a:t>
            </a:r>
            <a:r>
              <a:rPr lang="en-US" sz="2000" b="0" dirty="0"/>
              <a:t> </a:t>
            </a:r>
            <a:endParaRPr lang="en-US" sz="2000" b="0" dirty="0" smtClean="0"/>
          </a:p>
          <a:p>
            <a:r>
              <a:rPr lang="en-US" sz="2000" dirty="0" smtClean="0">
                <a:solidFill>
                  <a:srgbClr val="0000FF"/>
                </a:solidFill>
                <a:latin typeface="Consolas"/>
              </a:rPr>
              <a:t>WHERE</a:t>
            </a:r>
            <a:r>
              <a:rPr lang="en-US" sz="2000" dirty="0" smtClean="0">
                <a:solidFill>
                  <a:prstClr val="black"/>
                </a:solidFill>
                <a:latin typeface="Consolas"/>
              </a:rPr>
              <a:t> </a:t>
            </a:r>
            <a:r>
              <a:rPr lang="en-US" sz="2000" dirty="0">
                <a:latin typeface="Consolas"/>
              </a:rPr>
              <a:t>orderdate</a:t>
            </a:r>
            <a:r>
              <a:rPr lang="en-US" sz="2000" dirty="0">
                <a:solidFill>
                  <a:prstClr val="black"/>
                </a:solidFill>
                <a:latin typeface="Consolas"/>
              </a:rPr>
              <a:t> </a:t>
            </a:r>
            <a:r>
              <a:rPr lang="en-US" sz="2000" dirty="0">
                <a:solidFill>
                  <a:srgbClr val="808080"/>
                </a:solidFill>
                <a:latin typeface="Consolas"/>
              </a:rPr>
              <a:t>&lt;</a:t>
            </a:r>
            <a:r>
              <a:rPr lang="en-US" sz="2000" dirty="0">
                <a:solidFill>
                  <a:prstClr val="black"/>
                </a:solidFill>
                <a:latin typeface="Consolas"/>
              </a:rPr>
              <a:t> </a:t>
            </a:r>
            <a:r>
              <a:rPr lang="en-US" sz="2000" dirty="0" smtClean="0">
                <a:solidFill>
                  <a:srgbClr val="FF0000"/>
                </a:solidFill>
                <a:latin typeface="Consolas"/>
              </a:rPr>
              <a:t>'20080101</a:t>
            </a:r>
            <a:r>
              <a:rPr lang="en-US" sz="2000" dirty="0">
                <a:solidFill>
                  <a:srgbClr val="FF0000"/>
                </a:solidFill>
                <a:latin typeface="Consolas"/>
              </a:rPr>
              <a:t>'</a:t>
            </a:r>
            <a:r>
              <a:rPr lang="en-US" sz="2000" dirty="0">
                <a:solidFill>
                  <a:srgbClr val="808080"/>
                </a:solidFill>
                <a:latin typeface="Consolas"/>
              </a:rPr>
              <a:t>;</a:t>
            </a:r>
            <a:endParaRPr lang="en-US" sz="2000" dirty="0">
              <a:solidFill>
                <a:prstClr val="black"/>
              </a:solidFill>
              <a:latin typeface="Consolas"/>
            </a:endParaRPr>
          </a:p>
          <a:p>
            <a:endParaRPr lang="en-US" sz="2000" dirty="0">
              <a:solidFill>
                <a:prstClr val="black"/>
              </a:solidFill>
              <a:latin typeface="Consolas"/>
            </a:endParaRPr>
          </a:p>
        </p:txBody>
      </p:sp>
    </p:spTree>
    <p:extLst>
      <p:ext uri="{BB962C8B-B14F-4D97-AF65-F5344CB8AC3E}">
        <p14:creationId xmlns:p14="http://schemas.microsoft.com/office/powerpoint/2010/main" val="137053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IDENTITY</a:t>
            </a:r>
          </a:p>
        </p:txBody>
      </p:sp>
      <p:sp>
        <p:nvSpPr>
          <p:cNvPr id="7171" name="Rectangle 3"/>
          <p:cNvSpPr>
            <a:spLocks noGrp="1" noChangeArrowheads="1"/>
          </p:cNvSpPr>
          <p:nvPr>
            <p:ph idx="1"/>
          </p:nvPr>
        </p:nvSpPr>
        <p:spPr>
          <a:xfrm>
            <a:off x="458788" y="992187"/>
            <a:ext cx="7751762" cy="4970201"/>
          </a:xfrm>
        </p:spPr>
        <p:txBody>
          <a:bodyPr>
            <a:normAutofit/>
          </a:bodyPr>
          <a:lstStyle/>
          <a:p>
            <a:r>
              <a:rPr lang="en-US" sz="2000" dirty="0" smtClean="0"/>
              <a:t>IDENTITY property of a column generates sequential numbers automatically for insertion into a table</a:t>
            </a:r>
          </a:p>
          <a:p>
            <a:pPr lvl="1"/>
            <a:r>
              <a:rPr lang="en-US" sz="2000" dirty="0" smtClean="0"/>
              <a:t>Can specify optional set seed and increment values</a:t>
            </a:r>
          </a:p>
          <a:p>
            <a:r>
              <a:rPr lang="en-US" sz="2000" dirty="0" smtClean="0"/>
              <a:t>Only one column in a table may have IDENTITY property defined</a:t>
            </a:r>
          </a:p>
          <a:p>
            <a:pPr lvl="1"/>
            <a:r>
              <a:rPr lang="en-US" sz="2000" dirty="0" smtClean="0"/>
              <a:t>IDENTITY column is omitted in INSERT statements</a:t>
            </a:r>
          </a:p>
          <a:p>
            <a:r>
              <a:rPr lang="en-US" sz="2000" dirty="0" smtClean="0"/>
              <a:t>Functions provided to retrieve last generated value</a:t>
            </a:r>
          </a:p>
          <a:p>
            <a:endParaRPr lang="en-US" sz="2000" dirty="0"/>
          </a:p>
          <a:p>
            <a:r>
              <a:rPr lang="en-US" sz="2000" dirty="0" smtClean="0"/>
              <a:t>Creates a table with using the IDENTITY property with a starting number of 100 and incremented by 10 as each row is added </a:t>
            </a:r>
          </a:p>
          <a:p>
            <a:endParaRPr lang="en-US" sz="2000" dirty="0" smtClean="0"/>
          </a:p>
        </p:txBody>
      </p:sp>
      <p:sp>
        <p:nvSpPr>
          <p:cNvPr id="4" name="AutoShape 3"/>
          <p:cNvSpPr>
            <a:spLocks noChangeArrowheads="1"/>
          </p:cNvSpPr>
          <p:nvPr/>
        </p:nvSpPr>
        <p:spPr bwMode="auto">
          <a:xfrm>
            <a:off x="514671" y="3934956"/>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a:rPr>
              <a:t>CREATE</a:t>
            </a:r>
            <a:r>
              <a:rPr lang="en-US" sz="2000" dirty="0">
                <a:solidFill>
                  <a:prstClr val="black"/>
                </a:solidFill>
                <a:latin typeface="Consolas"/>
              </a:rPr>
              <a:t> </a:t>
            </a:r>
            <a:r>
              <a:rPr lang="en-US" sz="2000" dirty="0">
                <a:solidFill>
                  <a:srgbClr val="0000FF"/>
                </a:solidFill>
                <a:latin typeface="Consolas"/>
              </a:rPr>
              <a:t>TABLE</a:t>
            </a:r>
            <a:r>
              <a:rPr lang="en-US" sz="2000" dirty="0">
                <a:latin typeface="Consolas"/>
              </a:rPr>
              <a:t> </a:t>
            </a:r>
            <a:r>
              <a:rPr lang="en-US" sz="2000" dirty="0" err="1" smtClean="0">
                <a:latin typeface="Consolas"/>
              </a:rPr>
              <a:t>Production.IdentityProducts</a:t>
            </a:r>
            <a:r>
              <a:rPr lang="en-US" sz="2000" dirty="0" smtClean="0">
                <a:solidFill>
                  <a:srgbClr val="808080"/>
                </a:solidFill>
                <a:latin typeface="Consolas"/>
              </a:rPr>
              <a:t>(</a:t>
            </a:r>
            <a:endParaRPr lang="en-US" sz="2000" dirty="0">
              <a:solidFill>
                <a:prstClr val="black"/>
              </a:solidFill>
              <a:latin typeface="Consolas"/>
            </a:endParaRPr>
          </a:p>
          <a:p>
            <a:r>
              <a:rPr lang="en-US" sz="2000" dirty="0" smtClean="0">
                <a:latin typeface="Consolas"/>
              </a:rPr>
              <a:t>productid </a:t>
            </a:r>
            <a:r>
              <a:rPr lang="en-US" sz="2000" dirty="0" err="1" smtClean="0">
                <a:solidFill>
                  <a:srgbClr val="0000CC"/>
                </a:solidFill>
                <a:latin typeface="Consolas"/>
              </a:rPr>
              <a:t>int</a:t>
            </a:r>
            <a:r>
              <a:rPr lang="en-US" sz="2000" dirty="0" smtClean="0">
                <a:solidFill>
                  <a:prstClr val="black"/>
                </a:solidFill>
                <a:latin typeface="Consolas"/>
              </a:rPr>
              <a:t> </a:t>
            </a:r>
            <a:r>
              <a:rPr lang="en-US" sz="2000" dirty="0" smtClean="0">
                <a:solidFill>
                  <a:srgbClr val="0000FF"/>
                </a:solidFill>
                <a:latin typeface="Consolas"/>
              </a:rPr>
              <a:t>IDENTITY</a:t>
            </a:r>
            <a:r>
              <a:rPr lang="en-US" sz="2000" dirty="0" smtClean="0">
                <a:solidFill>
                  <a:srgbClr val="808080"/>
                </a:solidFill>
                <a:latin typeface="Consolas"/>
              </a:rPr>
              <a:t>(</a:t>
            </a:r>
            <a:r>
              <a:rPr lang="en-US" sz="2000" dirty="0" smtClean="0">
                <a:solidFill>
                  <a:prstClr val="black"/>
                </a:solidFill>
                <a:latin typeface="Consolas"/>
              </a:rPr>
              <a:t>100</a:t>
            </a:r>
            <a:r>
              <a:rPr lang="en-US" sz="2000" dirty="0" smtClean="0">
                <a:solidFill>
                  <a:srgbClr val="808080"/>
                </a:solidFill>
                <a:latin typeface="Consolas"/>
              </a:rPr>
              <a:t>,</a:t>
            </a:r>
            <a:r>
              <a:rPr lang="en-US" sz="2000" dirty="0" smtClean="0">
                <a:solidFill>
                  <a:prstClr val="black"/>
                </a:solidFill>
                <a:latin typeface="Consolas"/>
              </a:rPr>
              <a:t>10</a:t>
            </a:r>
            <a:r>
              <a:rPr lang="en-US" sz="2000" dirty="0" smtClean="0">
                <a:solidFill>
                  <a:srgbClr val="808080"/>
                </a:solidFill>
                <a:latin typeface="Consolas"/>
              </a:rPr>
              <a:t>)</a:t>
            </a:r>
            <a:r>
              <a:rPr lang="en-US" sz="2000" dirty="0" smtClean="0">
                <a:solidFill>
                  <a:prstClr val="black"/>
                </a:solidFill>
                <a:latin typeface="Consolas"/>
              </a:rPr>
              <a:t> </a:t>
            </a:r>
            <a:r>
              <a:rPr lang="en-US" sz="2000" dirty="0">
                <a:latin typeface="Consolas"/>
              </a:rPr>
              <a:t>NOT NULL</a:t>
            </a:r>
            <a:r>
              <a:rPr lang="en-US" sz="2000" dirty="0">
                <a:solidFill>
                  <a:srgbClr val="808080"/>
                </a:solidFill>
                <a:latin typeface="Consolas"/>
              </a:rPr>
              <a:t>,</a:t>
            </a:r>
            <a:endParaRPr lang="en-US" sz="2000" dirty="0">
              <a:solidFill>
                <a:prstClr val="black"/>
              </a:solidFill>
              <a:latin typeface="Consolas"/>
            </a:endParaRPr>
          </a:p>
          <a:p>
            <a:r>
              <a:rPr lang="en-US" sz="2000" dirty="0" smtClean="0">
                <a:latin typeface="Consolas"/>
              </a:rPr>
              <a:t>productname </a:t>
            </a:r>
            <a:r>
              <a:rPr lang="en-US" sz="2000" dirty="0" smtClean="0">
                <a:solidFill>
                  <a:srgbClr val="0000CC"/>
                </a:solidFill>
                <a:latin typeface="Consolas"/>
              </a:rPr>
              <a:t>nvarchar</a:t>
            </a:r>
            <a:r>
              <a:rPr lang="en-US" sz="2000" dirty="0" smtClean="0">
                <a:latin typeface="Consolas"/>
              </a:rPr>
              <a:t>(40</a:t>
            </a:r>
            <a:r>
              <a:rPr lang="en-US" sz="2000" dirty="0">
                <a:latin typeface="Consolas"/>
              </a:rPr>
              <a:t>) NOT NULL,</a:t>
            </a:r>
          </a:p>
          <a:p>
            <a:r>
              <a:rPr lang="en-US" sz="2000" dirty="0" smtClean="0">
                <a:latin typeface="Consolas"/>
              </a:rPr>
              <a:t>categoryid </a:t>
            </a:r>
            <a:r>
              <a:rPr lang="en-US" sz="2000" dirty="0" smtClean="0">
                <a:solidFill>
                  <a:srgbClr val="0000CC"/>
                </a:solidFill>
                <a:latin typeface="Consolas"/>
              </a:rPr>
              <a:t>int</a:t>
            </a:r>
            <a:r>
              <a:rPr lang="en-US" sz="2000" dirty="0" smtClean="0">
                <a:latin typeface="Consolas"/>
              </a:rPr>
              <a:t> </a:t>
            </a:r>
            <a:r>
              <a:rPr lang="en-US" sz="2000" dirty="0">
                <a:latin typeface="Consolas"/>
              </a:rPr>
              <a:t>NOT NULL,</a:t>
            </a:r>
          </a:p>
          <a:p>
            <a:r>
              <a:rPr lang="en-US" sz="2000" dirty="0" smtClean="0">
                <a:latin typeface="Consolas"/>
              </a:rPr>
              <a:t>unitprice </a:t>
            </a:r>
            <a:r>
              <a:rPr lang="en-US" sz="2000" dirty="0" smtClean="0">
                <a:solidFill>
                  <a:srgbClr val="0000CC"/>
                </a:solidFill>
                <a:latin typeface="Consolas"/>
              </a:rPr>
              <a:t>money</a:t>
            </a:r>
            <a:r>
              <a:rPr lang="en-US" sz="2000" dirty="0" smtClean="0">
                <a:latin typeface="Consolas"/>
              </a:rPr>
              <a:t> </a:t>
            </a:r>
            <a:r>
              <a:rPr lang="en-US" sz="2000" dirty="0">
                <a:latin typeface="Consolas"/>
              </a:rPr>
              <a:t>NOT </a:t>
            </a:r>
            <a:r>
              <a:rPr lang="en-US" sz="2000" dirty="0" smtClean="0">
                <a:latin typeface="Consolas"/>
              </a:rPr>
              <a:t>NULL)   </a:t>
            </a:r>
            <a:endParaRPr lang="en-US" sz="2000" dirty="0">
              <a:latin typeface="Consolas"/>
            </a:endParaRPr>
          </a:p>
        </p:txBody>
      </p:sp>
    </p:spTree>
    <p:extLst>
      <p:ext uri="{BB962C8B-B14F-4D97-AF65-F5344CB8AC3E}">
        <p14:creationId xmlns:p14="http://schemas.microsoft.com/office/powerpoint/2010/main" val="2470871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schemas.microsoft.com/office/infopath/2007/PartnerControls"/>
    <ds:schemaRef ds:uri="http://purl.org/dc/elements/1.1/"/>
    <ds:schemaRef ds:uri="http://www.w3.org/XML/1998/namespace"/>
    <ds:schemaRef ds:uri="http://schemas.microsoft.com/office/2006/metadata/properties"/>
    <ds:schemaRef ds:uri="http://purl.org/dc/dcmitype/"/>
    <ds:schemaRef ds:uri="http://schemas.microsoft.com/office/2006/documentManagement/typ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1910</Words>
  <Application>Microsoft Office PowerPoint</Application>
  <PresentationFormat>On-screen Show (4:3)</PresentationFormat>
  <Paragraphs>341</Paragraphs>
  <Slides>28</Slides>
  <Notes>28</Notes>
  <HiddenSlides>1</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28</vt:i4>
      </vt:variant>
    </vt:vector>
  </HeadingPairs>
  <TitlesOfParts>
    <vt:vector size="47"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Topics</vt:lpstr>
      <vt:lpstr>Module Overview</vt:lpstr>
      <vt:lpstr>PowerPoint Presentation</vt:lpstr>
      <vt:lpstr>Using INSERT to add data</vt:lpstr>
      <vt:lpstr>Using INSERT with DEFAULT constraint</vt:lpstr>
      <vt:lpstr>Using INSERT with SELECT and EXEC</vt:lpstr>
      <vt:lpstr>Using SELECT INTO</vt:lpstr>
      <vt:lpstr>Using IDENTITY</vt:lpstr>
      <vt:lpstr>Using SEQUENCES</vt:lpstr>
      <vt:lpstr>Using UPDATE to modify data</vt:lpstr>
      <vt:lpstr>Using MERGE to modify data</vt:lpstr>
      <vt:lpstr>Using DELETE to remove data</vt:lpstr>
      <vt:lpstr>Using TRUNCATE TABLE to remove all data</vt:lpstr>
      <vt:lpstr>PowerPoint Presentation</vt:lpstr>
      <vt:lpstr>PowerPoint Presentation</vt:lpstr>
      <vt:lpstr>PRIMARY KEY constraint</vt:lpstr>
      <vt:lpstr>FOREIGN KEY constraint</vt:lpstr>
      <vt:lpstr>UNIQUE constraints</vt:lpstr>
      <vt:lpstr>CHECK constraints</vt:lpstr>
      <vt:lpstr>DEFAULT constraints</vt:lpstr>
      <vt:lpstr>DML triggers</vt:lpstr>
      <vt:lpstr>OUTPUT clause</vt:lpstr>
      <vt:lpstr>PowerPoint Presentation</vt:lpstr>
      <vt:lpstr>Summary</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2013-09-17T18:21:23Z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