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orbel"/>
      <p:regular r:id="rId19"/>
      <p:bold r:id="rId20"/>
      <p:italic r:id="rId21"/>
      <p:boldItalic r:id="rId22"/>
    </p:embeddedFont>
    <p:embeddedFont>
      <p:font typeface="Tahom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11" Type="http://schemas.openxmlformats.org/officeDocument/2006/relationships/slide" Target="slides/slide7.xml"/><Relationship Id="rId22" Type="http://schemas.openxmlformats.org/officeDocument/2006/relationships/font" Target="fonts/Corbel-boldItalic.fntdata"/><Relationship Id="rId10" Type="http://schemas.openxmlformats.org/officeDocument/2006/relationships/slide" Target="slides/slide6.xml"/><Relationship Id="rId21" Type="http://schemas.openxmlformats.org/officeDocument/2006/relationships/font" Target="fonts/Corbel-italic.fntdata"/><Relationship Id="rId13" Type="http://schemas.openxmlformats.org/officeDocument/2006/relationships/slide" Target="slides/slide9.xml"/><Relationship Id="rId24" Type="http://schemas.openxmlformats.org/officeDocument/2006/relationships/font" Target="fonts/Tahoma-bold.fntdata"/><Relationship Id="rId12" Type="http://schemas.openxmlformats.org/officeDocument/2006/relationships/slide" Target="slides/slide8.xml"/><Relationship Id="rId23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údo com Legenda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rbel"/>
              <a:buNone/>
              <a:defRPr b="0" i="0" sz="4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207008" y="2120050"/>
            <a:ext cx="612648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1722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502919" lvl="1" marL="4114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401319" lvl="2" marL="6400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299719" lvl="3" marL="8686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299719" lvl="4" marL="10972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277500" lvl="5" marL="1284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268100" lvl="6" marL="1471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276000" lvl="7" marL="1629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251199" lvl="8" marL="1806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7789021" y="2147483"/>
            <a:ext cx="3200397" cy="343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1202266" y="6422853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5596471" y="6422853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0658927" y="6422853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rbe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e Texto Vertical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rbel"/>
              <a:buNone/>
              <a:defRPr b="0" i="0" sz="4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3991838" y="-777238"/>
            <a:ext cx="4206240" cy="97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7592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299719" lvl="1" marL="4114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248919" lvl="2" marL="6400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198119" lvl="3" marL="8686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198119" lvl="4" marL="10972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175900" lvl="5" marL="1284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166500" lvl="6" marL="1471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174400" lvl="7" marL="1629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162299" lvl="8" marL="1806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1202266" y="6422853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5596471" y="6422853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658927" y="6422853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rbe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exto e Título Vertical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9019310" y="0"/>
            <a:ext cx="27431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 rot="5400000">
            <a:off x="7413032" y="2022229"/>
            <a:ext cx="5897562" cy="2402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rbel"/>
              <a:buNone/>
              <a:defRPr b="0" i="0" sz="4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876063" y="-763226"/>
            <a:ext cx="5897562" cy="79732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7592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299719" lvl="1" marL="4114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248919" lvl="2" marL="6400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198119" lvl="3" marL="8686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198119" lvl="4" marL="10972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175900" lvl="5" marL="1284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166500" lvl="6" marL="1471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174400" lvl="7" marL="1629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162299" lvl="8" marL="1806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422853"/>
            <a:ext cx="27431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776135" y="6422853"/>
            <a:ext cx="42796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073046" y="6422853"/>
            <a:ext cx="879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rbe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e Conteúd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rbel"/>
              <a:buNone/>
              <a:defRPr b="0" i="0" sz="4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202919" y="2011680"/>
            <a:ext cx="9784079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7592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299719" lvl="1" marL="4114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248919" lvl="2" marL="6400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198119" lvl="3" marL="8686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198119" lvl="4" marL="10972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175900" lvl="5" marL="1284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166500" lvl="6" marL="1471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174400" lvl="7" marL="1629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162299" lvl="8" marL="1806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202266" y="6422853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5596471" y="6422853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658927" y="6422853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rbe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Slide de Títul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6843" y="2059008"/>
            <a:ext cx="12195668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ctrTitle"/>
          </p:nvPr>
        </p:nvSpPr>
        <p:spPr>
          <a:xfrm>
            <a:off x="365759" y="2166364"/>
            <a:ext cx="11471564" cy="1739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rbel"/>
              <a:buNone/>
              <a:defRPr b="0" i="0" sz="6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524000" y="3996250"/>
            <a:ext cx="9144000" cy="13092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1202266" y="6422853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5596471" y="6422853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658927" y="6422853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rbe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Cabeçalho da Seçã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6843" y="2059008"/>
            <a:ext cx="12195668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833191" y="2208875"/>
            <a:ext cx="1051559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3191" y="4010332"/>
            <a:ext cx="10515599" cy="1174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Noto Sans Symbols"/>
              <a:buNone/>
              <a:defRPr b="0" i="0" sz="180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1202266" y="6422853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rbel"/>
              <a:buNone/>
              <a:defRPr b="0" i="0" sz="105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596471" y="6422853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rbel"/>
              <a:buNone/>
              <a:defRPr b="0" i="0" sz="105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658927" y="6422853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rbe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uas Partes de Conteúd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rbel"/>
              <a:buNone/>
              <a:defRPr b="0" i="0" sz="4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205344" y="2011680"/>
            <a:ext cx="4754878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7592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299719" lvl="1" marL="4114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248919" lvl="2" marL="6400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198119" lvl="3" marL="8686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198119" lvl="4" marL="10972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175900" lvl="5" marL="1284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166500" lvl="6" marL="1471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174400" lvl="7" marL="1629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162299" lvl="8" marL="1806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230391" y="2011680"/>
            <a:ext cx="4754878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7592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299719" lvl="1" marL="4114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248919" lvl="2" marL="6400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198119" lvl="3" marL="8686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198119" lvl="4" marL="10972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175900" lvl="5" marL="1284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166500" lvl="6" marL="1471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174400" lvl="7" marL="1629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162299" lvl="8" marL="1806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1202266" y="6422853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5596471" y="6422853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658927" y="6422853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rbe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rbel"/>
              <a:buNone/>
              <a:defRPr b="0" i="0" sz="4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207008" y="1913466"/>
            <a:ext cx="4754878" cy="743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1" i="0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1207008" y="2656566"/>
            <a:ext cx="4754878" cy="3566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7592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299719" lvl="1" marL="4114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248919" lvl="2" marL="6400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198119" lvl="3" marL="8686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198119" lvl="4" marL="10972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175900" lvl="5" marL="1284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166500" lvl="6" marL="1471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174400" lvl="7" marL="1629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162299" lvl="8" marL="1806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6231230" y="1913466"/>
            <a:ext cx="4754878" cy="743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1" i="0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6231230" y="2656564"/>
            <a:ext cx="4754878" cy="3566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7592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299719" lvl="1" marL="4114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248919" lvl="2" marL="6400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198119" lvl="3" marL="8686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198119" lvl="4" marL="10972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175900" lvl="5" marL="1284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166500" lvl="6" marL="1471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174400" lvl="7" marL="1629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162299" lvl="8" marL="1806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202266" y="6422853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5596471" y="6422853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658927" y="6422853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rbe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mente Títul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rbel"/>
              <a:buNone/>
              <a:defRPr b="0" i="0" sz="4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1202266" y="6422853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5596471" y="6422853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658927" y="6422853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rbe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m branc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1202266" y="6422853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5596471" y="6422853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658927" y="6422853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rbe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m com Legenda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rbel"/>
              <a:buNone/>
              <a:defRPr b="0" i="0" sz="4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1280158" y="2211491"/>
            <a:ext cx="6126480" cy="393191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7790688" y="2150621"/>
            <a:ext cx="3200397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1202266" y="6422853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5596471" y="6422853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658927" y="6422853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rbe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ABB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482" y="176106"/>
            <a:ext cx="12188950" cy="16459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rbel"/>
              <a:buNone/>
              <a:defRPr b="0" i="0" sz="4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202919" y="2011680"/>
            <a:ext cx="9784079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7592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299719" lvl="1" marL="4114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248919" lvl="2" marL="6400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198119" lvl="3" marL="8686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198119" lvl="4" marL="109728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175900" lvl="5" marL="1284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166500" lvl="6" marL="1471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174400" lvl="7" marL="1629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162299" lvl="8" marL="1806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1202266" y="6422853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5596471" y="6422853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0658927" y="6422853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rbe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2900" y="-3009900"/>
            <a:ext cx="12877800" cy="128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i="0" lang="pt-BR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BENEFÍCIOS – Meio Ambiente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27379" y="1798731"/>
            <a:ext cx="3299491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“125 mil motoristas não conseguem vagas, passando mais tempo no trânsito procurando por elas.”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9109996" y="2569658"/>
            <a:ext cx="2943457" cy="3623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“[...] excesso de veículos nas ruas, congestionamentos, índices perigosos de poluição do ar e horas perdidas no trânsito atrás de uma vaga..”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70874" l="1870" r="40802" t="8617"/>
          <a:stretch/>
        </p:blipFill>
        <p:spPr>
          <a:xfrm rot="-691157">
            <a:off x="608021" y="3631206"/>
            <a:ext cx="7458906" cy="1500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61460" l="7495" r="37895" t="30405"/>
          <a:stretch/>
        </p:blipFill>
        <p:spPr>
          <a:xfrm rot="-691157">
            <a:off x="-15624" y="5071656"/>
            <a:ext cx="9141243" cy="76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188640"/>
            <a:ext cx="12192000" cy="16561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Shape 160"/>
          <p:cNvGrpSpPr/>
          <p:nvPr/>
        </p:nvGrpSpPr>
        <p:grpSpPr>
          <a:xfrm>
            <a:off x="119335" y="1982201"/>
            <a:ext cx="11969729" cy="4817231"/>
            <a:chOff x="4576355" y="39189"/>
            <a:chExt cx="11863247" cy="6622867"/>
          </a:xfrm>
        </p:grpSpPr>
        <p:sp>
          <p:nvSpPr>
            <p:cNvPr id="161" name="Shape 161"/>
            <p:cNvSpPr/>
            <p:nvPr/>
          </p:nvSpPr>
          <p:spPr>
            <a:xfrm>
              <a:off x="14319068" y="39189"/>
              <a:ext cx="2120534" cy="470262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9519774" y="39189"/>
              <a:ext cx="2120534" cy="470262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989174" y="39189"/>
              <a:ext cx="2211975" cy="225987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4576355" y="39189"/>
              <a:ext cx="2120534" cy="470262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989174" y="2481942"/>
              <a:ext cx="2211975" cy="225987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1894218" y="39189"/>
              <a:ext cx="2211975" cy="225987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1906250" y="2481942"/>
              <a:ext cx="2211975" cy="225987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4576355" y="5030789"/>
              <a:ext cx="5643154" cy="163126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0783385" y="4967782"/>
              <a:ext cx="5643154" cy="1694274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4806123" y="112231"/>
              <a:ext cx="1713409" cy="33207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600" u="sng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Parceiros Chave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4602482" y="715012"/>
              <a:ext cx="2094407" cy="443856"/>
            </a:xfrm>
            <a:prstGeom prst="rect">
              <a:avLst/>
            </a:prstGeom>
            <a:solidFill>
              <a:srgbClr val="C3FDE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Fornecedor de Sensor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4610644" y="1211992"/>
              <a:ext cx="2043791" cy="443856"/>
            </a:xfrm>
            <a:prstGeom prst="rect">
              <a:avLst/>
            </a:prstGeom>
            <a:solidFill>
              <a:srgbClr val="FDDFC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Estacionamentos</a:t>
              </a:r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7232614" y="48314"/>
              <a:ext cx="1713409" cy="33207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600" u="sng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Atividades Chave</a:t>
              </a: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7056938" y="519002"/>
              <a:ext cx="2051954" cy="302133"/>
            </a:xfrm>
            <a:prstGeom prst="rect">
              <a:avLst/>
            </a:prstGeom>
            <a:solidFill>
              <a:srgbClr val="FDDFC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Parcerias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7071906" y="1367173"/>
              <a:ext cx="2049233" cy="443949"/>
            </a:xfrm>
            <a:prstGeom prst="rect">
              <a:avLst/>
            </a:prstGeom>
            <a:solidFill>
              <a:srgbClr val="FDDFC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Instalação de Sensor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7070545" y="1866910"/>
              <a:ext cx="2051954" cy="302133"/>
            </a:xfrm>
            <a:prstGeom prst="rect">
              <a:avLst/>
            </a:prstGeom>
            <a:solidFill>
              <a:srgbClr val="FDDFC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Gerenciar Reservas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7069184" y="900746"/>
              <a:ext cx="2039708" cy="415381"/>
            </a:xfrm>
            <a:prstGeom prst="rect">
              <a:avLst/>
            </a:prstGeom>
            <a:solidFill>
              <a:srgbClr val="FDDFC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Mapeamento </a:t>
              </a: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7196003" y="2612572"/>
              <a:ext cx="1713409" cy="35580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600" u="sng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Recursos Chave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7069184" y="3059815"/>
              <a:ext cx="2051954" cy="302133"/>
            </a:xfrm>
            <a:prstGeom prst="rect">
              <a:avLst/>
            </a:prstGeom>
            <a:solidFill>
              <a:srgbClr val="C3FDE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Equipe de BI</a:t>
              </a: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7069184" y="3853880"/>
              <a:ext cx="2051954" cy="302133"/>
            </a:xfrm>
            <a:prstGeom prst="rect">
              <a:avLst/>
            </a:prstGeom>
            <a:solidFill>
              <a:srgbClr val="C3FDE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Serviços Terceirizados</a:t>
              </a:r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7069184" y="3453516"/>
              <a:ext cx="2051954" cy="322845"/>
            </a:xfrm>
            <a:prstGeom prst="rect">
              <a:avLst/>
            </a:prstGeom>
            <a:solidFill>
              <a:srgbClr val="C3FDE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Equipe de TI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7056938" y="4259210"/>
              <a:ext cx="2051954" cy="302133"/>
            </a:xfrm>
            <a:prstGeom prst="rect">
              <a:avLst/>
            </a:prstGeom>
            <a:solidFill>
              <a:srgbClr val="C3FDE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Servidores</a:t>
              </a: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9652907" y="147314"/>
              <a:ext cx="1801585" cy="35580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600" u="sng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Proposta de Valor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9644459" y="654214"/>
              <a:ext cx="1890673" cy="322845"/>
            </a:xfrm>
            <a:prstGeom prst="rect">
              <a:avLst/>
            </a:prstGeom>
            <a:solidFill>
              <a:srgbClr val="FCD7E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Economia de Tempo</a:t>
              </a: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9657785" y="1087138"/>
              <a:ext cx="1882724" cy="322845"/>
            </a:xfrm>
            <a:prstGeom prst="rect">
              <a:avLst/>
            </a:prstGeom>
            <a:solidFill>
              <a:srgbClr val="FCD7E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Comodidade</a:t>
              </a: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9652907" y="1550825"/>
              <a:ext cx="1904726" cy="322845"/>
            </a:xfrm>
            <a:prstGeom prst="rect">
              <a:avLst/>
            </a:prstGeom>
            <a:solidFill>
              <a:srgbClr val="FDDFC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Conhecer Cliente</a:t>
              </a: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9652907" y="2009321"/>
              <a:ext cx="1892481" cy="415381"/>
            </a:xfrm>
            <a:prstGeom prst="rect">
              <a:avLst/>
            </a:prstGeom>
            <a:solidFill>
              <a:srgbClr val="FDDFC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Otimizar Recursos</a:t>
              </a: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12093250" y="48314"/>
              <a:ext cx="1801585" cy="33207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600" u="sng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Relacionamento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12059875" y="463314"/>
              <a:ext cx="1904726" cy="302133"/>
            </a:xfrm>
            <a:prstGeom prst="rect">
              <a:avLst/>
            </a:prstGeom>
            <a:solidFill>
              <a:srgbClr val="FCD7E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Redes Sociais</a:t>
              </a: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12059875" y="823634"/>
              <a:ext cx="1904726" cy="302133"/>
            </a:xfrm>
            <a:prstGeom prst="rect">
              <a:avLst/>
            </a:prstGeom>
            <a:solidFill>
              <a:srgbClr val="FDDFC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Site de Eventos</a:t>
              </a: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12046403" y="1163554"/>
              <a:ext cx="1904726" cy="302133"/>
            </a:xfrm>
            <a:prstGeom prst="rect">
              <a:avLst/>
            </a:prstGeom>
            <a:solidFill>
              <a:srgbClr val="FDDFC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Pré-Vendas</a:t>
              </a: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2046403" y="1496558"/>
              <a:ext cx="1917789" cy="443856"/>
            </a:xfrm>
            <a:prstGeom prst="rect">
              <a:avLst/>
            </a:prstGeom>
            <a:solidFill>
              <a:srgbClr val="FDDFC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Telemarketing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12046403" y="1968073"/>
              <a:ext cx="1904726" cy="302133"/>
            </a:xfrm>
            <a:prstGeom prst="rect">
              <a:avLst/>
            </a:prstGeom>
            <a:solidFill>
              <a:srgbClr val="C3FDE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Site Próprio</a:t>
              </a: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12058785" y="2523281"/>
              <a:ext cx="1801585" cy="33207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600" u="sng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Canais</a:t>
              </a: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4735828" y="5167371"/>
              <a:ext cx="2253345" cy="35580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600" u="sng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Estrutura de Custos</a:t>
              </a: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0932111" y="4963164"/>
              <a:ext cx="2253345" cy="33207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600" u="sng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Fontes de Receita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12020277" y="3072057"/>
              <a:ext cx="1904726" cy="302133"/>
            </a:xfrm>
            <a:prstGeom prst="rect">
              <a:avLst/>
            </a:prstGeom>
            <a:solidFill>
              <a:srgbClr val="C3FDE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APP</a:t>
              </a: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12020277" y="3466107"/>
              <a:ext cx="1904726" cy="302133"/>
            </a:xfrm>
            <a:prstGeom prst="rect">
              <a:avLst/>
            </a:prstGeom>
            <a:solidFill>
              <a:srgbClr val="C3FDE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Site Próprio</a:t>
              </a:r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14394409" y="716552"/>
              <a:ext cx="1934705" cy="443856"/>
            </a:xfrm>
            <a:prstGeom prst="rect">
              <a:avLst/>
            </a:prstGeom>
            <a:solidFill>
              <a:srgbClr val="FCD7E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Classe A-D</a:t>
              </a:r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14426971" y="1236299"/>
              <a:ext cx="1902143" cy="443856"/>
            </a:xfrm>
            <a:prstGeom prst="rect">
              <a:avLst/>
            </a:prstGeom>
            <a:solidFill>
              <a:srgbClr val="FDDFC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Estacionamentos</a:t>
              </a: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4424389" y="1782428"/>
              <a:ext cx="1904726" cy="443856"/>
            </a:xfrm>
            <a:prstGeom prst="rect">
              <a:avLst/>
            </a:prstGeom>
            <a:solidFill>
              <a:srgbClr val="FDDFC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Shoppings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14423301" y="2277422"/>
              <a:ext cx="1905815" cy="443856"/>
            </a:xfrm>
            <a:prstGeom prst="rect">
              <a:avLst/>
            </a:prstGeom>
            <a:solidFill>
              <a:srgbClr val="FDDFC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Supermercados</a:t>
              </a: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4770391" y="5659369"/>
              <a:ext cx="1801042" cy="322845"/>
            </a:xfrm>
            <a:prstGeom prst="rect">
              <a:avLst/>
            </a:prstGeom>
            <a:solidFill>
              <a:srgbClr val="C3FDE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Sensores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4770391" y="6102489"/>
              <a:ext cx="1801042" cy="322845"/>
            </a:xfrm>
            <a:prstGeom prst="rect">
              <a:avLst/>
            </a:prstGeom>
            <a:solidFill>
              <a:srgbClr val="C3FDE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Servidores</a:t>
              </a: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7030811" y="5640248"/>
              <a:ext cx="2051954" cy="302133"/>
            </a:xfrm>
            <a:prstGeom prst="rect">
              <a:avLst/>
            </a:prstGeom>
            <a:solidFill>
              <a:srgbClr val="C3FDE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Serviços Terceirizados</a:t>
              </a: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10994300" y="6189526"/>
              <a:ext cx="2191158" cy="322845"/>
            </a:xfrm>
            <a:prstGeom prst="rect">
              <a:avLst/>
            </a:prstGeom>
            <a:solidFill>
              <a:srgbClr val="FDDFC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73F2F"/>
                </a:buClr>
                <a:buSzPct val="25000"/>
                <a:buFont typeface="Tahoma"/>
                <a:buNone/>
              </a:pPr>
              <a:r>
                <a:rPr b="0" i="0" lang="pt-BR" sz="1400" u="none" cap="none" strike="noStrike">
                  <a:solidFill>
                    <a:srgbClr val="C73F2F"/>
                  </a:solidFill>
                  <a:latin typeface="Tahoma"/>
                  <a:ea typeface="Tahoma"/>
                  <a:cs typeface="Tahoma"/>
                  <a:sym typeface="Tahoma"/>
                </a:rPr>
                <a:t>Venda de Leads quentes</a:t>
              </a:r>
            </a:p>
          </p:txBody>
        </p:sp>
        <p:pic>
          <p:nvPicPr>
            <p:cNvPr id="207" name="Shape 2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90196" y="2230876"/>
              <a:ext cx="230369" cy="319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Shape 20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33245" y="4612542"/>
              <a:ext cx="230369" cy="319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Shape 2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27847" y="2230876"/>
              <a:ext cx="230369" cy="319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Shape 2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727485" y="2215035"/>
              <a:ext cx="230369" cy="319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Shape 2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029065" y="2224773"/>
              <a:ext cx="230369" cy="319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Shape 2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719732" y="4613041"/>
              <a:ext cx="230369" cy="3192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Shape 213"/>
          <p:cNvSpPr txBox="1"/>
          <p:nvPr/>
        </p:nvSpPr>
        <p:spPr>
          <a:xfrm>
            <a:off x="1202919" y="44623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i="0" lang="pt-BR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CANVAS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6598288" y="6014237"/>
            <a:ext cx="2210825" cy="302133"/>
          </a:xfrm>
          <a:prstGeom prst="rect">
            <a:avLst/>
          </a:prstGeom>
          <a:solidFill>
            <a:srgbClr val="FDDFC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C73F2F"/>
              </a:buClr>
              <a:buSzPct val="25000"/>
              <a:buFont typeface="Tahoma"/>
              <a:buNone/>
            </a:pPr>
            <a:r>
              <a:rPr b="0" i="0" lang="pt-BR" sz="1400" u="none" cap="none" strike="noStrike">
                <a:solidFill>
                  <a:srgbClr val="C73F2F"/>
                </a:solidFill>
                <a:latin typeface="Tahoma"/>
                <a:ea typeface="Tahoma"/>
                <a:cs typeface="Tahoma"/>
                <a:sym typeface="Tahoma"/>
              </a:rPr>
              <a:t>Manutenção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578257" y="6064130"/>
            <a:ext cx="2210825" cy="302133"/>
          </a:xfrm>
          <a:prstGeom prst="rect">
            <a:avLst/>
          </a:prstGeom>
          <a:solidFill>
            <a:srgbClr val="FDDFC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C73F2F"/>
              </a:buClr>
              <a:buSzPct val="25000"/>
              <a:buFont typeface="Tahoma"/>
              <a:buNone/>
            </a:pPr>
            <a:r>
              <a:rPr b="0" i="0" lang="pt-BR" sz="1400" u="none" cap="none" strike="noStrike">
                <a:solidFill>
                  <a:srgbClr val="C73F2F"/>
                </a:solidFill>
                <a:latin typeface="Tahoma"/>
                <a:ea typeface="Tahoma"/>
                <a:cs typeface="Tahoma"/>
                <a:sym typeface="Tahoma"/>
              </a:rPr>
              <a:t>Implementar Solução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0374968" y="1993076"/>
            <a:ext cx="1296143" cy="3558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C73F2F"/>
              </a:buClr>
              <a:buSzPct val="25000"/>
              <a:buFont typeface="Tahoma"/>
              <a:buNone/>
            </a:pPr>
            <a:r>
              <a:rPr b="0" i="0" lang="pt-BR" sz="1600" u="sng" cap="none" strike="noStrike">
                <a:solidFill>
                  <a:srgbClr val="C73F2F"/>
                </a:solidFill>
                <a:latin typeface="Tahoma"/>
                <a:ea typeface="Tahoma"/>
                <a:cs typeface="Tahoma"/>
                <a:sym typeface="Tahoma"/>
              </a:rPr>
              <a:t>Segmento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i="0" lang="pt-BR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RENTABILIDADE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202919" y="2570216"/>
            <a:ext cx="90355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Publicidade in-app.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Parcerias estratégicas.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Implementação da Solução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i="0" lang="pt-BR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PRÓXIMOS PASSOS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202919" y="2204458"/>
            <a:ext cx="978407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Reserva de vagas.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Pagamento do estacionamento.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Vias públicas.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2900" y="-3009900"/>
            <a:ext cx="12877800" cy="128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ABBD9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i="0" lang="pt-BR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ESTACIONA.ME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202919" y="2485813"/>
            <a:ext cx="7360216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75550 - Bruno Andrade Santos </a:t>
            </a: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76862 - Fernando Leal Xavier</a:t>
            </a: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76125 - Gustavo Ramos Silva</a:t>
            </a: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76059 - Iasmim Serrano</a:t>
            </a: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76913 - Lucas Santoro de Medeiros</a:t>
            </a: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76670 - Mônica Kuroshima Capalbo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2855640" y="3933055"/>
            <a:ext cx="6303299" cy="24302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i="0" lang="pt-BR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202919" y="2120371"/>
            <a:ext cx="10506860" cy="3684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Tempo de procura por vagas em estacionamentos.</a:t>
            </a:r>
          </a:p>
          <a:p>
            <a:pPr indent="-457200" lvl="1" marL="685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Proprietário com poucas informações.</a:t>
            </a:r>
          </a:p>
          <a:p>
            <a:pPr indent="-457200" lvl="1" marL="685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685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Shape 102"/>
          <p:cNvGrpSpPr/>
          <p:nvPr/>
        </p:nvGrpSpPr>
        <p:grpSpPr>
          <a:xfrm>
            <a:off x="2855640" y="3933055"/>
            <a:ext cx="6303300" cy="2430287"/>
            <a:chOff x="3685221" y="4339630"/>
            <a:chExt cx="5781674" cy="2229170"/>
          </a:xfrm>
        </p:grpSpPr>
        <p:pic>
          <p:nvPicPr>
            <p:cNvPr id="103" name="Shape 10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85221" y="4339630"/>
              <a:ext cx="5781674" cy="219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Shape 10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75919" y="4797151"/>
              <a:ext cx="1876424" cy="1771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402649" y="4805180"/>
              <a:ext cx="628089" cy="5078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i="0" lang="pt-BR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OPORTUNIDADES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32035" y="2519205"/>
            <a:ext cx="10725844" cy="3389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Otimizar o tempo do consumidor final.</a:t>
            </a:r>
          </a:p>
          <a:p>
            <a:pPr indent="-457200" lvl="1" marL="685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Disponibilizar informações para o proprietário.</a:t>
            </a: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i="0" lang="pt-BR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pt-BR" sz="40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SOLUÇÃO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202919" y="2327290"/>
            <a:ext cx="9784079" cy="4428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App de rastreio de vagas.</a:t>
            </a:r>
          </a:p>
          <a:p>
            <a:pPr indent="-457200" lvl="1" marL="6858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Solução de BI.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orbel"/>
              <a:buNone/>
            </a:pPr>
            <a:r>
              <a:rPr b="0" i="0" lang="pt-BR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TAMANHO DO MERCADO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202919" y="2011680"/>
            <a:ext cx="9784079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" lvl="0" marL="13970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Total de </a:t>
            </a: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Shoppings</a:t>
            </a: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 Brasil: </a:t>
            </a:r>
            <a:r>
              <a:rPr b="1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559</a:t>
            </a:r>
          </a:p>
          <a:p>
            <a:pPr indent="-1" lvl="0" marL="139701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Total de vagas pra carros: </a:t>
            </a:r>
            <a:r>
              <a:rPr b="1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882.222</a:t>
            </a:r>
          </a:p>
          <a:p>
            <a:pPr indent="-1" lvl="0" marL="139701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Total de Shoppings no estado de São Paulo: </a:t>
            </a:r>
            <a:r>
              <a:rPr b="1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179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Média de vagas por shopping: Aprox. </a:t>
            </a:r>
            <a:r>
              <a:rPr b="1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1.500</a:t>
            </a:r>
          </a:p>
          <a:p>
            <a:pPr indent="0" lvl="0" marL="1397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Estimativa de vagas em São Paulo: </a:t>
            </a:r>
            <a:r>
              <a:rPr b="1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282.500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7513846" y="6245632"/>
            <a:ext cx="4872117" cy="471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" lvl="0" marL="13970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Fonte: ABRASCE (Dados de Maio/2017)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i="0" lang="pt-BR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CONCORRENTES</a:t>
            </a:r>
          </a:p>
        </p:txBody>
      </p:sp>
      <p:grpSp>
        <p:nvGrpSpPr>
          <p:cNvPr id="130" name="Shape 130"/>
          <p:cNvGrpSpPr/>
          <p:nvPr/>
        </p:nvGrpSpPr>
        <p:grpSpPr>
          <a:xfrm>
            <a:off x="2396833" y="2971796"/>
            <a:ext cx="7398330" cy="2161310"/>
            <a:chOff x="1884216" y="2902525"/>
            <a:chExt cx="7398330" cy="2161310"/>
          </a:xfrm>
        </p:grpSpPr>
        <p:pic>
          <p:nvPicPr>
            <p:cNvPr id="131" name="Shape 1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84216" y="2902525"/>
              <a:ext cx="2161310" cy="2161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Shape 1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0767" y="2902525"/>
              <a:ext cx="2186082" cy="2161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Shape 1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22089" y="2902525"/>
              <a:ext cx="2160458" cy="21604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i="0" lang="pt-BR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BENEFÍCIOS - Proprietário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202919" y="2244433"/>
            <a:ext cx="9784079" cy="46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Plataforma de BI.</a:t>
            </a: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Conhecer melhor o cliente.</a:t>
            </a: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Ampliação do movimento comercial.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202919" y="284176"/>
            <a:ext cx="9784079" cy="15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0" i="0" lang="pt-BR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BENEFÍCIOS – Consumidor Final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202919" y="2244433"/>
            <a:ext cx="9784079" cy="46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Mapa do estacionamento.</a:t>
            </a: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Vagas em Real-time.</a:t>
            </a: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Otimização de tempo.</a:t>
            </a: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Economia de Gasolina.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m Tira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