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58" r:id="rId4"/>
    <p:sldId id="271" r:id="rId5"/>
    <p:sldId id="259" r:id="rId6"/>
    <p:sldId id="264" r:id="rId7"/>
    <p:sldId id="263" r:id="rId8"/>
    <p:sldId id="260" r:id="rId9"/>
    <p:sldId id="262" r:id="rId10"/>
    <p:sldId id="272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1" clrIdx="0"/>
  <p:cmAuthor id="1" name="Ben" initials="B" lastIdx="1" clrIdx="1"/>
  <p:cmAuthor id="2" name="Ben Herila" initials="BWH" lastIdx="2" clrIdx="2"/>
  <p:cmAuthor id="3" name="avd" initials="avd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43" autoAdjust="0"/>
  </p:normalViewPr>
  <p:slideViewPr>
    <p:cSldViewPr>
      <p:cViewPr>
        <p:scale>
          <a:sx n="114" d="100"/>
          <a:sy n="114" d="100"/>
        </p:scale>
        <p:origin x="-588" y="-246"/>
      </p:cViewPr>
      <p:guideLst>
        <p:guide orient="horz" pos="1215"/>
        <p:guide pos="384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6BDB44-5F01-41C4-B49D-B7D9215F1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3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53170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457201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898648" y="4766310"/>
            <a:ext cx="347472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Andries van Dam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9848" y="4766310"/>
            <a:ext cx="1520952" cy="274320"/>
          </a:xfrm>
          <a:prstGeom prst="rect">
            <a:avLst/>
          </a:prstGeom>
        </p:spPr>
        <p:txBody>
          <a:bodyPr/>
          <a:lstStyle/>
          <a:p>
            <a:fld id="{8B09B1D7-08F4-4981-B496-0018F6D39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  <p:custDataLst>
              <p:tags r:id="rId6"/>
            </p:custDataLst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4600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24600" y="914402"/>
            <a:ext cx="2362200" cy="377189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57200" y="4800601"/>
            <a:ext cx="69342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Andries van Dam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74320" anchor="ctr"/>
          <a:lstStyle>
            <a:lvl1pPr algn="r">
              <a:buNone/>
              <a:defRPr sz="20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57200" y="4767263"/>
            <a:ext cx="541020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Andries van Dam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5943600" y="4764881"/>
            <a:ext cx="2743200" cy="274320"/>
          </a:xfrm>
          <a:prstGeom prst="rect">
            <a:avLst/>
          </a:prstGeom>
        </p:spPr>
        <p:txBody>
          <a:bodyPr/>
          <a:lstStyle/>
          <a:p>
            <a:fld id="{8B09B1D7-08F4-4981-B496-0018F6D39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CS123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| </a:t>
            </a:r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INTRODUCTION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TO COMPUTER GRAPHICS</a:t>
            </a:r>
            <a:endParaRPr lang="en-US" b="0" kern="1000" spc="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2135872" y="4800601"/>
            <a:ext cx="51054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15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Andries van Dam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s123headtas@cs.brown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courses/cs1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 to CS123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Mechanics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5166" y="924403"/>
            <a:ext cx="2181834" cy="1881284"/>
            <a:chOff x="1632" y="1248"/>
            <a:chExt cx="2682" cy="2286"/>
          </a:xfrm>
        </p:grpSpPr>
        <p:sp>
          <p:nvSpPr>
            <p:cNvPr id="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400" b="1" dirty="0" smtClean="0"/>
              <a:t>First </a:t>
            </a:r>
            <a:r>
              <a:rPr lang="en-GB" sz="2400" b="1" dirty="0"/>
              <a:t>assignment, Brush</a:t>
            </a:r>
            <a:r>
              <a:rPr lang="en-GB" sz="2400" dirty="0"/>
              <a:t>: warm-up exercise in C</a:t>
            </a:r>
            <a:r>
              <a:rPr lang="en-GB" sz="2400" dirty="0" smtClean="0"/>
              <a:t>++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GB" sz="2200" dirty="0" smtClean="0"/>
              <a:t>Out NOW (start early, especially if you’re uncomfortable with C++, bring questions to help session tomorrow)</a:t>
            </a:r>
            <a:endParaRPr lang="en-GB" sz="2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GB" sz="2000" dirty="0"/>
              <a:t>algorithm </a:t>
            </a:r>
            <a:r>
              <a:rPr lang="en-GB" sz="2000" dirty="0" smtClean="0"/>
              <a:t>assignment due</a:t>
            </a:r>
            <a:r>
              <a:rPr lang="en-GB" sz="2000" dirty="0"/>
              <a:t>– </a:t>
            </a:r>
            <a:r>
              <a:rPr lang="en-GB" sz="2000" b="1" u="sng" dirty="0">
                <a:solidFill>
                  <a:schemeClr val="accent2"/>
                </a:solidFill>
              </a:rPr>
              <a:t>Sunday, September 9</a:t>
            </a:r>
            <a:r>
              <a:rPr lang="en-GB" sz="2000" b="1" u="sng" dirty="0" smtClean="0">
                <a:solidFill>
                  <a:schemeClr val="accent2"/>
                </a:solidFill>
              </a:rPr>
              <a:t>, </a:t>
            </a:r>
            <a:r>
              <a:rPr lang="en-GB" sz="2000" b="1" u="sng" dirty="0">
                <a:solidFill>
                  <a:schemeClr val="accent2"/>
                </a:solidFill>
              </a:rPr>
              <a:t>noon </a:t>
            </a:r>
            <a:endParaRPr lang="en-GB" sz="2000" b="1" u="sng" dirty="0" smtClean="0">
              <a:solidFill>
                <a:schemeClr val="accent2"/>
              </a:solidFill>
            </a:endParaRP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sz="1800" dirty="0" smtClean="0"/>
              <a:t>hand </a:t>
            </a:r>
            <a:r>
              <a:rPr lang="en-GB" sz="1800" dirty="0"/>
              <a:t>in (on paper) in the cs123 bin on the second floor of the CIT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sz="1800" dirty="0"/>
              <a:t>no late hand-ins accepted, will be graded and returned </a:t>
            </a:r>
            <a:r>
              <a:rPr lang="en-GB" sz="1800" i="1" dirty="0"/>
              <a:t>same </a:t>
            </a:r>
            <a:r>
              <a:rPr lang="en-GB" sz="1800" i="1" dirty="0" smtClean="0"/>
              <a:t>day </a:t>
            </a:r>
            <a:r>
              <a:rPr lang="en-GB" sz="1800" dirty="0"/>
              <a:t>(so you can get started coding right away</a:t>
            </a:r>
            <a:r>
              <a:rPr lang="en-GB" sz="1800" dirty="0" smtClean="0"/>
              <a:t>)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endParaRPr lang="en-GB" sz="1800" i="1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GB" sz="2000" dirty="0"/>
              <a:t>P</a:t>
            </a:r>
            <a:r>
              <a:rPr lang="en-GB" sz="2000" dirty="0" smtClean="0"/>
              <a:t>rogram </a:t>
            </a:r>
            <a:r>
              <a:rPr lang="en-GB" sz="2000" dirty="0"/>
              <a:t>due– </a:t>
            </a:r>
            <a:r>
              <a:rPr lang="en-GB" sz="2000" dirty="0" smtClean="0"/>
              <a:t>Wednesday, </a:t>
            </a:r>
            <a:r>
              <a:rPr lang="en-GB" sz="2000" dirty="0"/>
              <a:t>September </a:t>
            </a:r>
            <a:r>
              <a:rPr lang="en-GB" sz="2000" dirty="0" smtClean="0"/>
              <a:t>12th</a:t>
            </a:r>
            <a:r>
              <a:rPr lang="en-GB" sz="2000" dirty="0"/>
              <a:t>, 11:59 pm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5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604963" algn="l"/>
              </a:tabLst>
            </a:pPr>
            <a:r>
              <a:rPr lang="en-US" b="1" dirty="0" smtClean="0"/>
              <a:t>Brush</a:t>
            </a:r>
            <a:r>
              <a:rPr lang="en-US" dirty="0"/>
              <a:t> </a:t>
            </a:r>
            <a:r>
              <a:rPr lang="en-US" dirty="0" smtClean="0"/>
              <a:t>	– a 2d drawing program (intro to C++)</a:t>
            </a:r>
          </a:p>
          <a:p>
            <a:pPr>
              <a:tabLst>
                <a:tab pos="1604963" algn="l"/>
              </a:tabLst>
            </a:pPr>
            <a:r>
              <a:rPr lang="en-US" b="1" dirty="0"/>
              <a:t>Shapes</a:t>
            </a:r>
            <a:r>
              <a:rPr lang="en-US" dirty="0"/>
              <a:t> 	– procedural </a:t>
            </a:r>
            <a:r>
              <a:rPr lang="en-US" dirty="0" smtClean="0"/>
              <a:t>geometry</a:t>
            </a:r>
          </a:p>
          <a:p>
            <a:pPr>
              <a:tabLst>
                <a:tab pos="1604963" algn="l"/>
              </a:tabLst>
            </a:pPr>
            <a:r>
              <a:rPr lang="en-US" b="1" dirty="0" smtClean="0"/>
              <a:t>Filter</a:t>
            </a:r>
            <a:r>
              <a:rPr lang="en-US" dirty="0" smtClean="0"/>
              <a:t> 	– image processing</a:t>
            </a:r>
          </a:p>
          <a:p>
            <a:pPr>
              <a:tabLst>
                <a:tab pos="1604963" algn="l"/>
              </a:tabLst>
            </a:pPr>
            <a:r>
              <a:rPr lang="en-US" b="1" dirty="0" smtClean="0"/>
              <a:t>Camtrans</a:t>
            </a:r>
            <a:r>
              <a:rPr lang="en-US" dirty="0" smtClean="0"/>
              <a:t> 	– build your own OpenGL camera</a:t>
            </a:r>
          </a:p>
          <a:p>
            <a:pPr>
              <a:tabLst>
                <a:tab pos="1604963" algn="l"/>
              </a:tabLst>
            </a:pPr>
            <a:r>
              <a:rPr lang="en-US" b="1" dirty="0" err="1" smtClean="0"/>
              <a:t>Sceneview</a:t>
            </a:r>
            <a:r>
              <a:rPr lang="en-US" dirty="0" smtClean="0"/>
              <a:t> 	– 3d static scene viewer for OpenGL</a:t>
            </a:r>
          </a:p>
          <a:p>
            <a:pPr>
              <a:tabLst>
                <a:tab pos="1604963" algn="l"/>
              </a:tabLst>
            </a:pPr>
            <a:r>
              <a:rPr lang="en-US" b="1" dirty="0" smtClean="0"/>
              <a:t>Intersect</a:t>
            </a:r>
            <a:r>
              <a:rPr lang="en-US" dirty="0" smtClean="0"/>
              <a:t> 	– parametric shapes, ray-shape intersections</a:t>
            </a:r>
            <a:endParaRPr lang="en-US" b="1" dirty="0" smtClean="0"/>
          </a:p>
          <a:p>
            <a:pPr>
              <a:tabLst>
                <a:tab pos="1604963" algn="l"/>
              </a:tabLst>
            </a:pPr>
            <a:r>
              <a:rPr lang="en-US" b="1" dirty="0" smtClean="0"/>
              <a:t>Ray</a:t>
            </a:r>
            <a:r>
              <a:rPr lang="en-US" dirty="0" smtClean="0"/>
              <a:t> 	– your own 3d rendering engine </a:t>
            </a:r>
            <a:r>
              <a:rPr lang="en-US" b="1" dirty="0"/>
              <a:t>(</a:t>
            </a:r>
            <a:r>
              <a:rPr lang="en-US" b="1" dirty="0" smtClean="0"/>
              <a:t>demo)</a:t>
            </a:r>
            <a:endParaRPr lang="en-US" dirty="0" smtClean="0"/>
          </a:p>
          <a:p>
            <a:pPr>
              <a:tabLst>
                <a:tab pos="1604963" algn="l"/>
              </a:tabLst>
            </a:pPr>
            <a:endParaRPr lang="en-US" b="1" dirty="0"/>
          </a:p>
          <a:p>
            <a:pPr marL="27432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tabLst>
                <a:tab pos="1604963" algn="l"/>
              </a:tabLst>
            </a:pPr>
            <a:r>
              <a:rPr lang="en-US" dirty="0"/>
              <a:t>each project is preceded by a short “</a:t>
            </a:r>
            <a:r>
              <a:rPr lang="en-US" dirty="0" err="1"/>
              <a:t>algo</a:t>
            </a:r>
            <a:r>
              <a:rPr lang="en-US" dirty="0"/>
              <a:t>” assignment, which ensures that you understand the concepts behind the project before starting to </a:t>
            </a:r>
            <a:r>
              <a:rPr lang="en-US" dirty="0" smtClean="0"/>
              <a:t>code</a:t>
            </a:r>
          </a:p>
          <a:p>
            <a:pPr marL="27432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tabLst>
                <a:tab pos="1604963" algn="l"/>
              </a:tabLst>
            </a:pPr>
            <a:r>
              <a:rPr lang="en-US" b="1" dirty="0"/>
              <a:t>grad credit</a:t>
            </a:r>
            <a:r>
              <a:rPr lang="en-US" dirty="0"/>
              <a:t>: you are expected to implement extra credit on every assignment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tabLst>
                <a:tab pos="1604963" algn="l"/>
              </a:tabLst>
            </a:pPr>
            <a:endParaRPr lang="en-US" dirty="0"/>
          </a:p>
          <a:p>
            <a:pPr>
              <a:tabLst>
                <a:tab pos="1604963" algn="l"/>
              </a:tabLst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pic>
        <p:nvPicPr>
          <p:cNvPr id="1026" name="Picture 2" descr="http://www.cs.brown.edu/courses/cs123/images/brush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400050"/>
            <a:ext cx="2209799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6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tabLst>
                <a:tab pos="1604963" algn="l"/>
              </a:tabLst>
            </a:pPr>
            <a:r>
              <a:rPr lang="en-US" b="1" dirty="0" smtClean="0"/>
              <a:t>OpenGL 2D </a:t>
            </a:r>
            <a:r>
              <a:rPr lang="en-US" dirty="0" smtClean="0"/>
              <a:t>– build a simple pong game</a:t>
            </a:r>
          </a:p>
          <a:p>
            <a:pPr marL="273050" indent="-273050">
              <a:tabLst>
                <a:tab pos="1604963" algn="l"/>
              </a:tabLst>
            </a:pPr>
            <a:r>
              <a:rPr lang="en-US" b="1" dirty="0" smtClean="0"/>
              <a:t>OpenGL 3D	</a:t>
            </a:r>
            <a:r>
              <a:rPr lang="en-US" dirty="0" smtClean="0"/>
              <a:t>– build an archery simulator</a:t>
            </a:r>
          </a:p>
          <a:p>
            <a:pPr marL="273050" indent="-273050">
              <a:tabLst>
                <a:tab pos="1604963" algn="l"/>
              </a:tabLst>
            </a:pPr>
            <a:r>
              <a:rPr lang="en-US" b="1" dirty="0" smtClean="0"/>
              <a:t>Animation</a:t>
            </a:r>
            <a:r>
              <a:rPr lang="en-US" dirty="0" smtClean="0"/>
              <a:t> 	– learn how to light and animate scenes with OpenGL</a:t>
            </a:r>
            <a:endParaRPr lang="en-US" b="1" dirty="0" smtClean="0"/>
          </a:p>
          <a:p>
            <a:pPr marL="273050" indent="-273050">
              <a:tabLst>
                <a:tab pos="1604963" algn="l"/>
              </a:tabLst>
            </a:pPr>
            <a:r>
              <a:rPr lang="en-US" b="1" dirty="0" smtClean="0"/>
              <a:t>Terrain 	</a:t>
            </a:r>
            <a:r>
              <a:rPr lang="en-US" dirty="0" smtClean="0"/>
              <a:t>– generate a natural-looking world environment</a:t>
            </a:r>
          </a:p>
          <a:p>
            <a:pPr marL="273050" indent="-273050">
              <a:tabLst>
                <a:tab pos="1604963" algn="l"/>
              </a:tabLst>
            </a:pPr>
            <a:r>
              <a:rPr lang="en-US" b="1" dirty="0" smtClean="0"/>
              <a:t>GL VBOs</a:t>
            </a:r>
            <a:r>
              <a:rPr lang="en-US" dirty="0"/>
              <a:t>	</a:t>
            </a:r>
            <a:r>
              <a:rPr lang="en-US" dirty="0" smtClean="0"/>
              <a:t>– efficient rendering with vertex buffer objects</a:t>
            </a:r>
            <a:endParaRPr lang="en-US" b="1" dirty="0" smtClean="0"/>
          </a:p>
          <a:p>
            <a:pPr marL="273050" indent="-273050">
              <a:tabLst>
                <a:tab pos="1604963" algn="l"/>
              </a:tabLst>
            </a:pPr>
            <a:r>
              <a:rPr lang="en-US" b="1" dirty="0" smtClean="0"/>
              <a:t>Particles</a:t>
            </a:r>
            <a:r>
              <a:rPr lang="en-US" dirty="0"/>
              <a:t>	</a:t>
            </a:r>
            <a:r>
              <a:rPr lang="en-US" dirty="0" smtClean="0"/>
              <a:t>– render flame, fluid, non-rigid objects</a:t>
            </a:r>
            <a:endParaRPr lang="en-US" b="1" dirty="0" smtClean="0"/>
          </a:p>
          <a:p>
            <a:pPr marL="273050" indent="-273050">
              <a:tabLst>
                <a:tab pos="1604963" algn="l"/>
              </a:tabLst>
            </a:pPr>
            <a:r>
              <a:rPr lang="en-US" b="1" dirty="0" err="1" smtClean="0"/>
              <a:t>Shaders</a:t>
            </a:r>
            <a:r>
              <a:rPr lang="en-US" b="1" dirty="0" smtClean="0"/>
              <a:t> I 	</a:t>
            </a:r>
            <a:r>
              <a:rPr lang="en-US" dirty="0" smtClean="0"/>
              <a:t>– procedural texturing (snow, grass, etc.)</a:t>
            </a:r>
          </a:p>
          <a:p>
            <a:pPr marL="273050" indent="-273050">
              <a:tabLst>
                <a:tab pos="1604963" algn="l"/>
              </a:tabLst>
            </a:pPr>
            <a:r>
              <a:rPr lang="en-US" b="1" dirty="0" err="1" smtClean="0"/>
              <a:t>Shaders</a:t>
            </a:r>
            <a:r>
              <a:rPr lang="en-US" b="1" dirty="0" smtClean="0"/>
              <a:t> II 	</a:t>
            </a:r>
            <a:r>
              <a:rPr lang="en-US" dirty="0" smtClean="0"/>
              <a:t>– make objects look like glass and metal</a:t>
            </a:r>
          </a:p>
          <a:p>
            <a:pPr marL="273050" indent="-273050">
              <a:tabLst>
                <a:tab pos="1604963" algn="l"/>
              </a:tabLst>
            </a:pPr>
            <a:r>
              <a:rPr lang="en-US" b="1" dirty="0" smtClean="0"/>
              <a:t>Bloom 	</a:t>
            </a:r>
            <a:r>
              <a:rPr lang="en-US" dirty="0" smtClean="0"/>
              <a:t>– </a:t>
            </a:r>
            <a:r>
              <a:rPr lang="en-US" dirty="0" err="1" smtClean="0"/>
              <a:t>framebuffer</a:t>
            </a:r>
            <a:r>
              <a:rPr lang="en-US" dirty="0" smtClean="0"/>
              <a:t> objects and post-processing </a:t>
            </a:r>
            <a:r>
              <a:rPr lang="en-US" dirty="0" err="1" smtClean="0"/>
              <a:t>efects</a:t>
            </a:r>
            <a:endParaRPr lang="en-US" dirty="0" smtClean="0"/>
          </a:p>
          <a:p>
            <a:pPr marL="273050" indent="-273050">
              <a:tabLst>
                <a:tab pos="1604963" algn="l"/>
              </a:tabLst>
            </a:pPr>
            <a:r>
              <a:rPr lang="en-US" b="1" dirty="0" smtClean="0"/>
              <a:t>Modeler</a:t>
            </a: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b</a:t>
            </a:r>
            <a:r>
              <a:rPr lang="en-US" dirty="0" smtClean="0"/>
              <a:t>uild a UI for composing a scene from </a:t>
            </a:r>
            <a:r>
              <a:rPr lang="en-US" smtClean="0"/>
              <a:t>primitive shapes</a:t>
            </a:r>
            <a:endParaRPr lang="en-US" b="1" dirty="0" smtClean="0"/>
          </a:p>
          <a:p>
            <a:r>
              <a:rPr lang="en-US" sz="1900" dirty="0" smtClean="0">
                <a:solidFill>
                  <a:schemeClr val="tx2"/>
                </a:solidFill>
              </a:rPr>
              <a:t>Lab assignments are due (checked off by a TA) before the next week’s lab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Labs </a:t>
            </a:r>
            <a:r>
              <a:rPr lang="en-US" dirty="0" smtClean="0"/>
              <a:t>–Fri 5-7p, Sat 2-4p </a:t>
            </a:r>
            <a:r>
              <a:rPr lang="en-US" dirty="0" smtClean="0"/>
              <a:t>in </a:t>
            </a:r>
            <a:r>
              <a:rPr lang="en-US" dirty="0" err="1" smtClean="0"/>
              <a:t>SunLab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2228850"/>
            <a:ext cx="8229600" cy="457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 spc="0" baseline="0">
                <a:solidFill>
                  <a:srgbClr val="920000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bherila\AppData\Local\Microsoft\Windows\Temporary Internet Files\Content.IE5\MTJ6MOI2\MC90032353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86005"/>
            <a:ext cx="2945394" cy="26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Professor:</a:t>
            </a:r>
          </a:p>
          <a:p>
            <a:pPr lvl="1"/>
            <a:r>
              <a:rPr lang="en-GB" dirty="0" smtClean="0"/>
              <a:t>Andy van Dam (</a:t>
            </a:r>
            <a:r>
              <a:rPr lang="en-GB" dirty="0" err="1" smtClean="0"/>
              <a:t>avd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Head TA:</a:t>
            </a:r>
          </a:p>
          <a:p>
            <a:pPr lvl="1"/>
            <a:r>
              <a:rPr lang="en-GB" dirty="0" smtClean="0"/>
              <a:t>Dave </a:t>
            </a:r>
            <a:r>
              <a:rPr lang="en-GB" dirty="0" err="1" smtClean="0"/>
              <a:t>Kilian</a:t>
            </a:r>
            <a:r>
              <a:rPr lang="en-GB" dirty="0" smtClean="0"/>
              <a:t> (</a:t>
            </a:r>
            <a:r>
              <a:rPr lang="en-GB" dirty="0" err="1" smtClean="0"/>
              <a:t>dkilian</a:t>
            </a:r>
            <a:r>
              <a:rPr lang="en-GB" dirty="0" smtClean="0"/>
              <a:t>) 2013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Undergraduate TAs:</a:t>
            </a:r>
          </a:p>
          <a:p>
            <a:pPr lvl="1"/>
            <a:r>
              <a:rPr lang="en-GB" dirty="0" smtClean="0"/>
              <a:t>Alec Lee (al63), 2014</a:t>
            </a:r>
          </a:p>
          <a:p>
            <a:pPr lvl="1"/>
            <a:r>
              <a:rPr lang="en-GB" dirty="0" smtClean="0"/>
              <a:t>Dave </a:t>
            </a:r>
            <a:r>
              <a:rPr lang="en-GB" dirty="0" err="1" smtClean="0"/>
              <a:t>Storch</a:t>
            </a:r>
            <a:r>
              <a:rPr lang="en-GB" dirty="0" smtClean="0"/>
              <a:t> (</a:t>
            </a:r>
            <a:r>
              <a:rPr lang="en-GB" dirty="0" err="1" smtClean="0"/>
              <a:t>dstorch</a:t>
            </a:r>
            <a:r>
              <a:rPr lang="en-GB" dirty="0" smtClean="0"/>
              <a:t>), 2013</a:t>
            </a:r>
          </a:p>
          <a:p>
            <a:pPr lvl="1"/>
            <a:r>
              <a:rPr lang="en-GB" dirty="0" smtClean="0"/>
              <a:t>Ian </a:t>
            </a:r>
            <a:r>
              <a:rPr lang="en-GB" dirty="0" err="1" smtClean="0"/>
              <a:t>Strickman</a:t>
            </a:r>
            <a:r>
              <a:rPr lang="en-GB" dirty="0" smtClean="0"/>
              <a:t> (</a:t>
            </a:r>
            <a:r>
              <a:rPr lang="en-GB" dirty="0" err="1" smtClean="0"/>
              <a:t>istrickm</a:t>
            </a:r>
            <a:r>
              <a:rPr lang="en-GB" dirty="0" smtClean="0"/>
              <a:t>), 2013</a:t>
            </a:r>
          </a:p>
          <a:p>
            <a:pPr lvl="1"/>
            <a:r>
              <a:rPr lang="en-GB" dirty="0" smtClean="0"/>
              <a:t>Joel </a:t>
            </a:r>
            <a:r>
              <a:rPr lang="en-GB" dirty="0" err="1" smtClean="0"/>
              <a:t>Nackman</a:t>
            </a:r>
            <a:r>
              <a:rPr lang="en-GB" dirty="0" smtClean="0"/>
              <a:t> (</a:t>
            </a:r>
            <a:r>
              <a:rPr lang="en-GB" dirty="0" err="1" smtClean="0"/>
              <a:t>jnackman</a:t>
            </a:r>
            <a:r>
              <a:rPr lang="en-GB" dirty="0" smtClean="0"/>
              <a:t>), 2014</a:t>
            </a:r>
          </a:p>
          <a:p>
            <a:pPr lvl="1"/>
            <a:r>
              <a:rPr lang="en-GB" dirty="0" err="1" smtClean="0"/>
              <a:t>Wil</a:t>
            </a:r>
            <a:r>
              <a:rPr lang="en-GB" dirty="0" smtClean="0"/>
              <a:t> </a:t>
            </a:r>
            <a:r>
              <a:rPr lang="en-GB" dirty="0" err="1" smtClean="0"/>
              <a:t>Yegelwel</a:t>
            </a:r>
            <a:r>
              <a:rPr lang="en-GB" dirty="0" smtClean="0"/>
              <a:t> (</a:t>
            </a:r>
            <a:r>
              <a:rPr lang="en-GB" dirty="0" err="1" smtClean="0"/>
              <a:t>wyegelwe</a:t>
            </a:r>
            <a:r>
              <a:rPr lang="en-GB" dirty="0" smtClean="0"/>
              <a:t>), 2014</a:t>
            </a:r>
            <a:endParaRPr lang="en-US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Your Staff</a:t>
            </a:r>
          </a:p>
        </p:txBody>
      </p:sp>
      <p:pic>
        <p:nvPicPr>
          <p:cNvPr id="2050" name="Picture 2" descr="C:\Users\bherila\AppData\Local\Microsoft\Windows\Temporary Internet Files\Content.IE5\MTJ6MOI2\MC90034027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1397459"/>
            <a:ext cx="694899" cy="4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085850"/>
            <a:ext cx="8229600" cy="37147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b="1" dirty="0" smtClean="0"/>
              <a:t>Juniors or higher</a:t>
            </a:r>
          </a:p>
          <a:p>
            <a:pPr>
              <a:spcBef>
                <a:spcPts val="0"/>
              </a:spcBef>
            </a:pPr>
            <a:endParaRPr lang="en-GB" sz="2400" b="1" dirty="0" smtClean="0"/>
          </a:p>
          <a:p>
            <a:pPr lvl="1">
              <a:spcBef>
                <a:spcPts val="0"/>
              </a:spcBef>
            </a:pPr>
            <a:r>
              <a:rPr lang="en-GB" sz="2000" dirty="0" smtClean="0"/>
              <a:t>CS15-16, CS17-18, or CS19 and CS32</a:t>
            </a:r>
          </a:p>
          <a:p>
            <a:pPr lvl="2">
              <a:spcBef>
                <a:spcPts val="0"/>
              </a:spcBef>
            </a:pPr>
            <a:r>
              <a:rPr lang="en-GB" sz="1800" dirty="0" smtClean="0"/>
              <a:t>or equivalent, with strong software engineering skills (OO design and programming, debugging)</a:t>
            </a:r>
          </a:p>
          <a:p>
            <a:pPr lvl="2">
              <a:spcBef>
                <a:spcPts val="0"/>
              </a:spcBef>
            </a:pPr>
            <a:endParaRPr lang="en-GB" sz="1800" dirty="0" smtClean="0"/>
          </a:p>
          <a:p>
            <a:pPr>
              <a:spcBef>
                <a:spcPts val="0"/>
              </a:spcBef>
            </a:pPr>
            <a:r>
              <a:rPr lang="en-GB" sz="2400" b="1" dirty="0" smtClean="0"/>
              <a:t>Sophomores </a:t>
            </a:r>
          </a:p>
          <a:p>
            <a:pPr>
              <a:spcBef>
                <a:spcPts val="0"/>
              </a:spcBef>
            </a:pPr>
            <a:endParaRPr lang="en-GB" sz="2400" b="1" dirty="0" smtClean="0"/>
          </a:p>
          <a:p>
            <a:pPr lvl="1">
              <a:spcBef>
                <a:spcPts val="0"/>
              </a:spcBef>
            </a:pPr>
            <a:r>
              <a:rPr lang="en-GB" sz="2000" dirty="0" smtClean="0"/>
              <a:t>did well in intro sequence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consider themselves strong programmers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willing to put in extra time up front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Should Take CS123?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GB" b="1" dirty="0"/>
              <a:t>If you don’t know C++, you CAN take this class </a:t>
            </a:r>
          </a:p>
          <a:p>
            <a:pPr lvl="1">
              <a:spcBef>
                <a:spcPts val="0"/>
              </a:spcBef>
            </a:pPr>
            <a:r>
              <a:rPr lang="en-GB" dirty="0"/>
              <a:t>additional time investment required early </a:t>
            </a:r>
            <a:r>
              <a:rPr lang="en-GB" dirty="0" smtClean="0"/>
              <a:t>on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 smtClean="0"/>
              <a:t>C++ help session TOMORROW at 5:00 </a:t>
            </a:r>
            <a:r>
              <a:rPr lang="en-GB" dirty="0"/>
              <a:t>PM in </a:t>
            </a:r>
            <a:r>
              <a:rPr lang="en-GB" dirty="0" smtClean="0"/>
              <a:t>Motorola (CIT 165)</a:t>
            </a:r>
            <a:endParaRPr lang="en-GB" dirty="0"/>
          </a:p>
          <a:p>
            <a:pPr lvl="1">
              <a:spcBef>
                <a:spcPts val="0"/>
              </a:spcBef>
            </a:pPr>
            <a:endParaRPr lang="en-GB" dirty="0" smtClean="0"/>
          </a:p>
          <a:p>
            <a:pPr lvl="1">
              <a:spcBef>
                <a:spcPts val="0"/>
              </a:spcBef>
            </a:pPr>
            <a:r>
              <a:rPr lang="en-GB" dirty="0" smtClean="0"/>
              <a:t>CS123 </a:t>
            </a:r>
            <a:r>
              <a:rPr lang="en-GB" dirty="0"/>
              <a:t>Java to C++ transition tutorial on course </a:t>
            </a:r>
            <a:r>
              <a:rPr lang="en-GB" dirty="0" smtClean="0"/>
              <a:t>website (docs page)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TAs can help you with C++ issues on </a:t>
            </a:r>
            <a:r>
              <a:rPr lang="en-GB" dirty="0" smtClean="0"/>
              <a:t>hours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b="1" dirty="0"/>
              <a:t>Linear Algebra </a:t>
            </a:r>
            <a:r>
              <a:rPr lang="en-GB" dirty="0"/>
              <a:t>(vector and matrix arithmetic, dot and cross </a:t>
            </a:r>
            <a:r>
              <a:rPr lang="en-GB" dirty="0" smtClean="0"/>
              <a:t>products)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help </a:t>
            </a:r>
            <a:r>
              <a:rPr lang="en-GB" dirty="0"/>
              <a:t>session to review these </a:t>
            </a:r>
            <a:r>
              <a:rPr lang="en-GB" dirty="0" smtClean="0"/>
              <a:t>concepts (later on in the semester)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Consider </a:t>
            </a:r>
            <a:r>
              <a:rPr lang="en-GB" dirty="0" smtClean="0"/>
              <a:t>taking Philip </a:t>
            </a:r>
            <a:r>
              <a:rPr lang="en-GB" dirty="0"/>
              <a:t>Klein’s CS53: The Matrix in Computer </a:t>
            </a:r>
            <a:r>
              <a:rPr lang="en-GB" dirty="0" smtClean="0"/>
              <a:t>Science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If you’re not sure you should be in CS123 or have not met the prereqs, stay after class and see </a:t>
            </a:r>
            <a:r>
              <a:rPr lang="en-GB" dirty="0" smtClean="0"/>
              <a:t>Dave or email </a:t>
            </a:r>
            <a:r>
              <a:rPr lang="en-GB" dirty="0" smtClean="0">
                <a:hlinkClick r:id="rId3"/>
              </a:rPr>
              <a:t>cs123headtas@cs.brown.edu</a:t>
            </a:r>
            <a:r>
              <a:rPr lang="en-GB" dirty="0" smtClean="0"/>
              <a:t>  </a:t>
            </a:r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_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28900"/>
            <a:ext cx="2841072" cy="134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5095" y="3303338"/>
            <a:ext cx="1472268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15" descr="aspe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637457"/>
            <a:ext cx="1981200" cy="103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Quick start: 2D and 3D graphics with OpenGL</a:t>
            </a:r>
          </a:p>
          <a:p>
            <a:r>
              <a:rPr lang="en-GB" dirty="0"/>
              <a:t>2D raster </a:t>
            </a:r>
            <a:r>
              <a:rPr lang="en-GB" dirty="0" smtClean="0"/>
              <a:t>graphics</a:t>
            </a:r>
          </a:p>
          <a:p>
            <a:pPr lvl="1"/>
            <a:r>
              <a:rPr lang="en-GB" dirty="0" smtClean="0"/>
              <a:t>2D modeling hierarchy</a:t>
            </a:r>
            <a:endParaRPr lang="en-GB" dirty="0"/>
          </a:p>
          <a:p>
            <a:pPr lvl="1"/>
            <a:r>
              <a:rPr lang="en-GB" dirty="0"/>
              <a:t>basic image transformations</a:t>
            </a:r>
          </a:p>
          <a:p>
            <a:r>
              <a:rPr lang="en-GB" dirty="0" smtClean="0"/>
              <a:t>Basic 3D scene management</a:t>
            </a:r>
          </a:p>
          <a:p>
            <a:pPr lvl="1"/>
            <a:r>
              <a:rPr lang="en-GB" dirty="0" smtClean="0"/>
              <a:t>tessellation of curved surfaces</a:t>
            </a:r>
          </a:p>
          <a:p>
            <a:pPr lvl="1"/>
            <a:r>
              <a:rPr lang="en-GB" dirty="0" smtClean="0"/>
              <a:t>transformations (translation, rotation, scale)</a:t>
            </a:r>
          </a:p>
          <a:p>
            <a:pPr lvl="1"/>
            <a:r>
              <a:rPr lang="en-GB" dirty="0" smtClean="0"/>
              <a:t>virtual camera model</a:t>
            </a:r>
          </a:p>
          <a:p>
            <a:pPr lvl="1"/>
            <a:r>
              <a:rPr lang="en-GB" dirty="0" err="1" smtClean="0"/>
              <a:t>scenegraph</a:t>
            </a:r>
            <a:r>
              <a:rPr lang="en-GB" dirty="0" smtClean="0"/>
              <a:t> traversal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Bird’s Eye View of the Course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105400" y="1600200"/>
            <a:ext cx="3764424" cy="1028700"/>
            <a:chOff x="528" y="3120"/>
            <a:chExt cx="3072" cy="1152"/>
          </a:xfrm>
        </p:grpSpPr>
        <p:pic>
          <p:nvPicPr>
            <p:cNvPr id="5127" name="Picture 19" descr="lena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48" y="3120"/>
              <a:ext cx="115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AutoShape 20"/>
            <p:cNvSpPr>
              <a:spLocks noChangeArrowheads="1"/>
            </p:cNvSpPr>
            <p:nvPr/>
          </p:nvSpPr>
          <p:spPr bwMode="auto">
            <a:xfrm>
              <a:off x="1824" y="3532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129" name="Picture 21" descr="lena-blu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8" y="3120"/>
              <a:ext cx="115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7315200" y="171450"/>
            <a:ext cx="1507174" cy="1314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971550"/>
            <a:ext cx="8229600" cy="3600450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 smtClean="0"/>
              <a:t>Modeling</a:t>
            </a:r>
            <a:r>
              <a:rPr lang="en-GB" dirty="0" smtClean="0"/>
              <a:t> and Rendering</a:t>
            </a:r>
          </a:p>
          <a:p>
            <a:pPr lvl="1"/>
            <a:r>
              <a:rPr lang="en-GB" dirty="0" smtClean="0"/>
              <a:t>intersecting rays with simple solids</a:t>
            </a:r>
          </a:p>
          <a:p>
            <a:pPr lvl="1"/>
            <a:r>
              <a:rPr lang="en-GB" dirty="0" smtClean="0"/>
              <a:t>ray tracing</a:t>
            </a:r>
          </a:p>
          <a:p>
            <a:pPr lvl="1"/>
            <a:r>
              <a:rPr lang="en-GB" dirty="0" smtClean="0"/>
              <a:t>lighting and shadowing of polygonal models</a:t>
            </a:r>
          </a:p>
          <a:p>
            <a:pPr lvl="1"/>
            <a:r>
              <a:rPr lang="en-GB" dirty="0" err="1" smtClean="0"/>
              <a:t>radiosity</a:t>
            </a:r>
            <a:r>
              <a:rPr lang="en-GB" dirty="0" smtClean="0"/>
              <a:t> for photorealistic rendering</a:t>
            </a:r>
          </a:p>
          <a:p>
            <a:pPr lvl="1"/>
            <a:r>
              <a:rPr lang="en-GB" dirty="0" smtClean="0"/>
              <a:t>hardware rendering (GLSL)</a:t>
            </a:r>
          </a:p>
          <a:p>
            <a:endParaRPr lang="en-GB" dirty="0" smtClean="0"/>
          </a:p>
          <a:p>
            <a:r>
              <a:rPr lang="en-GB" dirty="0" smtClean="0"/>
              <a:t>Other Topics</a:t>
            </a:r>
          </a:p>
          <a:p>
            <a:pPr lvl="1"/>
            <a:r>
              <a:rPr lang="en-GB" dirty="0"/>
              <a:t>color </a:t>
            </a:r>
            <a:r>
              <a:rPr lang="en-GB" dirty="0" smtClean="0"/>
              <a:t>theory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animation</a:t>
            </a:r>
          </a:p>
          <a:p>
            <a:pPr marL="27432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user interfaces</a:t>
            </a:r>
            <a:endParaRPr lang="en-GB" dirty="0"/>
          </a:p>
        </p:txBody>
      </p:sp>
      <p:sp>
        <p:nvSpPr>
          <p:cNvPr id="6150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Bird’s Eye View of the Course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609637"/>
            <a:ext cx="1807882" cy="123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4" name="Picture 30"/>
          <p:cNvPicPr>
            <a:picLocks noChangeAspect="1" noChangeArrowheads="1"/>
          </p:cNvPicPr>
          <p:nvPr/>
        </p:nvPicPr>
        <p:blipFill>
          <a:blip r:embed="rId4" cstate="print"/>
          <a:srcRect t="10667" b="12000"/>
          <a:stretch>
            <a:fillRect/>
          </a:stretch>
        </p:blipFill>
        <p:spPr bwMode="auto">
          <a:xfrm>
            <a:off x="3505200" y="3139115"/>
            <a:ext cx="2384279" cy="120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913634"/>
            <a:ext cx="1807883" cy="82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8" r="10214"/>
          <a:stretch/>
        </p:blipFill>
        <p:spPr bwMode="auto">
          <a:xfrm>
            <a:off x="7086600" y="2903488"/>
            <a:ext cx="1447800" cy="21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74738"/>
            <a:ext cx="1447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We don’t want a killer course but it will be intense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expect </a:t>
            </a:r>
            <a:r>
              <a:rPr lang="en-US" sz="2000" u="sng" dirty="0" smtClean="0"/>
              <a:t>15-20 hours</a:t>
            </a:r>
            <a:r>
              <a:rPr lang="en-US" sz="2000" dirty="0" smtClean="0"/>
              <a:t> of work per week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Course is front-loaded, lots to learn in the first three weeks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Independent final project</a:t>
            </a:r>
            <a:endParaRPr lang="en-US" sz="2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expect to put in a fair amount of time during reading period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Course missive (online)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assignment deadlines and lecture topics are subject to change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r</a:t>
            </a:r>
            <a:r>
              <a:rPr lang="en-GB" dirty="0" smtClean="0"/>
              <a:t>esponsible for info on course website: </a:t>
            </a:r>
            <a:r>
              <a:rPr lang="en-GB" dirty="0" smtClean="0">
                <a:hlinkClick r:id="rId3"/>
              </a:rPr>
              <a:t>http://cs.brown.edu/courses/cs123</a:t>
            </a:r>
            <a:r>
              <a:rPr lang="en-GB" dirty="0" smtClean="0"/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mailing list for course updates – mail will be sent to your </a:t>
            </a:r>
            <a:r>
              <a:rPr lang="en-GB" b="1" dirty="0" smtClean="0"/>
              <a:t>Brown CS e-mail address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GB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Course guide (online)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GB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Collaboration Policy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read collaboration policy carefully before you sign because it is a contract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we’re consistent with Brown’s academic code:  all written work must be your own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acknowledged collaboration on high-level design is permitted; final project may be team work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GB" dirty="0" smtClean="0"/>
              <a:t>MOSS – an AI program that is usually correct – we hand-check suspicious similarity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Handouts and Hand-ins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7 </a:t>
            </a:r>
            <a:r>
              <a:rPr lang="en-US" dirty="0"/>
              <a:t> Programming </a:t>
            </a:r>
            <a:r>
              <a:rPr lang="en-US" dirty="0" smtClean="0"/>
              <a:t>Projects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Build up to a ray-tracing system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b="1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 smtClean="0"/>
              <a:t>10 </a:t>
            </a:r>
            <a:r>
              <a:rPr lang="en-US" dirty="0" smtClean="0"/>
              <a:t> Labs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Learn what modern graphics systems can do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Real-time computer graphics and GPU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3D interaction and UI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b="1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 smtClean="0"/>
              <a:t>1  </a:t>
            </a:r>
            <a:r>
              <a:rPr lang="en-US" dirty="0" smtClean="0"/>
              <a:t>Final Project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 whatever you want! Could be real time (i.e., cool </a:t>
            </a:r>
            <a:r>
              <a:rPr lang="en-US" dirty="0" err="1" smtClean="0"/>
              <a:t>shader</a:t>
            </a:r>
            <a:r>
              <a:rPr lang="en-US" dirty="0" smtClean="0"/>
              <a:t> or two) or not (i.e. path tracer), procedural geometry, </a:t>
            </a:r>
            <a:r>
              <a:rPr lang="en-US" dirty="0" err="1" smtClean="0"/>
              <a:t>demoscene</a:t>
            </a:r>
            <a:r>
              <a:rPr lang="en-US" dirty="0" smtClean="0"/>
              <a:t>, small game…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Work in pairs if you want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Assignments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UMeDX8B1H5AFHSnaLo4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EGFJxLUYEhw2SxxFakR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PYDuKTC1cn4sP5YSFl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1HUpI7uOE5hwvi4mdfZ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WhReL8VWiiMOhI41M7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NVjMTvs63juecY8QSJGJ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JuND8dcccfc8myrRC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5q9mmY8QwjBxWv5kg6j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opjEXZ9QgcScefONpL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XSpjt96aoF6Cq6tEpl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cJMdte61dnf5MDrI0N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kZS6nEyW5p2h90lYthD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cODC6Kwwzo42mJN01XV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D48B3mb2N5aFVuJZugc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Pnaj4zz9LmkazuvGak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SHNjh1tF9jhp3jeT37t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jBj9vZz2X4D2WFnZMx6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L0myv3lW7tLgxxCkIMV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1shaZD1CnvGP0wOIh3R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I7EsvbLjbBcvZThl3HVu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DuwUrWZabLssyWUpEMO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wa7Pwz4E1Vu52zCyyS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0gAzCIb4f0mlZ0Kj6tA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x4RSP2dfrZygwTwgTQ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8W90y9WJKMlJXk50rBO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V7zAVEYQbxwQAxHNhqN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gdaua9ycdswx01qYeiK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d6JxiEjoAVP4QlpquOi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k2xGmjcuISgtZ4KCQUS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IVa4yNOVABtaMH0Ch0c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OnmlFRYo7vbIkBvhKoG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ZPi3CeCSCLoM6MId8WX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3mo60fOppD9nx3BfJM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8239</TotalTime>
  <Words>643</Words>
  <Application>Microsoft Office PowerPoint</Application>
  <PresentationFormat>On-screen Show (16:9)</PresentationFormat>
  <Paragraphs>130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CS123 Theme</vt:lpstr>
      <vt:lpstr>Welcome to CS123</vt:lpstr>
      <vt:lpstr>Your Staff</vt:lpstr>
      <vt:lpstr>Who Should Take CS123?</vt:lpstr>
      <vt:lpstr>Requirements Info</vt:lpstr>
      <vt:lpstr>Bird’s Eye View of the Course</vt:lpstr>
      <vt:lpstr>Bird’s Eye View of the Course</vt:lpstr>
      <vt:lpstr>Workload</vt:lpstr>
      <vt:lpstr>Handouts and Hand-ins</vt:lpstr>
      <vt:lpstr>Assignments</vt:lpstr>
      <vt:lpstr>First Assignment</vt:lpstr>
      <vt:lpstr>Projects</vt:lpstr>
      <vt:lpstr>Labs –Fri 5-7p, Sat 2-4p in SunLab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</dc:title>
  <dc:creator>Benjamin William Herila</dc:creator>
  <cp:lastModifiedBy>Dave Kilian</cp:lastModifiedBy>
  <cp:revision>217</cp:revision>
  <dcterms:modified xsi:type="dcterms:W3CDTF">2012-09-06T00:56:44Z</dcterms:modified>
</cp:coreProperties>
</file>