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4"/>
  </p:notesMasterIdLst>
  <p:sldIdLst>
    <p:sldId id="256" r:id="rId2"/>
    <p:sldId id="288" r:id="rId3"/>
    <p:sldId id="289" r:id="rId4"/>
    <p:sldId id="296" r:id="rId5"/>
    <p:sldId id="311" r:id="rId6"/>
    <p:sldId id="312" r:id="rId7"/>
    <p:sldId id="257" r:id="rId8"/>
    <p:sldId id="286" r:id="rId9"/>
    <p:sldId id="259" r:id="rId10"/>
    <p:sldId id="294" r:id="rId11"/>
    <p:sldId id="285" r:id="rId12"/>
    <p:sldId id="261" r:id="rId13"/>
    <p:sldId id="291" r:id="rId14"/>
    <p:sldId id="313" r:id="rId15"/>
    <p:sldId id="303" r:id="rId16"/>
    <p:sldId id="304" r:id="rId17"/>
    <p:sldId id="305" r:id="rId18"/>
    <p:sldId id="306" r:id="rId19"/>
    <p:sldId id="265" r:id="rId20"/>
    <p:sldId id="276" r:id="rId21"/>
    <p:sldId id="292" r:id="rId22"/>
    <p:sldId id="272" r:id="rId23"/>
    <p:sldId id="310" r:id="rId24"/>
    <p:sldId id="267" r:id="rId25"/>
    <p:sldId id="273" r:id="rId26"/>
    <p:sldId id="307" r:id="rId27"/>
    <p:sldId id="308" r:id="rId28"/>
    <p:sldId id="277" r:id="rId29"/>
    <p:sldId id="278" r:id="rId30"/>
    <p:sldId id="309" r:id="rId31"/>
    <p:sldId id="284" r:id="rId32"/>
    <p:sldId id="301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28" clrIdx="0"/>
  <p:cmAuthor id="1" name="Ben" initials="B" lastIdx="1" clrIdx="1"/>
  <p:cmAuthor id="2" name="fadeputr" initials="f" lastIdx="6" clrIdx="2"/>
  <p:cmAuthor id="3" name="avd" initials="avd" lastIdx="4" clrIdx="3"/>
  <p:cmAuthor id="4" name="Andy" initials="A" lastIdx="4" clrIdx="4"/>
  <p:cmAuthor id="5" name="Andy van Dam" initials="AvD" lastIdx="8" clrIdx="5"/>
  <p:cmAuthor id="6" name="Dave Kilian" initials="DK" lastIdx="5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0" autoAdjust="0"/>
    <p:restoredTop sz="94976" autoAdjust="0"/>
  </p:normalViewPr>
  <p:slideViewPr>
    <p:cSldViewPr>
      <p:cViewPr varScale="1">
        <p:scale>
          <a:sx n="120" d="100"/>
          <a:sy n="120" d="100"/>
        </p:scale>
        <p:origin x="-91" y="-28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F2A6-7D19-469B-85D4-D0766023D66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0323-BCD2-456A-BE61-38906F4B9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7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ln/>
          <a:extLst/>
        </p:spPr>
        <p:txBody>
          <a:bodyPr/>
          <a:lstStyle>
            <a:lvl1pPr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CC01448-0A5A-47AD-B602-C28FFEB076BF}" type="slidenum">
              <a:rPr lang="en-US" sz="1200" b="0"/>
              <a:pPr eaLnBrk="1" hangingPunct="1"/>
              <a:t>20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2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ln/>
          <a:extLst/>
        </p:spPr>
        <p:txBody>
          <a:bodyPr/>
          <a:lstStyle>
            <a:lvl1pPr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 defTabSz="914485" eaLnBrk="0" hangingPunct="0">
              <a:defRPr sz="1300" b="1"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543E142-9208-44C9-AF5D-4B7C519CB98C}" type="slidenum">
              <a:rPr lang="en-US" sz="1200" b="0"/>
              <a:pPr eaLnBrk="1" hangingPunct="1"/>
              <a:t>28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5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0323-BCD2-456A-BE61-38906F4B9F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2D Graphics using OpenGL-- 9/?/2012                                             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r>
              <a:rPr lang="en-US" dirty="0" smtClean="0"/>
              <a:t> / 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/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57200" y="4800601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57200" y="4767263"/>
            <a:ext cx="541020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5943600" y="4764881"/>
            <a:ext cx="2743200" cy="274320"/>
          </a:xfrm>
          <a:prstGeom prst="rect">
            <a:avLst/>
          </a:prstGeom>
        </p:spPr>
        <p:txBody>
          <a:bodyPr/>
          <a:lstStyle/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2135872" y="4800601"/>
            <a:ext cx="51054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2D Graphics using WPF 2D -- 9/13/2011                                                                   / 38</a:t>
            </a:r>
            <a:endParaRPr lang="en-US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3798C446-4AC2-4A23-A804-ABC160B486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>
            <p:custDataLst>
              <p:tags r:id="rId15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gi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hronos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slYxmU8xl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2D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OpenGL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24200" y="741739"/>
            <a:ext cx="3047403" cy="2238841"/>
            <a:chOff x="2681393" y="754380"/>
            <a:chExt cx="3047403" cy="223884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" t="5794" r="1331" b="2390"/>
            <a:stretch/>
          </p:blipFill>
          <p:spPr bwMode="auto">
            <a:xfrm>
              <a:off x="2681393" y="754380"/>
              <a:ext cx="3047402" cy="2238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681394" y="754380"/>
              <a:ext cx="3047402" cy="2217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</a:t>
            </a:r>
            <a:r>
              <a:rPr lang="en-US" smtClean="0"/>
              <a:t>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315200" y="285750"/>
            <a:ext cx="1600200" cy="1371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3600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Interaction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Consider a simple clock example:</a:t>
            </a:r>
          </a:p>
          <a:p>
            <a:r>
              <a:rPr lang="en-US" dirty="0" smtClean="0"/>
              <a:t>User clicks minute hand, location must be mapped to relevant application object; called </a:t>
            </a:r>
            <a:r>
              <a:rPr lang="en-US" i="1" dirty="0" smtClean="0"/>
              <a:t>pick correlation</a:t>
            </a:r>
          </a:p>
          <a:p>
            <a:r>
              <a:rPr lang="en-US" dirty="0" smtClean="0"/>
              <a:t>Developer </a:t>
            </a:r>
            <a:r>
              <a:rPr lang="en-US" dirty="0"/>
              <a:t>responsible for </a:t>
            </a:r>
            <a:r>
              <a:rPr lang="en-US" i="1" dirty="0"/>
              <a:t>pick correlation </a:t>
            </a:r>
            <a:r>
              <a:rPr lang="en-US" dirty="0"/>
              <a:t>(usually some kind of "point-in-bounding box rectangle" test based on pick </a:t>
            </a:r>
            <a:r>
              <a:rPr lang="en-US" dirty="0" smtClean="0"/>
              <a:t>coordinates)</a:t>
            </a:r>
            <a:endParaRPr lang="en-US" dirty="0"/>
          </a:p>
          <a:p>
            <a:pPr lvl="1"/>
            <a:r>
              <a:rPr lang="en-US" dirty="0"/>
              <a:t>find top-most object at clicked location</a:t>
            </a:r>
          </a:p>
          <a:p>
            <a:pPr lvl="1"/>
            <a:r>
              <a:rPr lang="en-US" dirty="0"/>
              <a:t>may need to find entire composite object hierarchy from lowest-level primitive to highest level composite 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triangle -&gt; </a:t>
            </a:r>
            <a:r>
              <a:rPr lang="en-US" dirty="0"/>
              <a:t>hand -&gt; </a:t>
            </a:r>
            <a:r>
              <a:rPr lang="en-US" dirty="0" smtClean="0"/>
              <a:t>clock</a:t>
            </a:r>
          </a:p>
          <a:p>
            <a:r>
              <a:rPr lang="en-US" dirty="0" smtClean="0"/>
              <a:t>Solution: </a:t>
            </a:r>
            <a:r>
              <a:rPr lang="en-US" b="1" i="1" dirty="0" smtClean="0"/>
              <a:t>retained mode </a:t>
            </a:r>
            <a:r>
              <a:rPr lang="en-US" dirty="0" smtClean="0"/>
              <a:t>can do </a:t>
            </a:r>
            <a:r>
              <a:rPr lang="en-US" i="1" dirty="0" smtClean="0"/>
              <a:t>pick correlation, </a:t>
            </a:r>
            <a:r>
              <a:rPr lang="en-US" dirty="0" smtClean="0"/>
              <a:t>as it has a representation of scene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Early </a:t>
            </a:r>
            <a:r>
              <a:rPr lang="en-US" dirty="0"/>
              <a:t>Graphics </a:t>
            </a:r>
            <a:r>
              <a:rPr lang="en-US" dirty="0" smtClean="0"/>
              <a:t>Platforms (3/3)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771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Device-independent floating point coordinate system</a:t>
            </a:r>
          </a:p>
          <a:p>
            <a:pPr lvl="1"/>
            <a:r>
              <a:rPr lang="en-US" dirty="0" smtClean="0"/>
              <a:t>packages convert “application-space" to "device-space" coordinates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Specification of hierarchy</a:t>
            </a:r>
          </a:p>
          <a:p>
            <a:pPr lvl="1"/>
            <a:r>
              <a:rPr lang="en-US" dirty="0" smtClean="0"/>
              <a:t>support building scenes as hierarchy of objects, using transforms (scale, rotate, translate) to place children into parents' coordinate systems</a:t>
            </a:r>
          </a:p>
          <a:p>
            <a:pPr lvl="1"/>
            <a:r>
              <a:rPr lang="en-US" dirty="0" smtClean="0"/>
              <a:t>support manipulating composites as coherent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Smart Objects (Widgets, etc.)</a:t>
            </a:r>
          </a:p>
          <a:p>
            <a:pPr lvl="1"/>
            <a:r>
              <a:rPr lang="en-US" dirty="0" smtClean="0"/>
              <a:t>graphic objects have innate behaviors and interaction responses</a:t>
            </a:r>
          </a:p>
          <a:p>
            <a:pPr lvl="1"/>
            <a:r>
              <a:rPr lang="en-US" dirty="0" smtClean="0"/>
              <a:t>e.g. button that automatically highlights itself when cursor is over it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Graphics Platforms (1/2)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Graphics Platforms (2/2)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71551"/>
            <a:ext cx="4381500" cy="356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839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Immediate Mode (OpenGL, DirectX)</a:t>
            </a:r>
          </a:p>
          <a:p>
            <a:r>
              <a:rPr lang="en-US" sz="1800" b="1" dirty="0" smtClean="0"/>
              <a:t>Application model</a:t>
            </a:r>
            <a:r>
              <a:rPr lang="en-US" sz="1800" dirty="0" smtClean="0"/>
              <a:t>: stores both geometric information and non-geometric information in Application Database.</a:t>
            </a:r>
          </a:p>
          <a:p>
            <a:r>
              <a:rPr lang="en-US" sz="1800" dirty="0" smtClean="0"/>
              <a:t>Platform keeps no record of primitives that compose scene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Immediate Mode Vs Retained Mode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857250"/>
            <a:ext cx="8839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Retained Mode (WPF, SVG)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b="1" dirty="0" smtClean="0"/>
              <a:t>Application model</a:t>
            </a:r>
            <a:r>
              <a:rPr lang="en-US" sz="1800" dirty="0" smtClean="0"/>
              <a:t>  in app and </a:t>
            </a:r>
            <a:r>
              <a:rPr lang="en-US" sz="1800" b="1" dirty="0" smtClean="0"/>
              <a:t>Display model </a:t>
            </a:r>
            <a:r>
              <a:rPr lang="en-US" sz="1800" dirty="0" smtClean="0"/>
              <a:t>in platform</a:t>
            </a:r>
            <a:endParaRPr lang="en-US" sz="1800" b="1" dirty="0" smtClean="0"/>
          </a:p>
          <a:p>
            <a:r>
              <a:rPr lang="en-US" sz="1800" b="1" dirty="0" smtClean="0"/>
              <a:t>Display model </a:t>
            </a:r>
            <a:r>
              <a:rPr lang="en-US" sz="1800" dirty="0" smtClean="0"/>
              <a:t>contains information that defines geometry to be viewed</a:t>
            </a:r>
          </a:p>
          <a:p>
            <a:r>
              <a:rPr lang="en-US" sz="1800" b="1" dirty="0" smtClean="0"/>
              <a:t>Display model</a:t>
            </a:r>
            <a:r>
              <a:rPr lang="en-US" sz="1800" dirty="0" smtClean="0"/>
              <a:t> is a geometric subset of </a:t>
            </a:r>
            <a:r>
              <a:rPr lang="en-US" sz="1800" b="1" dirty="0" smtClean="0"/>
              <a:t>Application model </a:t>
            </a:r>
            <a:r>
              <a:rPr lang="en-US" sz="1800" dirty="0" smtClean="0"/>
              <a:t>(typically a scene graph)</a:t>
            </a:r>
            <a:endParaRPr lang="en-US" sz="1800" b="1" dirty="0" smtClean="0"/>
          </a:p>
          <a:p>
            <a:r>
              <a:rPr lang="en-US" sz="1800" dirty="0" smtClean="0"/>
              <a:t>Simple drawing application does not need </a:t>
            </a:r>
            <a:r>
              <a:rPr lang="en-US" sz="1800" b="1" dirty="0" smtClean="0"/>
              <a:t>Application model </a:t>
            </a:r>
            <a:r>
              <a:rPr lang="en-US" sz="1800" dirty="0" smtClean="0"/>
              <a:t>(e.g., clock example)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647950"/>
            <a:ext cx="6386513" cy="163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Immediate Mode Vs Retained Mode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5631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dirty="0"/>
              <a:t>No right answer on which to use – context-dependent tradeoffs (see Chapter 16)</a:t>
            </a:r>
          </a:p>
        </p:txBody>
      </p:sp>
    </p:spTree>
    <p:extLst>
      <p:ext uri="{BB962C8B-B14F-4D97-AF65-F5344CB8AC3E}">
        <p14:creationId xmlns:p14="http://schemas.microsoft.com/office/powerpoint/2010/main" val="29289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11138"/>
            <a:ext cx="8229600" cy="3600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Immediate-mode graphics API</a:t>
            </a:r>
          </a:p>
          <a:p>
            <a:pPr lvl="1"/>
            <a:r>
              <a:rPr lang="en-US" dirty="0" smtClean="0"/>
              <a:t>No display model, application must direct</a:t>
            </a:r>
            <a:br>
              <a:rPr lang="en-US" dirty="0" smtClean="0"/>
            </a:br>
            <a:r>
              <a:rPr lang="en-US" dirty="0" smtClean="0"/>
              <a:t>OpenGL to draw primitives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in C, also works in C++</a:t>
            </a:r>
          </a:p>
          <a:p>
            <a:pPr lvl="1"/>
            <a:r>
              <a:rPr lang="en-US" dirty="0" smtClean="0"/>
              <a:t>Bindings available for many other programming languages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Also available on mobile (OpenGL ES*) and in the browser (</a:t>
            </a:r>
            <a:r>
              <a:rPr lang="en-US" dirty="0" err="1" smtClean="0"/>
              <a:t>WebGL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platforms provide ‘glue’ code for initializing OpenGL within the desktop manager (e.g. GLX, WGL)</a:t>
            </a:r>
          </a:p>
          <a:p>
            <a:pPr lvl="2"/>
            <a:r>
              <a:rPr lang="en-US" dirty="0" smtClean="0"/>
              <a:t>Labs use </a:t>
            </a:r>
            <a:r>
              <a:rPr lang="en-US" dirty="0" err="1" smtClean="0"/>
              <a:t>Qt</a:t>
            </a:r>
            <a:r>
              <a:rPr lang="en-US" dirty="0" smtClean="0"/>
              <a:t> library to abstract this away</a:t>
            </a:r>
          </a:p>
          <a:p>
            <a:pPr lvl="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OpenGL (1/3)</a:t>
            </a:r>
            <a:endParaRPr lang="en-US" dirty="0"/>
          </a:p>
        </p:txBody>
      </p:sp>
      <p:pic>
        <p:nvPicPr>
          <p:cNvPr id="1026" name="Picture 2" descr="OpenGL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242185" cy="9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44577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* - ES: “Embedded Systems”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30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Created by Silicon Graphics Inc. (SGI, </a:t>
            </a:r>
            <a:r>
              <a:rPr lang="en-US" dirty="0" smtClean="0">
                <a:hlinkClick r:id="rId3"/>
              </a:rPr>
              <a:t>http://sgi.com</a:t>
            </a:r>
            <a:r>
              <a:rPr lang="en-US" dirty="0" smtClean="0"/>
              <a:t>) in 1992, now managed by the non-profit </a:t>
            </a:r>
            <a:r>
              <a:rPr lang="en-US" dirty="0" err="1" smtClean="0"/>
              <a:t>Khronos</a:t>
            </a:r>
            <a:r>
              <a:rPr lang="en-US" dirty="0" smtClean="0"/>
              <a:t> Group (</a:t>
            </a:r>
            <a:r>
              <a:rPr lang="en-US" dirty="0" smtClean="0">
                <a:hlinkClick r:id="rId4"/>
              </a:rPr>
              <a:t>http://khronos.org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Originally aimed to allow any OpenGL program to run on a variety of graphics hardware devices</a:t>
            </a:r>
          </a:p>
          <a:p>
            <a:r>
              <a:rPr lang="en-US" dirty="0" smtClean="0"/>
              <a:t>Invented when “fixed-function” hardware was the norm</a:t>
            </a:r>
          </a:p>
          <a:p>
            <a:pPr lvl="1"/>
            <a:r>
              <a:rPr lang="en-US" dirty="0" smtClean="0"/>
              <a:t>Techniques were implemented in the hardware; OpenGL calls sent commands to the hardware  to activate / configure different features</a:t>
            </a:r>
          </a:p>
          <a:p>
            <a:r>
              <a:rPr lang="en-US" dirty="0" smtClean="0"/>
              <a:t>Now supports programmable hardware</a:t>
            </a:r>
          </a:p>
          <a:p>
            <a:pPr lvl="1"/>
            <a:r>
              <a:rPr lang="en-US" dirty="0"/>
              <a:t>Modern graphics cards are miniature, </a:t>
            </a:r>
            <a:r>
              <a:rPr lang="en-US" dirty="0" smtClean="0"/>
              <a:t>highly parallel </a:t>
            </a:r>
            <a:r>
              <a:rPr lang="en-US" dirty="0"/>
              <a:t>computers </a:t>
            </a:r>
            <a:r>
              <a:rPr lang="en-US" dirty="0" smtClean="0"/>
              <a:t>themselves, with multi-core GPUs, on-board RAM, etc.  </a:t>
            </a:r>
          </a:p>
          <a:p>
            <a:pPr lvl="1"/>
            <a:r>
              <a:rPr lang="en-US" dirty="0" smtClean="0"/>
              <a:t>GPUs can run simple programs (called “</a:t>
            </a:r>
            <a:r>
              <a:rPr lang="en-US" dirty="0" err="1" smtClean="0"/>
              <a:t>shaders</a:t>
            </a:r>
            <a:r>
              <a:rPr lang="en-US" dirty="0" smtClean="0"/>
              <a:t>”), which render the scene while the CPU is busy doing other work</a:t>
            </a:r>
          </a:p>
          <a:p>
            <a:pPr lvl="1"/>
            <a:r>
              <a:rPr lang="en-US" dirty="0" smtClean="0"/>
              <a:t>Programmers can implement new features in </a:t>
            </a:r>
            <a:r>
              <a:rPr lang="en-US" dirty="0" err="1" smtClean="0"/>
              <a:t>shaders</a:t>
            </a:r>
            <a:r>
              <a:rPr lang="en-US" dirty="0" smtClean="0"/>
              <a:t> instead of waiting for hardware vendors to support them in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OpenGL (2/3)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Fixed-function API provides features that make it easier to prototype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the package implements much of the linear algebra needed to move objects on the screen</a:t>
            </a:r>
          </a:p>
          <a:p>
            <a:pPr lvl="1"/>
            <a:r>
              <a:rPr lang="en-US" dirty="0" smtClean="0"/>
              <a:t>GL utility library (“GLU”) provides additional high-level utilities</a:t>
            </a:r>
          </a:p>
          <a:p>
            <a:pPr lvl="1"/>
            <a:endParaRPr lang="en-US" dirty="0"/>
          </a:p>
          <a:p>
            <a:r>
              <a:rPr lang="en-US" dirty="0" smtClean="0"/>
              <a:t>Programmable API implements most of the fixed-function API for backwards compatibility, but still uses </a:t>
            </a:r>
            <a:r>
              <a:rPr lang="en-US" dirty="0" err="1" smtClean="0"/>
              <a:t>shaders</a:t>
            </a:r>
            <a:r>
              <a:rPr lang="en-US" dirty="0" smtClean="0"/>
              <a:t> in the background</a:t>
            </a:r>
          </a:p>
          <a:p>
            <a:pPr lvl="1"/>
            <a:r>
              <a:rPr lang="en-US" dirty="0" smtClean="0"/>
              <a:t>Only true for desktop; must use </a:t>
            </a:r>
            <a:r>
              <a:rPr lang="en-US" dirty="0" err="1" smtClean="0"/>
              <a:t>shaders</a:t>
            </a:r>
            <a:r>
              <a:rPr lang="en-US" dirty="0" smtClean="0"/>
              <a:t> to program with OpenGL ES 2.0+ or </a:t>
            </a:r>
            <a:r>
              <a:rPr lang="en-US" dirty="0" err="1" smtClean="0"/>
              <a:t>WebGL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OpenGL (3/3)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30" y="159662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Objects in OpenGL are composed of triangles and quads. We can use these to build arbitrary polygons, and approximate smooth shapes.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Shapes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1651"/>
            <a:ext cx="1750219" cy="179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61215"/>
            <a:ext cx="1750219" cy="179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1710" y="3740199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complex polygon made of triangle primitives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3774198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complex polygon made of quad primitives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6559" y="3739753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approximate circle made of triangle primitives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11"/>
          <a:stretch/>
        </p:blipFill>
        <p:spPr bwMode="auto">
          <a:xfrm>
            <a:off x="5562601" y="514350"/>
            <a:ext cx="3000375" cy="17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85850"/>
            <a:ext cx="8229600" cy="3600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Cartesian coordinates in math, engineering</a:t>
            </a:r>
          </a:p>
          <a:p>
            <a:pPr lvl="1"/>
            <a:r>
              <a:rPr lang="en-US" dirty="0" smtClean="0"/>
              <a:t>typically modeled as floating point</a:t>
            </a:r>
          </a:p>
          <a:p>
            <a:pPr lvl="1"/>
            <a:r>
              <a:rPr lang="en-US" dirty="0" smtClean="0"/>
              <a:t>typically X increasing right, Y increasing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Display (physical) coordinates</a:t>
            </a:r>
          </a:p>
          <a:p>
            <a:pPr lvl="1"/>
            <a:r>
              <a:rPr lang="en-US" dirty="0" smtClean="0"/>
              <a:t>integer only</a:t>
            </a:r>
          </a:p>
          <a:p>
            <a:pPr lvl="1"/>
            <a:r>
              <a:rPr lang="en-US" dirty="0" smtClean="0"/>
              <a:t>typically X increasing right, Y increasing</a:t>
            </a:r>
            <a:br>
              <a:rPr lang="en-US" dirty="0" smtClean="0"/>
            </a:br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1 unit = 1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we want to be insulated from physical display coordinates</a:t>
            </a:r>
          </a:p>
          <a:p>
            <a:pPr lvl="1"/>
            <a:r>
              <a:rPr lang="en-US" dirty="0" smtClean="0"/>
              <a:t>OpenGL is the intermediary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(1/6)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2"/>
          <a:stretch/>
        </p:blipFill>
        <p:spPr bwMode="auto">
          <a:xfrm>
            <a:off x="5457053" y="2270262"/>
            <a:ext cx="22288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well-known industry standard for real-time 2D and 3D computer graphics</a:t>
            </a:r>
          </a:p>
          <a:p>
            <a:endParaRPr lang="en-US" dirty="0"/>
          </a:p>
          <a:p>
            <a:r>
              <a:rPr lang="en-US" dirty="0" smtClean="0"/>
              <a:t>Available on most platforms</a:t>
            </a:r>
          </a:p>
          <a:p>
            <a:pPr lvl="1"/>
            <a:r>
              <a:rPr lang="en-US" dirty="0" smtClean="0"/>
              <a:t>Desktop operating systems, mobile devices (OpenGL ES), browsers (</a:t>
            </a:r>
            <a:r>
              <a:rPr lang="en-US" dirty="0" err="1" smtClean="0"/>
              <a:t>WebGL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Older (OpenGL 1.0) API provides features for rapid prototyping; newer API (OpenGL 2.0 and newer) provides more flexibility and control</a:t>
            </a:r>
          </a:p>
          <a:p>
            <a:pPr lvl="1"/>
            <a:r>
              <a:rPr lang="en-US" dirty="0" smtClean="0"/>
              <a:t>Many old features available in new API as “deprecated” functionality</a:t>
            </a:r>
          </a:p>
          <a:p>
            <a:pPr lvl="1"/>
            <a:r>
              <a:rPr lang="en-US" dirty="0" smtClean="0"/>
              <a:t>Today we will use the old API exclusively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use a mix of the old and new APIs in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About OpenGL?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3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9016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848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OpenGL Coordinates</a:t>
            </a:r>
          </a:p>
          <a:p>
            <a:pPr lvl="1"/>
            <a:r>
              <a:rPr lang="en-US" dirty="0" smtClean="0"/>
              <a:t>Choose a convention</a:t>
            </a:r>
          </a:p>
          <a:p>
            <a:pPr lvl="2"/>
            <a:r>
              <a:rPr lang="en-US" dirty="0" smtClean="0"/>
              <a:t>For us: X increases right, Y increases up</a:t>
            </a:r>
          </a:p>
          <a:p>
            <a:pPr lvl="1"/>
            <a:r>
              <a:rPr lang="en-US" dirty="0" smtClean="0"/>
              <a:t>Units are based on the size of the </a:t>
            </a:r>
            <a:br>
              <a:rPr lang="en-US" dirty="0" smtClean="0"/>
            </a:br>
            <a:r>
              <a:rPr lang="en-US" dirty="0" smtClean="0"/>
              <a:t>window or screen</a:t>
            </a:r>
          </a:p>
          <a:p>
            <a:pPr lvl="2"/>
            <a:r>
              <a:rPr lang="en-US" dirty="0" smtClean="0"/>
              <a:t>Visible area stretches to fill window</a:t>
            </a:r>
          </a:p>
          <a:p>
            <a:pPr lvl="2"/>
            <a:r>
              <a:rPr lang="en-US" dirty="0" smtClean="0"/>
              <a:t>Units are percentage of window size, don’t correspond to physical units or pixels</a:t>
            </a:r>
          </a:p>
          <a:p>
            <a:r>
              <a:rPr lang="en-US" dirty="0" smtClean="0"/>
              <a:t>Define coordinate system using the </a:t>
            </a:r>
            <a:r>
              <a:rPr lang="en-US" b="1" dirty="0" smtClean="0"/>
              <a:t>projection matrix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(GL_PROJECTION_MATRIX);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Select the projection matrix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glOrtho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(-1,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X coordinate of left edge</a:t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1,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X coordinate of right 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-1,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Y coordinate of bottom edge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1,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Y coordinate of top edge</a:t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1,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Z coordinate of the “near” plane</a:t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-1);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Z coordinate of the “far” plane</a:t>
            </a:r>
          </a:p>
          <a:p>
            <a:pPr lvl="1"/>
            <a:r>
              <a:rPr lang="en-US" dirty="0" smtClean="0"/>
              <a:t>These settings are also the OpenGL defaults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(2/6)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25364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choices on how to </a:t>
            </a:r>
            <a:r>
              <a:rPr lang="en-US" dirty="0" smtClean="0"/>
              <a:t>think</a:t>
            </a:r>
          </a:p>
          <a:p>
            <a:pPr lvl="1"/>
            <a:r>
              <a:rPr lang="en-US" dirty="0" smtClean="0"/>
              <a:t>Draw everything in OpenGL coordinate system</a:t>
            </a:r>
          </a:p>
          <a:p>
            <a:pPr lvl="1"/>
            <a:r>
              <a:rPr lang="en-US" dirty="0" smtClean="0"/>
              <a:t>This is inconvenient: instead choose your own abstract object coordinate system to suit your needs, then specify all the primitives in your object to OpenGL using these coordinates. Specify a </a:t>
            </a:r>
            <a:r>
              <a:rPr lang="en-US" b="1" dirty="0" smtClean="0"/>
              <a:t>transformation</a:t>
            </a:r>
            <a:r>
              <a:rPr lang="en-US" dirty="0" smtClean="0"/>
              <a:t> to map the object coordinates to OpenGL coordinates.</a:t>
            </a:r>
          </a:p>
          <a:p>
            <a:pPr lvl="2"/>
            <a:r>
              <a:rPr lang="en-US" dirty="0" smtClean="0"/>
              <a:t>Latter </a:t>
            </a:r>
            <a:r>
              <a:rPr lang="en-US" dirty="0" err="1" smtClean="0"/>
              <a:t>coords</a:t>
            </a:r>
            <a:r>
              <a:rPr lang="en-US" dirty="0" smtClean="0"/>
              <a:t> called “application coordinates” in 2D, “world coordinates” in 3D</a:t>
            </a:r>
          </a:p>
          <a:p>
            <a:pPr lvl="1"/>
            <a:r>
              <a:rPr lang="en-US" dirty="0" smtClean="0"/>
              <a:t>When we say “</a:t>
            </a:r>
            <a:r>
              <a:rPr lang="en-US" b="1" dirty="0" smtClean="0"/>
              <a:t>transformation,”</a:t>
            </a:r>
            <a:r>
              <a:rPr lang="en-US" dirty="0" smtClean="0"/>
              <a:t> we usually mean a composition of scale, rotate and translate transforms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Systems (</a:t>
            </a:r>
            <a:r>
              <a:rPr lang="en-US" dirty="0" smtClean="0"/>
              <a:t>3/6)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486149"/>
            <a:ext cx="4286250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77020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Object</a:t>
            </a:r>
          </a:p>
          <a:p>
            <a:pPr algn="r"/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9133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Display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19500" y="3257550"/>
            <a:ext cx="114300" cy="762000"/>
          </a:xfrm>
          <a:prstGeom prst="straightConnector1">
            <a:avLst/>
          </a:prstGeom>
          <a:ln w="44450" cap="rnd"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/ 31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4700587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OpenGL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600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illustrate the use of OpenGL by going through step-by-step how to create a simple clock application</a:t>
            </a:r>
          </a:p>
          <a:p>
            <a:r>
              <a:rPr lang="en-US" dirty="0" smtClean="0"/>
              <a:t>Start by drawing a square for the clock face: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The result is a square centered</a:t>
            </a:r>
            <a:br>
              <a:rPr lang="en-US" dirty="0" smtClean="0"/>
            </a:br>
            <a:r>
              <a:rPr lang="en-US" dirty="0" smtClean="0"/>
              <a:t>in the window: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(4/6)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188719" y="1885950"/>
            <a:ext cx="2468881" cy="1752600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glBegin(GL_QUADS);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glVertex2f(-.7, -.7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-.7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glVertex2f(-.7, 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glEnd();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58787"/>
            <a:ext cx="2857500" cy="18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4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995862" y="3412991"/>
            <a:ext cx="2928938" cy="1476768"/>
            <a:chOff x="5279231" y="3270521"/>
            <a:chExt cx="2928938" cy="1476768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231" y="3270521"/>
              <a:ext cx="2928938" cy="1307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096001" y="3530450"/>
              <a:ext cx="1295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Webdings" pitchFamily="18" charset="2"/>
                </a:rPr>
                <a:t>N</a:t>
              </a:r>
              <a:endParaRPr lang="en-US" sz="6000" dirty="0">
                <a:latin typeface="Webdings" pitchFamily="18" charset="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9573" y="3546960"/>
              <a:ext cx="16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US" sz="7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59122" y="3409950"/>
            <a:ext cx="2928938" cy="1443755"/>
            <a:chOff x="1259122" y="3287024"/>
            <a:chExt cx="2928938" cy="144375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122" y="3287024"/>
              <a:ext cx="2928938" cy="1307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057401" y="3530329"/>
              <a:ext cx="1295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Webdings" pitchFamily="18" charset="2"/>
                </a:rPr>
                <a:t>N</a:t>
              </a:r>
              <a:endParaRPr lang="en-US" sz="6000" dirty="0">
                <a:latin typeface="Webdings" pitchFamily="18" charset="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3530450"/>
              <a:ext cx="16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rgbClr val="008000"/>
                  </a:solidFill>
                </a:rPr>
                <a:t>✓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45663"/>
            <a:ext cx="8229600" cy="17022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Order is important: </a:t>
            </a:r>
            <a:r>
              <a:rPr lang="en-US" dirty="0"/>
              <a:t>v</a:t>
            </a:r>
            <a:r>
              <a:rPr lang="en-US" dirty="0" smtClean="0"/>
              <a:t>ertices must be specified in </a:t>
            </a:r>
            <a:r>
              <a:rPr lang="en-US" b="1" dirty="0" smtClean="0"/>
              <a:t>counter-clockwise</a:t>
            </a:r>
            <a:r>
              <a:rPr lang="en-US" dirty="0" smtClean="0"/>
              <a:t> order relative to the viewer. Otherwise nothing shows up!</a:t>
            </a:r>
          </a:p>
          <a:p>
            <a:pPr lvl="1"/>
            <a:r>
              <a:rPr lang="en-US" dirty="0" smtClean="0"/>
              <a:t>Winding order determines the direction of the lighting normal vector; if the normal is pointing the wrong way, we won’t see anything</a:t>
            </a:r>
          </a:p>
          <a:p>
            <a:pPr lvl="1"/>
            <a:r>
              <a:rPr lang="en-US" dirty="0" smtClean="0"/>
              <a:t>Counter-clockwise winding consistent with the right-hand rule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467600" cy="240983"/>
          </a:xfrm>
        </p:spPr>
        <p:txBody>
          <a:bodyPr/>
          <a:lstStyle/>
          <a:p>
            <a:r>
              <a:rPr lang="en-US" dirty="0" smtClean="0"/>
              <a:t>2D Graphics using WPF 2D -- 9/13/2011                                                                   / 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Winding Order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1285709" y="2298833"/>
            <a:ext cx="2514600" cy="914400"/>
          </a:xfrm>
          <a:prstGeom prst="rect">
            <a:avLst/>
          </a:prstGeom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(-.7, -.7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-.7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glVertex2f(-.7, 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0" y="2298833"/>
            <a:ext cx="2514600" cy="882517"/>
          </a:xfrm>
          <a:prstGeom prst="rect">
            <a:avLst/>
          </a:prstGeom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(-.7, -.7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(-.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glVertex2f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( 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7, -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600" noProof="1">
                <a:latin typeface="Consolas" pitchFamily="49" charset="0"/>
                <a:ea typeface="Calibri"/>
                <a:cs typeface="Consolas" pitchFamily="49" charset="0"/>
              </a:rPr>
              <a:t>7</a:t>
            </a:r>
            <a:r>
              <a:rPr lang="en-US" sz="1600" noProof="1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noProof="1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3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8001000" cy="3714750"/>
          </a:xfrm>
        </p:spPr>
        <p:txBody>
          <a:bodyPr>
            <a:normAutofit/>
          </a:bodyPr>
          <a:lstStyle/>
          <a:p>
            <a:r>
              <a:rPr lang="en-US" dirty="0"/>
              <a:t>Geometric Transformations in </a:t>
            </a:r>
            <a:r>
              <a:rPr lang="en-US" dirty="0" smtClean="0"/>
              <a:t>2D (relative to a center for Scale and Rotate!)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48200" y="1200150"/>
            <a:ext cx="4038600" cy="360045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Positive angles rotate counter-clockwise</a:t>
            </a:r>
          </a:p>
          <a:p>
            <a:r>
              <a:rPr lang="en-US" dirty="0" smtClean="0"/>
              <a:t>Transformations can </a:t>
            </a:r>
            <a:r>
              <a:rPr lang="en-US" dirty="0"/>
              <a:t>be </a:t>
            </a:r>
            <a:r>
              <a:rPr lang="en-US" b="1" dirty="0"/>
              <a:t>composed</a:t>
            </a:r>
            <a:r>
              <a:rPr lang="en-US" dirty="0"/>
              <a:t> </a:t>
            </a:r>
            <a:r>
              <a:rPr lang="en-US" dirty="0" smtClean="0"/>
              <a:t>(matrix composition) but </a:t>
            </a:r>
            <a:r>
              <a:rPr lang="en-US" dirty="0"/>
              <a:t>are NOT commutative, so proper order is vital</a:t>
            </a:r>
          </a:p>
          <a:p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Transformations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" y="1475593"/>
            <a:ext cx="4190999" cy="1422054"/>
            <a:chOff x="457199" y="1967456"/>
            <a:chExt cx="4623615" cy="1896071"/>
          </a:xfrm>
        </p:grpSpPr>
        <p:grpSp>
          <p:nvGrpSpPr>
            <p:cNvPr id="13322" name="Group 35"/>
            <p:cNvGrpSpPr>
              <a:grpSpLocks/>
            </p:cNvGrpSpPr>
            <p:nvPr/>
          </p:nvGrpSpPr>
          <p:grpSpPr bwMode="auto">
            <a:xfrm>
              <a:off x="457200" y="1967456"/>
              <a:ext cx="1629899" cy="1574802"/>
              <a:chOff x="340769" y="2194560"/>
              <a:chExt cx="1222683" cy="1730988"/>
            </a:xfrm>
          </p:grpSpPr>
          <p:grpSp>
            <p:nvGrpSpPr>
              <p:cNvPr id="13343" name="Group 9"/>
              <p:cNvGrpSpPr>
                <a:grpSpLocks/>
              </p:cNvGrpSpPr>
              <p:nvPr/>
            </p:nvGrpSpPr>
            <p:grpSpPr bwMode="auto">
              <a:xfrm>
                <a:off x="340769" y="2194560"/>
                <a:ext cx="1222683" cy="1316736"/>
                <a:chOff x="608993" y="3505200"/>
                <a:chExt cx="990600" cy="1066800"/>
              </a:xfrm>
            </p:grpSpPr>
            <p:sp>
              <p:nvSpPr>
                <p:cNvPr id="6" name="AutoShape 28"/>
                <p:cNvSpPr>
                  <a:spLocks noChangeArrowheads="1"/>
                </p:cNvSpPr>
                <p:nvPr/>
              </p:nvSpPr>
              <p:spPr bwMode="auto">
                <a:xfrm rot="16200000">
                  <a:off x="913924" y="3920565"/>
                  <a:ext cx="315089" cy="266293"/>
                </a:xfrm>
                <a:prstGeom prst="homePlate">
                  <a:avLst>
                    <a:gd name="adj" fmla="val 29613"/>
                  </a:avLst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/>
                </a:p>
              </p:txBody>
            </p:sp>
            <p:grpSp>
              <p:nvGrpSpPr>
                <p:cNvPr id="13346" name="Group 7"/>
                <p:cNvGrpSpPr>
                  <a:grpSpLocks/>
                </p:cNvGrpSpPr>
                <p:nvPr/>
              </p:nvGrpSpPr>
              <p:grpSpPr bwMode="auto">
                <a:xfrm>
                  <a:off x="608993" y="3505200"/>
                  <a:ext cx="990600" cy="1066800"/>
                  <a:chOff x="608993" y="3505200"/>
                  <a:chExt cx="990600" cy="1066800"/>
                </a:xfrm>
              </p:grpSpPr>
              <p:sp>
                <p:nvSpPr>
                  <p:cNvPr id="1334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075765" y="3505200"/>
                    <a:ext cx="0" cy="10668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8" name="Line 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04293" y="3576637"/>
                    <a:ext cx="0" cy="9906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44" name="TextBox 27"/>
              <p:cNvSpPr txBox="1">
                <a:spLocks noChangeArrowheads="1"/>
              </p:cNvSpPr>
              <p:nvPr/>
            </p:nvSpPr>
            <p:spPr bwMode="auto">
              <a:xfrm>
                <a:off x="626579" y="3474479"/>
                <a:ext cx="664025" cy="451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b="0" dirty="0"/>
                  <a:t>Original</a:t>
                </a:r>
              </a:p>
            </p:txBody>
          </p:sp>
        </p:grpSp>
        <p:grpSp>
          <p:nvGrpSpPr>
            <p:cNvPr id="13323" name="Group 34"/>
            <p:cNvGrpSpPr>
              <a:grpSpLocks/>
            </p:cNvGrpSpPr>
            <p:nvPr/>
          </p:nvGrpSpPr>
          <p:grpSpPr bwMode="auto">
            <a:xfrm>
              <a:off x="2230200" y="1967456"/>
              <a:ext cx="1629899" cy="1574802"/>
              <a:chOff x="2011143" y="2194560"/>
              <a:chExt cx="1222683" cy="1730988"/>
            </a:xfrm>
          </p:grpSpPr>
          <p:grpSp>
            <p:nvGrpSpPr>
              <p:cNvPr id="13338" name="Group 25"/>
              <p:cNvGrpSpPr>
                <a:grpSpLocks/>
              </p:cNvGrpSpPr>
              <p:nvPr/>
            </p:nvGrpSpPr>
            <p:grpSpPr bwMode="auto">
              <a:xfrm>
                <a:off x="2011143" y="2194560"/>
                <a:ext cx="1222683" cy="1316736"/>
                <a:chOff x="2206145" y="2127507"/>
                <a:chExt cx="990600" cy="1066800"/>
              </a:xfrm>
            </p:grpSpPr>
            <p:sp>
              <p:nvSpPr>
                <p:cNvPr id="15" name="AutoShape 28"/>
                <p:cNvSpPr>
                  <a:spLocks noChangeArrowheads="1"/>
                </p:cNvSpPr>
                <p:nvPr/>
              </p:nvSpPr>
              <p:spPr bwMode="auto">
                <a:xfrm rot="16200000">
                  <a:off x="2858440" y="2220067"/>
                  <a:ext cx="315088" cy="266293"/>
                </a:xfrm>
                <a:prstGeom prst="homePlate">
                  <a:avLst>
                    <a:gd name="adj" fmla="val 29613"/>
                  </a:avLst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/>
                </a:p>
              </p:txBody>
            </p:sp>
            <p:sp>
              <p:nvSpPr>
                <p:cNvPr id="13341" name="Line 10"/>
                <p:cNvSpPr>
                  <a:spLocks noChangeShapeType="1"/>
                </p:cNvSpPr>
                <p:nvPr/>
              </p:nvSpPr>
              <p:spPr bwMode="auto">
                <a:xfrm>
                  <a:off x="2672917" y="2127507"/>
                  <a:ext cx="0" cy="1066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2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2700791" y="2198291"/>
                  <a:ext cx="1307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39" name="TextBox 28"/>
              <p:cNvSpPr txBox="1">
                <a:spLocks noChangeArrowheads="1"/>
              </p:cNvSpPr>
              <p:nvPr/>
            </p:nvSpPr>
            <p:spPr bwMode="auto">
              <a:xfrm>
                <a:off x="2216846" y="3474479"/>
                <a:ext cx="750749" cy="451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b="0" dirty="0"/>
                  <a:t>Translate</a:t>
                </a:r>
              </a:p>
            </p:txBody>
          </p:sp>
        </p:grpSp>
        <p:sp>
          <p:nvSpPr>
            <p:cNvPr id="13320" name="Rectangle 37"/>
            <p:cNvSpPr>
              <a:spLocks noChangeArrowheads="1"/>
            </p:cNvSpPr>
            <p:nvPr/>
          </p:nvSpPr>
          <p:spPr bwMode="auto">
            <a:xfrm>
              <a:off x="457199" y="3412122"/>
              <a:ext cx="4623615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0" dirty="0" err="1" smtClean="0">
                  <a:latin typeface="Consolas" pitchFamily="49" charset="0"/>
                  <a:cs typeface="Consolas" pitchFamily="49" charset="0"/>
                </a:rPr>
                <a:t>glTranslatef</a:t>
              </a:r>
              <a:r>
                <a:rPr lang="en-US" sz="1600" b="0" dirty="0" smtClean="0">
                  <a:latin typeface="Consolas" pitchFamily="49" charset="0"/>
                  <a:cs typeface="Consolas" pitchFamily="49" charset="0"/>
                </a:rPr>
                <a:t>(.1, .1, 0); </a:t>
              </a:r>
              <a:endParaRPr lang="en-US" sz="16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97178" y="1310247"/>
            <a:ext cx="4648200" cy="1587400"/>
            <a:chOff x="4876799" y="1514475"/>
            <a:chExt cx="4648200" cy="2116532"/>
          </a:xfrm>
        </p:grpSpPr>
        <p:grpSp>
          <p:nvGrpSpPr>
            <p:cNvPr id="9" name="Group 8"/>
            <p:cNvGrpSpPr/>
            <p:nvPr/>
          </p:nvGrpSpPr>
          <p:grpSpPr>
            <a:xfrm>
              <a:off x="4876799" y="1514475"/>
              <a:ext cx="4648200" cy="2116532"/>
              <a:chOff x="4876799" y="1514475"/>
              <a:chExt cx="4648200" cy="2116532"/>
            </a:xfrm>
          </p:grpSpPr>
          <p:sp>
            <p:nvSpPr>
              <p:cNvPr id="13321" name="Rectangle 38"/>
              <p:cNvSpPr>
                <a:spLocks noChangeArrowheads="1"/>
              </p:cNvSpPr>
              <p:nvPr/>
            </p:nvSpPr>
            <p:spPr bwMode="auto">
              <a:xfrm>
                <a:off x="4876799" y="3179602"/>
                <a:ext cx="4648200" cy="451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glRotatef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(-45, 0, 0, 1);</a:t>
                </a:r>
                <a:endParaRPr lang="fr-FR" sz="1600" b="0" dirty="0">
                  <a:latin typeface="Consolas" pitchFamily="49" charset="0"/>
                  <a:cs typeface="Consolas" pitchFamily="49" charset="0"/>
                </a:endParaRPr>
              </a:p>
            </p:txBody>
          </p:sp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1514475"/>
                <a:ext cx="1638300" cy="1533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4" name="Group 35"/>
              <p:cNvGrpSpPr>
                <a:grpSpLocks/>
              </p:cNvGrpSpPr>
              <p:nvPr/>
            </p:nvGrpSpPr>
            <p:grpSpPr bwMode="auto">
              <a:xfrm>
                <a:off x="4876800" y="1600199"/>
                <a:ext cx="1629899" cy="1561058"/>
                <a:chOff x="340769" y="2296369"/>
                <a:chExt cx="1222683" cy="1715881"/>
              </a:xfrm>
            </p:grpSpPr>
            <p:grpSp>
              <p:nvGrpSpPr>
                <p:cNvPr id="35" name="Group 9"/>
                <p:cNvGrpSpPr>
                  <a:grpSpLocks/>
                </p:cNvGrpSpPr>
                <p:nvPr/>
              </p:nvGrpSpPr>
              <p:grpSpPr bwMode="auto">
                <a:xfrm>
                  <a:off x="340769" y="2296369"/>
                  <a:ext cx="1222683" cy="1316736"/>
                  <a:chOff x="608993" y="3587684"/>
                  <a:chExt cx="990600" cy="1066800"/>
                </a:xfrm>
              </p:grpSpPr>
              <p:sp>
                <p:nvSpPr>
                  <p:cNvPr id="37" name="AutoShape 2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913924" y="3920565"/>
                    <a:ext cx="315089" cy="266293"/>
                  </a:xfrm>
                  <a:prstGeom prst="homePlate">
                    <a:avLst>
                      <a:gd name="adj" fmla="val 2961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/>
                  </a:p>
                </p:txBody>
              </p:sp>
              <p:grpSp>
                <p:nvGrpSpPr>
                  <p:cNvPr id="3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608993" y="3587684"/>
                    <a:ext cx="990600" cy="1066800"/>
                    <a:chOff x="608993" y="3587684"/>
                    <a:chExt cx="990600" cy="1066800"/>
                  </a:xfrm>
                </p:grpSpPr>
                <p:sp>
                  <p:nvSpPr>
                    <p:cNvPr id="3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5765" y="3587684"/>
                      <a:ext cx="0" cy="10668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103639" y="3575984"/>
                      <a:ext cx="1307" cy="9906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6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591338" y="3561181"/>
                  <a:ext cx="664025" cy="4510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r>
                    <a:rPr lang="en-US" b="0" dirty="0"/>
                    <a:t>Original</a:t>
                  </a:r>
                </a:p>
              </p:txBody>
            </p:sp>
          </p:grpSp>
        </p:grpSp>
        <p:sp>
          <p:nvSpPr>
            <p:cNvPr id="42" name="TextBox 29"/>
            <p:cNvSpPr txBox="1">
              <a:spLocks noChangeArrowheads="1"/>
            </p:cNvSpPr>
            <p:nvPr/>
          </p:nvSpPr>
          <p:spPr bwMode="auto">
            <a:xfrm>
              <a:off x="7383189" y="2740224"/>
              <a:ext cx="770211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b="0" dirty="0" smtClean="0"/>
                <a:t>Rotate</a:t>
              </a:r>
              <a:endParaRPr lang="en-US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3850" y="3086100"/>
            <a:ext cx="5848350" cy="1491863"/>
            <a:chOff x="323850" y="4114799"/>
            <a:chExt cx="6362700" cy="1989151"/>
          </a:xfrm>
        </p:grpSpPr>
        <p:grpSp>
          <p:nvGrpSpPr>
            <p:cNvPr id="13324" name="Group 33"/>
            <p:cNvGrpSpPr>
              <a:grpSpLocks/>
            </p:cNvGrpSpPr>
            <p:nvPr/>
          </p:nvGrpSpPr>
          <p:grpSpPr bwMode="auto">
            <a:xfrm>
              <a:off x="2336557" y="4114799"/>
              <a:ext cx="1629899" cy="1574803"/>
              <a:chOff x="3704089" y="2362074"/>
              <a:chExt cx="1222683" cy="1730989"/>
            </a:xfrm>
          </p:grpSpPr>
          <p:grpSp>
            <p:nvGrpSpPr>
              <p:cNvPr id="13332" name="Group 17"/>
              <p:cNvGrpSpPr>
                <a:grpSpLocks/>
              </p:cNvGrpSpPr>
              <p:nvPr/>
            </p:nvGrpSpPr>
            <p:grpSpPr bwMode="auto">
              <a:xfrm>
                <a:off x="3704089" y="2362074"/>
                <a:ext cx="1222683" cy="1316736"/>
                <a:chOff x="3236369" y="2196166"/>
                <a:chExt cx="990600" cy="1066800"/>
              </a:xfrm>
            </p:grpSpPr>
            <p:sp>
              <p:nvSpPr>
                <p:cNvPr id="7" name="AutoShape 28"/>
                <p:cNvSpPr>
                  <a:spLocks noChangeArrowheads="1"/>
                </p:cNvSpPr>
                <p:nvPr/>
              </p:nvSpPr>
              <p:spPr bwMode="auto">
                <a:xfrm rot="16200000">
                  <a:off x="3389960" y="2411510"/>
                  <a:ext cx="635322" cy="536446"/>
                </a:xfrm>
                <a:prstGeom prst="homePlate">
                  <a:avLst>
                    <a:gd name="adj" fmla="val 29613"/>
                  </a:avLst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/>
                </a:p>
              </p:txBody>
            </p:sp>
            <p:grpSp>
              <p:nvGrpSpPr>
                <p:cNvPr id="13335" name="Group 13"/>
                <p:cNvGrpSpPr>
                  <a:grpSpLocks/>
                </p:cNvGrpSpPr>
                <p:nvPr/>
              </p:nvGrpSpPr>
              <p:grpSpPr bwMode="auto">
                <a:xfrm>
                  <a:off x="3236369" y="2196166"/>
                  <a:ext cx="990600" cy="1066800"/>
                  <a:chOff x="1163729" y="2415622"/>
                  <a:chExt cx="990600" cy="1066800"/>
                </a:xfrm>
              </p:grpSpPr>
              <p:sp>
                <p:nvSpPr>
                  <p:cNvPr id="1333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42433" y="2415622"/>
                    <a:ext cx="0" cy="10668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7" name="Line 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658375" y="2486407"/>
                    <a:ext cx="1307" cy="9906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33" name="TextBox 29"/>
              <p:cNvSpPr txBox="1">
                <a:spLocks noChangeArrowheads="1"/>
              </p:cNvSpPr>
              <p:nvPr/>
            </p:nvSpPr>
            <p:spPr bwMode="auto">
              <a:xfrm>
                <a:off x="4081476" y="3641994"/>
                <a:ext cx="499281" cy="451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b="0" dirty="0" smtClean="0"/>
                  <a:t>Scale</a:t>
                </a:r>
                <a:endParaRPr lang="en-US" b="0" dirty="0"/>
              </a:p>
            </p:txBody>
          </p:sp>
        </p:grpSp>
        <p:sp>
          <p:nvSpPr>
            <p:cNvPr id="13319" name="Rectangle 36"/>
            <p:cNvSpPr>
              <a:spLocks noChangeArrowheads="1"/>
            </p:cNvSpPr>
            <p:nvPr/>
          </p:nvSpPr>
          <p:spPr bwMode="auto">
            <a:xfrm>
              <a:off x="323850" y="5652545"/>
              <a:ext cx="6362700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0" dirty="0" err="1" smtClean="0">
                  <a:latin typeface="Consolas" pitchFamily="49" charset="0"/>
                  <a:cs typeface="Consolas" pitchFamily="49" charset="0"/>
                </a:rPr>
                <a:t>glScalef</a:t>
              </a:r>
              <a:r>
                <a:rPr lang="en-US" sz="1600" b="0" dirty="0" smtClean="0">
                  <a:latin typeface="Consolas" pitchFamily="49" charset="0"/>
                  <a:cs typeface="Consolas" pitchFamily="49" charset="0"/>
                </a:rPr>
                <a:t>(2, 2, 1);</a:t>
              </a:r>
              <a:endParaRPr lang="fr-FR" sz="1600" b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562661" y="4114800"/>
              <a:ext cx="1629899" cy="1574802"/>
              <a:chOff x="340769" y="2194560"/>
              <a:chExt cx="1222683" cy="1730988"/>
            </a:xfrm>
          </p:grpSpPr>
          <p:grpSp>
            <p:nvGrpSpPr>
              <p:cNvPr id="43" name="Group 9"/>
              <p:cNvGrpSpPr>
                <a:grpSpLocks/>
              </p:cNvGrpSpPr>
              <p:nvPr/>
            </p:nvGrpSpPr>
            <p:grpSpPr bwMode="auto">
              <a:xfrm>
                <a:off x="340769" y="2194560"/>
                <a:ext cx="1222683" cy="1316736"/>
                <a:chOff x="608993" y="3505200"/>
                <a:chExt cx="990600" cy="1066800"/>
              </a:xfrm>
            </p:grpSpPr>
            <p:sp>
              <p:nvSpPr>
                <p:cNvPr id="45" name="AutoShape 28"/>
                <p:cNvSpPr>
                  <a:spLocks noChangeArrowheads="1"/>
                </p:cNvSpPr>
                <p:nvPr/>
              </p:nvSpPr>
              <p:spPr bwMode="auto">
                <a:xfrm rot="16200000">
                  <a:off x="913924" y="3920565"/>
                  <a:ext cx="315089" cy="266293"/>
                </a:xfrm>
                <a:prstGeom prst="homePlate">
                  <a:avLst>
                    <a:gd name="adj" fmla="val 29613"/>
                  </a:avLst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/>
                </a:p>
              </p:txBody>
            </p:sp>
            <p:grpSp>
              <p:nvGrpSpPr>
                <p:cNvPr id="46" name="Group 7"/>
                <p:cNvGrpSpPr>
                  <a:grpSpLocks/>
                </p:cNvGrpSpPr>
                <p:nvPr/>
              </p:nvGrpSpPr>
              <p:grpSpPr bwMode="auto">
                <a:xfrm>
                  <a:off x="608993" y="3505200"/>
                  <a:ext cx="990600" cy="1066800"/>
                  <a:chOff x="608993" y="3505200"/>
                  <a:chExt cx="990600" cy="1066800"/>
                </a:xfrm>
              </p:grpSpPr>
              <p:sp>
                <p:nvSpPr>
                  <p:cNvPr id="4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075765" y="3505200"/>
                    <a:ext cx="0" cy="10668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03639" y="3575984"/>
                    <a:ext cx="1307" cy="9906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4" name="TextBox 27"/>
              <p:cNvSpPr txBox="1">
                <a:spLocks noChangeArrowheads="1"/>
              </p:cNvSpPr>
              <p:nvPr/>
            </p:nvSpPr>
            <p:spPr bwMode="auto">
              <a:xfrm>
                <a:off x="626549" y="3474479"/>
                <a:ext cx="664025" cy="451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b="0" dirty="0"/>
                  <a:t>Original</a:t>
                </a:r>
              </a:p>
            </p:txBody>
          </p:sp>
        </p:grpSp>
      </p:grpSp>
      <p:sp>
        <p:nvSpPr>
          <p:cNvPr id="5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15000" y="2743200"/>
            <a:ext cx="152400" cy="3429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7147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map from object coordinates to OpenGL coordinates, use the </a:t>
            </a:r>
            <a:r>
              <a:rPr lang="en-US" b="1" dirty="0" err="1" smtClean="0"/>
              <a:t>modelview</a:t>
            </a:r>
            <a:r>
              <a:rPr lang="en-US" b="1" dirty="0" smtClean="0"/>
              <a:t> matrix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(GL_MODELVIEW);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glTranslatef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glRotatef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calls go 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OpenGL provides a stack data structure so you can erase an object’s </a:t>
            </a:r>
            <a:r>
              <a:rPr lang="en-US" dirty="0" err="1" smtClean="0"/>
              <a:t>modelview</a:t>
            </a:r>
            <a:r>
              <a:rPr lang="en-US" dirty="0" smtClean="0"/>
              <a:t> transforms after you’re done drawing the object: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(GL_MODELVIEW);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glPushMatrix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Save the current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modelview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matrix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&lt;apply transforms to the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modelview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matrix (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glTranslatef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)&gt;</a:t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&lt;draw an object (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glBegin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glVertex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)&gt;</a:t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glPopMatrix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Restore the saved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modelview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matrix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Repeat for other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(5/6)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We’ll draw an hour hand on the clock using a quad rotated around the origin. One could do the same thing to draw minute and second hands: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hourAngle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-45; 	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Rotate 45 degrees clockwise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float width = .01, height = .4;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(GL_MODELVIEW);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glPushMatrix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glRotatef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hourAngle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0, 0, 1);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Rotate around the Z axis</a:t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glBegin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(GL_QUADS);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glVertex2f(-width,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0);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glVertex2f( width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0);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glVertex2f( width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height);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glVertex2f(-width,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height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glPopMatrix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(6/6)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14650"/>
            <a:ext cx="3810000" cy="177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0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4114800"/>
          </a:xfrm>
        </p:spPr>
        <p:txBody>
          <a:bodyPr numCol="2" spcCol="27432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up coordinate system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(GL_PROJECTION);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glOrtho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(-1, 1, -1, 1, 1, -1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window extents: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(-1, -1) to (1, 1)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endParaRPr lang="en-US" sz="14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Draw base of clock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(GL_MODELVIEW);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 err="1">
                <a:latin typeface="Consolas" pitchFamily="49" charset="0"/>
                <a:cs typeface="Consolas" pitchFamily="49" charset="0"/>
              </a:rPr>
              <a:t>glPushMatrix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 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glColor3f(.7, .7, .7);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light gray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&lt;draw a quad for the base of the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clock (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glBegin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glVertex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glEnd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)&gt;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err="1">
                <a:latin typeface="Consolas" pitchFamily="49" charset="0"/>
                <a:cs typeface="Consolas" pitchFamily="49" charset="0"/>
              </a:rPr>
              <a:t>glPopMatrix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Draw the hour hand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(no need to call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glMatrixMode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again,</a:t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it’s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still GL_MODELVIEW)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glPushMatrix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glRotatef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glColor3f(0, 0, .5);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Navy blue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&lt;draw a quad for the hour hand&gt;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glPopMatrix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of the Clock Example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Rapidly displaying sequence of images to create an illusion of movement</a:t>
            </a:r>
          </a:p>
          <a:p>
            <a:pPr lvl="1"/>
            <a:r>
              <a:rPr lang="en-US" dirty="0" smtClean="0"/>
              <a:t>Flipbook (</a:t>
            </a:r>
            <a:r>
              <a:rPr lang="en-US" dirty="0" smtClean="0">
                <a:hlinkClick r:id="rId3"/>
              </a:rPr>
              <a:t>http://www.youtube.com/watch?v=AslYxmU8xlc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Keyframe</a:t>
            </a:r>
            <a:r>
              <a:rPr lang="en-US" dirty="0" smtClean="0"/>
              <a:t> animation: spec </a:t>
            </a:r>
            <a:r>
              <a:rPr lang="en-US" dirty="0" err="1" smtClean="0"/>
              <a:t>keyframes</a:t>
            </a:r>
            <a:r>
              <a:rPr lang="en-US" dirty="0" smtClean="0"/>
              <a:t>, computer interpolates (e.g., ball bouncing)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Animation (1/3)</a:t>
            </a:r>
          </a:p>
        </p:txBody>
      </p:sp>
      <p:grpSp>
        <p:nvGrpSpPr>
          <p:cNvPr id="15367" name="Ball"/>
          <p:cNvGrpSpPr>
            <a:grpSpLocks/>
          </p:cNvGrpSpPr>
          <p:nvPr/>
        </p:nvGrpSpPr>
        <p:grpSpPr bwMode="auto">
          <a:xfrm>
            <a:off x="4114800" y="2758586"/>
            <a:ext cx="4000791" cy="1603139"/>
            <a:chOff x="263437" y="2645283"/>
            <a:chExt cx="2052480" cy="1949749"/>
          </a:xfrm>
        </p:grpSpPr>
        <p:pic>
          <p:nvPicPr>
            <p:cNvPr id="15374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/>
            </a:blip>
            <a:srcRect/>
            <a:stretch>
              <a:fillRect/>
            </a:stretch>
          </p:blipFill>
          <p:spPr bwMode="auto">
            <a:xfrm>
              <a:off x="810950" y="2645283"/>
              <a:ext cx="957453" cy="1351318"/>
            </a:xfrm>
            <a:prstGeom prst="rect">
              <a:avLst/>
            </a:prstGeom>
            <a:extLst/>
          </p:spPr>
        </p:pic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263437" y="4145545"/>
              <a:ext cx="2052480" cy="449487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err="1" smtClean="0"/>
                <a:t>Keyframe</a:t>
              </a:r>
              <a:r>
                <a:rPr lang="en-US" b="0" dirty="0" smtClean="0"/>
                <a:t> Animation</a:t>
              </a:r>
              <a:endParaRPr lang="en-US" b="0" dirty="0"/>
            </a:p>
          </p:txBody>
        </p:sp>
      </p:grpSp>
      <p:grpSp>
        <p:nvGrpSpPr>
          <p:cNvPr id="4" name="Flipbook"/>
          <p:cNvGrpSpPr/>
          <p:nvPr/>
        </p:nvGrpSpPr>
        <p:grpSpPr>
          <a:xfrm>
            <a:off x="1598938" y="2758586"/>
            <a:ext cx="1579083" cy="1646421"/>
            <a:chOff x="839677" y="3471398"/>
            <a:chExt cx="926034" cy="2288647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993320" y="5246646"/>
              <a:ext cx="618749" cy="513399"/>
            </a:xfrm>
            <a:prstGeom prst="rect">
              <a:avLst/>
            </a:prstGeom>
            <a:extLst/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Flipbook</a:t>
              </a:r>
              <a:endParaRPr lang="en-US" b="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839677" y="3471398"/>
              <a:ext cx="926034" cy="1851804"/>
            </a:xfrm>
            <a:prstGeom prst="rect">
              <a:avLst/>
            </a:prstGeom>
            <a:extLst/>
          </p:spPr>
        </p:pic>
      </p:grp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Idea: Move the seconds hand incrementally every time we render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Given the number of seconds elapsed, how many degrees should we rotate the second hand?</a:t>
                </a:r>
              </a:p>
              <a:p>
                <a:pPr lvl="1"/>
                <a:r>
                  <a:rPr lang="en-US" dirty="0" smtClean="0"/>
                  <a:t>Need to convert from seconds to degrees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Idea: Use rotations around the clock as a common conversion factor</a:t>
                </a:r>
              </a:p>
              <a:p>
                <a:pPr lvl="1"/>
                <a:r>
                  <a:rPr lang="en-US" dirty="0" smtClean="0"/>
                  <a:t>Seconds per revolution: 60</a:t>
                </a:r>
              </a:p>
              <a:p>
                <a:pPr lvl="1"/>
                <a:r>
                  <a:rPr lang="en-US" dirty="0" smtClean="0"/>
                  <a:t>Degrees per revolution: 360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𝑠𝑒𝑐</m:t>
                    </m:r>
                    <m:r>
                      <a:rPr lang="en-US" b="0" i="1" smtClean="0">
                        <a:latin typeface="Cambria Math"/>
                      </a:rPr>
                      <m:t> 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𝑟𝑒𝑣𝑜𝑙𝑢𝑡𝑖𝑜𝑛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60 </m:t>
                        </m:r>
                        <m:r>
                          <a:rPr lang="en-US" b="0" i="1" smtClean="0">
                            <a:latin typeface="Cambria Math"/>
                          </a:rPr>
                          <m:t>𝑠𝑒𝑐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360 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𝑑𝑒𝑔𝑟𝑒𝑒𝑠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𝑟𝑒𝑣𝑜𝑙𝑢𝑡𝑖𝑜𝑛</m:t>
                        </m:r>
                      </m:den>
                    </m:f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r>
                  <a:rPr lang="en-US" b="0" dirty="0" smtClean="0"/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𝑠𝑒𝑐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360 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𝑑𝑒𝑔𝑟𝑒𝑒𝑠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60 </m:t>
                        </m:r>
                        <m:r>
                          <a:rPr lang="en-US" b="0" i="1" smtClean="0">
                            <a:latin typeface="Cambria Math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4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Animation (2/3)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good stepping stone towards 3D – many issues much easier to understand in 2D</a:t>
            </a:r>
          </a:p>
          <a:p>
            <a:pPr lvl="1"/>
            <a:r>
              <a:rPr lang="en-US" dirty="0" smtClean="0"/>
              <a:t>no need to simulate lights, cameras, the physics of light interacting with objects, etc.</a:t>
            </a:r>
          </a:p>
          <a:p>
            <a:pPr lvl="1"/>
            <a:r>
              <a:rPr lang="en-US" dirty="0" smtClean="0"/>
              <a:t>intro to modeling vs. rendering and other notions</a:t>
            </a:r>
          </a:p>
          <a:p>
            <a:pPr lvl="1"/>
            <a:r>
              <a:rPr lang="en-US" dirty="0" smtClean="0"/>
              <a:t>get used to rapid prototyping in OpenGL, both of designs and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2D is still really important and the most common use of computer graphics, e.g. in UI/UX, documents,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2D first?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float </a:t>
                </a: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secondsElapsed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= ...; 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// </a:t>
                </a:r>
                <a:r>
                  <a:rPr lang="en-US" sz="1600" dirty="0" err="1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num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 seconds since last render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onst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float SECONDS_PER_REVOLUTION = 60;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onst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float DEGREES_PER_REVOLUTION = 360;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secondsAngle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+= -1			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// Turn clockwise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            * </a:t>
                </a: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secondsElapsed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		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8000"/>
                        </a:solidFill>
                        <a:latin typeface="Cambria Math"/>
                        <a:cs typeface="Consolas" pitchFamily="49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rgbClr val="008000"/>
                        </a:solidFill>
                        <a:latin typeface="Cambria Math"/>
                        <a:cs typeface="Consolas" pitchFamily="49" charset="0"/>
                      </a:rPr>
                      <m:t>𝑡</m:t>
                    </m:r>
                  </m:oMath>
                </a14:m>
                <a:endParaRPr lang="en-US" sz="1600" dirty="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            * DEGREES_PER_REVOLUTION	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// Turn 360 degrees ...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Consolas" pitchFamily="49" charset="0"/>
                    <a:cs typeface="Consolas" pitchFamily="49" charset="0"/>
                  </a:rPr>
                  <a:t>              / SECONDS_PER_REVOLUTION;  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// ... </a:t>
                </a:r>
                <a:r>
                  <a:rPr lang="en-US" sz="1600" dirty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very 60 seconds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70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Animation (3/3)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1955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Clock </a:t>
            </a:r>
            <a:r>
              <a:rPr lang="en-US" sz="1400" dirty="0" err="1" smtClean="0"/>
              <a:t>lablet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Run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/course/cs123/bin/cs123_clock_demo</a:t>
            </a:r>
            <a:endParaRPr lang="en-US" sz="1400" dirty="0" smtClean="0">
              <a:cs typeface="Consolas" pitchFamily="49" charset="0"/>
            </a:endParaRPr>
          </a:p>
          <a:p>
            <a:r>
              <a:rPr lang="en-US" sz="1400" dirty="0" smtClean="0">
                <a:cs typeface="Consolas" pitchFamily="49" charset="0"/>
              </a:rPr>
              <a:t>Source code: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/course/cs123/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clock_demo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47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28700"/>
            <a:ext cx="8229600" cy="3600450"/>
          </a:xfrm>
        </p:spPr>
        <p:txBody>
          <a:bodyPr/>
          <a:lstStyle/>
          <a:p>
            <a:r>
              <a:rPr lang="en-US" dirty="0" smtClean="0"/>
              <a:t>We will have a 2D lab that will be held next week: Pong!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graphics and UI for the classic game using OpenGL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OpenGL 2D Lab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21" y="1771651"/>
            <a:ext cx="4576761" cy="268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r>
              <a:rPr lang="en-US" smtClean="0"/>
              <a:t>, </a:t>
            </a:r>
            <a:r>
              <a:rPr lang="en-US"/>
              <a:t> </a:t>
            </a:r>
            <a:r>
              <a:rPr lang="en-US" smtClean="0"/>
              <a:t>Intro</a:t>
            </a:r>
            <a:endParaRPr lang="en-US" dirty="0" smtClean="0"/>
          </a:p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Book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0"/>
            <a:ext cx="7022592" cy="271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 Platforms (1/4)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3314700"/>
            <a:ext cx="8839200" cy="4057650"/>
          </a:xfrm>
        </p:spPr>
        <p:txBody>
          <a:bodyPr>
            <a:normAutofit/>
          </a:bodyPr>
          <a:lstStyle/>
          <a:p>
            <a:r>
              <a:rPr lang="en-US" dirty="0"/>
              <a:t>Applications that </a:t>
            </a:r>
            <a:r>
              <a:rPr lang="en-US" b="1" dirty="0"/>
              <a:t>only </a:t>
            </a:r>
            <a:r>
              <a:rPr lang="en-US" dirty="0" smtClean="0"/>
              <a:t>write pixels </a:t>
            </a:r>
            <a:r>
              <a:rPr lang="en-US" dirty="0"/>
              <a:t>are rare</a:t>
            </a:r>
          </a:p>
          <a:p>
            <a:pPr lvl="1"/>
            <a:r>
              <a:rPr lang="en-US" b="1" dirty="0"/>
              <a:t>Application Model (AM) </a:t>
            </a:r>
            <a:r>
              <a:rPr lang="en-US" dirty="0"/>
              <a:t>is the data being represented by a rendered image</a:t>
            </a:r>
          </a:p>
          <a:p>
            <a:pPr lvl="2"/>
            <a:r>
              <a:rPr lang="en-US" sz="1800" dirty="0" smtClean="0"/>
              <a:t>manipulated </a:t>
            </a:r>
            <a:r>
              <a:rPr lang="en-US" sz="1800" dirty="0"/>
              <a:t>by user interaction with the </a:t>
            </a:r>
            <a:r>
              <a:rPr lang="en-US" sz="1800" dirty="0" smtClean="0"/>
              <a:t>application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0"/>
            <a:ext cx="7022592" cy="271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 Platforms (2/4)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3314700"/>
            <a:ext cx="8839200" cy="405765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Runs in conjunction with </a:t>
            </a:r>
            <a:r>
              <a:rPr lang="en-US" sz="2000" b="1" dirty="0"/>
              <a:t>window manager</a:t>
            </a:r>
          </a:p>
          <a:p>
            <a:pPr lvl="2"/>
            <a:r>
              <a:rPr lang="en-US" sz="1800" dirty="0"/>
              <a:t>Determines what section of the screen is allocated to the application</a:t>
            </a:r>
          </a:p>
          <a:p>
            <a:pPr lvl="2"/>
            <a:r>
              <a:rPr lang="en-US" sz="1800" dirty="0"/>
              <a:t>Handles “chrome” (title bar, resize handles); </a:t>
            </a:r>
            <a:r>
              <a:rPr lang="en-US" sz="1800" b="1" dirty="0"/>
              <a:t>client area </a:t>
            </a:r>
            <a:r>
              <a:rPr lang="en-US" sz="1800" dirty="0"/>
              <a:t>is controlled by application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0"/>
            <a:ext cx="7022592" cy="271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 Platforms (3/4)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310896" y="2724150"/>
            <a:ext cx="8839200" cy="4057650"/>
          </a:xfrm>
        </p:spPr>
        <p:txBody>
          <a:bodyPr>
            <a:normAutofit/>
          </a:bodyPr>
          <a:lstStyle/>
          <a:p>
            <a:r>
              <a:rPr lang="en-US" dirty="0"/>
              <a:t>Typically,  AM uses client area for:</a:t>
            </a:r>
          </a:p>
          <a:p>
            <a:pPr lvl="1"/>
            <a:r>
              <a:rPr lang="en-US" dirty="0"/>
              <a:t>user interface to collect input to the AM</a:t>
            </a:r>
          </a:p>
          <a:p>
            <a:pPr lvl="1"/>
            <a:r>
              <a:rPr lang="en-US" dirty="0"/>
              <a:t>display some representation of AM in the </a:t>
            </a:r>
            <a:r>
              <a:rPr lang="en-US" b="1" dirty="0"/>
              <a:t>viewport</a:t>
            </a:r>
          </a:p>
          <a:p>
            <a:pPr lvl="2"/>
            <a:r>
              <a:rPr lang="en-US" sz="1800" dirty="0"/>
              <a:t>This is usually called the </a:t>
            </a:r>
            <a:r>
              <a:rPr lang="en-US" sz="1800" b="1" dirty="0"/>
              <a:t>scene</a:t>
            </a:r>
            <a:r>
              <a:rPr lang="en-US" sz="1800" dirty="0"/>
              <a:t>, in the context of both 2D and 3D applications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Scene is rendered by the </a:t>
            </a:r>
            <a:r>
              <a:rPr lang="en-US" b="1" dirty="0">
                <a:solidFill>
                  <a:schemeClr val="tx1"/>
                </a:solidFill>
              </a:rPr>
              <a:t>scene generator</a:t>
            </a:r>
            <a:r>
              <a:rPr lang="en-US" dirty="0">
                <a:solidFill>
                  <a:schemeClr val="tx1"/>
                </a:solidFill>
              </a:rPr>
              <a:t>, which is typically separate from the </a:t>
            </a:r>
            <a:r>
              <a:rPr lang="en-US" b="1" dirty="0">
                <a:solidFill>
                  <a:schemeClr val="tx1"/>
                </a:solidFill>
              </a:rPr>
              <a:t>UI generator</a:t>
            </a:r>
            <a:r>
              <a:rPr lang="en-US" dirty="0">
                <a:solidFill>
                  <a:schemeClr val="tx1"/>
                </a:solidFill>
              </a:rPr>
              <a:t>, which renders rest of UI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600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Early raster graphics packages/libraries/platforms </a:t>
            </a:r>
          </a:p>
          <a:p>
            <a:pPr lvl="1"/>
            <a:r>
              <a:rPr lang="en-US" dirty="0" smtClean="0"/>
              <a:t>RamTek library 1981, Apple QuickDraw 1984</a:t>
            </a:r>
          </a:p>
          <a:p>
            <a:pPr lvl="1"/>
            <a:r>
              <a:rPr lang="en-US" dirty="0" smtClean="0"/>
              <a:t>Microsoft's Graphics Display Interface (GDI 1990, now GDI+), Java.awt.Graphics2D</a:t>
            </a:r>
          </a:p>
          <a:p>
            <a:r>
              <a:rPr lang="en-US" dirty="0" smtClean="0"/>
              <a:t>Earliest packages usually had these characteristics:</a:t>
            </a:r>
          </a:p>
          <a:p>
            <a:pPr lvl="1"/>
            <a:r>
              <a:rPr lang="en-US" dirty="0" smtClean="0"/>
              <a:t>geometric </a:t>
            </a:r>
            <a:r>
              <a:rPr lang="en-US" b="1" dirty="0" smtClean="0"/>
              <a:t>primitives</a:t>
            </a:r>
            <a:r>
              <a:rPr lang="en-US" dirty="0" smtClean="0"/>
              <a:t>/shapes, appearance </a:t>
            </a:r>
            <a:r>
              <a:rPr lang="en-US" b="1" dirty="0" smtClean="0"/>
              <a:t>attributes</a:t>
            </a:r>
            <a:r>
              <a:rPr lang="en-US" dirty="0" smtClean="0"/>
              <a:t> specified in attribute bundles (a.k.a. ”graphical contexts”/”brushes”),</a:t>
            </a:r>
          </a:p>
          <a:p>
            <a:pPr lvl="2"/>
            <a:r>
              <a:rPr lang="en-US" dirty="0" smtClean="0"/>
              <a:t>applied modally rather than in a parameter list for each primitive (too many parameters for that)</a:t>
            </a:r>
          </a:p>
          <a:p>
            <a:pPr lvl="1"/>
            <a:r>
              <a:rPr lang="en-US" dirty="0" smtClean="0"/>
              <a:t>integer coordinates map directly to screen pixels on output device </a:t>
            </a:r>
          </a:p>
          <a:p>
            <a:pPr lvl="1"/>
            <a:r>
              <a:rPr lang="en-US" b="1" i="1" dirty="0" smtClean="0"/>
              <a:t>immediate mode </a:t>
            </a:r>
            <a:r>
              <a:rPr lang="en-US" dirty="0" smtClean="0"/>
              <a:t>(no record kept of display commands)</a:t>
            </a:r>
          </a:p>
          <a:p>
            <a:pPr lvl="1"/>
            <a:r>
              <a:rPr lang="en-US" dirty="0" smtClean="0"/>
              <a:t>no built-in functions for applying transforms to primitives</a:t>
            </a:r>
          </a:p>
          <a:p>
            <a:pPr lvl="1"/>
            <a:r>
              <a:rPr lang="en-US" dirty="0" smtClean="0"/>
              <a:t>no built-in support for component hierarchy (no composite shapes)</a:t>
            </a:r>
          </a:p>
          <a:p>
            <a:r>
              <a:rPr lang="en-US" dirty="0" smtClean="0"/>
              <a:t>Early packages were little more than assembly languages for display device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 Platforms (4/4)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600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Geometric Scalability</a:t>
            </a:r>
          </a:p>
          <a:p>
            <a:r>
              <a:rPr lang="en-US" dirty="0" smtClean="0"/>
              <a:t>Integer coordinates mapped to display pixels affects apparent size of image: large on low-res display &amp; small on high-res display</a:t>
            </a:r>
          </a:p>
          <a:p>
            <a:r>
              <a:rPr lang="en-US" dirty="0" smtClean="0"/>
              <a:t>Application needs flexible internal coordinate representation</a:t>
            </a:r>
          </a:p>
          <a:p>
            <a:pPr lvl="1"/>
            <a:r>
              <a:rPr lang="en-US" dirty="0" smtClean="0"/>
              <a:t>floating point is essential</a:t>
            </a:r>
          </a:p>
          <a:p>
            <a:pPr lvl="1"/>
            <a:r>
              <a:rPr lang="en-US" dirty="0" smtClean="0"/>
              <a:t>float to fixed conversion required; actually a general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Early Graphics Platforms (1/3)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Display updates</a:t>
            </a:r>
          </a:p>
          <a:p>
            <a:r>
              <a:rPr lang="en-US" dirty="0" smtClean="0"/>
              <a:t>To perform operations on objects in scene, application must keep list of all primitives and their attributes (along with application-specific data)</a:t>
            </a:r>
          </a:p>
          <a:p>
            <a:r>
              <a:rPr lang="en-US" dirty="0" smtClean="0"/>
              <a:t>Some updates are transitory “feedback animations,” only a display change</a:t>
            </a:r>
          </a:p>
          <a:p>
            <a:r>
              <a:rPr lang="en-US" dirty="0" smtClean="0"/>
              <a:t>Consider an interior-design layout application</a:t>
            </a:r>
          </a:p>
          <a:p>
            <a:pPr lvl="1"/>
            <a:r>
              <a:rPr lang="en-US" dirty="0" smtClean="0"/>
              <a:t>when user picks up an object and drags to new location, object follows cursor movement</a:t>
            </a:r>
          </a:p>
          <a:p>
            <a:pPr lvl="1"/>
            <a:r>
              <a:rPr lang="en-US" dirty="0" smtClean="0"/>
              <a:t>interim movements do not relate to data changes in application model, purely visual changes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model only updated when user drops object (releases mouse button)</a:t>
            </a:r>
          </a:p>
          <a:p>
            <a:pPr lvl="1"/>
            <a:r>
              <a:rPr lang="en-US" dirty="0" smtClean="0"/>
              <a:t>in immediate mode, application must re-specify entire scene each time cursor moves</a:t>
            </a:r>
          </a:p>
          <a:p>
            <a:r>
              <a:rPr lang="en-US" dirty="0" smtClean="0"/>
              <a:t>Alternatively, use a </a:t>
            </a:r>
            <a:r>
              <a:rPr lang="en-US" b="1" i="1" dirty="0" smtClean="0"/>
              <a:t>retained mode </a:t>
            </a:r>
            <a:r>
              <a:rPr lang="en-US" dirty="0" smtClean="0"/>
              <a:t>platform which will store an internal representation of all objects in scene</a:t>
            </a:r>
          </a:p>
          <a:p>
            <a:pPr lvl="1"/>
            <a:r>
              <a:rPr lang="en-US" dirty="0" smtClean="0"/>
              <a:t>called a display model to distinguish it from application model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98C446-4AC2-4A23-A804-ABC160B486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Early Graphics Platforms (2/3)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391400" cy="240983"/>
          </a:xfrm>
        </p:spPr>
        <p:txBody>
          <a:bodyPr/>
          <a:lstStyle/>
          <a:p>
            <a:r>
              <a:rPr lang="en-US" dirty="0" smtClean="0"/>
              <a:t>2D Graphics using OpenGL – 9/11/2012                                                                   /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UMeDX8B1H5AFHSnaLo4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XSpjt96aoF6Cq6tEpl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L0myv3lW7tLgxxCkIMV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DuwUrWZabLssyWUpEMO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V7zAVEYQbxwQAxHNhqN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nmlFRYo7vbIkBvhKoG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8935</TotalTime>
  <Words>2155</Words>
  <Application>Microsoft Office PowerPoint</Application>
  <PresentationFormat>On-screen Show (16:9)</PresentationFormat>
  <Paragraphs>376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CS123 Theme</vt:lpstr>
      <vt:lpstr>Introduction to 2D Graphics</vt:lpstr>
      <vt:lpstr>Why Learn About OpenGL?</vt:lpstr>
      <vt:lpstr>Why Learn 2D first?</vt:lpstr>
      <vt:lpstr>Graphics Platforms (1/4)</vt:lpstr>
      <vt:lpstr>Graphics Platforms (2/4)</vt:lpstr>
      <vt:lpstr>Graphics Platforms (3/4)</vt:lpstr>
      <vt:lpstr>Graphics Platforms (4/4)</vt:lpstr>
      <vt:lpstr>Problems with Early Graphics Platforms (1/3)</vt:lpstr>
      <vt:lpstr>Problems with Early Graphics Platforms (2/3)</vt:lpstr>
      <vt:lpstr>Problems with Early Graphics Platforms (3/3)</vt:lpstr>
      <vt:lpstr>Modern Graphics Platforms (1/2)</vt:lpstr>
      <vt:lpstr>Modern Graphics Platforms (2/2)</vt:lpstr>
      <vt:lpstr>Immediate Mode Vs Retained Mode</vt:lpstr>
      <vt:lpstr>Immediate Mode Vs Retained Mode</vt:lpstr>
      <vt:lpstr>OpenGL (1/3)</vt:lpstr>
      <vt:lpstr>OpenGL (2/3)</vt:lpstr>
      <vt:lpstr>OpenGL (3/3)</vt:lpstr>
      <vt:lpstr>Representing Shapes</vt:lpstr>
      <vt:lpstr>Coordinate Systems (1/6)</vt:lpstr>
      <vt:lpstr>Coordinate Systems (2/6)</vt:lpstr>
      <vt:lpstr>Coordinate Systems (3/6)</vt:lpstr>
      <vt:lpstr>Coordinate Systems (4/6)</vt:lpstr>
      <vt:lpstr>Winding Order</vt:lpstr>
      <vt:lpstr>Transformations</vt:lpstr>
      <vt:lpstr>Coordinate Systems (5/6)</vt:lpstr>
      <vt:lpstr>Coordinate Systems (6/6)</vt:lpstr>
      <vt:lpstr>Outline of the Clock Example</vt:lpstr>
      <vt:lpstr>Animation (1/3)</vt:lpstr>
      <vt:lpstr>Animation (2/3)</vt:lpstr>
      <vt:lpstr>Animation (3/3)</vt:lpstr>
      <vt:lpstr> OpenGL 2D Lab</vt:lpstr>
      <vt:lpstr>Book Sections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2D</dc:title>
  <dc:creator>fadeputr;ben@herila.net</dc:creator>
  <cp:lastModifiedBy>Dave</cp:lastModifiedBy>
  <cp:revision>607</cp:revision>
  <dcterms:created xsi:type="dcterms:W3CDTF">2010-08-22T18:10:54Z</dcterms:created>
  <dcterms:modified xsi:type="dcterms:W3CDTF">2012-09-10T19:44:12Z</dcterms:modified>
</cp:coreProperties>
</file>