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3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4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5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6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7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8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9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10.xml" ContentType="application/vnd.openxmlformats-officedocument.presentationml.notesSlid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67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MSOffice" lastIdx="6" clrIdx="0"/>
  <p:cmAuthor id="1" name="Andy" initials="A" lastIdx="8" clrIdx="1"/>
  <p:cmAuthor id="2" name="Andy van Dam" initials="avd" lastIdx="9" clrIdx="2"/>
  <p:cmAuthor id="3" name="Ben Herila" initials="BWH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6" autoAdjust="0"/>
    <p:restoredTop sz="94660"/>
  </p:normalViewPr>
  <p:slideViewPr>
    <p:cSldViewPr>
      <p:cViewPr>
        <p:scale>
          <a:sx n="125" d="100"/>
          <a:sy n="125" d="100"/>
        </p:scale>
        <p:origin x="-2208" y="-160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5F309-9BEA-4300-8FC8-85F82DFC8AA4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EA4B4-7EB3-49DA-8682-8DAA1BBD3F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A4B4-7EB3-49DA-8682-8DAA1BBD3F4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A4B4-7EB3-49DA-8682-8DAA1BBD3F4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A4B4-7EB3-49DA-8682-8DAA1BBD3F4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A4B4-7EB3-49DA-8682-8DAA1BBD3F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6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A4B4-7EB3-49DA-8682-8DAA1BBD3F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81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A4B4-7EB3-49DA-8682-8DAA1BBD3F4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A4B4-7EB3-49DA-8682-8DAA1BBD3F4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A4B4-7EB3-49DA-8682-8DAA1BBD3F4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A4B4-7EB3-49DA-8682-8DAA1BBD3F4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A4B4-7EB3-49DA-8682-8DAA1BBD3F4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A4B4-7EB3-49DA-8682-8DAA1BBD3F4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0.xm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2" y="2736056"/>
            <a:ext cx="8229599" cy="96012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2" y="3786188"/>
            <a:ext cx="8229600" cy="514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" name="Rectangle 1"/>
          <p:cNvSpPr/>
          <p:nvPr>
            <p:custDataLst>
              <p:tags r:id="rId3"/>
            </p:custDataLst>
          </p:nvPr>
        </p:nvSpPr>
        <p:spPr>
          <a:xfrm>
            <a:off x="457201" y="514350"/>
            <a:ext cx="82423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18" name="Straight Connector 1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b="0"/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2133600" y="4800601"/>
            <a:ext cx="72390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 dirty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>
            <p:custDataLst>
              <p:tags r:id="rId7"/>
            </p:custDataLst>
          </p:nvPr>
        </p:nvSpPr>
        <p:spPr>
          <a:xfrm>
            <a:off x="457200" y="514350"/>
            <a:ext cx="82423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 userDrawn="1">
            <p:custDataLst>
              <p:tags r:id="rId8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457200" y="1085850"/>
            <a:ext cx="8229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2133600" y="4800601"/>
            <a:ext cx="70866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 userDrawn="1">
            <p:custDataLst>
              <p:tags r:id="rId6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2228850"/>
            <a:ext cx="6858000" cy="800100"/>
          </a:xfrm>
          <a:prstGeom prst="rect">
            <a:avLst/>
          </a:prstGeo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400800" y="4766310"/>
            <a:ext cx="22860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898648" y="4766310"/>
            <a:ext cx="3474720" cy="27432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1069848" y="4766310"/>
            <a:ext cx="1520952" cy="274320"/>
          </a:xfrm>
          <a:prstGeom prst="rect">
            <a:avLst/>
          </a:prstGeom>
        </p:spPr>
        <p:txBody>
          <a:bodyPr/>
          <a:lstStyle/>
          <a:p>
            <a:fld id="{8B09B1D7-08F4-4981-B496-0018F6D397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>
            <p:custDataLst>
              <p:tags r:id="rId7"/>
            </p:custDataLst>
          </p:nvPr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traight Connector 11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7"/>
          <p:cNvSpPr>
            <a:spLocks noGrp="1"/>
          </p:cNvSpPr>
          <p:nvPr>
            <p:ph sz="quarter" idx="1"/>
            <p:custDataLst>
              <p:tags r:id="rId4"/>
            </p:custDataLst>
          </p:nvPr>
        </p:nvSpPr>
        <p:spPr>
          <a:xfrm>
            <a:off x="457200" y="1085850"/>
            <a:ext cx="4038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10"/>
            <p:custDataLst>
              <p:tags r:id="rId5"/>
            </p:custDataLst>
          </p:nvPr>
        </p:nvSpPr>
        <p:spPr>
          <a:xfrm>
            <a:off x="4648200" y="1085850"/>
            <a:ext cx="4038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>
            <p:custDataLst>
              <p:tags r:id="rId7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ectangle 8"/>
          <p:cNvSpPr/>
          <p:nvPr userDrawn="1">
            <p:custDataLst>
              <p:tags r:id="rId8"/>
            </p:custDataLst>
          </p:nvPr>
        </p:nvSpPr>
        <p:spPr>
          <a:xfrm>
            <a:off x="457200" y="4800600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Andries van Dam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085850"/>
            <a:ext cx="4038600" cy="2857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  <p:custDataLst>
              <p:tags r:id="rId2"/>
            </p:custDataLst>
          </p:nvPr>
        </p:nvSpPr>
        <p:spPr>
          <a:xfrm>
            <a:off x="4648202" y="1085850"/>
            <a:ext cx="4041777" cy="285750"/>
          </a:xfrm>
          <a:noFill/>
          <a:ln>
            <a:noFill/>
          </a:ln>
        </p:spPr>
        <p:txBody>
          <a:bodyPr lIns="91440" anchor="b" anchorCtr="0">
            <a:norm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6" name="Straight Connector 1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 dirty="0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2"/>
            <p:custDataLst>
              <p:tags r:id="rId6"/>
            </p:custDataLst>
          </p:nvPr>
        </p:nvSpPr>
        <p:spPr>
          <a:xfrm>
            <a:off x="457200" y="1428750"/>
            <a:ext cx="4038600" cy="32575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648200" y="1428750"/>
            <a:ext cx="4038600" cy="32575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 userDrawn="1">
            <p:custDataLst>
              <p:tags r:id="rId9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 userDrawn="1">
            <p:custDataLst>
              <p:tags r:id="rId10"/>
            </p:custDataLst>
          </p:nvPr>
        </p:nvSpPr>
        <p:spPr>
          <a:xfrm>
            <a:off x="457200" y="4800600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Andries van Dam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raight Connector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7" name="Rectangle 6"/>
          <p:cNvSpPr/>
          <p:nvPr userDrawn="1">
            <p:custDataLst>
              <p:tags r:id="rId6"/>
            </p:custDataLst>
          </p:nvPr>
        </p:nvSpPr>
        <p:spPr>
          <a:xfrm>
            <a:off x="457200" y="4800600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Andries van Dam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raight Connector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Rectangle 5"/>
          <p:cNvSpPr/>
          <p:nvPr userDrawn="1">
            <p:custDataLst>
              <p:tags r:id="rId5"/>
            </p:custDataLst>
          </p:nvPr>
        </p:nvSpPr>
        <p:spPr>
          <a:xfrm>
            <a:off x="457200" y="4800600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Andries van Dam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4600" y="228600"/>
            <a:ext cx="2362200" cy="6286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buNone/>
              <a:defRPr sz="2000" b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324600" y="914402"/>
            <a:ext cx="2362200" cy="3771899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rot="5400000">
            <a:off x="3915025" y="2480310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  <p:custDataLst>
              <p:tags r:id="rId5"/>
            </p:custDataLst>
          </p:nvPr>
        </p:nvSpPr>
        <p:spPr>
          <a:xfrm>
            <a:off x="457200" y="228600"/>
            <a:ext cx="5562600" cy="44577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457200" y="4800601"/>
            <a:ext cx="69342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ln>
            <a:noFill/>
          </a:ln>
        </p:spPr>
        <p:txBody>
          <a:bodyPr lIns="274320" anchor="ctr"/>
          <a:lstStyle>
            <a:lvl1pPr algn="r">
              <a:buNone/>
              <a:defRPr sz="2000" b="0" cap="all" baseline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7200" y="1428750"/>
            <a:ext cx="8229600" cy="3202686"/>
          </a:xfrm>
          <a:solidFill>
            <a:schemeClr val="bg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57200" y="4767263"/>
            <a:ext cx="5410200" cy="27432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5943600" y="4764881"/>
            <a:ext cx="2743200" cy="274320"/>
          </a:xfrm>
          <a:prstGeom prst="rect">
            <a:avLst/>
          </a:prstGeom>
        </p:spPr>
        <p:txBody>
          <a:bodyPr/>
          <a:lstStyle/>
          <a:p>
            <a:fld id="{8B09B1D7-08F4-4981-B496-0018F6D397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457200" y="10287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1" name="Footer Placeholder 2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457200" y="228600"/>
            <a:ext cx="822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US" b="0" kern="10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CS123</a:t>
            </a:r>
            <a:r>
              <a:rPr lang="en-US" b="0" kern="1000" spc="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 | </a:t>
            </a:r>
            <a:r>
              <a:rPr lang="en-US" b="0" kern="10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INTRODUCTION</a:t>
            </a:r>
            <a:r>
              <a:rPr lang="en-US" b="0" kern="1000" spc="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 TO COMPUTER GRAPHICS</a:t>
            </a:r>
            <a:endParaRPr lang="en-US" b="0" kern="1000" spc="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" pitchFamily="34" charset="0"/>
            </a:endParaRPr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2135872" y="4800601"/>
            <a:ext cx="51054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15"/>
            </p:custDataLst>
          </p:nvPr>
        </p:nvSpPr>
        <p:spPr>
          <a:xfrm>
            <a:off x="457200" y="4800601"/>
            <a:ext cx="1752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Andries van Dam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457200" y="51435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2800" b="0" kern="1200" spc="0" baseline="0">
          <a:solidFill>
            <a:srgbClr val="920000"/>
          </a:solidFill>
          <a:latin typeface="+mj-lt"/>
          <a:ea typeface="+mj-ea"/>
          <a:cs typeface="Segoe UI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image" Target="../media/image2.jpe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image" Target="../media/image180.png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image" Target="../media/image18.png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11" Type="http://schemas.openxmlformats.org/officeDocument/2006/relationships/image" Target="../media/image17.gif"/><Relationship Id="rId5" Type="http://schemas.openxmlformats.org/officeDocument/2006/relationships/tags" Target="../tags/tag243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242.xml"/><Relationship Id="rId9" Type="http://schemas.openxmlformats.org/officeDocument/2006/relationships/slideLayout" Target="../slideLayouts/slideLayout2.xml"/><Relationship Id="rId14" Type="http://schemas.openxmlformats.org/officeDocument/2006/relationships/hyperlink" Target="http://miphol.com/muse/2008/04/25/Bezier-courbes-anim.gif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54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249.xml"/><Relationship Id="rId7" Type="http://schemas.openxmlformats.org/officeDocument/2006/relationships/tags" Target="../tags/tag25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tags" Target="../tags/tag257.xml"/><Relationship Id="rId5" Type="http://schemas.openxmlformats.org/officeDocument/2006/relationships/tags" Target="../tags/tag251.xml"/><Relationship Id="rId10" Type="http://schemas.openxmlformats.org/officeDocument/2006/relationships/tags" Target="../tags/tag256.xml"/><Relationship Id="rId4" Type="http://schemas.openxmlformats.org/officeDocument/2006/relationships/tags" Target="../tags/tag250.xml"/><Relationship Id="rId9" Type="http://schemas.openxmlformats.org/officeDocument/2006/relationships/tags" Target="../tags/tag25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65.xml"/><Relationship Id="rId13" Type="http://schemas.openxmlformats.org/officeDocument/2006/relationships/tags" Target="../tags/tag270.xml"/><Relationship Id="rId18" Type="http://schemas.openxmlformats.org/officeDocument/2006/relationships/slideLayout" Target="../slideLayouts/slideLayout2.xml"/><Relationship Id="rId26" Type="http://schemas.openxmlformats.org/officeDocument/2006/relationships/hyperlink" Target="http://mech.fsv.cvut.cz/~dr/papers/Habil/img1007.gif" TargetMode="External"/><Relationship Id="rId3" Type="http://schemas.openxmlformats.org/officeDocument/2006/relationships/tags" Target="../tags/tag260.xml"/><Relationship Id="rId21" Type="http://schemas.openxmlformats.org/officeDocument/2006/relationships/tags" Target="../tags/tag260.xml"/><Relationship Id="rId7" Type="http://schemas.openxmlformats.org/officeDocument/2006/relationships/tags" Target="../tags/tag264.xml"/><Relationship Id="rId12" Type="http://schemas.openxmlformats.org/officeDocument/2006/relationships/tags" Target="../tags/tag269.xml"/><Relationship Id="rId17" Type="http://schemas.openxmlformats.org/officeDocument/2006/relationships/tags" Target="../tags/tag274.xml"/><Relationship Id="rId25" Type="http://schemas.openxmlformats.org/officeDocument/2006/relationships/image" Target="../media/image23.gif"/><Relationship Id="rId2" Type="http://schemas.openxmlformats.org/officeDocument/2006/relationships/tags" Target="../tags/tag259.xml"/><Relationship Id="rId16" Type="http://schemas.openxmlformats.org/officeDocument/2006/relationships/tags" Target="../tags/tag273.xml"/><Relationship Id="rId20" Type="http://schemas.openxmlformats.org/officeDocument/2006/relationships/image" Target="../media/image19.png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11" Type="http://schemas.openxmlformats.org/officeDocument/2006/relationships/tags" Target="../tags/tag268.xml"/><Relationship Id="rId24" Type="http://schemas.openxmlformats.org/officeDocument/2006/relationships/image" Target="../media/image22.png"/><Relationship Id="rId5" Type="http://schemas.openxmlformats.org/officeDocument/2006/relationships/tags" Target="../tags/tag262.xml"/><Relationship Id="rId15" Type="http://schemas.openxmlformats.org/officeDocument/2006/relationships/tags" Target="../tags/tag272.xml"/><Relationship Id="rId23" Type="http://schemas.openxmlformats.org/officeDocument/2006/relationships/image" Target="../media/image21.png"/><Relationship Id="rId10" Type="http://schemas.openxmlformats.org/officeDocument/2006/relationships/tags" Target="../tags/tag267.xml"/><Relationship Id="rId19" Type="http://schemas.openxmlformats.org/officeDocument/2006/relationships/notesSlide" Target="../notesSlides/notesSlide9.xml"/><Relationship Id="rId4" Type="http://schemas.openxmlformats.org/officeDocument/2006/relationships/tags" Target="../tags/tag261.xml"/><Relationship Id="rId9" Type="http://schemas.openxmlformats.org/officeDocument/2006/relationships/tags" Target="../tags/tag266.xml"/><Relationship Id="rId14" Type="http://schemas.openxmlformats.org/officeDocument/2006/relationships/tags" Target="../tags/tag271.xml"/><Relationship Id="rId2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27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10" Type="http://schemas.openxmlformats.org/officeDocument/2006/relationships/hyperlink" Target="http://upload.wikimedia.org/wikipedia/en/f/fb/Dolphin_triangle_mesh.png" TargetMode="External"/><Relationship Id="rId4" Type="http://schemas.openxmlformats.org/officeDocument/2006/relationships/tags" Target="../tags/tag278.xml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88.xml"/><Relationship Id="rId13" Type="http://schemas.openxmlformats.org/officeDocument/2006/relationships/tags" Target="../tags/tag293.xml"/><Relationship Id="rId18" Type="http://schemas.openxmlformats.org/officeDocument/2006/relationships/tags" Target="../tags/tag298.xml"/><Relationship Id="rId26" Type="http://schemas.openxmlformats.org/officeDocument/2006/relationships/tags" Target="../tags/tag306.xml"/><Relationship Id="rId39" Type="http://schemas.openxmlformats.org/officeDocument/2006/relationships/tags" Target="../tags/tag319.xml"/><Relationship Id="rId3" Type="http://schemas.openxmlformats.org/officeDocument/2006/relationships/tags" Target="../tags/tag283.xml"/><Relationship Id="rId21" Type="http://schemas.openxmlformats.org/officeDocument/2006/relationships/tags" Target="../tags/tag301.xml"/><Relationship Id="rId34" Type="http://schemas.openxmlformats.org/officeDocument/2006/relationships/tags" Target="../tags/tag314.xml"/><Relationship Id="rId42" Type="http://schemas.openxmlformats.org/officeDocument/2006/relationships/slideLayout" Target="../slideLayouts/slideLayout2.xml"/><Relationship Id="rId7" Type="http://schemas.openxmlformats.org/officeDocument/2006/relationships/tags" Target="../tags/tag287.xml"/><Relationship Id="rId12" Type="http://schemas.openxmlformats.org/officeDocument/2006/relationships/tags" Target="../tags/tag292.xml"/><Relationship Id="rId17" Type="http://schemas.openxmlformats.org/officeDocument/2006/relationships/tags" Target="../tags/tag297.xml"/><Relationship Id="rId25" Type="http://schemas.openxmlformats.org/officeDocument/2006/relationships/tags" Target="../tags/tag305.xml"/><Relationship Id="rId33" Type="http://schemas.openxmlformats.org/officeDocument/2006/relationships/tags" Target="../tags/tag313.xml"/><Relationship Id="rId38" Type="http://schemas.openxmlformats.org/officeDocument/2006/relationships/tags" Target="../tags/tag318.xml"/><Relationship Id="rId2" Type="http://schemas.openxmlformats.org/officeDocument/2006/relationships/tags" Target="../tags/tag282.xml"/><Relationship Id="rId16" Type="http://schemas.openxmlformats.org/officeDocument/2006/relationships/tags" Target="../tags/tag296.xml"/><Relationship Id="rId20" Type="http://schemas.openxmlformats.org/officeDocument/2006/relationships/tags" Target="../tags/tag300.xml"/><Relationship Id="rId29" Type="http://schemas.openxmlformats.org/officeDocument/2006/relationships/tags" Target="../tags/tag309.xml"/><Relationship Id="rId41" Type="http://schemas.openxmlformats.org/officeDocument/2006/relationships/tags" Target="../tags/tag321.xml"/><Relationship Id="rId1" Type="http://schemas.openxmlformats.org/officeDocument/2006/relationships/tags" Target="../tags/tag281.xml"/><Relationship Id="rId6" Type="http://schemas.openxmlformats.org/officeDocument/2006/relationships/tags" Target="../tags/tag286.xml"/><Relationship Id="rId11" Type="http://schemas.openxmlformats.org/officeDocument/2006/relationships/tags" Target="../tags/tag291.xml"/><Relationship Id="rId24" Type="http://schemas.openxmlformats.org/officeDocument/2006/relationships/tags" Target="../tags/tag304.xml"/><Relationship Id="rId32" Type="http://schemas.openxmlformats.org/officeDocument/2006/relationships/tags" Target="../tags/tag312.xml"/><Relationship Id="rId37" Type="http://schemas.openxmlformats.org/officeDocument/2006/relationships/tags" Target="../tags/tag317.xml"/><Relationship Id="rId40" Type="http://schemas.openxmlformats.org/officeDocument/2006/relationships/tags" Target="../tags/tag320.xml"/><Relationship Id="rId5" Type="http://schemas.openxmlformats.org/officeDocument/2006/relationships/tags" Target="../tags/tag285.xml"/><Relationship Id="rId15" Type="http://schemas.openxmlformats.org/officeDocument/2006/relationships/tags" Target="../tags/tag295.xml"/><Relationship Id="rId23" Type="http://schemas.openxmlformats.org/officeDocument/2006/relationships/tags" Target="../tags/tag303.xml"/><Relationship Id="rId28" Type="http://schemas.openxmlformats.org/officeDocument/2006/relationships/tags" Target="../tags/tag308.xml"/><Relationship Id="rId36" Type="http://schemas.openxmlformats.org/officeDocument/2006/relationships/tags" Target="../tags/tag316.xml"/><Relationship Id="rId10" Type="http://schemas.openxmlformats.org/officeDocument/2006/relationships/tags" Target="../tags/tag290.xml"/><Relationship Id="rId19" Type="http://schemas.openxmlformats.org/officeDocument/2006/relationships/tags" Target="../tags/tag299.xml"/><Relationship Id="rId31" Type="http://schemas.openxmlformats.org/officeDocument/2006/relationships/tags" Target="../tags/tag311.xml"/><Relationship Id="rId44" Type="http://schemas.openxmlformats.org/officeDocument/2006/relationships/hyperlink" Target="http://upload.wikimedia.org/wikipedia/en/thumb/2/2d/Mesh_fv.jpg/500px-Mesh_fv.jpg" TargetMode="External"/><Relationship Id="rId4" Type="http://schemas.openxmlformats.org/officeDocument/2006/relationships/tags" Target="../tags/tag284.xml"/><Relationship Id="rId9" Type="http://schemas.openxmlformats.org/officeDocument/2006/relationships/tags" Target="../tags/tag289.xml"/><Relationship Id="rId14" Type="http://schemas.openxmlformats.org/officeDocument/2006/relationships/tags" Target="../tags/tag294.xml"/><Relationship Id="rId22" Type="http://schemas.openxmlformats.org/officeDocument/2006/relationships/tags" Target="../tags/tag302.xml"/><Relationship Id="rId27" Type="http://schemas.openxmlformats.org/officeDocument/2006/relationships/tags" Target="../tags/tag307.xml"/><Relationship Id="rId30" Type="http://schemas.openxmlformats.org/officeDocument/2006/relationships/tags" Target="../tags/tag310.xml"/><Relationship Id="rId35" Type="http://schemas.openxmlformats.org/officeDocument/2006/relationships/tags" Target="../tags/tag315.xml"/><Relationship Id="rId43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18" Type="http://schemas.openxmlformats.org/officeDocument/2006/relationships/tags" Target="../tags/tag91.xml"/><Relationship Id="rId26" Type="http://schemas.openxmlformats.org/officeDocument/2006/relationships/tags" Target="../tags/tag99.xml"/><Relationship Id="rId3" Type="http://schemas.openxmlformats.org/officeDocument/2006/relationships/tags" Target="../tags/tag76.xml"/><Relationship Id="rId21" Type="http://schemas.openxmlformats.org/officeDocument/2006/relationships/tags" Target="../tags/tag94.xml"/><Relationship Id="rId34" Type="http://schemas.openxmlformats.org/officeDocument/2006/relationships/tags" Target="../tags/tag107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tags" Target="../tags/tag90.xml"/><Relationship Id="rId25" Type="http://schemas.openxmlformats.org/officeDocument/2006/relationships/tags" Target="../tags/tag98.xml"/><Relationship Id="rId33" Type="http://schemas.openxmlformats.org/officeDocument/2006/relationships/tags" Target="../tags/tag106.xml"/><Relationship Id="rId38" Type="http://schemas.openxmlformats.org/officeDocument/2006/relationships/notesSlide" Target="../notesSlides/notesSlide2.xml"/><Relationship Id="rId2" Type="http://schemas.openxmlformats.org/officeDocument/2006/relationships/tags" Target="../tags/tag75.xml"/><Relationship Id="rId16" Type="http://schemas.openxmlformats.org/officeDocument/2006/relationships/tags" Target="../tags/tag89.xml"/><Relationship Id="rId20" Type="http://schemas.openxmlformats.org/officeDocument/2006/relationships/tags" Target="../tags/tag93.xml"/><Relationship Id="rId29" Type="http://schemas.openxmlformats.org/officeDocument/2006/relationships/tags" Target="../tags/tag102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24" Type="http://schemas.openxmlformats.org/officeDocument/2006/relationships/tags" Target="../tags/tag97.xml"/><Relationship Id="rId32" Type="http://schemas.openxmlformats.org/officeDocument/2006/relationships/tags" Target="../tags/tag105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78.xml"/><Relationship Id="rId15" Type="http://schemas.openxmlformats.org/officeDocument/2006/relationships/tags" Target="../tags/tag88.xml"/><Relationship Id="rId23" Type="http://schemas.openxmlformats.org/officeDocument/2006/relationships/tags" Target="../tags/tag96.xml"/><Relationship Id="rId28" Type="http://schemas.openxmlformats.org/officeDocument/2006/relationships/tags" Target="../tags/tag101.xml"/><Relationship Id="rId36" Type="http://schemas.openxmlformats.org/officeDocument/2006/relationships/tags" Target="../tags/tag109.xml"/><Relationship Id="rId10" Type="http://schemas.openxmlformats.org/officeDocument/2006/relationships/tags" Target="../tags/tag83.xml"/><Relationship Id="rId19" Type="http://schemas.openxmlformats.org/officeDocument/2006/relationships/tags" Target="../tags/tag92.xml"/><Relationship Id="rId31" Type="http://schemas.openxmlformats.org/officeDocument/2006/relationships/tags" Target="../tags/tag104.xml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Relationship Id="rId22" Type="http://schemas.openxmlformats.org/officeDocument/2006/relationships/tags" Target="../tags/tag95.xml"/><Relationship Id="rId27" Type="http://schemas.openxmlformats.org/officeDocument/2006/relationships/tags" Target="../tags/tag100.xml"/><Relationship Id="rId30" Type="http://schemas.openxmlformats.org/officeDocument/2006/relationships/tags" Target="../tags/tag103.xml"/><Relationship Id="rId35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18" Type="http://schemas.openxmlformats.org/officeDocument/2006/relationships/tags" Target="../tags/tag127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112.xml"/><Relationship Id="rId21" Type="http://schemas.openxmlformats.org/officeDocument/2006/relationships/tags" Target="../tags/tag130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tags" Target="../tags/tag126.xml"/><Relationship Id="rId25" Type="http://schemas.openxmlformats.org/officeDocument/2006/relationships/tags" Target="../tags/tag134.xml"/><Relationship Id="rId2" Type="http://schemas.openxmlformats.org/officeDocument/2006/relationships/tags" Target="../tags/tag111.xml"/><Relationship Id="rId16" Type="http://schemas.openxmlformats.org/officeDocument/2006/relationships/tags" Target="../tags/tag125.xml"/><Relationship Id="rId20" Type="http://schemas.openxmlformats.org/officeDocument/2006/relationships/tags" Target="../tags/tag129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24" Type="http://schemas.openxmlformats.org/officeDocument/2006/relationships/tags" Target="../tags/tag133.xml"/><Relationship Id="rId5" Type="http://schemas.openxmlformats.org/officeDocument/2006/relationships/tags" Target="../tags/tag114.xml"/><Relationship Id="rId15" Type="http://schemas.openxmlformats.org/officeDocument/2006/relationships/tags" Target="../tags/tag124.xml"/><Relationship Id="rId23" Type="http://schemas.openxmlformats.org/officeDocument/2006/relationships/tags" Target="../tags/tag132.xml"/><Relationship Id="rId10" Type="http://schemas.openxmlformats.org/officeDocument/2006/relationships/tags" Target="../tags/tag119.xml"/><Relationship Id="rId19" Type="http://schemas.openxmlformats.org/officeDocument/2006/relationships/tags" Target="../tags/tag128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Relationship Id="rId22" Type="http://schemas.openxmlformats.org/officeDocument/2006/relationships/tags" Target="../tags/tag13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9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13" Type="http://schemas.openxmlformats.org/officeDocument/2006/relationships/tags" Target="../tags/tag154.xml"/><Relationship Id="rId18" Type="http://schemas.openxmlformats.org/officeDocument/2006/relationships/tags" Target="../tags/tag159.xml"/><Relationship Id="rId26" Type="http://schemas.openxmlformats.org/officeDocument/2006/relationships/tags" Target="../tags/tag167.xml"/><Relationship Id="rId3" Type="http://schemas.openxmlformats.org/officeDocument/2006/relationships/tags" Target="../tags/tag144.xml"/><Relationship Id="rId21" Type="http://schemas.openxmlformats.org/officeDocument/2006/relationships/tags" Target="../tags/tag162.xml"/><Relationship Id="rId7" Type="http://schemas.openxmlformats.org/officeDocument/2006/relationships/tags" Target="../tags/tag148.xml"/><Relationship Id="rId12" Type="http://schemas.openxmlformats.org/officeDocument/2006/relationships/tags" Target="../tags/tag153.xml"/><Relationship Id="rId17" Type="http://schemas.openxmlformats.org/officeDocument/2006/relationships/tags" Target="../tags/tag158.xml"/><Relationship Id="rId25" Type="http://schemas.openxmlformats.org/officeDocument/2006/relationships/tags" Target="../tags/tag166.xml"/><Relationship Id="rId2" Type="http://schemas.openxmlformats.org/officeDocument/2006/relationships/tags" Target="../tags/tag143.xml"/><Relationship Id="rId16" Type="http://schemas.openxmlformats.org/officeDocument/2006/relationships/tags" Target="../tags/tag157.xml"/><Relationship Id="rId20" Type="http://schemas.openxmlformats.org/officeDocument/2006/relationships/tags" Target="../tags/tag161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tags" Target="../tags/tag152.xml"/><Relationship Id="rId24" Type="http://schemas.openxmlformats.org/officeDocument/2006/relationships/tags" Target="../tags/tag165.xml"/><Relationship Id="rId5" Type="http://schemas.openxmlformats.org/officeDocument/2006/relationships/tags" Target="../tags/tag146.xml"/><Relationship Id="rId15" Type="http://schemas.openxmlformats.org/officeDocument/2006/relationships/tags" Target="../tags/tag156.xml"/><Relationship Id="rId23" Type="http://schemas.openxmlformats.org/officeDocument/2006/relationships/tags" Target="../tags/tag164.xml"/><Relationship Id="rId10" Type="http://schemas.openxmlformats.org/officeDocument/2006/relationships/tags" Target="../tags/tag151.xml"/><Relationship Id="rId19" Type="http://schemas.openxmlformats.org/officeDocument/2006/relationships/tags" Target="../tags/tag160.xml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tags" Target="../tags/tag155.xml"/><Relationship Id="rId22" Type="http://schemas.openxmlformats.org/officeDocument/2006/relationships/tags" Target="../tags/tag163.xml"/><Relationship Id="rId27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tags" Target="../tags/tag184.xml"/><Relationship Id="rId18" Type="http://schemas.openxmlformats.org/officeDocument/2006/relationships/tags" Target="../tags/tag189.xml"/><Relationship Id="rId26" Type="http://schemas.openxmlformats.org/officeDocument/2006/relationships/tags" Target="../tags/tag197.xml"/><Relationship Id="rId3" Type="http://schemas.openxmlformats.org/officeDocument/2006/relationships/tags" Target="../tags/tag174.xml"/><Relationship Id="rId21" Type="http://schemas.openxmlformats.org/officeDocument/2006/relationships/tags" Target="../tags/tag192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17" Type="http://schemas.openxmlformats.org/officeDocument/2006/relationships/tags" Target="../tags/tag188.xml"/><Relationship Id="rId25" Type="http://schemas.openxmlformats.org/officeDocument/2006/relationships/tags" Target="../tags/tag196.xml"/><Relationship Id="rId33" Type="http://schemas.openxmlformats.org/officeDocument/2006/relationships/image" Target="../media/image3.jpeg"/><Relationship Id="rId2" Type="http://schemas.openxmlformats.org/officeDocument/2006/relationships/tags" Target="../tags/tag173.xml"/><Relationship Id="rId16" Type="http://schemas.openxmlformats.org/officeDocument/2006/relationships/tags" Target="../tags/tag187.xml"/><Relationship Id="rId20" Type="http://schemas.openxmlformats.org/officeDocument/2006/relationships/tags" Target="../tags/tag191.xml"/><Relationship Id="rId29" Type="http://schemas.openxmlformats.org/officeDocument/2006/relationships/tags" Target="../tags/tag200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24" Type="http://schemas.openxmlformats.org/officeDocument/2006/relationships/tags" Target="../tags/tag195.xml"/><Relationship Id="rId32" Type="http://schemas.openxmlformats.org/officeDocument/2006/relationships/image" Target="../media/image3.png"/><Relationship Id="rId5" Type="http://schemas.openxmlformats.org/officeDocument/2006/relationships/tags" Target="../tags/tag176.xml"/><Relationship Id="rId15" Type="http://schemas.openxmlformats.org/officeDocument/2006/relationships/tags" Target="../tags/tag186.xml"/><Relationship Id="rId23" Type="http://schemas.openxmlformats.org/officeDocument/2006/relationships/tags" Target="../tags/tag194.xml"/><Relationship Id="rId28" Type="http://schemas.openxmlformats.org/officeDocument/2006/relationships/tags" Target="../tags/tag199.xml"/><Relationship Id="rId10" Type="http://schemas.openxmlformats.org/officeDocument/2006/relationships/tags" Target="../tags/tag181.xml"/><Relationship Id="rId19" Type="http://schemas.openxmlformats.org/officeDocument/2006/relationships/tags" Target="../tags/tag190.xml"/><Relationship Id="rId31" Type="http://schemas.openxmlformats.org/officeDocument/2006/relationships/notesSlide" Target="../notesSlides/notesSlide4.xml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tags" Target="../tags/tag185.xml"/><Relationship Id="rId22" Type="http://schemas.openxmlformats.org/officeDocument/2006/relationships/tags" Target="../tags/tag193.xml"/><Relationship Id="rId27" Type="http://schemas.openxmlformats.org/officeDocument/2006/relationships/tags" Target="../tags/tag198.xml"/><Relationship Id="rId30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7.png"/><Relationship Id="rId3" Type="http://schemas.openxmlformats.org/officeDocument/2006/relationships/tags" Target="../tags/tag202.xml"/><Relationship Id="rId21" Type="http://schemas.openxmlformats.org/officeDocument/2006/relationships/oleObject" Target="../embeddings/oleObject1.bin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tags" Target="../tags/tag216.xml"/><Relationship Id="rId25" Type="http://schemas.openxmlformats.org/officeDocument/2006/relationships/tags" Target="../tags/tag212.xml"/><Relationship Id="rId2" Type="http://schemas.openxmlformats.org/officeDocument/2006/relationships/tags" Target="../tags/tag201.xml"/><Relationship Id="rId16" Type="http://schemas.openxmlformats.org/officeDocument/2006/relationships/tags" Target="../tags/tag215.xml"/><Relationship Id="rId20" Type="http://schemas.openxmlformats.org/officeDocument/2006/relationships/image" Target="../media/image6.png"/><Relationship Id="rId29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24" Type="http://schemas.openxmlformats.org/officeDocument/2006/relationships/image" Target="../media/image5.png"/><Relationship Id="rId5" Type="http://schemas.openxmlformats.org/officeDocument/2006/relationships/tags" Target="../tags/tag204.xml"/><Relationship Id="rId15" Type="http://schemas.openxmlformats.org/officeDocument/2006/relationships/tags" Target="../tags/tag214.xml"/><Relationship Id="rId23" Type="http://schemas.openxmlformats.org/officeDocument/2006/relationships/tags" Target="../tags/tag206.xml"/><Relationship Id="rId28" Type="http://schemas.openxmlformats.org/officeDocument/2006/relationships/tags" Target="../tags/tag216.xml"/><Relationship Id="rId10" Type="http://schemas.openxmlformats.org/officeDocument/2006/relationships/tags" Target="../tags/tag209.xml"/><Relationship Id="rId19" Type="http://schemas.openxmlformats.org/officeDocument/2006/relationships/notesSlide" Target="../notesSlides/notesSlide5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Relationship Id="rId22" Type="http://schemas.openxmlformats.org/officeDocument/2006/relationships/image" Target="../media/image4.wmf"/><Relationship Id="rId27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13" Type="http://schemas.openxmlformats.org/officeDocument/2006/relationships/tags" Target="../tags/tag229.xml"/><Relationship Id="rId18" Type="http://schemas.openxmlformats.org/officeDocument/2006/relationships/tags" Target="../tags/tag234.xml"/><Relationship Id="rId26" Type="http://schemas.openxmlformats.org/officeDocument/2006/relationships/image" Target="../media/image11.png"/><Relationship Id="rId3" Type="http://schemas.openxmlformats.org/officeDocument/2006/relationships/tags" Target="../tags/tag219.xml"/><Relationship Id="rId21" Type="http://schemas.openxmlformats.org/officeDocument/2006/relationships/tags" Target="../tags/tag237.xml"/><Relationship Id="rId7" Type="http://schemas.openxmlformats.org/officeDocument/2006/relationships/tags" Target="../tags/tag223.xml"/><Relationship Id="rId12" Type="http://schemas.openxmlformats.org/officeDocument/2006/relationships/tags" Target="../tags/tag228.xml"/><Relationship Id="rId17" Type="http://schemas.openxmlformats.org/officeDocument/2006/relationships/tags" Target="../tags/tag233.xml"/><Relationship Id="rId25" Type="http://schemas.openxmlformats.org/officeDocument/2006/relationships/image" Target="../media/image10.png"/><Relationship Id="rId33" Type="http://schemas.openxmlformats.org/officeDocument/2006/relationships/image" Target="../media/image17.png"/><Relationship Id="rId2" Type="http://schemas.openxmlformats.org/officeDocument/2006/relationships/tags" Target="../tags/tag218.xml"/><Relationship Id="rId16" Type="http://schemas.openxmlformats.org/officeDocument/2006/relationships/tags" Target="../tags/tag232.xml"/><Relationship Id="rId20" Type="http://schemas.openxmlformats.org/officeDocument/2006/relationships/tags" Target="../tags/tag236.xml"/><Relationship Id="rId29" Type="http://schemas.openxmlformats.org/officeDocument/2006/relationships/image" Target="../media/image14.png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tags" Target="../tags/tag227.xml"/><Relationship Id="rId24" Type="http://schemas.openxmlformats.org/officeDocument/2006/relationships/notesSlide" Target="../notesSlides/notesSlide6.xml"/><Relationship Id="rId32" Type="http://schemas.microsoft.com/office/2007/relationships/hdphoto" Target="../media/hdphoto1.wdp"/><Relationship Id="rId5" Type="http://schemas.openxmlformats.org/officeDocument/2006/relationships/tags" Target="../tags/tag221.xml"/><Relationship Id="rId15" Type="http://schemas.openxmlformats.org/officeDocument/2006/relationships/tags" Target="../tags/tag231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13.png"/><Relationship Id="rId10" Type="http://schemas.openxmlformats.org/officeDocument/2006/relationships/tags" Target="../tags/tag226.xml"/><Relationship Id="rId19" Type="http://schemas.openxmlformats.org/officeDocument/2006/relationships/tags" Target="../tags/tag235.xml"/><Relationship Id="rId31" Type="http://schemas.openxmlformats.org/officeDocument/2006/relationships/image" Target="../media/image16.png"/><Relationship Id="rId4" Type="http://schemas.openxmlformats.org/officeDocument/2006/relationships/tags" Target="../tags/tag220.xml"/><Relationship Id="rId9" Type="http://schemas.openxmlformats.org/officeDocument/2006/relationships/tags" Target="../tags/tag225.xml"/><Relationship Id="rId14" Type="http://schemas.openxmlformats.org/officeDocument/2006/relationships/tags" Target="../tags/tag230.xml"/><Relationship Id="rId22" Type="http://schemas.openxmlformats.org/officeDocument/2006/relationships/tags" Target="../tags/tag238.xml"/><Relationship Id="rId27" Type="http://schemas.openxmlformats.org/officeDocument/2006/relationships/image" Target="../media/image12.png"/><Relationship Id="rId30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Andy\Downloads\Geo+Shape+Sorter+Activity+Toy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" t="18596" r="4041" b="16603"/>
          <a:stretch/>
        </p:blipFill>
        <p:spPr bwMode="auto">
          <a:xfrm>
            <a:off x="4800600" y="819150"/>
            <a:ext cx="4176797" cy="296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Describing Shape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Constructing Objects in Computer Graphics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239000" cy="240983"/>
          </a:xfrm>
        </p:spPr>
        <p:txBody>
          <a:bodyPr/>
          <a:lstStyle/>
          <a:p>
            <a:r>
              <a:rPr lang="en-US" dirty="0" smtClean="0"/>
              <a:t>Representing Shape – 9/13/12                                                                                  /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09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iphol.com/muse/2008/04/25/Bezier-courbes-anim.gif"/>
          <p:cNvPicPr>
            <a:picLocks noChangeAspect="1" noChangeArrowheads="1" noCrop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131" y="1619804"/>
            <a:ext cx="2743200" cy="227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t="14213" r="5851" b="15431"/>
          <a:stretch/>
        </p:blipFill>
        <p:spPr bwMode="auto">
          <a:xfrm>
            <a:off x="5702691" y="1636619"/>
            <a:ext cx="2834640" cy="226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457200" y="971550"/>
                <a:ext cx="8229600" cy="37147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Bezier representation is similar to </a:t>
                </a:r>
                <a:r>
                  <a:rPr lang="en-US" dirty="0" err="1" smtClean="0"/>
                  <a:t>Hermite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4 points instead of 2 points and 2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Initial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tangent vector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inal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tangent vector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This representation allows a spline to be stored as</a:t>
                </a:r>
                <a:br>
                  <a:rPr lang="en-US" dirty="0" smtClean="0"/>
                </a:br>
                <a:r>
                  <a:rPr lang="en-US" dirty="0" smtClean="0"/>
                  <a:t>a list of vertices with some global parameters that</a:t>
                </a:r>
                <a:br>
                  <a:rPr lang="en-US" dirty="0" smtClean="0"/>
                </a:br>
                <a:r>
                  <a:rPr lang="en-US" dirty="0" smtClean="0"/>
                  <a:t>describe the smoothness and continuity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Bezier splines are widely used</a:t>
                </a:r>
                <a:br>
                  <a:rPr lang="en-US" dirty="0" smtClean="0"/>
                </a:br>
                <a:r>
                  <a:rPr lang="en-US" dirty="0" smtClean="0"/>
                  <a:t>(Adobe, Microsoft</a:t>
                </a:r>
                <a:r>
                  <a:rPr lang="en-US" dirty="0"/>
                  <a:t>) </a:t>
                </a:r>
                <a:r>
                  <a:rPr lang="en-US" dirty="0" smtClean="0"/>
                  <a:t>for font definition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See </a:t>
                </a:r>
                <a:r>
                  <a:rPr lang="en-US" dirty="0"/>
                  <a:t>chapters 23 and </a:t>
                </a:r>
                <a:r>
                  <a:rPr lang="en-US" dirty="0" smtClean="0"/>
                  <a:t>24, for more on splines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95400"/>
                <a:ext cx="8229600" cy="4953000"/>
              </a:xfrm>
              <a:blipFill rotWithShape="1">
                <a:blip r:embed="rId13"/>
                <a:stretch>
                  <a:fillRect l="-222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Splines (5/5) – Bezier Curves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4876800" y="4780230"/>
            <a:ext cx="3611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Image credit: </a:t>
            </a:r>
          </a:p>
          <a:p>
            <a:r>
              <a:rPr lang="en-US" sz="1000" i="1" dirty="0" smtClean="0">
                <a:hlinkClick r:id="rId14"/>
              </a:rPr>
              <a:t>http</a:t>
            </a:r>
            <a:r>
              <a:rPr lang="en-US" sz="1000" i="1" dirty="0">
                <a:hlinkClick r:id="rId14"/>
              </a:rPr>
              <a:t>://</a:t>
            </a:r>
            <a:r>
              <a:rPr lang="en-US" sz="1000" i="1" dirty="0" smtClean="0">
                <a:hlinkClick r:id="rId14"/>
              </a:rPr>
              <a:t>miphol.com/muse/2008/04/25/Bezier-courbes-anim.gif</a:t>
            </a:r>
            <a:r>
              <a:rPr lang="en-US" sz="1000" i="1" dirty="0" smtClean="0"/>
              <a:t> </a:t>
            </a:r>
            <a:endParaRPr lang="en-US" sz="1000" i="1" dirty="0"/>
          </a:p>
        </p:txBody>
      </p:sp>
      <p:sp>
        <p:nvSpPr>
          <p:cNvPr id="3" name="TextBox 2"/>
          <p:cNvSpPr txBox="1"/>
          <p:nvPr>
            <p:custDataLst>
              <p:tags r:id="rId8"/>
            </p:custDataLst>
          </p:nvPr>
        </p:nvSpPr>
        <p:spPr>
          <a:xfrm>
            <a:off x="838201" y="4503231"/>
            <a:ext cx="781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www.cs.brown.edu/exploratories/freeSoftware/repository/edu/brown/cs/exploratories/applets/bezierSplines/bezier_splines_guide.html</a:t>
            </a:r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8470" y="1047750"/>
            <a:ext cx="8229600" cy="3600450"/>
          </a:xfrm>
          <a:ln w="3175"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A line is drawn by tracing a point as it moves (one dimension added)</a:t>
            </a:r>
          </a:p>
          <a:p>
            <a:r>
              <a:rPr lang="en-US" dirty="0" smtClean="0"/>
              <a:t>A rectangle is drawn by tracing the vertices of a line as it moves perpendicularly to itself (2nd dimension added)</a:t>
            </a:r>
          </a:p>
          <a:p>
            <a:r>
              <a:rPr lang="en-US" dirty="0" smtClean="0"/>
              <a:t>A rectangular prism is drawn by tracing the vertices of a rectangle as it moves perpendicularly to itself (3rd dimension</a:t>
            </a:r>
          </a:p>
          <a:p>
            <a:r>
              <a:rPr lang="en-US" dirty="0" smtClean="0"/>
              <a:t>A circle is drawn by tracing a point swinging at a fixed distance around a center point.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“Vertices in Motion” - Object Definition</a:t>
            </a:r>
            <a:endParaRPr lang="en-US" dirty="0"/>
          </a:p>
        </p:txBody>
      </p:sp>
      <p:grpSp>
        <p:nvGrpSpPr>
          <p:cNvPr id="6" name="Group 5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573270" y="3727885"/>
            <a:ext cx="1435100" cy="766763"/>
            <a:chOff x="2372" y="2072"/>
            <a:chExt cx="904" cy="644"/>
          </a:xfrm>
        </p:grpSpPr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V="1">
              <a:off x="2400" y="2112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V="1">
              <a:off x="3024" y="2112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2400" y="2544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V="1">
              <a:off x="3024" y="2544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2372" y="2236"/>
              <a:ext cx="48" cy="480"/>
              <a:chOff x="1128" y="2276"/>
              <a:chExt cx="48" cy="480"/>
            </a:xfrm>
          </p:grpSpPr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>
                <a:off x="1152" y="2304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Oval 20"/>
              <p:cNvSpPr>
                <a:spLocks noChangeArrowheads="1"/>
              </p:cNvSpPr>
              <p:nvPr/>
            </p:nvSpPr>
            <p:spPr bwMode="auto">
              <a:xfrm>
                <a:off x="1128" y="22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21"/>
              <p:cNvSpPr>
                <a:spLocks noChangeArrowheads="1"/>
              </p:cNvSpPr>
              <p:nvPr/>
            </p:nvSpPr>
            <p:spPr bwMode="auto">
              <a:xfrm>
                <a:off x="1128" y="27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2996" y="2236"/>
              <a:ext cx="48" cy="480"/>
              <a:chOff x="1128" y="2276"/>
              <a:chExt cx="48" cy="480"/>
            </a:xfrm>
          </p:grpSpPr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>
                <a:off x="1152" y="2304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Oval 24"/>
              <p:cNvSpPr>
                <a:spLocks noChangeArrowheads="1"/>
              </p:cNvSpPr>
              <p:nvPr/>
            </p:nvSpPr>
            <p:spPr bwMode="auto">
              <a:xfrm>
                <a:off x="1128" y="22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auto">
              <a:xfrm>
                <a:off x="1128" y="27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2400" y="2256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2400" y="268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28"/>
            <p:cNvGrpSpPr>
              <a:grpSpLocks/>
            </p:cNvGrpSpPr>
            <p:nvPr/>
          </p:nvGrpSpPr>
          <p:grpSpPr bwMode="auto">
            <a:xfrm>
              <a:off x="2612" y="2076"/>
              <a:ext cx="48" cy="480"/>
              <a:chOff x="1128" y="2276"/>
              <a:chExt cx="48" cy="480"/>
            </a:xfrm>
          </p:grpSpPr>
          <p:sp>
            <p:nvSpPr>
              <p:cNvPr id="22" name="Line 29"/>
              <p:cNvSpPr>
                <a:spLocks noChangeShapeType="1"/>
              </p:cNvSpPr>
              <p:nvPr/>
            </p:nvSpPr>
            <p:spPr bwMode="auto">
              <a:xfrm>
                <a:off x="1152" y="2304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Oval 30"/>
              <p:cNvSpPr>
                <a:spLocks noChangeArrowheads="1"/>
              </p:cNvSpPr>
              <p:nvPr/>
            </p:nvSpPr>
            <p:spPr bwMode="auto">
              <a:xfrm>
                <a:off x="1128" y="22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31"/>
              <p:cNvSpPr>
                <a:spLocks noChangeArrowheads="1"/>
              </p:cNvSpPr>
              <p:nvPr/>
            </p:nvSpPr>
            <p:spPr bwMode="auto">
              <a:xfrm>
                <a:off x="1128" y="27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3228" y="2072"/>
              <a:ext cx="48" cy="480"/>
              <a:chOff x="1128" y="2276"/>
              <a:chExt cx="48" cy="480"/>
            </a:xfrm>
          </p:grpSpPr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>
                <a:off x="1152" y="2304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Oval 34"/>
              <p:cNvSpPr>
                <a:spLocks noChangeArrowheads="1"/>
              </p:cNvSpPr>
              <p:nvPr/>
            </p:nvSpPr>
            <p:spPr bwMode="auto">
              <a:xfrm>
                <a:off x="1128" y="22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Oval 35"/>
              <p:cNvSpPr>
                <a:spLocks noChangeArrowheads="1"/>
              </p:cNvSpPr>
              <p:nvPr/>
            </p:nvSpPr>
            <p:spPr bwMode="auto">
              <a:xfrm>
                <a:off x="1128" y="27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Line 36"/>
            <p:cNvSpPr>
              <a:spLocks noChangeShapeType="1"/>
            </p:cNvSpPr>
            <p:nvPr/>
          </p:nvSpPr>
          <p:spPr bwMode="auto">
            <a:xfrm>
              <a:off x="2632" y="2096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2640" y="2532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49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 rot="16200000">
            <a:off x="832048" y="4042091"/>
            <a:ext cx="787004" cy="76200"/>
            <a:chOff x="504" y="2088"/>
            <a:chExt cx="661" cy="48"/>
          </a:xfrm>
        </p:grpSpPr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528" y="2112"/>
              <a:ext cx="5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43"/>
            <p:cNvSpPr>
              <a:spLocks noChangeArrowheads="1"/>
            </p:cNvSpPr>
            <p:nvPr/>
          </p:nvSpPr>
          <p:spPr bwMode="auto">
            <a:xfrm>
              <a:off x="504" y="2088"/>
              <a:ext cx="48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44"/>
            <p:cNvSpPr>
              <a:spLocks noChangeArrowheads="1"/>
            </p:cNvSpPr>
            <p:nvPr/>
          </p:nvSpPr>
          <p:spPr bwMode="auto">
            <a:xfrm>
              <a:off x="1117" y="2088"/>
              <a:ext cx="48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5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406650" y="3859331"/>
            <a:ext cx="1168400" cy="581025"/>
            <a:chOff x="1128" y="2276"/>
            <a:chExt cx="736" cy="488"/>
          </a:xfrm>
        </p:grpSpPr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1152" y="2304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1152" y="2736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" name="Group 17"/>
            <p:cNvGrpSpPr>
              <a:grpSpLocks/>
            </p:cNvGrpSpPr>
            <p:nvPr/>
          </p:nvGrpSpPr>
          <p:grpSpPr bwMode="auto">
            <a:xfrm>
              <a:off x="1128" y="2276"/>
              <a:ext cx="48" cy="480"/>
              <a:chOff x="1128" y="2276"/>
              <a:chExt cx="48" cy="480"/>
            </a:xfrm>
          </p:grpSpPr>
          <p:sp>
            <p:nvSpPr>
              <p:cNvPr id="43" name="Line 14"/>
              <p:cNvSpPr>
                <a:spLocks noChangeShapeType="1"/>
              </p:cNvSpPr>
              <p:nvPr/>
            </p:nvSpPr>
            <p:spPr bwMode="auto">
              <a:xfrm>
                <a:off x="1152" y="2304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Oval 15"/>
              <p:cNvSpPr>
                <a:spLocks noChangeArrowheads="1"/>
              </p:cNvSpPr>
              <p:nvPr/>
            </p:nvSpPr>
            <p:spPr bwMode="auto">
              <a:xfrm>
                <a:off x="1128" y="22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Oval 16"/>
              <p:cNvSpPr>
                <a:spLocks noChangeArrowheads="1"/>
              </p:cNvSpPr>
              <p:nvPr/>
            </p:nvSpPr>
            <p:spPr bwMode="auto">
              <a:xfrm>
                <a:off x="1128" y="27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" name="Group 45"/>
            <p:cNvGrpSpPr>
              <a:grpSpLocks/>
            </p:cNvGrpSpPr>
            <p:nvPr/>
          </p:nvGrpSpPr>
          <p:grpSpPr bwMode="auto">
            <a:xfrm>
              <a:off x="1816" y="2284"/>
              <a:ext cx="48" cy="480"/>
              <a:chOff x="1128" y="2276"/>
              <a:chExt cx="48" cy="480"/>
            </a:xfrm>
          </p:grpSpPr>
          <p:sp>
            <p:nvSpPr>
              <p:cNvPr id="40" name="Line 46"/>
              <p:cNvSpPr>
                <a:spLocks noChangeShapeType="1"/>
              </p:cNvSpPr>
              <p:nvPr/>
            </p:nvSpPr>
            <p:spPr bwMode="auto">
              <a:xfrm>
                <a:off x="1152" y="2304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Oval 47"/>
              <p:cNvSpPr>
                <a:spLocks noChangeArrowheads="1"/>
              </p:cNvSpPr>
              <p:nvPr/>
            </p:nvSpPr>
            <p:spPr bwMode="auto">
              <a:xfrm>
                <a:off x="1128" y="22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48"/>
              <p:cNvSpPr>
                <a:spLocks noChangeArrowheads="1"/>
              </p:cNvSpPr>
              <p:nvPr/>
            </p:nvSpPr>
            <p:spPr bwMode="auto">
              <a:xfrm>
                <a:off x="1128" y="27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6" name="Oval 5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91350" y="3792655"/>
            <a:ext cx="660400" cy="6286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aseline="-25000" dirty="0"/>
          </a:p>
        </p:txBody>
      </p:sp>
      <p:sp>
        <p:nvSpPr>
          <p:cNvPr id="47" name="Oval 5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283450" y="4087931"/>
            <a:ext cx="76200" cy="5715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5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486650" y="3821231"/>
            <a:ext cx="57150" cy="5715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58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rot="20119276" flipH="1" flipV="1">
            <a:off x="7331502" y="3600727"/>
            <a:ext cx="124848" cy="257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416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0" descr="02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08" t="13483" b="2803"/>
          <a:stretch/>
        </p:blipFill>
        <p:spPr bwMode="auto">
          <a:xfrm>
            <a:off x="4912412" y="3225656"/>
            <a:ext cx="2156680" cy="144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  <p:custDataLst>
                  <p:tags r:id="rId3"/>
                </p:custDataLst>
              </p:nvPr>
            </p:nvSpPr>
            <p:spPr>
              <a:xfrm>
                <a:off x="457200" y="1085850"/>
                <a:ext cx="4800600" cy="3600450"/>
              </a:xfrm>
              <a:ln w="3175"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Made out of 2D and 1D primitives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Triangles are commonly used  </a:t>
                </a:r>
              </a:p>
              <a:p>
                <a:r>
                  <a:rPr lang="en-US" dirty="0" smtClean="0"/>
                  <a:t>Many triangles used for a single</a:t>
                </a:r>
                <a:br>
                  <a:rPr lang="en-US" dirty="0" smtClean="0"/>
                </a:br>
                <a:r>
                  <a:rPr lang="en-US" dirty="0" smtClean="0"/>
                  <a:t>object is a triangular mesh.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Splines used to describe boundaries of </a:t>
                </a:r>
                <a:br>
                  <a:rPr lang="en-US" dirty="0" smtClean="0"/>
                </a:br>
                <a:r>
                  <a:rPr lang="en-US" dirty="0" smtClean="0"/>
                  <a:t>“patches” –  these can be “sewn together” to represent curved surfaces</a:t>
                </a:r>
              </a:p>
              <a:p>
                <a:pPr marL="274320" lvl="1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274320" lvl="1" indent="0">
                  <a:buNone/>
                </a:pPr>
                <a:r>
                  <a:rPr lang="en-US" dirty="0" smtClean="0">
                    <a:ea typeface="Cambria Math"/>
                  </a:rPr>
                  <a:t>     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1 −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∗3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1 −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1,2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+ …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1"/>
                </p:custDataLst>
              </p:nvPr>
            </p:nvSpPr>
            <p:spPr>
              <a:xfrm>
                <a:off x="457200" y="1447800"/>
                <a:ext cx="4800600" cy="4800600"/>
              </a:xfrm>
              <a:blipFill rotWithShape="1">
                <a:blip r:embed="rId22"/>
                <a:stretch>
                  <a:fillRect l="-381" t="-1271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3D Primitives</a:t>
            </a:r>
            <a:endParaRPr lang="en-US" dirty="0"/>
          </a:p>
        </p:txBody>
      </p:sp>
      <p:sp>
        <p:nvSpPr>
          <p:cNvPr id="6" name="AutoShape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705600" y="1368524"/>
            <a:ext cx="990600" cy="685800"/>
          </a:xfrm>
          <a:prstGeom prst="cube">
            <a:avLst>
              <a:gd name="adj" fmla="val 25000"/>
            </a:avLst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22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495800" y="1254224"/>
            <a:ext cx="1295400" cy="914400"/>
            <a:chOff x="1536" y="1104"/>
            <a:chExt cx="816" cy="768"/>
          </a:xfrm>
        </p:grpSpPr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 flipH="1" flipV="1">
              <a:off x="1632" y="1728"/>
              <a:ext cx="624" cy="144"/>
            </a:xfrm>
            <a:prstGeom prst="parallelogram">
              <a:avLst>
                <a:gd name="adj" fmla="val 97901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1776" y="1200"/>
              <a:ext cx="480" cy="4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19"/>
            <p:cNvSpPr>
              <a:spLocks noChangeArrowheads="1"/>
            </p:cNvSpPr>
            <p:nvPr/>
          </p:nvSpPr>
          <p:spPr bwMode="auto">
            <a:xfrm rot="16221747" flipV="1">
              <a:off x="1320" y="1416"/>
              <a:ext cx="576" cy="144"/>
            </a:xfrm>
            <a:prstGeom prst="parallelogram">
              <a:avLst>
                <a:gd name="adj" fmla="val 90370"/>
              </a:avLst>
            </a:prstGeom>
            <a:solidFill>
              <a:srgbClr val="B2B2B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632" y="1344"/>
              <a:ext cx="480" cy="432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6"/>
            <p:cNvSpPr>
              <a:spLocks noChangeArrowheads="1"/>
            </p:cNvSpPr>
            <p:nvPr/>
          </p:nvSpPr>
          <p:spPr bwMode="auto">
            <a:xfrm flipH="1" flipV="1">
              <a:off x="1680" y="1104"/>
              <a:ext cx="624" cy="144"/>
            </a:xfrm>
            <a:prstGeom prst="parallelogram">
              <a:avLst>
                <a:gd name="adj" fmla="val 97901"/>
              </a:avLst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8"/>
            <p:cNvSpPr>
              <a:spLocks noChangeArrowheads="1"/>
            </p:cNvSpPr>
            <p:nvPr/>
          </p:nvSpPr>
          <p:spPr bwMode="auto">
            <a:xfrm rot="16221747" flipV="1">
              <a:off x="1992" y="1416"/>
              <a:ext cx="576" cy="144"/>
            </a:xfrm>
            <a:prstGeom prst="parallelogram">
              <a:avLst>
                <a:gd name="adj" fmla="val 90370"/>
              </a:avLst>
            </a:prstGeom>
            <a:solidFill>
              <a:srgbClr val="B2B2B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Rectangle 2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819400" y="1482824"/>
            <a:ext cx="762000" cy="514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Connector 16"/>
          <p:cNvCxnSpPr/>
          <p:nvPr>
            <p:custDataLst>
              <p:tags r:id="rId9"/>
            </p:custDataLst>
          </p:nvPr>
        </p:nvCxnSpPr>
        <p:spPr>
          <a:xfrm>
            <a:off x="1295400" y="1419959"/>
            <a:ext cx="76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>
            <p:custDataLst>
              <p:tags r:id="rId10"/>
            </p:custDataLst>
          </p:nvPr>
        </p:nvCxnSpPr>
        <p:spPr>
          <a:xfrm>
            <a:off x="1295400" y="2054860"/>
            <a:ext cx="76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>
            <p:custDataLst>
              <p:tags r:id="rId11"/>
            </p:custDataLst>
          </p:nvPr>
        </p:nvCxnSpPr>
        <p:spPr>
          <a:xfrm>
            <a:off x="1219200" y="1482824"/>
            <a:ext cx="0" cy="5089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>
            <p:custDataLst>
              <p:tags r:id="rId12"/>
            </p:custDataLst>
          </p:nvPr>
        </p:nvCxnSpPr>
        <p:spPr>
          <a:xfrm>
            <a:off x="2133600" y="1482824"/>
            <a:ext cx="0" cy="514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6" descr="010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0" r="38844"/>
          <a:stretch>
            <a:fillRect/>
          </a:stretch>
        </p:blipFill>
        <p:spPr bwMode="auto">
          <a:xfrm>
            <a:off x="5715000" y="2202951"/>
            <a:ext cx="1219200" cy="107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oup 28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 rot="5400000">
            <a:off x="4747851" y="2307800"/>
            <a:ext cx="493685" cy="822808"/>
            <a:chOff x="192" y="2640"/>
            <a:chExt cx="576" cy="720"/>
          </a:xfrm>
        </p:grpSpPr>
        <p:sp>
          <p:nvSpPr>
            <p:cNvPr id="30" name="AutoShape 24"/>
            <p:cNvSpPr>
              <a:spLocks noChangeArrowheads="1"/>
            </p:cNvSpPr>
            <p:nvPr/>
          </p:nvSpPr>
          <p:spPr bwMode="auto">
            <a:xfrm>
              <a:off x="432" y="2640"/>
              <a:ext cx="336" cy="720"/>
            </a:xfrm>
            <a:prstGeom prst="rtTriangl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H="1">
              <a:off x="192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 flipV="1">
              <a:off x="384" y="30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384" y="30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36" name="Picture 28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923" y="3546118"/>
            <a:ext cx="1963737" cy="96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://mech.fsv.cvut.cz/~dr/papers/Habil/img1007.gif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932" y="2254949"/>
            <a:ext cx="1178616" cy="109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>
            <p:custDataLst>
              <p:tags r:id="rId17"/>
            </p:custDataLst>
          </p:nvPr>
        </p:nvSpPr>
        <p:spPr>
          <a:xfrm>
            <a:off x="4851640" y="4778127"/>
            <a:ext cx="379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Image credit </a:t>
            </a:r>
            <a:r>
              <a:rPr lang="en-US" sz="1000" i="1" dirty="0"/>
              <a:t>(Stanford Bunny</a:t>
            </a:r>
            <a:r>
              <a:rPr lang="en-US" sz="1000" i="1" dirty="0" smtClean="0"/>
              <a:t>):</a:t>
            </a:r>
            <a:endParaRPr lang="en-US" sz="1000" i="1" dirty="0" smtClean="0">
              <a:hlinkClick r:id="rId26"/>
            </a:endParaRPr>
          </a:p>
          <a:p>
            <a:r>
              <a:rPr lang="en-US" sz="1000" i="1" dirty="0" smtClean="0">
                <a:hlinkClick r:id="rId26"/>
              </a:rPr>
              <a:t>http</a:t>
            </a:r>
            <a:r>
              <a:rPr lang="en-US" sz="1000" i="1" dirty="0">
                <a:hlinkClick r:id="rId26"/>
              </a:rPr>
              <a:t>://mech.fsv.cvut.cz/~</a:t>
            </a:r>
            <a:r>
              <a:rPr lang="en-US" sz="1000" i="1" dirty="0" smtClean="0">
                <a:hlinkClick r:id="rId26"/>
              </a:rPr>
              <a:t>dr/papers/Habil/img1007.gif</a:t>
            </a:r>
            <a:r>
              <a:rPr lang="en-US" sz="1000" i="1" dirty="0" smtClean="0"/>
              <a:t> </a:t>
            </a:r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090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ln w="3175"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Most common representation of shape in three dimensions</a:t>
            </a:r>
          </a:p>
          <a:p>
            <a:r>
              <a:rPr lang="en-US" dirty="0"/>
              <a:t>All vertices of triangle are guaranteed to lie in one plane </a:t>
            </a:r>
            <a:r>
              <a:rPr lang="en-US" dirty="0" smtClean="0"/>
              <a:t>(not true for </a:t>
            </a:r>
            <a:r>
              <a:rPr lang="en-US" dirty="0"/>
              <a:t>quadrilaterals or other polygons)</a:t>
            </a:r>
          </a:p>
          <a:p>
            <a:r>
              <a:rPr lang="en-US" dirty="0"/>
              <a:t>Uniformity makes it easy to perform mesh </a:t>
            </a:r>
            <a:r>
              <a:rPr lang="en-US" dirty="0" smtClean="0"/>
              <a:t>operations such as subdivision</a:t>
            </a:r>
            <a:r>
              <a:rPr lang="en-US" dirty="0"/>
              <a:t>, simplification, </a:t>
            </a:r>
            <a:r>
              <a:rPr lang="en-US" dirty="0" smtClean="0"/>
              <a:t>transformation etc.</a:t>
            </a:r>
            <a:endParaRPr lang="en-US" dirty="0"/>
          </a:p>
          <a:p>
            <a:r>
              <a:rPr lang="en-US" dirty="0"/>
              <a:t>Many different ways to represent triangular </a:t>
            </a:r>
            <a:r>
              <a:rPr lang="en-US" dirty="0" smtClean="0"/>
              <a:t>meshes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See chapters 8 and 25 in book, </a:t>
            </a:r>
            <a:br>
              <a:rPr lang="en-US" dirty="0" smtClean="0"/>
            </a:br>
            <a:r>
              <a:rPr lang="en-US" sz="2000" dirty="0" smtClean="0"/>
              <a:t>en.wikipdia.org/wiki/polygon_mesh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Mesh transformation and deformation</a:t>
            </a:r>
          </a:p>
          <a:p>
            <a:pPr lvl="1"/>
            <a:r>
              <a:rPr lang="en-US" dirty="0" smtClean="0"/>
              <a:t>Procedural generation techniques</a:t>
            </a:r>
            <a:br>
              <a:rPr lang="en-US" dirty="0" smtClean="0"/>
            </a:br>
            <a:r>
              <a:rPr lang="en-US" dirty="0" smtClean="0"/>
              <a:t>(upcoming labs on simulating terrain)</a:t>
            </a:r>
            <a:endParaRPr lang="en-US" dirty="0"/>
          </a:p>
          <a:p>
            <a:pPr lvl="1"/>
            <a:endParaRPr lang="en-US" dirty="0" smtClean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Triangle Meshes</a:t>
            </a:r>
            <a:endParaRPr lang="en-US" dirty="0"/>
          </a:p>
        </p:txBody>
      </p:sp>
      <p:pic>
        <p:nvPicPr>
          <p:cNvPr id="2050" name="Picture 2" descr="File:Dolphin triangle mesh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24150"/>
            <a:ext cx="3352800" cy="155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>
            <p:custDataLst>
              <p:tags r:id="rId6"/>
            </p:custDataLst>
          </p:nvPr>
        </p:nvSpPr>
        <p:spPr>
          <a:xfrm>
            <a:off x="4419600" y="4324350"/>
            <a:ext cx="4331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 smtClean="0"/>
              <a:t>Image credit: </a:t>
            </a:r>
          </a:p>
          <a:p>
            <a:pPr algn="r"/>
            <a:r>
              <a:rPr lang="en-US" sz="1000" i="1" dirty="0" smtClean="0">
                <a:hlinkClick r:id="rId10"/>
              </a:rPr>
              <a:t>http</a:t>
            </a:r>
            <a:r>
              <a:rPr lang="en-US" sz="1000" i="1" dirty="0">
                <a:hlinkClick r:id="rId10"/>
              </a:rPr>
              <a:t>://</a:t>
            </a:r>
            <a:r>
              <a:rPr lang="en-US" sz="1000" i="1" dirty="0" smtClean="0">
                <a:hlinkClick r:id="rId10"/>
              </a:rPr>
              <a:t>upload.wikimedia.org/wikipedia/en/f/fb/Dolphin_triangle_mesh.png</a:t>
            </a:r>
            <a:r>
              <a:rPr lang="en-US" sz="1000" i="1" dirty="0" smtClean="0"/>
              <a:t>  </a:t>
            </a:r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371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085850"/>
            <a:ext cx="4267200" cy="3600450"/>
          </a:xfrm>
          <a:ln w="3175"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Vertex and face tables, analogous to 2D vertex and edge tables</a:t>
            </a:r>
          </a:p>
          <a:p>
            <a:r>
              <a:rPr lang="en-US" sz="1800" dirty="0" smtClean="0"/>
              <a:t>Each vertex listed once, triangles listed as ordered triplets of indices into the vertex table</a:t>
            </a:r>
          </a:p>
          <a:p>
            <a:pPr lvl="1"/>
            <a:r>
              <a:rPr lang="en-US" sz="1600" dirty="0" smtClean="0"/>
              <a:t>Edges inferred from triangles</a:t>
            </a:r>
          </a:p>
          <a:p>
            <a:pPr lvl="1"/>
            <a:r>
              <a:rPr lang="en-US" sz="1600" dirty="0" smtClean="0"/>
              <a:t>It’s often useful to store associated faces with vertices  (i.e. computing </a:t>
            </a:r>
            <a:r>
              <a:rPr lang="en-US" sz="1600" dirty="0" err="1" smtClean="0"/>
              <a:t>normals</a:t>
            </a:r>
            <a:r>
              <a:rPr lang="en-US" sz="1600" dirty="0" smtClean="0"/>
              <a:t>: vertex normal average of surrounding face </a:t>
            </a:r>
            <a:r>
              <a:rPr lang="en-US" sz="1600" dirty="0" err="1" smtClean="0"/>
              <a:t>normals</a:t>
            </a:r>
            <a:r>
              <a:rPr lang="en-US" sz="1600" dirty="0" smtClean="0"/>
              <a:t>)</a:t>
            </a:r>
          </a:p>
          <a:p>
            <a:r>
              <a:rPr lang="en-US" sz="1800" dirty="0" smtClean="0"/>
              <a:t>Vertices listed in counter clockwise order in face table.</a:t>
            </a:r>
          </a:p>
          <a:p>
            <a:pPr lvl="1"/>
            <a:r>
              <a:rPr lang="en-US" sz="1600" dirty="0" smtClean="0"/>
              <a:t>No longer just because of convention.  CCW order differentiates front and back of face</a:t>
            </a:r>
            <a:endParaRPr lang="en-US" sz="16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pc="-150" dirty="0" smtClean="0"/>
              <a:t>Triangular Mesh Representation</a:t>
            </a:r>
            <a:endParaRPr lang="en-US" spc="-150" dirty="0"/>
          </a:p>
        </p:txBody>
      </p:sp>
      <p:sp>
        <p:nvSpPr>
          <p:cNvPr id="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071459" y="4432982"/>
            <a:ext cx="5048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800" i="1" dirty="0" smtClean="0"/>
              <a:t>Diagram licensed under Creative Commons  Attribution license. Created by Ben Herila based on </a:t>
            </a:r>
            <a:r>
              <a:rPr lang="en-US" sz="800" i="1" dirty="0" smtClean="0">
                <a:hlinkClick r:id="rId44"/>
              </a:rPr>
              <a:t>http</a:t>
            </a:r>
            <a:r>
              <a:rPr lang="en-US" sz="800" i="1" dirty="0">
                <a:hlinkClick r:id="rId44"/>
              </a:rPr>
              <a:t>://</a:t>
            </a:r>
            <a:r>
              <a:rPr lang="en-US" sz="800" i="1" dirty="0" smtClean="0">
                <a:hlinkClick r:id="rId44"/>
              </a:rPr>
              <a:t>upload.wikimedia.org/wikipedia/en/thumb/2/2d/Mesh_fv.jpg/500px-Mesh_fv.jpg</a:t>
            </a:r>
            <a:r>
              <a:rPr lang="en-US" sz="800" i="1" dirty="0" smtClean="0"/>
              <a:t> </a:t>
            </a:r>
          </a:p>
        </p:txBody>
      </p:sp>
      <p:sp>
        <p:nvSpPr>
          <p:cNvPr id="9" name="Cube 8"/>
          <p:cNvSpPr/>
          <p:nvPr>
            <p:custDataLst>
              <p:tags r:id="rId6"/>
            </p:custDataLst>
          </p:nvPr>
        </p:nvSpPr>
        <p:spPr>
          <a:xfrm flipH="1">
            <a:off x="5207456" y="2768304"/>
            <a:ext cx="1991956" cy="1540322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cxnSp>
        <p:nvCxnSpPr>
          <p:cNvPr id="10" name="Straight Connector 9"/>
          <p:cNvCxnSpPr>
            <a:endCxn id="32" idx="2"/>
          </p:cNvCxnSpPr>
          <p:nvPr>
            <p:custDataLst>
              <p:tags r:id="rId7"/>
            </p:custDataLst>
          </p:nvPr>
        </p:nvCxnSpPr>
        <p:spPr>
          <a:xfrm>
            <a:off x="5207456" y="2769484"/>
            <a:ext cx="1964238" cy="3668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2" idx="7"/>
            <a:endCxn id="30" idx="3"/>
          </p:cNvCxnSpPr>
          <p:nvPr>
            <p:custDataLst>
              <p:tags r:id="rId8"/>
            </p:custDataLst>
          </p:nvPr>
        </p:nvCxnSpPr>
        <p:spPr>
          <a:xfrm flipV="1">
            <a:off x="5617144" y="2776798"/>
            <a:ext cx="1169960" cy="3691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4" idx="7"/>
            <a:endCxn id="42" idx="3"/>
          </p:cNvCxnSpPr>
          <p:nvPr>
            <p:custDataLst>
              <p:tags r:id="rId9"/>
            </p:custDataLst>
          </p:nvPr>
        </p:nvCxnSpPr>
        <p:spPr>
          <a:xfrm flipV="1">
            <a:off x="5215734" y="3165201"/>
            <a:ext cx="375801" cy="7588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5" idx="7"/>
          </p:cNvCxnSpPr>
          <p:nvPr>
            <p:custDataLst>
              <p:tags r:id="rId10"/>
            </p:custDataLst>
          </p:nvPr>
        </p:nvCxnSpPr>
        <p:spPr>
          <a:xfrm flipV="1">
            <a:off x="5617144" y="3131882"/>
            <a:ext cx="1582268" cy="11697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>
            <p:custDataLst>
              <p:tags r:id="rId11"/>
            </p:custDataLst>
          </p:nvPr>
        </p:nvSpPr>
        <p:spPr>
          <a:xfrm>
            <a:off x="4844863" y="3886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  <a:latin typeface="Myriad Pro" pitchFamily="34" charset="0"/>
                <a:ea typeface="Adobe Heiti Std R" pitchFamily="34" charset="-128"/>
                <a:cs typeface="Vrinda" pitchFamily="34" charset="0"/>
              </a:rPr>
              <a:t>v0</a:t>
            </a:r>
            <a:endParaRPr lang="en-US" sz="1100" b="1" dirty="0">
              <a:solidFill>
                <a:schemeClr val="tx2"/>
              </a:solidFill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15" name="TextBox 14"/>
          <p:cNvSpPr txBox="1"/>
          <p:nvPr>
            <p:custDataLst>
              <p:tags r:id="rId12"/>
            </p:custDataLst>
          </p:nvPr>
        </p:nvSpPr>
        <p:spPr>
          <a:xfrm>
            <a:off x="5527690" y="430217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  <a:latin typeface="Myriad Pro" pitchFamily="34" charset="0"/>
                <a:ea typeface="Adobe Heiti Std R" pitchFamily="34" charset="-128"/>
                <a:cs typeface="Vrinda" pitchFamily="34" charset="0"/>
              </a:rPr>
              <a:t>v1</a:t>
            </a:r>
            <a:endParaRPr lang="en-US" sz="1100" b="1" dirty="0">
              <a:solidFill>
                <a:schemeClr val="tx2"/>
              </a:solidFill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16" name="TextBox 15"/>
          <p:cNvSpPr txBox="1"/>
          <p:nvPr>
            <p:custDataLst>
              <p:tags r:id="rId13"/>
            </p:custDataLst>
          </p:nvPr>
        </p:nvSpPr>
        <p:spPr>
          <a:xfrm>
            <a:off x="7171694" y="430217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  <a:latin typeface="Myriad Pro" pitchFamily="34" charset="0"/>
                <a:ea typeface="Adobe Heiti Std R" pitchFamily="34" charset="-128"/>
                <a:cs typeface="Vrinda" pitchFamily="34" charset="0"/>
              </a:rPr>
              <a:t>v2</a:t>
            </a:r>
            <a:endParaRPr lang="en-US" sz="1100" b="1" dirty="0">
              <a:solidFill>
                <a:schemeClr val="tx2"/>
              </a:solidFill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17" name="TextBox 16"/>
          <p:cNvSpPr txBox="1"/>
          <p:nvPr>
            <p:custDataLst>
              <p:tags r:id="rId14"/>
            </p:custDataLst>
          </p:nvPr>
        </p:nvSpPr>
        <p:spPr>
          <a:xfrm>
            <a:off x="6595792" y="3837494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  <a:latin typeface="Myriad Pro" pitchFamily="34" charset="0"/>
                <a:ea typeface="Adobe Heiti Std R" pitchFamily="34" charset="-128"/>
                <a:cs typeface="Vrinda" pitchFamily="34" charset="0"/>
              </a:rPr>
              <a:t>f3</a:t>
            </a:r>
            <a:endParaRPr lang="en-US" sz="1100" b="1" dirty="0">
              <a:solidFill>
                <a:srgbClr val="C00000"/>
              </a:solidFill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18" name="TextBox 17"/>
          <p:cNvSpPr txBox="1"/>
          <p:nvPr>
            <p:custDataLst>
              <p:tags r:id="rId15"/>
            </p:custDataLst>
          </p:nvPr>
        </p:nvSpPr>
        <p:spPr>
          <a:xfrm>
            <a:off x="6019888" y="3372812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  <a:latin typeface="Myriad Pro" pitchFamily="34" charset="0"/>
                <a:ea typeface="Adobe Heiti Std R" pitchFamily="34" charset="-128"/>
                <a:cs typeface="Vrinda" pitchFamily="34" charset="0"/>
              </a:rPr>
              <a:t>f2</a:t>
            </a:r>
            <a:endParaRPr lang="en-US" sz="1100" b="1" dirty="0">
              <a:solidFill>
                <a:srgbClr val="C00000"/>
              </a:solidFill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19" name="TextBox 18"/>
          <p:cNvSpPr txBox="1"/>
          <p:nvPr>
            <p:custDataLst>
              <p:tags r:id="rId16"/>
            </p:custDataLst>
          </p:nvPr>
        </p:nvSpPr>
        <p:spPr>
          <a:xfrm>
            <a:off x="5307444" y="3685154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  <a:latin typeface="Myriad Pro" pitchFamily="34" charset="0"/>
                <a:ea typeface="Adobe Heiti Std R" pitchFamily="34" charset="-128"/>
                <a:cs typeface="Vrinda" pitchFamily="34" charset="0"/>
              </a:rPr>
              <a:t>f1</a:t>
            </a:r>
            <a:endParaRPr lang="en-US" sz="1100" b="1" dirty="0">
              <a:solidFill>
                <a:srgbClr val="C00000"/>
              </a:solidFill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20" name="TextBox 19"/>
          <p:cNvSpPr txBox="1"/>
          <p:nvPr>
            <p:custDataLst>
              <p:tags r:id="rId17"/>
            </p:custDataLst>
          </p:nvPr>
        </p:nvSpPr>
        <p:spPr>
          <a:xfrm>
            <a:off x="5169581" y="3060681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  <a:latin typeface="Myriad Pro" pitchFamily="34" charset="0"/>
                <a:ea typeface="Adobe Heiti Std R" pitchFamily="34" charset="-128"/>
                <a:cs typeface="Vrinda" pitchFamily="34" charset="0"/>
              </a:rPr>
              <a:t>f0</a:t>
            </a:r>
            <a:endParaRPr lang="en-US" sz="1100" b="1" dirty="0">
              <a:solidFill>
                <a:srgbClr val="C00000"/>
              </a:solidFill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21" name="TextBox 20"/>
          <p:cNvSpPr txBox="1"/>
          <p:nvPr>
            <p:custDataLst>
              <p:tags r:id="rId18"/>
            </p:custDataLst>
          </p:nvPr>
        </p:nvSpPr>
        <p:spPr>
          <a:xfrm>
            <a:off x="6141144" y="2941259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  <a:latin typeface="Myriad Pro" pitchFamily="34" charset="0"/>
                <a:ea typeface="Adobe Heiti Std R" pitchFamily="34" charset="-128"/>
                <a:cs typeface="Vrinda" pitchFamily="34" charset="0"/>
              </a:rPr>
              <a:t>f9</a:t>
            </a:r>
            <a:endParaRPr lang="en-US" sz="1100" b="1" dirty="0">
              <a:solidFill>
                <a:srgbClr val="C00000"/>
              </a:solidFill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23" name="TextBox 22"/>
          <p:cNvSpPr txBox="1"/>
          <p:nvPr>
            <p:custDataLst>
              <p:tags r:id="rId19"/>
            </p:custDataLst>
          </p:nvPr>
        </p:nvSpPr>
        <p:spPr>
          <a:xfrm>
            <a:off x="5080653" y="25717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  <a:latin typeface="Myriad Pro" pitchFamily="34" charset="0"/>
                <a:ea typeface="Adobe Heiti Std R" pitchFamily="34" charset="-128"/>
                <a:cs typeface="Vrinda" pitchFamily="34" charset="0"/>
              </a:rPr>
              <a:t>v4</a:t>
            </a:r>
            <a:endParaRPr lang="en-US" sz="1100" b="1" dirty="0">
              <a:solidFill>
                <a:schemeClr val="tx2"/>
              </a:solidFill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24" name="TextBox 23"/>
          <p:cNvSpPr txBox="1"/>
          <p:nvPr>
            <p:custDataLst>
              <p:tags r:id="rId20"/>
            </p:custDataLst>
          </p:nvPr>
        </p:nvSpPr>
        <p:spPr>
          <a:xfrm>
            <a:off x="6704196" y="259290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  <a:latin typeface="Myriad Pro" pitchFamily="34" charset="0"/>
                <a:ea typeface="Adobe Heiti Std R" pitchFamily="34" charset="-128"/>
                <a:cs typeface="Vrinda" pitchFamily="34" charset="0"/>
              </a:rPr>
              <a:t>v7</a:t>
            </a:r>
            <a:endParaRPr lang="en-US" sz="1100" b="1" dirty="0">
              <a:solidFill>
                <a:schemeClr val="tx2"/>
              </a:solidFill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25" name="TextBox 24"/>
          <p:cNvSpPr txBox="1"/>
          <p:nvPr>
            <p:custDataLst>
              <p:tags r:id="rId21"/>
            </p:custDataLst>
          </p:nvPr>
        </p:nvSpPr>
        <p:spPr>
          <a:xfrm>
            <a:off x="7199412" y="301692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  <a:latin typeface="Myriad Pro" pitchFamily="34" charset="0"/>
                <a:ea typeface="Adobe Heiti Std R" pitchFamily="34" charset="-128"/>
                <a:cs typeface="Vrinda" pitchFamily="34" charset="0"/>
              </a:rPr>
              <a:t>v6</a:t>
            </a:r>
            <a:endParaRPr lang="en-US" sz="1100" b="1" dirty="0">
              <a:solidFill>
                <a:schemeClr val="tx2"/>
              </a:solidFill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26" name="TextBox 25"/>
          <p:cNvSpPr txBox="1"/>
          <p:nvPr>
            <p:custDataLst>
              <p:tags r:id="rId22"/>
            </p:custDataLst>
          </p:nvPr>
        </p:nvSpPr>
        <p:spPr>
          <a:xfrm>
            <a:off x="6556518" y="2813972"/>
            <a:ext cx="388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  <a:latin typeface="Myriad Pro" pitchFamily="34" charset="0"/>
                <a:ea typeface="Adobe Heiti Std R" pitchFamily="34" charset="-128"/>
                <a:cs typeface="Vrinda" pitchFamily="34" charset="0"/>
              </a:rPr>
              <a:t>f10</a:t>
            </a:r>
            <a:endParaRPr lang="en-US" sz="1100" b="1" dirty="0">
              <a:solidFill>
                <a:srgbClr val="C00000"/>
              </a:solidFill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27" name="TextBox 26"/>
          <p:cNvSpPr txBox="1"/>
          <p:nvPr>
            <p:custDataLst>
              <p:tags r:id="rId23"/>
            </p:custDataLst>
          </p:nvPr>
        </p:nvSpPr>
        <p:spPr>
          <a:xfrm>
            <a:off x="5546783" y="2876941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  <a:latin typeface="Myriad Pro" pitchFamily="34" charset="0"/>
                <a:ea typeface="Adobe Heiti Std R" pitchFamily="34" charset="-128"/>
                <a:cs typeface="Vrinda" pitchFamily="34" charset="0"/>
              </a:rPr>
              <a:t>f8</a:t>
            </a:r>
            <a:endParaRPr lang="en-US" sz="1100" b="1" dirty="0">
              <a:solidFill>
                <a:srgbClr val="C00000"/>
              </a:solidFill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28" name="TextBox 27"/>
          <p:cNvSpPr txBox="1"/>
          <p:nvPr>
            <p:custDataLst>
              <p:tags r:id="rId24"/>
            </p:custDataLst>
          </p:nvPr>
        </p:nvSpPr>
        <p:spPr>
          <a:xfrm>
            <a:off x="5940784" y="2717289"/>
            <a:ext cx="388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  <a:latin typeface="Myriad Pro" pitchFamily="34" charset="0"/>
                <a:ea typeface="Adobe Heiti Std R" pitchFamily="34" charset="-128"/>
                <a:cs typeface="Vrinda" pitchFamily="34" charset="0"/>
              </a:rPr>
              <a:t>f11</a:t>
            </a:r>
            <a:endParaRPr lang="en-US" sz="1100" b="1" dirty="0">
              <a:solidFill>
                <a:srgbClr val="C00000"/>
              </a:solidFill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29" name="TextBox 28"/>
          <p:cNvSpPr txBox="1"/>
          <p:nvPr>
            <p:custDataLst>
              <p:tags r:id="rId25"/>
            </p:custDataLst>
          </p:nvPr>
        </p:nvSpPr>
        <p:spPr>
          <a:xfrm>
            <a:off x="5555340" y="307973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  <a:latin typeface="Myriad Pro" pitchFamily="34" charset="0"/>
                <a:ea typeface="Adobe Heiti Std R" pitchFamily="34" charset="-128"/>
                <a:cs typeface="Vrinda" pitchFamily="34" charset="0"/>
              </a:rPr>
              <a:t>v5</a:t>
            </a:r>
            <a:endParaRPr lang="en-US" sz="1100" b="1" dirty="0">
              <a:solidFill>
                <a:schemeClr val="tx2"/>
              </a:solidFill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30" name="Oval 29"/>
          <p:cNvSpPr/>
          <p:nvPr>
            <p:custDataLst>
              <p:tags r:id="rId26"/>
            </p:custDataLst>
          </p:nvPr>
        </p:nvSpPr>
        <p:spPr>
          <a:xfrm>
            <a:off x="6781800" y="2753599"/>
            <a:ext cx="36217" cy="271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31" name="Oval 30"/>
          <p:cNvSpPr/>
          <p:nvPr>
            <p:custDataLst>
              <p:tags r:id="rId27"/>
            </p:custDataLst>
          </p:nvPr>
        </p:nvSpPr>
        <p:spPr>
          <a:xfrm>
            <a:off x="6221543" y="2951720"/>
            <a:ext cx="36217" cy="271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32" name="Oval 31"/>
          <p:cNvSpPr/>
          <p:nvPr>
            <p:custDataLst>
              <p:tags r:id="rId28"/>
            </p:custDataLst>
          </p:nvPr>
        </p:nvSpPr>
        <p:spPr>
          <a:xfrm>
            <a:off x="7171695" y="3122782"/>
            <a:ext cx="36217" cy="271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33" name="Oval 32"/>
          <p:cNvSpPr/>
          <p:nvPr>
            <p:custDataLst>
              <p:tags r:id="rId29"/>
            </p:custDataLst>
          </p:nvPr>
        </p:nvSpPr>
        <p:spPr>
          <a:xfrm>
            <a:off x="5189349" y="2753600"/>
            <a:ext cx="36217" cy="271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34" name="Oval 33"/>
          <p:cNvSpPr/>
          <p:nvPr>
            <p:custDataLst>
              <p:tags r:id="rId30"/>
            </p:custDataLst>
          </p:nvPr>
        </p:nvSpPr>
        <p:spPr>
          <a:xfrm>
            <a:off x="5184821" y="3920096"/>
            <a:ext cx="36217" cy="271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35" name="Oval 34"/>
          <p:cNvSpPr/>
          <p:nvPr>
            <p:custDataLst>
              <p:tags r:id="rId31"/>
            </p:custDataLst>
          </p:nvPr>
        </p:nvSpPr>
        <p:spPr>
          <a:xfrm>
            <a:off x="5586231" y="4297638"/>
            <a:ext cx="36217" cy="271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36" name="Oval 35"/>
          <p:cNvSpPr/>
          <p:nvPr>
            <p:custDataLst>
              <p:tags r:id="rId32"/>
            </p:custDataLst>
          </p:nvPr>
        </p:nvSpPr>
        <p:spPr>
          <a:xfrm>
            <a:off x="7181305" y="4296217"/>
            <a:ext cx="36217" cy="271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37" name="Freeform 36"/>
          <p:cNvSpPr/>
          <p:nvPr>
            <p:custDataLst>
              <p:tags r:id="rId33"/>
            </p:custDataLst>
          </p:nvPr>
        </p:nvSpPr>
        <p:spPr>
          <a:xfrm>
            <a:off x="5604339" y="3152909"/>
            <a:ext cx="211268" cy="187952"/>
          </a:xfrm>
          <a:custGeom>
            <a:avLst/>
            <a:gdLst>
              <a:gd name="connsiteX0" fmla="*/ 0 w 266700"/>
              <a:gd name="connsiteY0" fmla="*/ 0 h 316159"/>
              <a:gd name="connsiteX1" fmla="*/ 76200 w 266700"/>
              <a:gd name="connsiteY1" fmla="*/ 279400 h 316159"/>
              <a:gd name="connsiteX2" fmla="*/ 266700 w 266700"/>
              <a:gd name="connsiteY2" fmla="*/ 304800 h 31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" h="316159">
                <a:moveTo>
                  <a:pt x="0" y="0"/>
                </a:moveTo>
                <a:cubicBezTo>
                  <a:pt x="15875" y="114300"/>
                  <a:pt x="31750" y="228600"/>
                  <a:pt x="76200" y="279400"/>
                </a:cubicBezTo>
                <a:cubicBezTo>
                  <a:pt x="120650" y="330200"/>
                  <a:pt x="193675" y="317500"/>
                  <a:pt x="266700" y="304800"/>
                </a:cubicBezTo>
              </a:path>
            </a:pathLst>
          </a:cu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b="1"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38" name="Freeform 37"/>
          <p:cNvSpPr/>
          <p:nvPr>
            <p:custDataLst>
              <p:tags r:id="rId34"/>
            </p:custDataLst>
          </p:nvPr>
        </p:nvSpPr>
        <p:spPr>
          <a:xfrm>
            <a:off x="5620046" y="3072064"/>
            <a:ext cx="391121" cy="79453"/>
          </a:xfrm>
          <a:custGeom>
            <a:avLst/>
            <a:gdLst>
              <a:gd name="connsiteX0" fmla="*/ 0 w 495300"/>
              <a:gd name="connsiteY0" fmla="*/ 140000 h 140000"/>
              <a:gd name="connsiteX1" fmla="*/ 304800 w 495300"/>
              <a:gd name="connsiteY1" fmla="*/ 19350 h 140000"/>
              <a:gd name="connsiteX2" fmla="*/ 495300 w 495300"/>
              <a:gd name="connsiteY2" fmla="*/ 300 h 1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140000">
                <a:moveTo>
                  <a:pt x="0" y="140000"/>
                </a:moveTo>
                <a:cubicBezTo>
                  <a:pt x="111125" y="91316"/>
                  <a:pt x="222250" y="42633"/>
                  <a:pt x="304800" y="19350"/>
                </a:cubicBezTo>
                <a:cubicBezTo>
                  <a:pt x="387350" y="-3933"/>
                  <a:pt x="495300" y="300"/>
                  <a:pt x="495300" y="300"/>
                </a:cubicBezTo>
              </a:path>
            </a:pathLst>
          </a:custGeom>
          <a:ln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b="1"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39" name="Freeform 38"/>
          <p:cNvSpPr/>
          <p:nvPr>
            <p:custDataLst>
              <p:tags r:id="rId35"/>
            </p:custDataLst>
          </p:nvPr>
        </p:nvSpPr>
        <p:spPr>
          <a:xfrm>
            <a:off x="5565748" y="3009162"/>
            <a:ext cx="40966" cy="132840"/>
          </a:xfrm>
          <a:custGeom>
            <a:avLst/>
            <a:gdLst>
              <a:gd name="connsiteX0" fmla="*/ 92993 w 92993"/>
              <a:gd name="connsiteY0" fmla="*/ 215900 h 215900"/>
              <a:gd name="connsiteX1" fmla="*/ 4093 w 92993"/>
              <a:gd name="connsiteY1" fmla="*/ 88900 h 215900"/>
              <a:gd name="connsiteX2" fmla="*/ 23143 w 92993"/>
              <a:gd name="connsiteY2" fmla="*/ 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993" h="215900">
                <a:moveTo>
                  <a:pt x="92993" y="215900"/>
                </a:moveTo>
                <a:cubicBezTo>
                  <a:pt x="54364" y="170391"/>
                  <a:pt x="15735" y="124883"/>
                  <a:pt x="4093" y="88900"/>
                </a:cubicBezTo>
                <a:cubicBezTo>
                  <a:pt x="-7549" y="52917"/>
                  <a:pt x="7797" y="26458"/>
                  <a:pt x="23143" y="0"/>
                </a:cubicBezTo>
              </a:path>
            </a:pathLst>
          </a:custGeom>
          <a:ln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b="1"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40" name="Freeform 39"/>
          <p:cNvSpPr/>
          <p:nvPr>
            <p:custDataLst>
              <p:tags r:id="rId36"/>
            </p:custDataLst>
          </p:nvPr>
        </p:nvSpPr>
        <p:spPr>
          <a:xfrm>
            <a:off x="5430295" y="3149961"/>
            <a:ext cx="155936" cy="41525"/>
          </a:xfrm>
          <a:custGeom>
            <a:avLst/>
            <a:gdLst>
              <a:gd name="connsiteX0" fmla="*/ 196850 w 196850"/>
              <a:gd name="connsiteY0" fmla="*/ 0 h 69850"/>
              <a:gd name="connsiteX1" fmla="*/ 57150 w 196850"/>
              <a:gd name="connsiteY1" fmla="*/ 25400 h 69850"/>
              <a:gd name="connsiteX2" fmla="*/ 0 w 196850"/>
              <a:gd name="connsiteY2" fmla="*/ 6985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850" h="69850">
                <a:moveTo>
                  <a:pt x="196850" y="0"/>
                </a:moveTo>
                <a:cubicBezTo>
                  <a:pt x="143404" y="6879"/>
                  <a:pt x="89958" y="13758"/>
                  <a:pt x="57150" y="25400"/>
                </a:cubicBezTo>
                <a:cubicBezTo>
                  <a:pt x="24342" y="37042"/>
                  <a:pt x="12171" y="53446"/>
                  <a:pt x="0" y="69850"/>
                </a:cubicBezTo>
              </a:path>
            </a:pathLst>
          </a:custGeom>
          <a:ln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b="1"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41" name="Freeform 40"/>
          <p:cNvSpPr/>
          <p:nvPr>
            <p:custDataLst>
              <p:tags r:id="rId37"/>
            </p:custDataLst>
          </p:nvPr>
        </p:nvSpPr>
        <p:spPr>
          <a:xfrm>
            <a:off x="5550675" y="3162081"/>
            <a:ext cx="53664" cy="216173"/>
          </a:xfrm>
          <a:custGeom>
            <a:avLst/>
            <a:gdLst>
              <a:gd name="connsiteX0" fmla="*/ 90493 w 90493"/>
              <a:gd name="connsiteY0" fmla="*/ 0 h 336550"/>
              <a:gd name="connsiteX1" fmla="*/ 7943 w 90493"/>
              <a:gd name="connsiteY1" fmla="*/ 254000 h 336550"/>
              <a:gd name="connsiteX2" fmla="*/ 7943 w 90493"/>
              <a:gd name="connsiteY2" fmla="*/ 33655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93" h="336550">
                <a:moveTo>
                  <a:pt x="90493" y="0"/>
                </a:moveTo>
                <a:cubicBezTo>
                  <a:pt x="56097" y="98954"/>
                  <a:pt x="21701" y="197908"/>
                  <a:pt x="7943" y="254000"/>
                </a:cubicBezTo>
                <a:cubicBezTo>
                  <a:pt x="-5815" y="310092"/>
                  <a:pt x="1064" y="323321"/>
                  <a:pt x="7943" y="336550"/>
                </a:cubicBezTo>
              </a:path>
            </a:pathLst>
          </a:custGeom>
          <a:ln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b="1"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sp>
        <p:nvSpPr>
          <p:cNvPr id="42" name="Oval 41"/>
          <p:cNvSpPr/>
          <p:nvPr>
            <p:custDataLst>
              <p:tags r:id="rId38"/>
            </p:custDataLst>
          </p:nvPr>
        </p:nvSpPr>
        <p:spPr>
          <a:xfrm>
            <a:off x="5586231" y="3142002"/>
            <a:ext cx="36217" cy="271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custDataLst>
              <p:tags r:id="rId39"/>
            </p:custDataLst>
            <p:extLst>
              <p:ext uri="{D42A27DB-BD31-4B8C-83A1-F6EECF244321}">
                <p14:modId xmlns:p14="http://schemas.microsoft.com/office/powerpoint/2010/main" val="1512738549"/>
              </p:ext>
            </p:extLst>
          </p:nvPr>
        </p:nvGraphicFramePr>
        <p:xfrm>
          <a:off x="5292649" y="285750"/>
          <a:ext cx="2027478" cy="2243193"/>
        </p:xfrm>
        <a:graphic>
          <a:graphicData uri="http://schemas.openxmlformats.org/drawingml/2006/table">
            <a:tbl>
              <a:tblPr/>
              <a:tblGrid>
                <a:gridCol w="281036"/>
                <a:gridCol w="642370"/>
                <a:gridCol w="1104072"/>
              </a:tblGrid>
              <a:tr h="13259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yriad Pro"/>
                      </a:endParaRPr>
                    </a:p>
                  </a:txBody>
                  <a:tcPr marL="9152" marR="9152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Myriad Pro"/>
                        </a:rPr>
                        <a:t>Vertex  List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59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52" marR="9152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52" marR="9152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52" marR="9152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v0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yriad Pro"/>
                        </a:rPr>
                        <a:t> 0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Myriad Pro"/>
                        </a:rPr>
                        <a:t>, 0, 0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 f0  </a:t>
                      </a:r>
                      <a:r>
                        <a:rPr lang="en-US" sz="800" b="1" i="0" u="none" strike="noStrike" dirty="0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f1  f12  f15  f7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v1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yriad Pro"/>
                        </a:rPr>
                        <a:t> 1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Myriad Pro"/>
                        </a:rPr>
                        <a:t>, 0, 0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 f2  </a:t>
                      </a:r>
                      <a:r>
                        <a:rPr lang="en-US" sz="800" b="1" i="0" u="none" strike="noStrike" dirty="0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f3  f13  f12  f1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v2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yriad Pro"/>
                        </a:rPr>
                        <a:t> 1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Myriad Pro"/>
                        </a:rPr>
                        <a:t>, 1, 0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 f4  </a:t>
                      </a:r>
                      <a:r>
                        <a:rPr lang="en-US" sz="800" b="1" i="0" u="none" strike="noStrike" dirty="0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f5  f14  f13  f3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v3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yriad Pro"/>
                        </a:rPr>
                        <a:t> 0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Myriad Pro"/>
                        </a:rPr>
                        <a:t>, 1, 0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 f6  </a:t>
                      </a:r>
                      <a:r>
                        <a:rPr lang="en-US" sz="800" b="1" i="0" u="none" strike="noStrike" dirty="0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f7  f15  f14  f5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2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v4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yriad Pro"/>
                        </a:rPr>
                        <a:t> 0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Myriad Pro"/>
                        </a:rPr>
                        <a:t>, 0, 1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 f6  </a:t>
                      </a:r>
                      <a:r>
                        <a:rPr lang="en-US" sz="800" b="1" i="0" u="none" strike="noStrike" dirty="0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f7  f0  f8  f11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2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v5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yriad Pro"/>
                        </a:rPr>
                        <a:t> 1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Myriad Pro"/>
                        </a:rPr>
                        <a:t>, 0, 1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 f0  </a:t>
                      </a:r>
                      <a:r>
                        <a:rPr lang="en-US" sz="800" b="1" i="0" u="none" strike="noStrike" dirty="0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f1  f2  f9  f8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2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v6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yriad Pro"/>
                        </a:rPr>
                        <a:t> 1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Myriad Pro"/>
                        </a:rPr>
                        <a:t>, 1, 1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 f2  </a:t>
                      </a:r>
                      <a:r>
                        <a:rPr lang="en-US" sz="800" b="1" i="0" u="none" strike="noStrike" dirty="0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f3  f4  f10  f9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2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v7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yriad Pro"/>
                        </a:rPr>
                        <a:t> 0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Myriad Pro"/>
                        </a:rPr>
                        <a:t>, 1, 1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 f4  </a:t>
                      </a:r>
                      <a:r>
                        <a:rPr lang="en-US" sz="800" b="1" i="0" u="none" strike="noStrike" dirty="0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f5  f6  f11  f10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2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v8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yriad Pro"/>
                        </a:rPr>
                        <a:t> .5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Myriad Pro"/>
                        </a:rPr>
                        <a:t>, .5, 0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 f8  </a:t>
                      </a:r>
                      <a:r>
                        <a:rPr lang="en-US" sz="800" b="1" i="0" u="none" strike="noStrike" dirty="0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f9  f10  f11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2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v9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yriad Pro"/>
                        </a:rPr>
                        <a:t> .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Myriad Pro"/>
                        </a:rPr>
                        <a:t>5, .5, 1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 f12  </a:t>
                      </a:r>
                      <a:r>
                        <a:rPr lang="en-US" sz="800" b="1" i="0" u="none" strike="noStrike" dirty="0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f13  f14  f15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custDataLst>
              <p:tags r:id="rId40"/>
            </p:custDataLst>
            <p:extLst>
              <p:ext uri="{D42A27DB-BD31-4B8C-83A1-F6EECF244321}">
                <p14:modId xmlns:p14="http://schemas.microsoft.com/office/powerpoint/2010/main" val="423910184"/>
              </p:ext>
            </p:extLst>
          </p:nvPr>
        </p:nvGraphicFramePr>
        <p:xfrm>
          <a:off x="7696201" y="297514"/>
          <a:ext cx="1110765" cy="2468340"/>
        </p:xfrm>
        <a:graphic>
          <a:graphicData uri="http://schemas.openxmlformats.org/drawingml/2006/table">
            <a:tbl>
              <a:tblPr/>
              <a:tblGrid>
                <a:gridCol w="347951"/>
                <a:gridCol w="762814"/>
              </a:tblGrid>
              <a:tr h="13931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52" marR="9152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Myriad Pro"/>
                        </a:rPr>
                        <a:t>Face  List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59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yriad Pro"/>
                      </a:endParaRPr>
                    </a:p>
                  </a:txBody>
                  <a:tcPr marL="9152" marR="9152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52" marR="9152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2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f0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v0  v4  v5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2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f1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v0  v5  v1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2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f2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v1  v5  v6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2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f3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v1  v6  v2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2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f4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v2  v6  v7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2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f5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v2  v7  v3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2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f6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v3  v7  v4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2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f7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v3  v4  v0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2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f8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v8  v5  v4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2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f9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v8  v6  v5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2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f10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v8  v7  v6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2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f11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v8  v4  v7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2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f12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v9  v5  v4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2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f13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v9  v6  v5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2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f14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v9  v7  v6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2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C00000"/>
                          </a:solidFill>
                          <a:effectLst/>
                          <a:latin typeface="Myriad Pro"/>
                        </a:rPr>
                        <a:t>f15</a:t>
                      </a:r>
                    </a:p>
                  </a:txBody>
                  <a:tcPr marL="9152" marR="9152" marT="686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1F497D"/>
                          </a:solidFill>
                          <a:effectLst/>
                          <a:latin typeface="Myriad Pro"/>
                        </a:rPr>
                        <a:t>v9  v4  v7</a:t>
                      </a:r>
                    </a:p>
                  </a:txBody>
                  <a:tcPr marL="9152" marR="9152" marT="6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 dirty="0"/>
          </a:p>
        </p:txBody>
      </p:sp>
      <p:sp>
        <p:nvSpPr>
          <p:cNvPr id="22" name="TextBox 21"/>
          <p:cNvSpPr txBox="1"/>
          <p:nvPr>
            <p:custDataLst>
              <p:tags r:id="rId41"/>
            </p:custDataLst>
          </p:nvPr>
        </p:nvSpPr>
        <p:spPr>
          <a:xfrm>
            <a:off x="6085566" y="2808661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  <a:latin typeface="Myriad Pro" pitchFamily="34" charset="0"/>
                <a:ea typeface="Adobe Heiti Std R" pitchFamily="34" charset="-128"/>
                <a:cs typeface="Vrinda" pitchFamily="34" charset="0"/>
              </a:rPr>
              <a:t>v8</a:t>
            </a:r>
            <a:endParaRPr lang="en-US" sz="1100" b="1" dirty="0">
              <a:solidFill>
                <a:schemeClr val="tx2"/>
              </a:solidFill>
              <a:latin typeface="Myriad Pro" pitchFamily="34" charset="0"/>
              <a:ea typeface="Adobe Heiti Std R" pitchFamily="34" charset="-128"/>
              <a:cs typeface="Vrind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50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</a:p>
          <a:p>
            <a:r>
              <a:rPr lang="en-US" dirty="0" smtClean="0"/>
              <a:t>Chapters 22 and 23 for splines (warning: pretty heavy math)</a:t>
            </a:r>
          </a:p>
          <a:p>
            <a:r>
              <a:rPr lang="en-US" dirty="0" smtClean="0"/>
              <a:t>Chapter 24 for implicit shapes</a:t>
            </a:r>
          </a:p>
          <a:p>
            <a:r>
              <a:rPr lang="en-US" dirty="0" smtClean="0"/>
              <a:t>Chapter 25 for meshes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Book 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085851"/>
            <a:ext cx="8229600" cy="3121552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Lines and polylines:</a:t>
            </a:r>
          </a:p>
          <a:p>
            <a:pPr lvl="1"/>
            <a:r>
              <a:rPr lang="en-US" dirty="0" smtClean="0"/>
              <a:t>Polylines: lines drawn between ordered points</a:t>
            </a:r>
          </a:p>
          <a:p>
            <a:pPr lvl="1"/>
            <a:r>
              <a:rPr lang="en-US" dirty="0" smtClean="0"/>
              <a:t>A closed polyline is a polygon, a simple polygon has no self-intersections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Convex and concave polygons:</a:t>
            </a:r>
            <a:endParaRPr lang="en-US" dirty="0"/>
          </a:p>
          <a:p>
            <a:pPr lvl="1"/>
            <a:r>
              <a:rPr lang="en-US" dirty="0" smtClean="0"/>
              <a:t>Convex:  Line between any two points is inside polygon</a:t>
            </a:r>
            <a:endParaRPr lang="en-US" dirty="0"/>
          </a:p>
          <a:p>
            <a:pPr lvl="1"/>
            <a:r>
              <a:rPr lang="en-US" dirty="0" smtClean="0"/>
              <a:t>Concave: At least one line between two points crosses outside polygon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467600" y="4800600"/>
            <a:ext cx="1219200" cy="238601"/>
          </a:xfrm>
        </p:spPr>
        <p:txBody>
          <a:bodyPr/>
          <a:lstStyle/>
          <a:p>
            <a:fld id="{8B09B1D7-08F4-4981-B496-0018F6D397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2D Object Definition (1/3)</a:t>
            </a:r>
            <a:endParaRPr lang="en-US" dirty="0"/>
          </a:p>
        </p:txBody>
      </p:sp>
      <p:cxnSp>
        <p:nvCxnSpPr>
          <p:cNvPr id="11" name="Straight Connector 10"/>
          <p:cNvCxnSpPr/>
          <p:nvPr>
            <p:custDataLst>
              <p:tags r:id="rId5"/>
            </p:custDataLst>
          </p:nvPr>
        </p:nvCxnSpPr>
        <p:spPr>
          <a:xfrm flipV="1">
            <a:off x="3481755" y="2414082"/>
            <a:ext cx="493566" cy="38626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>
            <p:custDataLst>
              <p:tags r:id="rId6"/>
            </p:custDataLst>
          </p:nvPr>
        </p:nvCxnSpPr>
        <p:spPr>
          <a:xfrm>
            <a:off x="3906715" y="2419960"/>
            <a:ext cx="99060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>
            <p:custDataLst>
              <p:tags r:id="rId7"/>
            </p:custDataLst>
          </p:nvPr>
        </p:nvCxnSpPr>
        <p:spPr>
          <a:xfrm flipV="1">
            <a:off x="4343400" y="2419960"/>
            <a:ext cx="553915" cy="400052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3" idx="2"/>
          </p:cNvCxnSpPr>
          <p:nvPr>
            <p:custDataLst>
              <p:tags r:id="rId8"/>
            </p:custDataLst>
          </p:nvPr>
        </p:nvCxnSpPr>
        <p:spPr>
          <a:xfrm flipV="1">
            <a:off x="3443044" y="2820012"/>
            <a:ext cx="958971" cy="161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>
            <p:custDataLst>
              <p:tags r:id="rId9"/>
            </p:custDataLst>
          </p:nvPr>
        </p:nvCxnSpPr>
        <p:spPr>
          <a:xfrm>
            <a:off x="933450" y="2259118"/>
            <a:ext cx="495300" cy="112102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>
            <p:custDataLst>
              <p:tags r:id="rId10"/>
            </p:custDataLst>
          </p:nvPr>
        </p:nvCxnSpPr>
        <p:spPr>
          <a:xfrm>
            <a:off x="1428750" y="2371219"/>
            <a:ext cx="99060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11"/>
            </p:custDataLst>
          </p:nvPr>
        </p:nvCxnSpPr>
        <p:spPr>
          <a:xfrm flipV="1">
            <a:off x="1924050" y="2371219"/>
            <a:ext cx="533400" cy="40005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12"/>
            </p:custDataLst>
          </p:nvPr>
        </p:nvCxnSpPr>
        <p:spPr>
          <a:xfrm>
            <a:off x="933450" y="2771269"/>
            <a:ext cx="99060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>
            <p:custDataLst>
              <p:tags r:id="rId13"/>
            </p:custDataLst>
          </p:nvPr>
        </p:nvCxnSpPr>
        <p:spPr>
          <a:xfrm flipV="1">
            <a:off x="6108908" y="2388576"/>
            <a:ext cx="1485900" cy="41177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>
            <p:custDataLst>
              <p:tags r:id="rId14"/>
            </p:custDataLst>
          </p:nvPr>
        </p:nvCxnSpPr>
        <p:spPr>
          <a:xfrm>
            <a:off x="6607183" y="2400241"/>
            <a:ext cx="99060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>
            <p:custDataLst>
              <p:tags r:id="rId15"/>
            </p:custDataLst>
          </p:nvPr>
        </p:nvCxnSpPr>
        <p:spPr>
          <a:xfrm flipH="1" flipV="1">
            <a:off x="6655821" y="2446475"/>
            <a:ext cx="454892" cy="369742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>
            <p:custDataLst>
              <p:tags r:id="rId16"/>
            </p:custDataLst>
          </p:nvPr>
        </p:nvCxnSpPr>
        <p:spPr>
          <a:xfrm>
            <a:off x="6108908" y="2821622"/>
            <a:ext cx="99060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17"/>
            </p:custDataLst>
          </p:nvPr>
        </p:nvCxnSpPr>
        <p:spPr>
          <a:xfrm flipV="1">
            <a:off x="1600200" y="4100513"/>
            <a:ext cx="533400" cy="40005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18"/>
            </p:custDataLst>
          </p:nvPr>
        </p:nvCxnSpPr>
        <p:spPr>
          <a:xfrm>
            <a:off x="2133600" y="4100513"/>
            <a:ext cx="99060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19"/>
            </p:custDataLst>
          </p:nvPr>
        </p:nvCxnSpPr>
        <p:spPr>
          <a:xfrm flipH="1" flipV="1">
            <a:off x="3179041" y="4113070"/>
            <a:ext cx="302714" cy="34463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20"/>
            </p:custDataLst>
          </p:nvPr>
        </p:nvCxnSpPr>
        <p:spPr>
          <a:xfrm>
            <a:off x="1638301" y="4500563"/>
            <a:ext cx="178630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21"/>
            </p:custDataLst>
          </p:nvPr>
        </p:nvCxnSpPr>
        <p:spPr>
          <a:xfrm flipV="1">
            <a:off x="5387599" y="4100513"/>
            <a:ext cx="533400" cy="40005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22"/>
            </p:custDataLst>
          </p:nvPr>
        </p:nvCxnSpPr>
        <p:spPr>
          <a:xfrm>
            <a:off x="5920999" y="4100513"/>
            <a:ext cx="99060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23"/>
            </p:custDataLst>
          </p:nvPr>
        </p:nvCxnSpPr>
        <p:spPr>
          <a:xfrm flipH="1" flipV="1">
            <a:off x="6949701" y="4100514"/>
            <a:ext cx="359864" cy="43035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24"/>
            </p:custDataLst>
          </p:nvPr>
        </p:nvCxnSpPr>
        <p:spPr>
          <a:xfrm flipV="1">
            <a:off x="5425700" y="4315694"/>
            <a:ext cx="988289" cy="18487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>
            <p:custDataLst>
              <p:tags r:id="rId25"/>
            </p:custDataLst>
          </p:nvPr>
        </p:nvCxnSpPr>
        <p:spPr>
          <a:xfrm>
            <a:off x="6416300" y="4315693"/>
            <a:ext cx="795704" cy="184871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>
            <p:custDataLst>
              <p:tags r:id="rId26"/>
            </p:custDataLst>
          </p:nvPr>
        </p:nvSpPr>
        <p:spPr>
          <a:xfrm>
            <a:off x="4650953" y="2594463"/>
            <a:ext cx="121289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imple polygon,</a:t>
            </a:r>
          </a:p>
          <a:p>
            <a:r>
              <a:rPr lang="en-US" sz="1200" dirty="0" smtClean="0"/>
              <a:t>closed polyline</a:t>
            </a:r>
          </a:p>
        </p:txBody>
      </p:sp>
      <p:sp>
        <p:nvSpPr>
          <p:cNvPr id="80" name="TextBox 79"/>
          <p:cNvSpPr txBox="1"/>
          <p:nvPr>
            <p:custDataLst>
              <p:tags r:id="rId27"/>
            </p:custDataLst>
          </p:nvPr>
        </p:nvSpPr>
        <p:spPr>
          <a:xfrm>
            <a:off x="2235443" y="2542859"/>
            <a:ext cx="118481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 closed, 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imple polyline</a:t>
            </a:r>
          </a:p>
        </p:txBody>
      </p:sp>
      <p:sp>
        <p:nvSpPr>
          <p:cNvPr id="83" name="TextBox 82"/>
          <p:cNvSpPr txBox="1"/>
          <p:nvPr>
            <p:custDataLst>
              <p:tags r:id="rId28"/>
            </p:custDataLst>
          </p:nvPr>
        </p:nvSpPr>
        <p:spPr>
          <a:xfrm>
            <a:off x="7229590" y="2607216"/>
            <a:ext cx="149983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ot simple polygon, </a:t>
            </a:r>
          </a:p>
          <a:p>
            <a:r>
              <a:rPr lang="en-US" sz="1200" dirty="0"/>
              <a:t>c</a:t>
            </a:r>
            <a:r>
              <a:rPr lang="en-US" sz="1200" dirty="0" smtClean="0"/>
              <a:t>losed polyline</a:t>
            </a:r>
          </a:p>
        </p:txBody>
      </p:sp>
      <p:sp>
        <p:nvSpPr>
          <p:cNvPr id="84" name="TextBox 83"/>
          <p:cNvSpPr txBox="1"/>
          <p:nvPr>
            <p:custDataLst>
              <p:tags r:id="rId29"/>
            </p:custDataLst>
          </p:nvPr>
        </p:nvSpPr>
        <p:spPr>
          <a:xfrm>
            <a:off x="3357461" y="4113069"/>
            <a:ext cx="638508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convex</a:t>
            </a:r>
          </a:p>
        </p:txBody>
      </p:sp>
      <p:sp>
        <p:nvSpPr>
          <p:cNvPr id="86" name="TextBox 85"/>
          <p:cNvSpPr txBox="1"/>
          <p:nvPr>
            <p:custDataLst>
              <p:tags r:id="rId30"/>
            </p:custDataLst>
          </p:nvPr>
        </p:nvSpPr>
        <p:spPr>
          <a:xfrm>
            <a:off x="7117063" y="4143376"/>
            <a:ext cx="709233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concave</a:t>
            </a:r>
          </a:p>
        </p:txBody>
      </p:sp>
      <p:cxnSp>
        <p:nvCxnSpPr>
          <p:cNvPr id="93" name="Straight Connector 92"/>
          <p:cNvCxnSpPr/>
          <p:nvPr>
            <p:custDataLst>
              <p:tags r:id="rId31"/>
            </p:custDataLst>
          </p:nvPr>
        </p:nvCxnSpPr>
        <p:spPr>
          <a:xfrm flipV="1">
            <a:off x="1676400" y="4095751"/>
            <a:ext cx="1419417" cy="374174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>
            <p:custDataLst>
              <p:tags r:id="rId32"/>
            </p:custDataLst>
          </p:nvPr>
        </p:nvCxnSpPr>
        <p:spPr>
          <a:xfrm flipV="1">
            <a:off x="5486400" y="4492150"/>
            <a:ext cx="1725604" cy="12118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086600" cy="240983"/>
          </a:xfrm>
        </p:spPr>
        <p:txBody>
          <a:bodyPr/>
          <a:lstStyle/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51205" y="2192880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366226" y="2323289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409519" y="2323289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876119" y="2725760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0416" y="2724150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43044" y="2773691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887627" y="2388576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321106" y="2773691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4841836" y="2375262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6576893" y="2372029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7501922" y="2352310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/>
          <p:cNvSpPr/>
          <p:nvPr/>
        </p:nvSpPr>
        <p:spPr>
          <a:xfrm>
            <a:off x="7046128" y="2768286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>
            <a:off x="6060977" y="2768285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/>
          <p:nvPr/>
        </p:nvSpPr>
        <p:spPr>
          <a:xfrm>
            <a:off x="1590370" y="4444220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/>
          <p:cNvSpPr/>
          <p:nvPr/>
        </p:nvSpPr>
        <p:spPr>
          <a:xfrm>
            <a:off x="2098064" y="4052583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/>
          <p:cNvSpPr/>
          <p:nvPr/>
        </p:nvSpPr>
        <p:spPr>
          <a:xfrm>
            <a:off x="3095817" y="4052583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/>
          <p:cNvSpPr/>
          <p:nvPr/>
        </p:nvSpPr>
        <p:spPr>
          <a:xfrm>
            <a:off x="3420255" y="4444220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/>
          <p:cNvSpPr/>
          <p:nvPr/>
        </p:nvSpPr>
        <p:spPr>
          <a:xfrm>
            <a:off x="5863849" y="4065139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5377769" y="4457700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6901770" y="4065139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6368369" y="4267762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7216879" y="4469925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>
            <p:custDataLst>
              <p:tags r:id="rId33"/>
            </p:custDataLst>
          </p:nvPr>
        </p:nvSpPr>
        <p:spPr>
          <a:xfrm>
            <a:off x="3096046" y="4053945"/>
            <a:ext cx="95632" cy="93136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Oval 341"/>
          <p:cNvSpPr/>
          <p:nvPr>
            <p:custDataLst>
              <p:tags r:id="rId34"/>
            </p:custDataLst>
          </p:nvPr>
        </p:nvSpPr>
        <p:spPr>
          <a:xfrm>
            <a:off x="1593546" y="4445582"/>
            <a:ext cx="95632" cy="93136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5" name="Oval 384"/>
          <p:cNvSpPr/>
          <p:nvPr>
            <p:custDataLst>
              <p:tags r:id="rId35"/>
            </p:custDataLst>
          </p:nvPr>
        </p:nvSpPr>
        <p:spPr>
          <a:xfrm>
            <a:off x="7222061" y="4472650"/>
            <a:ext cx="95632" cy="93136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6" name="Oval 385"/>
          <p:cNvSpPr/>
          <p:nvPr>
            <p:custDataLst>
              <p:tags r:id="rId36"/>
            </p:custDataLst>
          </p:nvPr>
        </p:nvSpPr>
        <p:spPr>
          <a:xfrm>
            <a:off x="5378189" y="4457700"/>
            <a:ext cx="95632" cy="93136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6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3" grpId="0"/>
      <p:bldP spid="84" grpId="0"/>
      <p:bldP spid="86" grpId="0"/>
      <p:bldP spid="6" grpId="0" animBg="1"/>
      <p:bldP spid="61" grpId="0" animBg="1"/>
      <p:bldP spid="62" grpId="0" animBg="1"/>
      <p:bldP spid="63" grpId="0" animBg="1"/>
      <p:bldP spid="64" grpId="0" animBg="1"/>
      <p:bldP spid="73" grpId="0" animBg="1"/>
      <p:bldP spid="75" grpId="0" animBg="1"/>
      <p:bldP spid="76" grpId="0" animBg="1"/>
      <p:bldP spid="295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91" grpId="0" animBg="1"/>
      <p:bldP spid="342" grpId="0" animBg="1"/>
      <p:bldP spid="385" grpId="0" animBg="1"/>
      <p:bldP spid="3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>
            <p:custDataLst>
              <p:tags r:id="rId2"/>
            </p:custDataLst>
          </p:nvPr>
        </p:nvCxnSpPr>
        <p:spPr>
          <a:xfrm flipH="1">
            <a:off x="6858000" y="2998183"/>
            <a:ext cx="729762" cy="981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457200" y="1085850"/>
            <a:ext cx="8229600" cy="3600450"/>
          </a:xfrm>
          <a:ln w="3175"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Special Polygons: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Circles:</a:t>
            </a:r>
          </a:p>
          <a:p>
            <a:pPr lvl="1"/>
            <a:r>
              <a:rPr lang="en-US" dirty="0" smtClean="0"/>
              <a:t>Set of all points equidistant </a:t>
            </a:r>
          </a:p>
          <a:p>
            <a:pPr marL="274320" lvl="1" indent="0">
              <a:buNone/>
            </a:pPr>
            <a:r>
              <a:rPr lang="en-US" dirty="0" smtClean="0"/>
              <a:t>from one point called the center</a:t>
            </a:r>
          </a:p>
          <a:p>
            <a:pPr lvl="1"/>
            <a:r>
              <a:rPr lang="en-US" dirty="0" smtClean="0"/>
              <a:t>The distance from the center </a:t>
            </a:r>
          </a:p>
          <a:p>
            <a:pPr marL="274320" lvl="1" indent="0">
              <a:buNone/>
            </a:pPr>
            <a:r>
              <a:rPr lang="en-US" dirty="0" smtClean="0"/>
              <a:t>is the radius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equation for a circle centered</a:t>
            </a:r>
          </a:p>
          <a:p>
            <a:pPr marL="274320" lvl="1" indent="0">
              <a:buNone/>
            </a:pPr>
            <a:r>
              <a:rPr lang="en-US" dirty="0"/>
              <a:t>a</a:t>
            </a:r>
            <a:r>
              <a:rPr lang="en-US" dirty="0" smtClean="0"/>
              <a:t>t (0, 0) is r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x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endParaRPr lang="en-US" baseline="30000" dirty="0" smtClean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467600" y="4800600"/>
            <a:ext cx="1219200" cy="238601"/>
          </a:xfrm>
        </p:spPr>
        <p:txBody>
          <a:bodyPr/>
          <a:lstStyle/>
          <a:p>
            <a:fld id="{8B09B1D7-08F4-4981-B496-0018F6D397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2D Object Definition (2/3)</a:t>
            </a:r>
            <a:endParaRPr lang="en-US" dirty="0"/>
          </a:p>
        </p:txBody>
      </p:sp>
      <p:cxnSp>
        <p:nvCxnSpPr>
          <p:cNvPr id="15" name="Straight Connector 14"/>
          <p:cNvCxnSpPr/>
          <p:nvPr>
            <p:custDataLst>
              <p:tags r:id="rId6"/>
            </p:custDataLst>
          </p:nvPr>
        </p:nvCxnSpPr>
        <p:spPr>
          <a:xfrm flipV="1">
            <a:off x="1221934" y="1522511"/>
            <a:ext cx="702539" cy="86980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>
            <p:custDataLst>
              <p:tags r:id="rId7"/>
            </p:custDataLst>
          </p:nvPr>
        </p:nvCxnSpPr>
        <p:spPr>
          <a:xfrm flipH="1" flipV="1">
            <a:off x="1964884" y="1552821"/>
            <a:ext cx="854516" cy="84413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>
            <p:custDataLst>
              <p:tags r:id="rId8"/>
            </p:custDataLst>
          </p:nvPr>
        </p:nvCxnSpPr>
        <p:spPr>
          <a:xfrm>
            <a:off x="1238672" y="2422623"/>
            <a:ext cx="1580728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8" idx="6"/>
            <a:endCxn id="82" idx="2"/>
          </p:cNvCxnSpPr>
          <p:nvPr>
            <p:custDataLst>
              <p:tags r:id="rId9"/>
            </p:custDataLst>
          </p:nvPr>
        </p:nvCxnSpPr>
        <p:spPr>
          <a:xfrm>
            <a:off x="5853506" y="2422623"/>
            <a:ext cx="208197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6" idx="6"/>
            <a:endCxn id="81" idx="2"/>
          </p:cNvCxnSpPr>
          <p:nvPr>
            <p:custDataLst>
              <p:tags r:id="rId10"/>
            </p:custDataLst>
          </p:nvPr>
        </p:nvCxnSpPr>
        <p:spPr>
          <a:xfrm>
            <a:off x="5853506" y="1546989"/>
            <a:ext cx="208197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81" idx="4"/>
            <a:endCxn id="82" idx="0"/>
          </p:cNvCxnSpPr>
          <p:nvPr>
            <p:custDataLst>
              <p:tags r:id="rId11"/>
            </p:custDataLst>
          </p:nvPr>
        </p:nvCxnSpPr>
        <p:spPr>
          <a:xfrm>
            <a:off x="7990602" y="1602109"/>
            <a:ext cx="0" cy="76539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6" idx="4"/>
            <a:endCxn id="78" idx="0"/>
          </p:cNvCxnSpPr>
          <p:nvPr>
            <p:custDataLst>
              <p:tags r:id="rId12"/>
            </p:custDataLst>
          </p:nvPr>
        </p:nvCxnSpPr>
        <p:spPr>
          <a:xfrm>
            <a:off x="5798386" y="1602109"/>
            <a:ext cx="0" cy="76539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>
            <p:custDataLst>
              <p:tags r:id="rId13"/>
            </p:custDataLst>
          </p:nvPr>
        </p:nvSpPr>
        <p:spPr>
          <a:xfrm>
            <a:off x="1611512" y="2101386"/>
            <a:ext cx="820096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Triangle</a:t>
            </a:r>
          </a:p>
        </p:txBody>
      </p:sp>
      <p:sp>
        <p:nvSpPr>
          <p:cNvPr id="70" name="TextBox 69"/>
          <p:cNvSpPr txBox="1"/>
          <p:nvPr>
            <p:custDataLst>
              <p:tags r:id="rId14"/>
            </p:custDataLst>
          </p:nvPr>
        </p:nvSpPr>
        <p:spPr>
          <a:xfrm>
            <a:off x="4052327" y="2089178"/>
            <a:ext cx="719043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Square</a:t>
            </a:r>
          </a:p>
        </p:txBody>
      </p:sp>
      <p:sp>
        <p:nvSpPr>
          <p:cNvPr id="71" name="TextBox 70"/>
          <p:cNvSpPr txBox="1"/>
          <p:nvPr>
            <p:custDataLst>
              <p:tags r:id="rId15"/>
            </p:custDataLst>
          </p:nvPr>
        </p:nvSpPr>
        <p:spPr>
          <a:xfrm>
            <a:off x="6484585" y="2089177"/>
            <a:ext cx="933589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Rectangle</a:t>
            </a:r>
          </a:p>
        </p:txBody>
      </p:sp>
      <p:sp>
        <p:nvSpPr>
          <p:cNvPr id="72" name="Oval 71"/>
          <p:cNvSpPr/>
          <p:nvPr>
            <p:custDataLst>
              <p:tags r:id="rId16"/>
            </p:custDataLst>
          </p:nvPr>
        </p:nvSpPr>
        <p:spPr>
          <a:xfrm>
            <a:off x="5943600" y="2686050"/>
            <a:ext cx="1828800" cy="1800225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77" name="Straight Connector 76"/>
          <p:cNvCxnSpPr>
            <a:stCxn id="103" idx="3"/>
            <a:endCxn id="92" idx="7"/>
          </p:cNvCxnSpPr>
          <p:nvPr>
            <p:custDataLst>
              <p:tags r:id="rId17"/>
            </p:custDataLst>
          </p:nvPr>
        </p:nvCxnSpPr>
        <p:spPr>
          <a:xfrm flipH="1">
            <a:off x="6891891" y="3039407"/>
            <a:ext cx="614049" cy="512863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2" idx="0"/>
            <a:endCxn id="92" idx="0"/>
          </p:cNvCxnSpPr>
          <p:nvPr>
            <p:custDataLst>
              <p:tags r:id="rId18"/>
            </p:custDataLst>
          </p:nvPr>
        </p:nvCxnSpPr>
        <p:spPr>
          <a:xfrm>
            <a:off x="6858000" y="2686050"/>
            <a:ext cx="0" cy="852181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92" idx="6"/>
          </p:cNvCxnSpPr>
          <p:nvPr>
            <p:custDataLst>
              <p:tags r:id="rId19"/>
            </p:custDataLst>
          </p:nvPr>
        </p:nvCxnSpPr>
        <p:spPr>
          <a:xfrm flipH="1" flipV="1">
            <a:off x="6905930" y="3586162"/>
            <a:ext cx="866470" cy="2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>
            <p:custDataLst>
              <p:tags r:id="rId20"/>
            </p:custDataLst>
          </p:nvPr>
        </p:nvCxnSpPr>
        <p:spPr>
          <a:xfrm>
            <a:off x="7530612" y="3041045"/>
            <a:ext cx="0" cy="540727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>
            <p:custDataLst>
              <p:tags r:id="rId21"/>
            </p:custDataLst>
          </p:nvPr>
        </p:nvSpPr>
        <p:spPr>
          <a:xfrm>
            <a:off x="6279412" y="2887157"/>
            <a:ext cx="588623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(0, y)</a:t>
            </a:r>
          </a:p>
        </p:txBody>
      </p:sp>
      <p:sp>
        <p:nvSpPr>
          <p:cNvPr id="96" name="TextBox 95"/>
          <p:cNvSpPr txBox="1"/>
          <p:nvPr>
            <p:custDataLst>
              <p:tags r:id="rId22"/>
            </p:custDataLst>
          </p:nvPr>
        </p:nvSpPr>
        <p:spPr>
          <a:xfrm>
            <a:off x="7197492" y="3560250"/>
            <a:ext cx="585417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(0, x)</a:t>
            </a:r>
          </a:p>
        </p:txBody>
      </p:sp>
      <p:sp>
        <p:nvSpPr>
          <p:cNvPr id="97" name="TextBox 96"/>
          <p:cNvSpPr txBox="1"/>
          <p:nvPr>
            <p:custDataLst>
              <p:tags r:id="rId23"/>
            </p:custDataLst>
          </p:nvPr>
        </p:nvSpPr>
        <p:spPr>
          <a:xfrm>
            <a:off x="6915449" y="3105150"/>
            <a:ext cx="25840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</a:p>
        </p:txBody>
      </p:sp>
      <p:sp>
        <p:nvSpPr>
          <p:cNvPr id="98" name="TextBox 97"/>
          <p:cNvSpPr txBox="1"/>
          <p:nvPr>
            <p:custDataLst>
              <p:tags r:id="rId24"/>
            </p:custDataLst>
          </p:nvPr>
        </p:nvSpPr>
        <p:spPr>
          <a:xfrm>
            <a:off x="6282618" y="3560251"/>
            <a:ext cx="598241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(0, 0)</a:t>
            </a:r>
          </a:p>
        </p:txBody>
      </p:sp>
      <p:sp>
        <p:nvSpPr>
          <p:cNvPr id="99" name="TextBox 98"/>
          <p:cNvSpPr txBox="1"/>
          <p:nvPr>
            <p:custDataLst>
              <p:tags r:id="rId25"/>
            </p:custDataLst>
          </p:nvPr>
        </p:nvSpPr>
        <p:spPr>
          <a:xfrm>
            <a:off x="7587762" y="2745669"/>
            <a:ext cx="575799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(x, 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086600" cy="240983"/>
          </a:xfrm>
        </p:spPr>
        <p:txBody>
          <a:bodyPr/>
          <a:lstStyle/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 dirty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3802681" y="2374689"/>
            <a:ext cx="110240" cy="110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4876797" y="2374689"/>
            <a:ext cx="110240" cy="110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3803646" y="1456955"/>
            <a:ext cx="110240" cy="110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4876797" y="1456955"/>
            <a:ext cx="110240" cy="110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0" idx="6"/>
            <a:endCxn id="51" idx="2"/>
          </p:cNvCxnSpPr>
          <p:nvPr/>
        </p:nvCxnSpPr>
        <p:spPr>
          <a:xfrm>
            <a:off x="3913886" y="1512075"/>
            <a:ext cx="96291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1" idx="4"/>
            <a:endCxn id="49" idx="0"/>
          </p:cNvCxnSpPr>
          <p:nvPr/>
        </p:nvCxnSpPr>
        <p:spPr>
          <a:xfrm>
            <a:off x="4931917" y="1567195"/>
            <a:ext cx="0" cy="80749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0" idx="4"/>
            <a:endCxn id="44" idx="0"/>
          </p:cNvCxnSpPr>
          <p:nvPr/>
        </p:nvCxnSpPr>
        <p:spPr>
          <a:xfrm flipH="1">
            <a:off x="3857801" y="1567195"/>
            <a:ext cx="965" cy="80749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4" idx="6"/>
            <a:endCxn id="49" idx="2"/>
          </p:cNvCxnSpPr>
          <p:nvPr/>
        </p:nvCxnSpPr>
        <p:spPr>
          <a:xfrm>
            <a:off x="3912921" y="2429809"/>
            <a:ext cx="9638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>
            <a:spLocks noChangeAspect="1"/>
          </p:cNvSpPr>
          <p:nvPr/>
        </p:nvSpPr>
        <p:spPr>
          <a:xfrm>
            <a:off x="1876539" y="1476225"/>
            <a:ext cx="110240" cy="110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2771466" y="2361229"/>
            <a:ext cx="110240" cy="110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1174000" y="2361167"/>
            <a:ext cx="110240" cy="110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5743266" y="1491869"/>
            <a:ext cx="110240" cy="110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5743266" y="2367503"/>
            <a:ext cx="110240" cy="110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7935482" y="1491869"/>
            <a:ext cx="110240" cy="110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7935482" y="2367503"/>
            <a:ext cx="110240" cy="110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810069" y="3538231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491901" y="2957585"/>
            <a:ext cx="95861" cy="95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15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 animBg="1"/>
      <p:bldP spid="95" grpId="0"/>
      <p:bldP spid="96" grpId="0"/>
      <p:bldP spid="97" grpId="0"/>
      <p:bldP spid="98" grpId="0"/>
      <p:bldP spid="99" grpId="0"/>
      <p:bldP spid="44" grpId="0" animBg="1"/>
      <p:bldP spid="49" grpId="0" animBg="1"/>
      <p:bldP spid="50" grpId="0" animBg="1"/>
      <p:bldP spid="51" grpId="0" animBg="1"/>
      <p:bldP spid="67" grpId="0" animBg="1"/>
      <p:bldP spid="68" grpId="0" animBg="1"/>
      <p:bldP spid="75" grpId="0" animBg="1"/>
      <p:bldP spid="76" grpId="0" animBg="1"/>
      <p:bldP spid="78" grpId="0" animBg="1"/>
      <p:bldP spid="81" grpId="0" animBg="1"/>
      <p:bldP spid="82" grpId="0" animBg="1"/>
      <p:bldP spid="92" grpId="0" animBg="1"/>
      <p:bldP spid="1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ln w="3175">
            <a:noFill/>
          </a:ln>
          <a:effectLst/>
        </p:spPr>
        <p:txBody>
          <a:bodyPr/>
          <a:lstStyle/>
          <a:p>
            <a:r>
              <a:rPr lang="en-US" dirty="0" smtClean="0"/>
              <a:t>A circle can be approximated by a polygon with many sides.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Axis aligned ellipse: a circle scaled in the x and/or y direction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effectLst/>
        </p:spPr>
        <p:txBody>
          <a:bodyPr/>
          <a:lstStyle/>
          <a:p>
            <a:fld id="{8B09B1D7-08F4-4981-B496-0018F6D397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 smtClean="0"/>
              <a:t>2D Object Definition (3/3)</a:t>
            </a:r>
            <a:endParaRPr lang="en-US" dirty="0"/>
          </a:p>
        </p:txBody>
      </p:sp>
      <p:grpSp>
        <p:nvGrpSpPr>
          <p:cNvPr id="6" name="Group 10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875560" y="1465262"/>
            <a:ext cx="5547360" cy="685800"/>
            <a:chOff x="838200" y="2514600"/>
            <a:chExt cx="5257800" cy="685800"/>
          </a:xfrm>
          <a:effectLst/>
        </p:grpSpPr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838200" y="2514600"/>
              <a:ext cx="5257800" cy="685800"/>
              <a:chOff x="720" y="1584"/>
              <a:chExt cx="3312" cy="432"/>
            </a:xfrm>
          </p:grpSpPr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432" cy="411"/>
              </a:xfrm>
              <a:prstGeom prst="pentagon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utoShape 14"/>
              <p:cNvSpPr>
                <a:spLocks noChangeArrowheads="1"/>
              </p:cNvSpPr>
              <p:nvPr/>
            </p:nvSpPr>
            <p:spPr bwMode="auto">
              <a:xfrm flipH="1">
                <a:off x="2160" y="1632"/>
                <a:ext cx="384" cy="384"/>
              </a:xfrm>
              <a:prstGeom prst="octagon">
                <a:avLst>
                  <a:gd name="adj" fmla="val 29287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5"/>
              <p:cNvSpPr>
                <a:spLocks noChangeArrowheads="1"/>
              </p:cNvSpPr>
              <p:nvPr/>
            </p:nvSpPr>
            <p:spPr bwMode="auto">
              <a:xfrm>
                <a:off x="3648" y="1632"/>
                <a:ext cx="384" cy="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7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Dodecagon 8"/>
            <p:cNvSpPr/>
            <p:nvPr/>
          </p:nvSpPr>
          <p:spPr bwMode="auto">
            <a:xfrm>
              <a:off x="4191000" y="2590800"/>
              <a:ext cx="609600" cy="609600"/>
            </a:xfrm>
            <a:prstGeom prst="dodecagon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Hexagon 102"/>
            <p:cNvSpPr>
              <a:spLocks noChangeArrowheads="1"/>
            </p:cNvSpPr>
            <p:nvPr/>
          </p:nvSpPr>
          <p:spPr bwMode="auto">
            <a:xfrm>
              <a:off x="1993900" y="2590800"/>
              <a:ext cx="673100" cy="581025"/>
            </a:xfrm>
            <a:prstGeom prst="hexagon">
              <a:avLst>
                <a:gd name="adj" fmla="val 24966"/>
                <a:gd name="vf" fmla="val 115470"/>
              </a:avLst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4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918101" y="2651449"/>
            <a:ext cx="7043845" cy="1741781"/>
            <a:chOff x="378" y="2783"/>
            <a:chExt cx="3696" cy="1317"/>
          </a:xfrm>
          <a:effectLst/>
        </p:grpSpPr>
        <p:grpSp>
          <p:nvGrpSpPr>
            <p:cNvPr id="17" name="Group 99"/>
            <p:cNvGrpSpPr>
              <a:grpSpLocks/>
            </p:cNvGrpSpPr>
            <p:nvPr/>
          </p:nvGrpSpPr>
          <p:grpSpPr bwMode="auto">
            <a:xfrm>
              <a:off x="378" y="2783"/>
              <a:ext cx="1776" cy="1317"/>
              <a:chOff x="768" y="2784"/>
              <a:chExt cx="2304" cy="1568"/>
            </a:xfrm>
          </p:grpSpPr>
          <p:grpSp>
            <p:nvGrpSpPr>
              <p:cNvPr id="61" name="Group 56"/>
              <p:cNvGrpSpPr>
                <a:grpSpLocks/>
              </p:cNvGrpSpPr>
              <p:nvPr/>
            </p:nvGrpSpPr>
            <p:grpSpPr bwMode="auto">
              <a:xfrm>
                <a:off x="768" y="2784"/>
                <a:ext cx="2304" cy="1568"/>
                <a:chOff x="768" y="2784"/>
                <a:chExt cx="2304" cy="1568"/>
              </a:xfrm>
            </p:grpSpPr>
            <p:grpSp>
              <p:nvGrpSpPr>
                <p:cNvPr id="67" name="Group 38"/>
                <p:cNvGrpSpPr>
                  <a:grpSpLocks/>
                </p:cNvGrpSpPr>
                <p:nvPr/>
              </p:nvGrpSpPr>
              <p:grpSpPr bwMode="auto">
                <a:xfrm>
                  <a:off x="912" y="2784"/>
                  <a:ext cx="2160" cy="1344"/>
                  <a:chOff x="768" y="2832"/>
                  <a:chExt cx="2160" cy="1344"/>
                </a:xfrm>
              </p:grpSpPr>
              <p:sp>
                <p:nvSpPr>
                  <p:cNvPr id="85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6" y="2832"/>
                    <a:ext cx="0" cy="1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86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4128"/>
                    <a:ext cx="206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87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88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89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90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91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92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93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94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95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96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9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93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9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744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99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55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00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360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01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1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02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97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864" y="4035"/>
                  <a:ext cx="191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0</a:t>
                  </a:r>
                </a:p>
              </p:txBody>
            </p:sp>
            <p:sp>
              <p:nvSpPr>
                <p:cNvPr id="69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056" y="4129"/>
                  <a:ext cx="191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1</a:t>
                  </a:r>
                </a:p>
              </p:txBody>
            </p:sp>
            <p:sp>
              <p:nvSpPr>
                <p:cNvPr id="7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768" y="3792"/>
                  <a:ext cx="191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1</a:t>
                  </a:r>
                </a:p>
              </p:txBody>
            </p:sp>
            <p:sp>
              <p:nvSpPr>
                <p:cNvPr id="71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248" y="4129"/>
                  <a:ext cx="191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2</a:t>
                  </a:r>
                </a:p>
              </p:txBody>
            </p:sp>
            <p:sp>
              <p:nvSpPr>
                <p:cNvPr id="7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768" y="3599"/>
                  <a:ext cx="191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2</a:t>
                  </a:r>
                </a:p>
              </p:txBody>
            </p:sp>
            <p:sp>
              <p:nvSpPr>
                <p:cNvPr id="7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440" y="4129"/>
                  <a:ext cx="191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3</a:t>
                  </a:r>
                </a:p>
              </p:txBody>
            </p:sp>
            <p:sp>
              <p:nvSpPr>
                <p:cNvPr id="7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632" y="4129"/>
                  <a:ext cx="191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4</a:t>
                  </a:r>
                </a:p>
              </p:txBody>
            </p:sp>
            <p:sp>
              <p:nvSpPr>
                <p:cNvPr id="7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824" y="4129"/>
                  <a:ext cx="191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5</a:t>
                  </a:r>
                </a:p>
              </p:txBody>
            </p:sp>
            <p:sp>
              <p:nvSpPr>
                <p:cNvPr id="7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016" y="4129"/>
                  <a:ext cx="191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6</a:t>
                  </a:r>
                </a:p>
              </p:txBody>
            </p:sp>
            <p:sp>
              <p:nvSpPr>
                <p:cNvPr id="7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208" y="4129"/>
                  <a:ext cx="191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7</a:t>
                  </a:r>
                </a:p>
              </p:txBody>
            </p:sp>
            <p:sp>
              <p:nvSpPr>
                <p:cNvPr id="7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400" y="4129"/>
                  <a:ext cx="191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8</a:t>
                  </a:r>
                </a:p>
              </p:txBody>
            </p:sp>
            <p:sp>
              <p:nvSpPr>
                <p:cNvPr id="79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592" y="4130"/>
                  <a:ext cx="191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9</a:t>
                  </a:r>
                </a:p>
              </p:txBody>
            </p:sp>
            <p:sp>
              <p:nvSpPr>
                <p:cNvPr id="8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784" y="4128"/>
                  <a:ext cx="235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10</a:t>
                  </a:r>
                </a:p>
              </p:txBody>
            </p:sp>
            <p:sp>
              <p:nvSpPr>
                <p:cNvPr id="81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768" y="3408"/>
                  <a:ext cx="191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3</a:t>
                  </a:r>
                </a:p>
              </p:txBody>
            </p:sp>
            <p:sp>
              <p:nvSpPr>
                <p:cNvPr id="82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768" y="3217"/>
                  <a:ext cx="191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4</a:t>
                  </a:r>
                </a:p>
              </p:txBody>
            </p:sp>
            <p:sp>
              <p:nvSpPr>
                <p:cNvPr id="83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768" y="3027"/>
                  <a:ext cx="191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 dirty="0"/>
                    <a:t> 5</a:t>
                  </a:r>
                </a:p>
              </p:txBody>
            </p:sp>
            <p:sp>
              <p:nvSpPr>
                <p:cNvPr id="84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768" y="2834"/>
                  <a:ext cx="191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6</a:t>
                  </a:r>
                </a:p>
              </p:txBody>
            </p:sp>
          </p:grpSp>
          <p:sp>
            <p:nvSpPr>
              <p:cNvPr id="62" name="Oval 57"/>
              <p:cNvSpPr>
                <a:spLocks noChangeArrowheads="1"/>
              </p:cNvSpPr>
              <p:nvPr/>
            </p:nvSpPr>
            <p:spPr bwMode="auto">
              <a:xfrm>
                <a:off x="1152" y="3120"/>
                <a:ext cx="474" cy="57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58"/>
              <p:cNvSpPr>
                <a:spLocks noChangeShapeType="1"/>
              </p:cNvSpPr>
              <p:nvPr/>
            </p:nvSpPr>
            <p:spPr bwMode="auto">
              <a:xfrm flipV="1">
                <a:off x="1152" y="340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" name="Line 59"/>
              <p:cNvSpPr>
                <a:spLocks noChangeShapeType="1"/>
              </p:cNvSpPr>
              <p:nvPr/>
            </p:nvSpPr>
            <p:spPr bwMode="auto">
              <a:xfrm flipV="1">
                <a:off x="1632" y="3403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5" name="Line 60"/>
              <p:cNvSpPr>
                <a:spLocks noChangeShapeType="1"/>
              </p:cNvSpPr>
              <p:nvPr/>
            </p:nvSpPr>
            <p:spPr bwMode="auto">
              <a:xfrm>
                <a:off x="960" y="369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>
                <a:off x="960" y="312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" name="Group 144"/>
            <p:cNvGrpSpPr>
              <a:grpSpLocks/>
            </p:cNvGrpSpPr>
            <p:nvPr/>
          </p:nvGrpSpPr>
          <p:grpSpPr bwMode="auto">
            <a:xfrm>
              <a:off x="2346" y="2784"/>
              <a:ext cx="1728" cy="1314"/>
              <a:chOff x="1968" y="2784"/>
              <a:chExt cx="2304" cy="1566"/>
            </a:xfrm>
          </p:grpSpPr>
          <p:grpSp>
            <p:nvGrpSpPr>
              <p:cNvPr id="19" name="Group 102"/>
              <p:cNvGrpSpPr>
                <a:grpSpLocks/>
              </p:cNvGrpSpPr>
              <p:nvPr/>
            </p:nvGrpSpPr>
            <p:grpSpPr bwMode="auto">
              <a:xfrm>
                <a:off x="1968" y="2784"/>
                <a:ext cx="2304" cy="1566"/>
                <a:chOff x="768" y="2784"/>
                <a:chExt cx="2304" cy="1566"/>
              </a:xfrm>
            </p:grpSpPr>
            <p:grpSp>
              <p:nvGrpSpPr>
                <p:cNvPr id="25" name="Group 103"/>
                <p:cNvGrpSpPr>
                  <a:grpSpLocks/>
                </p:cNvGrpSpPr>
                <p:nvPr/>
              </p:nvGrpSpPr>
              <p:grpSpPr bwMode="auto">
                <a:xfrm>
                  <a:off x="912" y="2784"/>
                  <a:ext cx="2160" cy="1344"/>
                  <a:chOff x="768" y="2832"/>
                  <a:chExt cx="2160" cy="1344"/>
                </a:xfrm>
              </p:grpSpPr>
              <p:sp>
                <p:nvSpPr>
                  <p:cNvPr id="43" name="Line 1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6" y="2832"/>
                    <a:ext cx="0" cy="1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4128"/>
                    <a:ext cx="206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7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8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9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0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1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2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4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93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6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744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7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55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8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360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9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1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0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97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864" y="4034"/>
                  <a:ext cx="196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0</a:t>
                  </a:r>
                </a:p>
              </p:txBody>
            </p:sp>
            <p:sp>
              <p:nvSpPr>
                <p:cNvPr id="27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056" y="4128"/>
                  <a:ext cx="196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1</a:t>
                  </a:r>
                </a:p>
              </p:txBody>
            </p:sp>
            <p:sp>
              <p:nvSpPr>
                <p:cNvPr id="28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768" y="3792"/>
                  <a:ext cx="196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1</a:t>
                  </a:r>
                </a:p>
              </p:txBody>
            </p:sp>
            <p:sp>
              <p:nvSpPr>
                <p:cNvPr id="29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248" y="4128"/>
                  <a:ext cx="196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2</a:t>
                  </a:r>
                </a:p>
              </p:txBody>
            </p:sp>
            <p:sp>
              <p:nvSpPr>
                <p:cNvPr id="30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768" y="3600"/>
                  <a:ext cx="196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2</a:t>
                  </a:r>
                </a:p>
              </p:txBody>
            </p:sp>
            <p:sp>
              <p:nvSpPr>
                <p:cNvPr id="31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440" y="4128"/>
                  <a:ext cx="196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3</a:t>
                  </a:r>
                </a:p>
              </p:txBody>
            </p:sp>
            <p:sp>
              <p:nvSpPr>
                <p:cNvPr id="32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632" y="4128"/>
                  <a:ext cx="196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4</a:t>
                  </a:r>
                </a:p>
              </p:txBody>
            </p:sp>
            <p:sp>
              <p:nvSpPr>
                <p:cNvPr id="33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1824" y="4128"/>
                  <a:ext cx="196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5</a:t>
                  </a:r>
                </a:p>
              </p:txBody>
            </p:sp>
            <p:sp>
              <p:nvSpPr>
                <p:cNvPr id="34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2016" y="4128"/>
                  <a:ext cx="196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6</a:t>
                  </a:r>
                </a:p>
              </p:txBody>
            </p:sp>
            <p:sp>
              <p:nvSpPr>
                <p:cNvPr id="3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2208" y="4128"/>
                  <a:ext cx="196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7</a:t>
                  </a:r>
                </a:p>
              </p:txBody>
            </p:sp>
            <p:sp>
              <p:nvSpPr>
                <p:cNvPr id="36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2400" y="4128"/>
                  <a:ext cx="196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8</a:t>
                  </a:r>
                </a:p>
              </p:txBody>
            </p:sp>
            <p:sp>
              <p:nvSpPr>
                <p:cNvPr id="37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2592" y="4128"/>
                  <a:ext cx="196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9</a:t>
                  </a:r>
                </a:p>
              </p:txBody>
            </p:sp>
            <p:sp>
              <p:nvSpPr>
                <p:cNvPr id="38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2784" y="4128"/>
                  <a:ext cx="241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10</a:t>
                  </a:r>
                </a:p>
              </p:txBody>
            </p:sp>
            <p:sp>
              <p:nvSpPr>
                <p:cNvPr id="39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768" y="3406"/>
                  <a:ext cx="196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3</a:t>
                  </a:r>
                </a:p>
              </p:txBody>
            </p:sp>
            <p:sp>
              <p:nvSpPr>
                <p:cNvPr id="40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768" y="3213"/>
                  <a:ext cx="196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4</a:t>
                  </a:r>
                </a:p>
              </p:txBody>
            </p:sp>
            <p:sp>
              <p:nvSpPr>
                <p:cNvPr id="41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768" y="3026"/>
                  <a:ext cx="196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5</a:t>
                  </a:r>
                </a:p>
              </p:txBody>
            </p:sp>
            <p:sp>
              <p:nvSpPr>
                <p:cNvPr id="42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768" y="2834"/>
                  <a:ext cx="196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000"/>
                    <a:t> 6</a:t>
                  </a:r>
                </a:p>
              </p:txBody>
            </p:sp>
          </p:grpSp>
          <p:sp>
            <p:nvSpPr>
              <p:cNvPr id="20" name="Line 139"/>
              <p:cNvSpPr>
                <a:spLocks noChangeShapeType="1"/>
              </p:cNvSpPr>
              <p:nvPr/>
            </p:nvSpPr>
            <p:spPr bwMode="auto">
              <a:xfrm flipV="1">
                <a:off x="2352" y="340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140"/>
              <p:cNvSpPr>
                <a:spLocks noChangeShapeType="1"/>
              </p:cNvSpPr>
              <p:nvPr/>
            </p:nvSpPr>
            <p:spPr bwMode="auto">
              <a:xfrm flipV="1">
                <a:off x="3504" y="340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141"/>
              <p:cNvSpPr>
                <a:spLocks noChangeShapeType="1"/>
              </p:cNvSpPr>
              <p:nvPr/>
            </p:nvSpPr>
            <p:spPr bwMode="auto">
              <a:xfrm>
                <a:off x="2160" y="369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142"/>
              <p:cNvSpPr>
                <a:spLocks noChangeShapeType="1"/>
              </p:cNvSpPr>
              <p:nvPr/>
            </p:nvSpPr>
            <p:spPr bwMode="auto">
              <a:xfrm>
                <a:off x="2160" y="3120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Oval 143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1152" cy="57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" name="TextBox 102"/>
          <p:cNvSpPr txBox="1"/>
          <p:nvPr>
            <p:custDataLst>
              <p:tags r:id="rId7"/>
            </p:custDataLst>
          </p:nvPr>
        </p:nvSpPr>
        <p:spPr>
          <a:xfrm>
            <a:off x="609599" y="4324350"/>
            <a:ext cx="7978659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Scaled by a factor of 2 in the x direction and not scaled in the y direction.  Width changes from 3.5 to 7.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55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ln w="3175"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Vertex and edge tables:</a:t>
            </a:r>
          </a:p>
          <a:p>
            <a:pPr lvl="1"/>
            <a:r>
              <a:rPr lang="en-US" dirty="0" smtClean="0"/>
              <a:t>General purpose, minimal overhead, reasonably efficient</a:t>
            </a:r>
            <a:endParaRPr lang="en-US" dirty="0"/>
          </a:p>
          <a:p>
            <a:pPr lvl="1"/>
            <a:r>
              <a:rPr lang="en-US" dirty="0" smtClean="0"/>
              <a:t>Each vertex listed once</a:t>
            </a:r>
          </a:p>
          <a:p>
            <a:pPr lvl="1"/>
            <a:r>
              <a:rPr lang="en-US" dirty="0" smtClean="0"/>
              <a:t>Each edge is an ordered pair of indices to the vertex list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Sufficient to draw shape and perform simple operations (transforms, point inside/outside)</a:t>
            </a:r>
          </a:p>
          <a:p>
            <a:pPr lvl="1"/>
            <a:r>
              <a:rPr lang="en-US" dirty="0" smtClean="0"/>
              <a:t>Edges listed in counterclockwise order by convention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Shape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845566350"/>
              </p:ext>
            </p:extLst>
          </p:nvPr>
        </p:nvGraphicFramePr>
        <p:xfrm>
          <a:off x="1295400" y="2284982"/>
          <a:ext cx="1295400" cy="14859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9080"/>
                <a:gridCol w="1036320"/>
              </a:tblGrid>
              <a:tr h="2476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Vertices</a:t>
                      </a:r>
                      <a:endParaRPr lang="en-US" sz="11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(0, 0)</a:t>
                      </a:r>
                      <a:endParaRPr lang="en-US" sz="1100" dirty="0"/>
                    </a:p>
                  </a:txBody>
                  <a:tcPr marT="34290" marB="34290"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(2, 0)</a:t>
                      </a:r>
                      <a:endParaRPr lang="en-US" sz="1100" dirty="0"/>
                    </a:p>
                  </a:txBody>
                  <a:tcPr marT="34290" marB="34290"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(0, 1)</a:t>
                      </a:r>
                    </a:p>
                  </a:txBody>
                  <a:tcPr marT="34290" marB="34290"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(2, 1)</a:t>
                      </a:r>
                    </a:p>
                  </a:txBody>
                  <a:tcPr marT="34290" marB="34290"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(1, 1.5) 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1525862"/>
              </p:ext>
            </p:extLst>
          </p:nvPr>
        </p:nvGraphicFramePr>
        <p:xfrm>
          <a:off x="2895600" y="2284982"/>
          <a:ext cx="1143000" cy="14859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28600"/>
                <a:gridCol w="914400"/>
              </a:tblGrid>
              <a:tr h="2476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Edges</a:t>
                      </a:r>
                      <a:endParaRPr lang="en-US" sz="11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(0, 1)</a:t>
                      </a:r>
                      <a:endParaRPr lang="en-US" sz="1100" dirty="0"/>
                    </a:p>
                  </a:txBody>
                  <a:tcPr marT="34290" marB="34290"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(1, 3)</a:t>
                      </a:r>
                      <a:endParaRPr lang="en-US" sz="1100" dirty="0"/>
                    </a:p>
                  </a:txBody>
                  <a:tcPr marT="34290" marB="34290"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(3, 4)</a:t>
                      </a:r>
                    </a:p>
                  </a:txBody>
                  <a:tcPr marT="34290" marB="34290"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(4, 2)</a:t>
                      </a:r>
                    </a:p>
                  </a:txBody>
                  <a:tcPr marT="34290" marB="34290"/>
                </a:tc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(2, 0) 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11" idx="6"/>
            <a:endCxn id="10" idx="6"/>
          </p:cNvCxnSpPr>
          <p:nvPr>
            <p:custDataLst>
              <p:tags r:id="rId7"/>
            </p:custDataLst>
          </p:nvPr>
        </p:nvCxnSpPr>
        <p:spPr>
          <a:xfrm>
            <a:off x="5009417" y="3708969"/>
            <a:ext cx="221126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>
            <p:custDataLst>
              <p:tags r:id="rId8"/>
            </p:custDataLst>
          </p:nvPr>
        </p:nvSpPr>
        <p:spPr>
          <a:xfrm>
            <a:off x="7106383" y="3666107"/>
            <a:ext cx="114300" cy="85725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>
            <p:custDataLst>
              <p:tags r:id="rId9"/>
            </p:custDataLst>
          </p:nvPr>
        </p:nvSpPr>
        <p:spPr>
          <a:xfrm>
            <a:off x="4895117" y="3666107"/>
            <a:ext cx="114300" cy="85725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4" idx="3"/>
          </p:cNvCxnSpPr>
          <p:nvPr>
            <p:custDataLst>
              <p:tags r:id="rId10"/>
            </p:custDataLst>
          </p:nvPr>
        </p:nvCxnSpPr>
        <p:spPr>
          <a:xfrm flipV="1">
            <a:off x="4911856" y="2308795"/>
            <a:ext cx="1107944" cy="533667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>
            <p:custDataLst>
              <p:tags r:id="rId11"/>
            </p:custDataLst>
          </p:nvPr>
        </p:nvSpPr>
        <p:spPr>
          <a:xfrm>
            <a:off x="7106383" y="2765994"/>
            <a:ext cx="114300" cy="85725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>
            <p:custDataLst>
              <p:tags r:id="rId12"/>
            </p:custDataLst>
          </p:nvPr>
        </p:nvSpPr>
        <p:spPr>
          <a:xfrm>
            <a:off x="4895117" y="2769291"/>
            <a:ext cx="114300" cy="85725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>
            <p:custDataLst>
              <p:tags r:id="rId13"/>
            </p:custDataLst>
          </p:nvPr>
        </p:nvCxnSpPr>
        <p:spPr>
          <a:xfrm>
            <a:off x="7163533" y="2808857"/>
            <a:ext cx="0" cy="86980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>
            <p:custDataLst>
              <p:tags r:id="rId14"/>
            </p:custDataLst>
          </p:nvPr>
        </p:nvCxnSpPr>
        <p:spPr>
          <a:xfrm>
            <a:off x="4952267" y="2833965"/>
            <a:ext cx="0" cy="844696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3" idx="1"/>
          </p:cNvCxnSpPr>
          <p:nvPr>
            <p:custDataLst>
              <p:tags r:id="rId15"/>
            </p:custDataLst>
          </p:nvPr>
        </p:nvCxnSpPr>
        <p:spPr>
          <a:xfrm>
            <a:off x="6019800" y="2308795"/>
            <a:ext cx="1103322" cy="46975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>
            <p:custDataLst>
              <p:tags r:id="rId16"/>
            </p:custDataLst>
          </p:nvPr>
        </p:nvSpPr>
        <p:spPr>
          <a:xfrm>
            <a:off x="5962650" y="2265932"/>
            <a:ext cx="114300" cy="85725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>
            <p:custDataLst>
              <p:tags r:id="rId17"/>
            </p:custDataLst>
          </p:nvPr>
        </p:nvSpPr>
        <p:spPr>
          <a:xfrm>
            <a:off x="4651492" y="3128342"/>
            <a:ext cx="35298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</a:t>
            </a:r>
            <a:r>
              <a:rPr lang="en-US" sz="1400" baseline="-25000" dirty="0"/>
              <a:t>4</a:t>
            </a:r>
            <a:endParaRPr lang="en-US" sz="1400" baseline="-25000" dirty="0" smtClean="0"/>
          </a:p>
        </p:txBody>
      </p:sp>
      <p:sp>
        <p:nvSpPr>
          <p:cNvPr id="29" name="TextBox 28"/>
          <p:cNvSpPr txBox="1"/>
          <p:nvPr>
            <p:custDataLst>
              <p:tags r:id="rId18"/>
            </p:custDataLst>
          </p:nvPr>
        </p:nvSpPr>
        <p:spPr>
          <a:xfrm>
            <a:off x="5229551" y="2267851"/>
            <a:ext cx="35298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</a:t>
            </a:r>
            <a:r>
              <a:rPr lang="en-US" sz="1400" baseline="-25000" dirty="0"/>
              <a:t>3</a:t>
            </a:r>
            <a:endParaRPr lang="en-US" sz="1400" baseline="-25000" dirty="0" smtClean="0"/>
          </a:p>
        </p:txBody>
      </p:sp>
      <p:sp>
        <p:nvSpPr>
          <p:cNvPr id="30" name="TextBox 29"/>
          <p:cNvSpPr txBox="1"/>
          <p:nvPr>
            <p:custDataLst>
              <p:tags r:id="rId19"/>
            </p:custDataLst>
          </p:nvPr>
        </p:nvSpPr>
        <p:spPr>
          <a:xfrm>
            <a:off x="6571461" y="2308795"/>
            <a:ext cx="35298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</a:t>
            </a:r>
            <a:r>
              <a:rPr lang="en-US" sz="1400" baseline="-25000" dirty="0"/>
              <a:t>2</a:t>
            </a:r>
            <a:endParaRPr lang="en-US" sz="1400" baseline="-25000" dirty="0" smtClean="0"/>
          </a:p>
        </p:txBody>
      </p:sp>
      <p:sp>
        <p:nvSpPr>
          <p:cNvPr id="31" name="TextBox 30"/>
          <p:cNvSpPr txBox="1"/>
          <p:nvPr>
            <p:custDataLst>
              <p:tags r:id="rId20"/>
            </p:custDataLst>
          </p:nvPr>
        </p:nvSpPr>
        <p:spPr>
          <a:xfrm>
            <a:off x="5923798" y="3409005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</a:t>
            </a:r>
            <a:r>
              <a:rPr lang="en-US" sz="1400" baseline="-25000" dirty="0"/>
              <a:t>0</a:t>
            </a:r>
            <a:endParaRPr lang="en-US" sz="1400" baseline="-25000" dirty="0" smtClean="0"/>
          </a:p>
        </p:txBody>
      </p:sp>
      <p:sp>
        <p:nvSpPr>
          <p:cNvPr id="32" name="TextBox 31"/>
          <p:cNvSpPr txBox="1"/>
          <p:nvPr>
            <p:custDataLst>
              <p:tags r:id="rId21"/>
            </p:custDataLst>
          </p:nvPr>
        </p:nvSpPr>
        <p:spPr>
          <a:xfrm>
            <a:off x="7170905" y="3140896"/>
            <a:ext cx="35298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</a:t>
            </a:r>
            <a:r>
              <a:rPr lang="en-US" sz="1400" baseline="-25000" dirty="0"/>
              <a:t>1</a:t>
            </a:r>
            <a:endParaRPr lang="en-US" sz="1400" baseline="-25000" dirty="0" smtClean="0"/>
          </a:p>
        </p:txBody>
      </p:sp>
      <p:sp>
        <p:nvSpPr>
          <p:cNvPr id="33" name="TextBox 32"/>
          <p:cNvSpPr txBox="1"/>
          <p:nvPr>
            <p:custDataLst>
              <p:tags r:id="rId22"/>
            </p:custDataLst>
          </p:nvPr>
        </p:nvSpPr>
        <p:spPr>
          <a:xfrm>
            <a:off x="4571077" y="3593552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baseline="-25000" dirty="0" smtClean="0"/>
              <a:t>0</a:t>
            </a:r>
          </a:p>
        </p:txBody>
      </p:sp>
      <p:sp>
        <p:nvSpPr>
          <p:cNvPr id="34" name="TextBox 33"/>
          <p:cNvSpPr txBox="1"/>
          <p:nvPr>
            <p:custDataLst>
              <p:tags r:id="rId23"/>
            </p:custDataLst>
          </p:nvPr>
        </p:nvSpPr>
        <p:spPr>
          <a:xfrm>
            <a:off x="7220683" y="3611867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baseline="-25000" dirty="0"/>
              <a:t>1</a:t>
            </a:r>
            <a:endParaRPr lang="en-US" sz="1400" baseline="-25000" dirty="0" smtClean="0"/>
          </a:p>
        </p:txBody>
      </p:sp>
      <p:sp>
        <p:nvSpPr>
          <p:cNvPr id="35" name="TextBox 34"/>
          <p:cNvSpPr txBox="1"/>
          <p:nvPr>
            <p:custDataLst>
              <p:tags r:id="rId24"/>
            </p:custDataLst>
          </p:nvPr>
        </p:nvSpPr>
        <p:spPr>
          <a:xfrm>
            <a:off x="4589100" y="2611629"/>
            <a:ext cx="35939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baseline="-25000" dirty="0"/>
              <a:t>2</a:t>
            </a:r>
            <a:endParaRPr lang="en-US" sz="1400" baseline="-25000" dirty="0" smtClean="0"/>
          </a:p>
        </p:txBody>
      </p:sp>
      <p:sp>
        <p:nvSpPr>
          <p:cNvPr id="36" name="TextBox 35"/>
          <p:cNvSpPr txBox="1"/>
          <p:nvPr>
            <p:custDataLst>
              <p:tags r:id="rId25"/>
            </p:custDataLst>
          </p:nvPr>
        </p:nvSpPr>
        <p:spPr>
          <a:xfrm>
            <a:off x="7173836" y="2645898"/>
            <a:ext cx="35939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baseline="-25000" dirty="0"/>
              <a:t>3</a:t>
            </a:r>
            <a:endParaRPr lang="en-US" sz="1400" baseline="-25000" dirty="0" smtClean="0"/>
          </a:p>
        </p:txBody>
      </p:sp>
      <p:sp>
        <p:nvSpPr>
          <p:cNvPr id="37" name="TextBox 36"/>
          <p:cNvSpPr txBox="1"/>
          <p:nvPr>
            <p:custDataLst>
              <p:tags r:id="rId26"/>
            </p:custDataLst>
          </p:nvPr>
        </p:nvSpPr>
        <p:spPr>
          <a:xfrm>
            <a:off x="5895537" y="2351657"/>
            <a:ext cx="35939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baseline="-25000" dirty="0"/>
              <a:t>4</a:t>
            </a:r>
            <a:endParaRPr lang="en-US" sz="1400" baseline="-25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891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25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085850"/>
            <a:ext cx="8305800" cy="3657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can represent any polyline with vertices and edges. What about curves?</a:t>
            </a:r>
          </a:p>
          <a:p>
            <a:pPr lvl="1"/>
            <a:r>
              <a:rPr lang="en-US" dirty="0" smtClean="0"/>
              <a:t>Don’t want to store curves as raster graphics (aliasing, not scalable, memory intensive).  We need a more efficient mathematical representation</a:t>
            </a:r>
          </a:p>
          <a:p>
            <a:pPr lvl="1"/>
            <a:r>
              <a:rPr lang="en-US" dirty="0" smtClean="0"/>
              <a:t>Store control points in a list, find some way of smoothly interpolating between them</a:t>
            </a:r>
          </a:p>
          <a:p>
            <a:pPr lvl="1"/>
            <a:endParaRPr lang="en-US" dirty="0"/>
          </a:p>
          <a:p>
            <a:r>
              <a:rPr lang="en-US" dirty="0" smtClean="0"/>
              <a:t>Piecewise Linear Approximation</a:t>
            </a:r>
          </a:p>
          <a:p>
            <a:pPr lvl="1"/>
            <a:r>
              <a:rPr lang="en-US" dirty="0" smtClean="0"/>
              <a:t>Not smooth, looks awful without many control points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Trigonometric functions</a:t>
            </a:r>
          </a:p>
          <a:p>
            <a:pPr lvl="1"/>
            <a:r>
              <a:rPr lang="en-US" dirty="0" smtClean="0"/>
              <a:t>Difficult to manipulate and control, computationally expensive to compute</a:t>
            </a:r>
          </a:p>
          <a:p>
            <a:pPr lvl="1"/>
            <a:endParaRPr lang="en-US" dirty="0"/>
          </a:p>
          <a:p>
            <a:r>
              <a:rPr lang="en-US" dirty="0" smtClean="0"/>
              <a:t>Higher order polynomials</a:t>
            </a:r>
          </a:p>
          <a:p>
            <a:pPr lvl="1"/>
            <a:r>
              <a:rPr lang="en-US" dirty="0" smtClean="0"/>
              <a:t>Relatively cheap to compute, only slightly more difficult to operate on than polylines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Splines (1/5) - Representing General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859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457200" y="971550"/>
                <a:ext cx="8229600" cy="3771900"/>
              </a:xfrm>
              <a:ln w="3175"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Polynomial interpolation is typically used.  </a:t>
                </a:r>
                <a:r>
                  <a:rPr lang="en-US" dirty="0"/>
                  <a:t>Splines are </a:t>
                </a:r>
                <a:r>
                  <a:rPr lang="en-US" dirty="0" smtClean="0"/>
                  <a:t>second or third order parametric </a:t>
                </a:r>
                <a:r>
                  <a:rPr lang="en-US" dirty="0"/>
                  <a:t>curves governed by control points or control </a:t>
                </a:r>
                <a:r>
                  <a:rPr lang="en-US" dirty="0" smtClean="0"/>
                  <a:t>vectors</a:t>
                </a:r>
              </a:p>
              <a:p>
                <a:r>
                  <a:rPr lang="en-US" dirty="0" smtClean="0"/>
                  <a:t>Used early on in automobile and aircraft industry to achieve smoothness – even small differences can make a big difference in efficiency and look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Used for:</a:t>
                </a:r>
              </a:p>
              <a:p>
                <a:pPr lvl="1"/>
                <a:r>
                  <a:rPr lang="en-US" dirty="0" smtClean="0"/>
                  <a:t>Representing smooth shapes in 2D as outlines or in 3D using “patches” parameterized with two variables: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(see slide 12)</a:t>
                </a:r>
              </a:p>
              <a:p>
                <a:pPr lvl="1"/>
                <a:r>
                  <a:rPr lang="en-US" dirty="0" smtClean="0"/>
                  <a:t>Animation paths for “</a:t>
                </a:r>
                <a:r>
                  <a:rPr lang="en-US" dirty="0" err="1" smtClean="0"/>
                  <a:t>tweening</a:t>
                </a:r>
                <a:r>
                  <a:rPr lang="en-US" dirty="0" smtClean="0"/>
                  <a:t>” between </a:t>
                </a:r>
                <a:r>
                  <a:rPr lang="en-US" dirty="0" err="1" smtClean="0"/>
                  <a:t>keyframes</a:t>
                </a:r>
                <a:endParaRPr lang="en-US" dirty="0"/>
              </a:p>
              <a:p>
                <a:pPr lvl="1"/>
                <a:r>
                  <a:rPr lang="en-US" dirty="0" smtClean="0"/>
                  <a:t>Approximating “expensive</a:t>
                </a:r>
                <a:r>
                  <a:rPr lang="en-US" dirty="0"/>
                  <a:t>” </a:t>
                </a:r>
                <a:r>
                  <a:rPr lang="en-US" dirty="0" smtClean="0"/>
                  <a:t>functions (polynomials are cheaper than log, sin, </a:t>
                </a:r>
                <a:r>
                  <a:rPr lang="en-US" dirty="0" err="1" smtClean="0"/>
                  <a:t>cos</a:t>
                </a:r>
                <a:r>
                  <a:rPr lang="en-US" dirty="0" smtClean="0"/>
                  <a:t> …)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95400"/>
                <a:ext cx="8229600" cy="5029200"/>
              </a:xfrm>
              <a:blipFill rotWithShape="1">
                <a:blip r:embed="rId32"/>
                <a:stretch>
                  <a:fillRect l="-148" t="-1212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Splines (2/5) – Spline Types and Uses</a:t>
            </a:r>
            <a:endParaRPr lang="en-US" dirty="0"/>
          </a:p>
        </p:txBody>
      </p:sp>
      <p:pic>
        <p:nvPicPr>
          <p:cNvPr id="2050" name="Picture 2" descr="http://www.utrechtart.com/images/products/83049-83050.jp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33" cstate="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057400"/>
            <a:ext cx="2114006" cy="101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6568950" y="3119515"/>
            <a:ext cx="230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Splines still exist outside of computers.</a:t>
            </a:r>
          </a:p>
          <a:p>
            <a:r>
              <a:rPr lang="en-US" sz="1000" dirty="0" smtClean="0"/>
              <a:t> They’re now called flexible curves.</a:t>
            </a:r>
            <a:endParaRPr lang="en-US" sz="1000" dirty="0"/>
          </a:p>
        </p:txBody>
      </p:sp>
      <p:cxnSp>
        <p:nvCxnSpPr>
          <p:cNvPr id="41" name="Straight Connector 40"/>
          <p:cNvCxnSpPr>
            <a:endCxn id="56" idx="2"/>
          </p:cNvCxnSpPr>
          <p:nvPr>
            <p:custDataLst>
              <p:tags r:id="rId7"/>
            </p:custDataLst>
          </p:nvPr>
        </p:nvCxnSpPr>
        <p:spPr>
          <a:xfrm flipV="1">
            <a:off x="4740491" y="2787895"/>
            <a:ext cx="1570012" cy="19806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54" idx="2"/>
          </p:cNvCxnSpPr>
          <p:nvPr>
            <p:custDataLst>
              <p:tags r:id="rId8"/>
            </p:custDataLst>
          </p:nvPr>
        </p:nvCxnSpPr>
        <p:spPr>
          <a:xfrm>
            <a:off x="3875915" y="2581411"/>
            <a:ext cx="783100" cy="39771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2" idx="6"/>
            <a:endCxn id="58" idx="2"/>
          </p:cNvCxnSpPr>
          <p:nvPr>
            <p:custDataLst>
              <p:tags r:id="rId9"/>
            </p:custDataLst>
          </p:nvPr>
        </p:nvCxnSpPr>
        <p:spPr>
          <a:xfrm>
            <a:off x="3072912" y="2559295"/>
            <a:ext cx="747903" cy="14308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>
            <p:custDataLst>
              <p:tags r:id="rId10"/>
            </p:custDataLst>
          </p:nvPr>
        </p:nvCxnSpPr>
        <p:spPr>
          <a:xfrm flipV="1">
            <a:off x="1962150" y="2581411"/>
            <a:ext cx="1023714" cy="40454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>
            <p:custDataLst>
              <p:tags r:id="rId11"/>
            </p:custDataLst>
          </p:nvPr>
        </p:nvCxnSpPr>
        <p:spPr>
          <a:xfrm>
            <a:off x="1600200" y="2074175"/>
            <a:ext cx="377352" cy="911785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>
            <p:custDataLst>
              <p:tags r:id="rId12"/>
            </p:custDataLst>
          </p:nvPr>
        </p:nvSpPr>
        <p:spPr>
          <a:xfrm>
            <a:off x="1600200" y="2111987"/>
            <a:ext cx="4756638" cy="1193595"/>
          </a:xfrm>
          <a:custGeom>
            <a:avLst/>
            <a:gdLst>
              <a:gd name="connsiteX0" fmla="*/ 0 w 4756638"/>
              <a:gd name="connsiteY0" fmla="*/ 0 h 1591460"/>
              <a:gd name="connsiteX1" fmla="*/ 720969 w 4756638"/>
              <a:gd name="connsiteY1" fmla="*/ 1591407 h 1591460"/>
              <a:gd name="connsiteX2" fmla="*/ 1846384 w 4756638"/>
              <a:gd name="connsiteY2" fmla="*/ 61546 h 1591460"/>
              <a:gd name="connsiteX3" fmla="*/ 2628900 w 4756638"/>
              <a:gd name="connsiteY3" fmla="*/ 1169376 h 1591460"/>
              <a:gd name="connsiteX4" fmla="*/ 3930161 w 4756638"/>
              <a:gd name="connsiteY4" fmla="*/ 905607 h 1591460"/>
              <a:gd name="connsiteX5" fmla="*/ 4756638 w 4756638"/>
              <a:gd name="connsiteY5" fmla="*/ 879230 h 159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6638" h="1591460">
                <a:moveTo>
                  <a:pt x="0" y="0"/>
                </a:moveTo>
                <a:cubicBezTo>
                  <a:pt x="206619" y="790574"/>
                  <a:pt x="413238" y="1581149"/>
                  <a:pt x="720969" y="1591407"/>
                </a:cubicBezTo>
                <a:cubicBezTo>
                  <a:pt x="1028700" y="1601665"/>
                  <a:pt x="1528396" y="131884"/>
                  <a:pt x="1846384" y="61546"/>
                </a:cubicBezTo>
                <a:cubicBezTo>
                  <a:pt x="2164372" y="-8792"/>
                  <a:pt x="2281604" y="1028699"/>
                  <a:pt x="2628900" y="1169376"/>
                </a:cubicBezTo>
                <a:cubicBezTo>
                  <a:pt x="2976196" y="1310053"/>
                  <a:pt x="3575538" y="953965"/>
                  <a:pt x="3930161" y="905607"/>
                </a:cubicBezTo>
                <a:cubicBezTo>
                  <a:pt x="4284784" y="857249"/>
                  <a:pt x="4520711" y="868239"/>
                  <a:pt x="4756638" y="879230"/>
                </a:cubicBezTo>
              </a:path>
            </a:pathLst>
          </a:custGeom>
          <a:ln>
            <a:solidFill>
              <a:srgbClr val="C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>
            <p:custDataLst>
              <p:tags r:id="rId13"/>
            </p:custDataLst>
          </p:nvPr>
        </p:nvSpPr>
        <p:spPr>
          <a:xfrm>
            <a:off x="1915815" y="2958285"/>
            <a:ext cx="90297" cy="85725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>
            <p:custDataLst>
              <p:tags r:id="rId14"/>
            </p:custDataLst>
          </p:nvPr>
        </p:nvSpPr>
        <p:spPr>
          <a:xfrm>
            <a:off x="1553865" y="2069124"/>
            <a:ext cx="90297" cy="85725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>
            <p:custDataLst>
              <p:tags r:id="rId15"/>
            </p:custDataLst>
          </p:nvPr>
        </p:nvSpPr>
        <p:spPr>
          <a:xfrm>
            <a:off x="2982615" y="2516432"/>
            <a:ext cx="90297" cy="85725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>
            <p:custDataLst>
              <p:tags r:id="rId16"/>
            </p:custDataLst>
          </p:nvPr>
        </p:nvSpPr>
        <p:spPr>
          <a:xfrm>
            <a:off x="4659015" y="2936265"/>
            <a:ext cx="90297" cy="85725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>
            <p:custDataLst>
              <p:tags r:id="rId17"/>
            </p:custDataLst>
          </p:nvPr>
        </p:nvSpPr>
        <p:spPr>
          <a:xfrm>
            <a:off x="6310503" y="2745032"/>
            <a:ext cx="90297" cy="85725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>
            <p:custDataLst>
              <p:tags r:id="rId18"/>
            </p:custDataLst>
          </p:nvPr>
        </p:nvSpPr>
        <p:spPr>
          <a:xfrm>
            <a:off x="3820815" y="2530740"/>
            <a:ext cx="90297" cy="85725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>
            <p:custDataLst>
              <p:tags r:id="rId19"/>
            </p:custDataLst>
          </p:nvPr>
        </p:nvSpPr>
        <p:spPr>
          <a:xfrm>
            <a:off x="1553308" y="2312011"/>
            <a:ext cx="4853354" cy="620032"/>
          </a:xfrm>
          <a:custGeom>
            <a:avLst/>
            <a:gdLst>
              <a:gd name="connsiteX0" fmla="*/ 0 w 4853354"/>
              <a:gd name="connsiteY0" fmla="*/ 0 h 826709"/>
              <a:gd name="connsiteX1" fmla="*/ 641838 w 4853354"/>
              <a:gd name="connsiteY1" fmla="*/ 712177 h 826709"/>
              <a:gd name="connsiteX2" fmla="*/ 1890346 w 4853354"/>
              <a:gd name="connsiteY2" fmla="*/ 413239 h 826709"/>
              <a:gd name="connsiteX3" fmla="*/ 3921369 w 4853354"/>
              <a:gd name="connsiteY3" fmla="*/ 773724 h 826709"/>
              <a:gd name="connsiteX4" fmla="*/ 4853354 w 4853354"/>
              <a:gd name="connsiteY4" fmla="*/ 817685 h 82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3354" h="826709">
                <a:moveTo>
                  <a:pt x="0" y="0"/>
                </a:moveTo>
                <a:cubicBezTo>
                  <a:pt x="163390" y="321652"/>
                  <a:pt x="326780" y="643304"/>
                  <a:pt x="641838" y="712177"/>
                </a:cubicBezTo>
                <a:cubicBezTo>
                  <a:pt x="956896" y="781050"/>
                  <a:pt x="1343758" y="402981"/>
                  <a:pt x="1890346" y="413239"/>
                </a:cubicBezTo>
                <a:cubicBezTo>
                  <a:pt x="2436934" y="423497"/>
                  <a:pt x="3427534" y="706316"/>
                  <a:pt x="3921369" y="773724"/>
                </a:cubicBezTo>
                <a:cubicBezTo>
                  <a:pt x="4415204" y="841132"/>
                  <a:pt x="4634279" y="829408"/>
                  <a:pt x="4853354" y="817685"/>
                </a:cubicBezTo>
              </a:path>
            </a:pathLst>
          </a:custGeom>
          <a:noFill/>
          <a:ln>
            <a:solidFill>
              <a:srgbClr val="0070C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>
            <p:custDataLst>
              <p:tags r:id="rId20"/>
            </p:custDataLst>
          </p:nvPr>
        </p:nvSpPr>
        <p:spPr>
          <a:xfrm>
            <a:off x="1252029" y="2062279"/>
            <a:ext cx="35939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baseline="-25000" dirty="0" smtClean="0"/>
              <a:t>0</a:t>
            </a:r>
          </a:p>
        </p:txBody>
      </p:sp>
      <p:sp>
        <p:nvSpPr>
          <p:cNvPr id="66" name="TextBox 65"/>
          <p:cNvSpPr txBox="1"/>
          <p:nvPr>
            <p:custDataLst>
              <p:tags r:id="rId21"/>
            </p:custDataLst>
          </p:nvPr>
        </p:nvSpPr>
        <p:spPr>
          <a:xfrm>
            <a:off x="1657350" y="2949609"/>
            <a:ext cx="35939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baseline="-25000" dirty="0"/>
              <a:t>1</a:t>
            </a:r>
            <a:endParaRPr lang="en-US" sz="1400" baseline="-25000" dirty="0" smtClean="0"/>
          </a:p>
        </p:txBody>
      </p:sp>
      <p:sp>
        <p:nvSpPr>
          <p:cNvPr id="67" name="TextBox 66"/>
          <p:cNvSpPr txBox="1"/>
          <p:nvPr>
            <p:custDataLst>
              <p:tags r:id="rId22"/>
            </p:custDataLst>
          </p:nvPr>
        </p:nvSpPr>
        <p:spPr>
          <a:xfrm>
            <a:off x="2680778" y="2376957"/>
            <a:ext cx="35939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baseline="-25000" dirty="0"/>
              <a:t>2</a:t>
            </a:r>
            <a:endParaRPr lang="en-US" sz="1400" baseline="-25000" dirty="0" smtClean="0"/>
          </a:p>
        </p:txBody>
      </p:sp>
      <p:sp>
        <p:nvSpPr>
          <p:cNvPr id="69" name="TextBox 68"/>
          <p:cNvSpPr txBox="1"/>
          <p:nvPr>
            <p:custDataLst>
              <p:tags r:id="rId23"/>
            </p:custDataLst>
          </p:nvPr>
        </p:nvSpPr>
        <p:spPr>
          <a:xfrm>
            <a:off x="3912577" y="2375721"/>
            <a:ext cx="35939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baseline="-25000" dirty="0" smtClean="0"/>
              <a:t>3</a:t>
            </a:r>
          </a:p>
        </p:txBody>
      </p:sp>
      <p:sp>
        <p:nvSpPr>
          <p:cNvPr id="70" name="TextBox 69"/>
          <p:cNvSpPr txBox="1"/>
          <p:nvPr>
            <p:custDataLst>
              <p:tags r:id="rId24"/>
            </p:custDataLst>
          </p:nvPr>
        </p:nvSpPr>
        <p:spPr>
          <a:xfrm>
            <a:off x="4680438" y="3012254"/>
            <a:ext cx="35939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baseline="-25000" dirty="0"/>
              <a:t>4</a:t>
            </a:r>
            <a:endParaRPr lang="en-US" sz="1400" baseline="-25000" dirty="0" smtClean="0"/>
          </a:p>
        </p:txBody>
      </p:sp>
      <p:sp>
        <p:nvSpPr>
          <p:cNvPr id="71" name="TextBox 70"/>
          <p:cNvSpPr txBox="1"/>
          <p:nvPr>
            <p:custDataLst>
              <p:tags r:id="rId25"/>
            </p:custDataLst>
          </p:nvPr>
        </p:nvSpPr>
        <p:spPr>
          <a:xfrm>
            <a:off x="6125604" y="2506610"/>
            <a:ext cx="294703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baseline="-25000" dirty="0"/>
              <a:t>5</a:t>
            </a:r>
            <a:endParaRPr lang="en-US" sz="1400" baseline="-25000" dirty="0" smtClean="0"/>
          </a:p>
        </p:txBody>
      </p:sp>
      <p:sp>
        <p:nvSpPr>
          <p:cNvPr id="72" name="TextBox 71"/>
          <p:cNvSpPr txBox="1"/>
          <p:nvPr>
            <p:custDataLst>
              <p:tags r:id="rId26"/>
            </p:custDataLst>
          </p:nvPr>
        </p:nvSpPr>
        <p:spPr>
          <a:xfrm>
            <a:off x="415494" y="2380035"/>
            <a:ext cx="1307922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approximating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spline</a:t>
            </a:r>
          </a:p>
        </p:txBody>
      </p:sp>
      <p:sp>
        <p:nvSpPr>
          <p:cNvPr id="73" name="TextBox 72"/>
          <p:cNvSpPr txBox="1"/>
          <p:nvPr>
            <p:custDataLst>
              <p:tags r:id="rId27"/>
            </p:custDataLst>
          </p:nvPr>
        </p:nvSpPr>
        <p:spPr>
          <a:xfrm>
            <a:off x="5028610" y="2420258"/>
            <a:ext cx="1186543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interpolating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spline</a:t>
            </a:r>
          </a:p>
        </p:txBody>
      </p:sp>
      <p:sp>
        <p:nvSpPr>
          <p:cNvPr id="74" name="TextBox 73"/>
          <p:cNvSpPr txBox="1"/>
          <p:nvPr>
            <p:custDataLst>
              <p:tags r:id="rId28"/>
            </p:custDataLst>
          </p:nvPr>
        </p:nvSpPr>
        <p:spPr>
          <a:xfrm>
            <a:off x="3096948" y="2789752"/>
            <a:ext cx="1314334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p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olyline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approximation</a:t>
            </a:r>
          </a:p>
        </p:txBody>
      </p:sp>
      <p:cxnSp>
        <p:nvCxnSpPr>
          <p:cNvPr id="75" name="Straight Connector 74"/>
          <p:cNvCxnSpPr/>
          <p:nvPr>
            <p:custDataLst>
              <p:tags r:id="rId29"/>
            </p:custDataLst>
          </p:nvPr>
        </p:nvCxnSpPr>
        <p:spPr>
          <a:xfrm flipH="1" flipV="1">
            <a:off x="3624071" y="2602158"/>
            <a:ext cx="100706" cy="22722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300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7" grpId="0" animBg="1"/>
      <p:bldP spid="49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60" grpId="0" animBg="1"/>
      <p:bldP spid="61" grpId="0"/>
      <p:bldP spid="66" grpId="0"/>
      <p:bldP spid="67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  <p:custDataLst>
                  <p:tags r:id="rId3"/>
                </p:custDataLst>
              </p:nvPr>
            </p:nvSpPr>
            <p:spPr>
              <a:xfrm>
                <a:off x="457200" y="971550"/>
                <a:ext cx="8229600" cy="3714750"/>
              </a:xfrm>
              <a:ln w="3175"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Polylines are linear (1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order polynomial) interpolations between points</a:t>
                </a:r>
              </a:p>
              <a:p>
                <a:pPr lvl="1"/>
                <a:r>
                  <a:rPr lang="en-US" dirty="0" smtClean="0"/>
                  <a:t>Given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, line between the two is given by the parametric equation: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r>
                      <a:rPr lang="en-US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tQ</m:t>
                    </m:r>
                    <m:r>
                      <a:rPr lang="en-US" b="0" i="0" smtClean="0">
                        <a:latin typeface="Cambria Math"/>
                      </a:rPr>
                      <m:t>,   0≤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r>
                      <a:rPr lang="en-US" b="0" i="0" smtClean="0">
                        <a:latin typeface="Cambria Math"/>
                      </a:rPr>
                      <m:t>≤1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</m:oMath>
                </a14:m>
                <a:r>
                  <a:rPr lang="en-US" dirty="0" smtClean="0"/>
                  <a:t> are called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weighting functions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Splines are higher order polynomial interpolations between points</a:t>
                </a:r>
              </a:p>
              <a:p>
                <a:pPr lvl="1"/>
                <a:r>
                  <a:rPr lang="en-US" dirty="0" smtClean="0"/>
                  <a:t>Like linear interpolation but with higher order weighting functions allowing better approximations/smoother curves</a:t>
                </a:r>
              </a:p>
              <a:p>
                <a:r>
                  <a:rPr lang="en-US" dirty="0" smtClean="0"/>
                  <a:t>One representation - </a:t>
                </a:r>
                <a:r>
                  <a:rPr lang="en-US" dirty="0" err="1" smtClean="0"/>
                  <a:t>Hermite</a:t>
                </a:r>
                <a:r>
                  <a:rPr lang="en-US" dirty="0" smtClean="0"/>
                  <a:t> curves (interpolating spline):</a:t>
                </a:r>
              </a:p>
              <a:p>
                <a:pPr lvl="1"/>
                <a:r>
                  <a:rPr lang="en-US" dirty="0" smtClean="0"/>
                  <a:t>Determined by two control points P and Q, an initial tangent vector v and a final tangent vector w.</a:t>
                </a:r>
              </a:p>
              <a:p>
                <a:pPr lvl="1"/>
                <a:endParaRPr lang="en-US" dirty="0"/>
              </a:p>
              <a:p>
                <a:pPr marL="27432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Satisfies:</a:t>
                </a:r>
                <a:endParaRPr lang="en-US" i="1" dirty="0" smtClean="0">
                  <a:latin typeface="Cambria Math"/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𝑤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594360" lvl="2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95400"/>
                <a:ext cx="8229600" cy="4953000"/>
              </a:xfrm>
              <a:blipFill rotWithShape="1">
                <a:blip r:embed="rId20"/>
                <a:stretch>
                  <a:fillRect l="-148" t="-1601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Splines </a:t>
            </a:r>
            <a:r>
              <a:rPr lang="en-US" dirty="0"/>
              <a:t>(3/5</a:t>
            </a:r>
            <a:r>
              <a:rPr lang="en-US" dirty="0" smtClean="0"/>
              <a:t>) – </a:t>
            </a:r>
            <a:r>
              <a:rPr lang="en-US" dirty="0" err="1" smtClean="0"/>
              <a:t>Hermite</a:t>
            </a:r>
            <a:r>
              <a:rPr lang="en-US" dirty="0" smtClean="0"/>
              <a:t> Curves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55945006"/>
              </p:ext>
            </p:extLst>
          </p:nvPr>
        </p:nvGraphicFramePr>
        <p:xfrm>
          <a:off x="4251325" y="2564606"/>
          <a:ext cx="185738" cy="263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21" imgW="114151" imgH="215619" progId="Equation.3">
                  <p:embed/>
                </p:oleObj>
              </mc:Choice>
              <mc:Fallback>
                <p:oleObj name="Equation" r:id="rId21" imgW="114151" imgH="215619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2564606"/>
                        <a:ext cx="185738" cy="2631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948163" y="2982569"/>
                <a:ext cx="441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𝑄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+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1948163" y="2982569"/>
                <a:ext cx="4411528" cy="646331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>
            <p:custDataLst>
              <p:tags r:id="rId8"/>
            </p:custDataLst>
          </p:nvPr>
        </p:nvCxnSpPr>
        <p:spPr>
          <a:xfrm>
            <a:off x="3842938" y="4001266"/>
            <a:ext cx="648380" cy="37609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>
            <p:custDataLst>
              <p:tags r:id="rId9"/>
            </p:custDataLst>
          </p:nvPr>
        </p:nvCxnSpPr>
        <p:spPr>
          <a:xfrm flipH="1">
            <a:off x="6493549" y="3628900"/>
            <a:ext cx="280669" cy="4054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>
            <p:custDataLst>
              <p:tags r:id="rId10"/>
            </p:custDataLst>
          </p:nvPr>
        </p:nvSpPr>
        <p:spPr>
          <a:xfrm>
            <a:off x="3811563" y="3250399"/>
            <a:ext cx="3169143" cy="984131"/>
          </a:xfrm>
          <a:custGeom>
            <a:avLst/>
            <a:gdLst>
              <a:gd name="connsiteX0" fmla="*/ 0 w 2392228"/>
              <a:gd name="connsiteY0" fmla="*/ 727298 h 990495"/>
              <a:gd name="connsiteX1" fmla="*/ 833718 w 2392228"/>
              <a:gd name="connsiteY1" fmla="*/ 951415 h 990495"/>
              <a:gd name="connsiteX2" fmla="*/ 2268071 w 2392228"/>
              <a:gd name="connsiteY2" fmla="*/ 19086 h 990495"/>
              <a:gd name="connsiteX3" fmla="*/ 2223247 w 2392228"/>
              <a:gd name="connsiteY3" fmla="*/ 413533 h 99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2228" h="990495">
                <a:moveTo>
                  <a:pt x="0" y="727298"/>
                </a:moveTo>
                <a:cubicBezTo>
                  <a:pt x="227853" y="898374"/>
                  <a:pt x="455706" y="1069450"/>
                  <a:pt x="833718" y="951415"/>
                </a:cubicBezTo>
                <a:cubicBezTo>
                  <a:pt x="1211730" y="833380"/>
                  <a:pt x="2036483" y="108733"/>
                  <a:pt x="2268071" y="19086"/>
                </a:cubicBezTo>
                <a:cubicBezTo>
                  <a:pt x="2499659" y="-70561"/>
                  <a:pt x="2361453" y="171486"/>
                  <a:pt x="2223247" y="413533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>
            <p:custDataLst>
              <p:tags r:id="rId11"/>
            </p:custDataLst>
          </p:nvPr>
        </p:nvSpPr>
        <p:spPr>
          <a:xfrm>
            <a:off x="3783400" y="3944484"/>
            <a:ext cx="121137" cy="11356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>
            <p:custDataLst>
              <p:tags r:id="rId12"/>
            </p:custDataLst>
          </p:nvPr>
        </p:nvSpPr>
        <p:spPr>
          <a:xfrm>
            <a:off x="6698509" y="3572117"/>
            <a:ext cx="121137" cy="11356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5175880" y="3941907"/>
                <a:ext cx="4293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5175880" y="3941907"/>
                <a:ext cx="429393" cy="307777"/>
              </a:xfrm>
              <a:prstGeom prst="rect">
                <a:avLst/>
              </a:prstGeom>
              <a:blipFill rotWithShape="1">
                <a:blip r:embed="rId2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>
            <p:custDataLst>
              <p:tags r:id="rId14"/>
            </p:custDataLst>
          </p:nvPr>
        </p:nvSpPr>
        <p:spPr>
          <a:xfrm>
            <a:off x="6359691" y="3687606"/>
            <a:ext cx="41452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2" name="TextBox 31"/>
          <p:cNvSpPr txBox="1"/>
          <p:nvPr>
            <p:custDataLst>
              <p:tags r:id="rId15"/>
            </p:custDataLst>
          </p:nvPr>
        </p:nvSpPr>
        <p:spPr>
          <a:xfrm>
            <a:off x="4038600" y="4189524"/>
            <a:ext cx="35294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6734578" y="3513483"/>
                <a:ext cx="9691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𝑄</m:t>
                      </m:r>
                      <m:r>
                        <a:rPr lang="en-US" sz="1400" b="0" i="1" smtClean="0">
                          <a:latin typeface="Cambria Math"/>
                        </a:rPr>
                        <m:t>: </m:t>
                      </m:r>
                      <m:r>
                        <a:rPr lang="en-US" sz="1400" b="0" i="1" smtClean="0">
                          <a:latin typeface="Cambria Math"/>
                        </a:rPr>
                        <m:t>𝑡</m:t>
                      </m:r>
                      <m:r>
                        <a:rPr lang="en-US" sz="1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577" y="4684643"/>
                <a:ext cx="969195" cy="307777"/>
              </a:xfrm>
              <a:prstGeom prst="rect">
                <a:avLst/>
              </a:prstGeom>
              <a:blipFill rotWithShape="1">
                <a:blip r:embed="rId27" cstate="print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747840" y="3761454"/>
                <a:ext cx="9691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𝑃</m:t>
                      </m:r>
                      <m:r>
                        <a:rPr lang="en-US" sz="1400" b="0" i="1" smtClean="0">
                          <a:latin typeface="Cambria Math"/>
                        </a:rPr>
                        <m:t>: </m:t>
                      </m:r>
                      <m:r>
                        <a:rPr lang="en-US" sz="1400" b="0" i="1" smtClean="0">
                          <a:latin typeface="Cambria Math"/>
                        </a:rPr>
                        <m:t>𝑡</m:t>
                      </m:r>
                      <m:r>
                        <a:rPr lang="en-US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8"/>
                </p:custDataLst>
              </p:nvPr>
            </p:nvSpPr>
            <p:spPr>
              <a:xfrm>
                <a:off x="3747840" y="3761454"/>
                <a:ext cx="969195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3531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 animBg="1"/>
      <p:bldP spid="28" grpId="0" animBg="1"/>
      <p:bldP spid="29" grpId="0" animBg="1"/>
      <p:bldP spid="30" grpId="0"/>
      <p:bldP spid="31" grpId="0"/>
      <p:bldP spid="32" grpId="0"/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61" y="1280581"/>
            <a:ext cx="3320721" cy="210045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Splines </a:t>
            </a:r>
            <a:r>
              <a:rPr lang="en-US" dirty="0"/>
              <a:t>(4/5) – </a:t>
            </a:r>
            <a:r>
              <a:rPr lang="en-US" dirty="0" err="1" smtClean="0"/>
              <a:t>Hermite</a:t>
            </a:r>
            <a:r>
              <a:rPr lang="en-US" dirty="0" smtClean="0"/>
              <a:t> Weighting Explained</a:t>
            </a:r>
            <a:endParaRPr lang="en-US" dirty="0"/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4419600" y="1031142"/>
            <a:ext cx="464947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Polynomial weighting functions in </a:t>
            </a:r>
            <a:r>
              <a:rPr lang="en-US" sz="1400" dirty="0" err="1" smtClean="0"/>
              <a:t>Hermite</a:t>
            </a:r>
            <a:r>
              <a:rPr lang="en-US" sz="1400" dirty="0" smtClean="0"/>
              <a:t> curve equation</a:t>
            </a: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5056360" y="1496688"/>
            <a:ext cx="269626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</a:p>
        </p:txBody>
      </p:sp>
      <p:cxnSp>
        <p:nvCxnSpPr>
          <p:cNvPr id="10" name="Straight Connector 9"/>
          <p:cNvCxnSpPr/>
          <p:nvPr>
            <p:custDataLst>
              <p:tags r:id="rId7"/>
            </p:custDataLst>
          </p:nvPr>
        </p:nvCxnSpPr>
        <p:spPr>
          <a:xfrm>
            <a:off x="5334000" y="1609001"/>
            <a:ext cx="2895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>
            <p:custDataLst>
              <p:tags r:id="rId8"/>
            </p:custDataLst>
          </p:nvPr>
        </p:nvCxnSpPr>
        <p:spPr>
          <a:xfrm>
            <a:off x="5262254" y="1609001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>
            <p:custDataLst>
              <p:tags r:id="rId9"/>
            </p:custDataLst>
          </p:nvPr>
        </p:nvSpPr>
        <p:spPr>
          <a:xfrm>
            <a:off x="4880828" y="3171502"/>
            <a:ext cx="538930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(0, 0)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8266999" y="3181197"/>
                <a:ext cx="283026" cy="27699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999" y="4241595"/>
                <a:ext cx="284630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>
            <p:custDataLst>
              <p:tags r:id="rId11"/>
            </p:custDataLst>
          </p:nvPr>
        </p:nvCxnSpPr>
        <p:spPr>
          <a:xfrm>
            <a:off x="7981950" y="3171502"/>
            <a:ext cx="0" cy="73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>
            <p:custDataLst>
              <p:tags r:id="rId12"/>
            </p:custDataLst>
          </p:nvPr>
        </p:nvSpPr>
        <p:spPr>
          <a:xfrm>
            <a:off x="7924800" y="3181197"/>
            <a:ext cx="269626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</a:p>
        </p:txBody>
      </p:sp>
      <p:cxnSp>
        <p:nvCxnSpPr>
          <p:cNvPr id="21" name="Straight Connector 20"/>
          <p:cNvCxnSpPr/>
          <p:nvPr>
            <p:custDataLst>
              <p:tags r:id="rId13"/>
            </p:custDataLst>
          </p:nvPr>
        </p:nvCxnSpPr>
        <p:spPr>
          <a:xfrm>
            <a:off x="7981950" y="1356596"/>
            <a:ext cx="0" cy="181490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5486400" y="1704437"/>
                <a:ext cx="1102161" cy="276999"/>
              </a:xfrm>
              <a:prstGeom prst="rect">
                <a:avLst/>
              </a:prstGeom>
              <a:solidFill>
                <a:srgbClr val="FFFFFF">
                  <a:alpha val="74902"/>
                </a:srgbClr>
              </a:solidFill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z="1200" dirty="0" smtClean="0"/>
                  <a:t>’s coefficient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272582"/>
                <a:ext cx="1066446" cy="276999"/>
              </a:xfrm>
              <a:prstGeom prst="rect">
                <a:avLst/>
              </a:prstGeom>
              <a:blipFill rotWithShape="1">
                <a:blip r:embed="rId27"/>
                <a:stretch>
                  <a:fillRect b="-1777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6797040" y="1704437"/>
                <a:ext cx="1110882" cy="276999"/>
              </a:xfrm>
              <a:prstGeom prst="rect">
                <a:avLst/>
              </a:prstGeom>
              <a:solidFill>
                <a:srgbClr val="FFFFFF">
                  <a:alpha val="74902"/>
                </a:srgbClr>
              </a:solidFill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sz="1200" dirty="0" smtClean="0"/>
                  <a:t>’s coefficient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40" y="2272582"/>
                <a:ext cx="1075166" cy="276999"/>
              </a:xfrm>
              <a:prstGeom prst="rect">
                <a:avLst/>
              </a:prstGeom>
              <a:blipFill rotWithShape="1">
                <a:blip r:embed="rId28"/>
                <a:stretch>
                  <a:fillRect r="-568" b="-1777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7529243" y="2649190"/>
                <a:ext cx="1120500" cy="276999"/>
              </a:xfrm>
              <a:prstGeom prst="rect">
                <a:avLst/>
              </a:prstGeom>
              <a:solidFill>
                <a:srgbClr val="FFFFFF">
                  <a:alpha val="74902"/>
                </a:srgbClr>
              </a:solidFill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1200" dirty="0" smtClean="0"/>
                  <a:t>’s coefficient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43" y="3532253"/>
                <a:ext cx="1084784" cy="276999"/>
              </a:xfrm>
              <a:prstGeom prst="rect">
                <a:avLst/>
              </a:prstGeom>
              <a:blipFill rotWithShape="1">
                <a:blip r:embed="rId29"/>
                <a:stretch>
                  <a:fillRect r="-562" b="-1521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4942459" y="2649190"/>
                <a:ext cx="1090042" cy="276999"/>
              </a:xfrm>
              <a:prstGeom prst="rect">
                <a:avLst/>
              </a:prstGeom>
              <a:solidFill>
                <a:srgbClr val="FFFFFF">
                  <a:alpha val="74902"/>
                </a:srgbClr>
              </a:solidFill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1200" dirty="0" smtClean="0"/>
                  <a:t>’s coefficient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459" y="3532253"/>
                <a:ext cx="1054328" cy="276999"/>
              </a:xfrm>
              <a:prstGeom prst="rect">
                <a:avLst/>
              </a:prstGeom>
              <a:blipFill rotWithShape="1">
                <a:blip r:embed="rId30"/>
                <a:stretch>
                  <a:fillRect b="-1521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>
            <p:custDataLst>
              <p:tags r:id="rId18"/>
            </p:custDataLst>
          </p:nvPr>
        </p:nvCxnSpPr>
        <p:spPr>
          <a:xfrm>
            <a:off x="5638800" y="2856939"/>
            <a:ext cx="76200" cy="9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>
            <p:custDataLst>
              <p:tags r:id="rId19"/>
            </p:custDataLst>
          </p:nvPr>
        </p:nvCxnSpPr>
        <p:spPr>
          <a:xfrm flipH="1">
            <a:off x="7772400" y="2856939"/>
            <a:ext cx="99806" cy="9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 rotWithShape="1">
          <a:blip r:embed="rId31" cstate="print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-48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74" t="22857" r="44752" b="28689"/>
          <a:stretch/>
        </p:blipFill>
        <p:spPr bwMode="auto">
          <a:xfrm>
            <a:off x="5577840" y="3314700"/>
            <a:ext cx="2346960" cy="138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Content Placeholder 2"/>
          <p:cNvSpPr txBox="1">
            <a:spLocks/>
          </p:cNvSpPr>
          <p:nvPr>
            <p:custDataLst>
              <p:tags r:id="rId21"/>
            </p:custDataLst>
          </p:nvPr>
        </p:nvSpPr>
        <p:spPr>
          <a:xfrm>
            <a:off x="457200" y="914400"/>
            <a:ext cx="8229600" cy="3771900"/>
          </a:xfrm>
          <a:prstGeom prst="rect">
            <a:avLst/>
          </a:prstGeom>
          <a:ln>
            <a:noFill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>
                <p:custDataLst>
                  <p:tags r:id="rId22"/>
                </p:custDataLst>
              </p:nvPr>
            </p:nvSpPr>
            <p:spPr>
              <a:xfrm>
                <a:off x="457200" y="1055619"/>
                <a:ext cx="8229600" cy="3630681"/>
              </a:xfrm>
              <a:prstGeom prst="rect">
                <a:avLst/>
              </a:prstGeom>
              <a:ln w="3175">
                <a:noFill/>
              </a:ln>
            </p:spPr>
            <p:txBody>
              <a:bodyPr vert="horz">
                <a:normAutofit fontScale="62500" lnSpcReduction="20000"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Polynomial splines have more</a:t>
                </a:r>
                <a:br>
                  <a:rPr lang="en-US" dirty="0" smtClean="0"/>
                </a:br>
                <a:r>
                  <a:rPr lang="en-US" dirty="0" smtClean="0"/>
                  <a:t>complex weighting functions</a:t>
                </a:r>
                <a:br>
                  <a:rPr lang="en-US" dirty="0" smtClean="0"/>
                </a:br>
                <a:r>
                  <a:rPr lang="en-US" dirty="0" smtClean="0"/>
                  <a:t>than lines</a:t>
                </a:r>
              </a:p>
              <a:p>
                <a:pPr lvl="1"/>
                <a:r>
                  <a:rPr lang="en-US" sz="2100" dirty="0" smtClean="0"/>
                  <a:t>Coefficients for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21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𝑄</m:t>
                    </m:r>
                  </m:oMath>
                </a14:m>
                <a:r>
                  <a:rPr lang="en-US" sz="2100" dirty="0" smtClean="0"/>
                  <a:t> are now </a:t>
                </a:r>
                <a:br>
                  <a:rPr lang="en-US" sz="2100" dirty="0" smtClean="0"/>
                </a:br>
                <a:r>
                  <a:rPr lang="en-US" sz="2100" dirty="0" smtClean="0"/>
                  <a:t>3</a:t>
                </a:r>
                <a:r>
                  <a:rPr lang="en-US" sz="2100" baseline="30000" dirty="0" smtClean="0"/>
                  <a:t>rd</a:t>
                </a:r>
                <a:r>
                  <a:rPr lang="en-US" sz="2100" dirty="0" smtClean="0"/>
                  <a:t> degree polynomials</a:t>
                </a:r>
                <a:endParaRPr lang="en-US" sz="1900" dirty="0"/>
              </a:p>
              <a:p>
                <a:r>
                  <a:rPr lang="en-US" dirty="0" smtClean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Coefficient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1, all others 0</a:t>
                </a:r>
              </a:p>
              <a:p>
                <a:pPr lvl="1"/>
                <a:r>
                  <a:rPr lang="en-US" dirty="0" smtClean="0"/>
                  <a:t>Derivative of coefficient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is</a:t>
                </a:r>
                <a:br>
                  <a:rPr lang="en-US" dirty="0" smtClean="0"/>
                </a:br>
                <a:r>
                  <a:rPr lang="en-US" dirty="0" smtClean="0"/>
                  <a:t>1, derivative of all others is 0</a:t>
                </a:r>
                <a:endParaRPr lang="en-US" dirty="0"/>
              </a:p>
              <a:p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=1</m:t>
                    </m:r>
                    <m:r>
                      <a:rPr lang="en-US">
                        <a:latin typeface="Cambria Math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Coefficient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1, all others 0</a:t>
                </a:r>
              </a:p>
              <a:p>
                <a:pPr lvl="1"/>
                <a:r>
                  <a:rPr lang="en-US" dirty="0"/>
                  <a:t>Derivative of coefficient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is</a:t>
                </a:r>
                <a:br>
                  <a:rPr lang="en-US" dirty="0" smtClean="0"/>
                </a:br>
                <a:r>
                  <a:rPr lang="en-US" dirty="0" smtClean="0"/>
                  <a:t>1</a:t>
                </a:r>
                <a:r>
                  <a:rPr lang="en-US" dirty="0"/>
                  <a:t>, derivative of all others is </a:t>
                </a:r>
                <a:r>
                  <a:rPr lang="en-US" dirty="0" smtClean="0"/>
                  <a:t>0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r>
                  <a:rPr lang="en-US" dirty="0" smtClean="0"/>
                  <a:t>Can be chained together to make </a:t>
                </a:r>
                <a:br>
                  <a:rPr lang="en-US" dirty="0" smtClean="0"/>
                </a:br>
                <a:r>
                  <a:rPr lang="en-US" dirty="0" smtClean="0"/>
                  <a:t>more complex curves</a:t>
                </a: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07492"/>
                <a:ext cx="8229600" cy="4840908"/>
              </a:xfrm>
              <a:prstGeom prst="rect">
                <a:avLst/>
              </a:prstGeom>
              <a:blipFill rotWithShape="1">
                <a:blip r:embed="rId33"/>
                <a:stretch>
                  <a:fillRect l="-296" t="-2015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00601"/>
            <a:ext cx="7162800" cy="240983"/>
          </a:xfrm>
        </p:spPr>
        <p:txBody>
          <a:bodyPr/>
          <a:lstStyle/>
          <a:p>
            <a:r>
              <a:rPr lang="en-US" smtClean="0"/>
              <a:t>Representing Shape – 9/13/12                                                                                  / 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78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6" grpId="0"/>
      <p:bldP spid="20" grpId="0"/>
      <p:bldP spid="24" grpId="0" animBg="1"/>
      <p:bldP spid="25" grpId="0" animBg="1"/>
      <p:bldP spid="26" grpId="0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vliKU3m3X5RRyAxxgLvCJ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Oyblfqltkd8Zh3s1Rv5h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15zUe4o2EvbvuRO8kvtS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Fz7afu4jVtnog7MrAQsp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7FDxmt37Zw5rUk7U9yAc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16ty0x4T2Ew8QsrwH7AfO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hmSnILEgzyYKv9ADjftP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T0o4PjwNtHdA1AZWm67u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j3SGnrqZWswg9KM4KclK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j3SGnrqZWswg9KM4KclK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j3SGnrqZWswg9KM4KclK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j3SGnrqZWswg9KM4Kcl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4UMeDX8B1H5AFHSnaLo4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3JWqCls2kEOK7dpc2trlu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JDUJnrl9RkyOVaiHY1n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2zIeDduzDj1qveeqhAzt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KYcyMvepVqs0VYOlBFjjU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TzA5KIVPxVnzhBwFQIf9H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pzfq5FUg9uH4CXGKwu5T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lHdOWPA4Ll01bvuhQ9CF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5AwUH9XJEBZ0LdydhJ5F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YdikAfzmLvBbB1v9d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WoK7iqaRwxMqqxaIm38R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TWolHRvxGUatgy1MokIb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4X271CdKPGL3PiNCLPg8U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x0jo1Pmcr1wY1xJrF07uY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IGtrcp4vnWJvp2NDBonD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QhgSkaf0pAihDUzCW7W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v7HD1pJ6l1Y9C9WxKk8V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V6KaI1Lrvh5VBM8bG9Qhj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e1nNm3bhDZGPsGrB518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WUbuMRMSDG3iXmbF7RkPj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i2rbycXPeleIhWKpZFr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t7hTQdWr5oIADTrkFeGG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daW6xGIBis4cm5AtYJY8K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8E2i5jrLkREaxfWuy0J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g44w9nwHEtF0dvfG4m2I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H9LD2LusnpIFSzXMVVU3F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ajKGNtEHwKfnVLwlKdc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iyDGIiq6N3kjbBji4GYJH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auBKiyqziWnvLWCZbsmn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VCb21oAaPthISL605bdBI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U4K9c3Gxdnz6C0uFh2wDd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sJxb4BNv6teH7iRcxti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8L85vpTb55t32hqERBVp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4zw1UuLCGUHM5CwUbbqw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ojmnqQY9UA7kXp5ybTk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KE51qxFRmQ3G8KM92tl6V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so3UZTFAMXGJyrPS2UBK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sUXtfM3JwwrfEEgl0ijiy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DOFip9qZUscbb4WhTOCk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T67SGs2ND0IQjEAtEA5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t5h31ptVqxpVzawtXX7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btkLiGp92e0I7EEMop0n9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jUJ1i767ypWgZLwLl0kT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GOUwK4yXJG7b1QzE61V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HnL9ukjSBGPzTheCqKw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ianE1SEEnOb6MdU6Mn2zB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8OJFcHTiX35oDwRIbTim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5fDExjDTxQDUfQidsXtv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2HPgzUEQFijncIt1x9AE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LIh1qYrlTmI2yOnXoZ3S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x27ObUNTRaws4xiTeRd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1tGVdabbFZDGrbeTCNxxZ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yw5KPFuKcFBUvzrTXJBIb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SMCm30B3FppwVaPtlwGU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4xGFsJQOVhjoDj7tBu98Z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vdBP9Y0Je3TYf0AxnaeO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uYDg3uo51gnUH5FoySdQt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dxxvlRUbLEYS3H1bFmqQ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1IC1NdVgV8ImL6Jx8waPu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O2XmncRqDRavOTk3HgvJ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GWUr7dTFqyiMNZQQy33H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uBBUENstzZZ5El1sW5DxX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d15ldQHrF85ckjwtpqb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iH9DOoCYqa62ZnTysfDRx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nBstA3hZZ7ax2cHoyxUIa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Xy9G8pBd7LB3UkWHpr5t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tEGFJxLUYEhw2SxxFakR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YalVDUWbyY0YKBu7fcmc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VsyCLQbM45YAYkcMGgWd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O2naajprLqhA1rrwjBiNY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2WAkdhbS62UDJqt4ibkmb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TL1vN3qFV77OSwYhxzZTX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4WfUJHo5BQr53OjHt8sr7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vVxX60DLniZRH4fSjJhQv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nNt9XP5RrwUgqkmMAnrPt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6b7fsAPJ9gheyKtW3NFvQ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qDVww8ToFOeGh2Inu2I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GU2e1SnlVAl2zUaqrePf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YcMCiEkD9XiDfGBx4iAg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j3cUkpbt86isq8TeuyLv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31l6QpJ76LmMsy5JZdYt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Weboa36H66zn0ayezLJ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w5EFl8KyxxmLx47VsfG0p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gc4yUaLEcK9vp8wIPVl8z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Cs6rj7w3ZBRPrBMdANTk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1FZoJpKFg5H0s5OJsxG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yi572HLkGeAZrrrUn7jk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L7r8HoRklDVs76GjCm2TV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sc830I0TWr0S0KHjK1Ai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qtEnhy9znPyMaDYljT0k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wjkKAKKgqolE1F30zMc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ykvFD1J0V5TLWl3wXoO7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9qwCjiijd8v5TKZeU6Jxq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gLfIIW3ONfrepTZ3kJqGH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nG3A3h3h5zYGaLnAAlgp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El6fRM06KLiozF7TLLv9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IJeFK84piC71ofX2bv5t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VRnNUssvDP6MpCm0b2R2k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gxhRVJAZ4o1MSRRPFCU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FkNAHDC239JaItBhpkt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0bhChNSWB192o96IRIXQd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1eZCB1ZterTta6gDBxL3P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y1pDaEl4PDHXMq5qSXzy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nQt9kcbpqNTfjifjHAwP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8jILBc458BWZQBM7RFg2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gQXlld3sjcqfwLoI06kh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gsGtcQVfMWFErUERJS48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pmfmtWgWGatjAuES0dx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zSkt49nsd3jt3jdPmYZQ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ua7k9cQRQBznUNn2ZS7y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qZ6rkFbQy4yf4Ic9UWwB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GPYDuKTC1cn4sP5YSFl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K58wQNn5Sh1xJ8dIRbGZ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PFIEQQYa2CBZe1jOPntsc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dwY3Vb4lVmoggsNbXx7Hf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WKTcp3miwzhyrcGMUM5GH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YLQ0DqWlv1PAeaIM1ZCQ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I0BvbCkByGI9Vry2IRzd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wCBrBc03H4oLZ2Pp8fj1T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grafW2dipmrftmKx9L5HA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8S4fhdZhLgAcboZ3zqjx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pD78RdmY9fRN48Spuks3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1HUpI7uOE5hwvi4mdfZk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3Bwxi11HGk8bktW1oxM1u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joVoJCzCfcT3uJmmUM4qj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aNRrp4FTHlBwyGjSumH8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8TgGdvxtribd8xhduXmu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XaG32hIIb7MtIx9osoaS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msald9cbEULGW50atfLI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4rEOJ46uXjFhJNeSH4zw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RI2B3niVV7r7i0vwt45GG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6pdhLhLabc6AAWM80Ic2o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BvdmaAuqjNgCCoLC09KV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uWhReL8VWiiMOhI41M7d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0IqzKl4muDcxzBMyVBAH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jk9Je6bTDCzAMNNpfq3O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442NZ35xadudV7fABPgiK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00ZL8bkhIYDfg6Wf26l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mRFxPDANwpv92MZiXlP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hSZuEAdco5wUD75AmGGU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J64afK90Dsj7ANykZ0Aj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rkvFGUuG7gDXzvCkVlWrz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SNotsWVgmXRab1Ck7c0c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T4E1qSJkdqdOKYsUHjQw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NVjMTvs63juecY8QSJGJ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mUqp4Br43CTFDRir2JbZ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0Ilqii0PfzlNjrt23SjPi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gwoL2Fag0Rilc4YLjqeO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ySkpOoZRSaY6t5UUwXa4i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15hY460o36bHE4ldgbp8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kfIY4RMt4JKdWikxqUKR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0iofPbKTTTcdHPyZ0edVZ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vxXIGlOOsD9Dy6BVBlz5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tHL1GQgEgWpfpAP1BIbP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1JBuYrUwEPVDSVx4a32C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eJuND8dcccfc8myrRCtQ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hA8oacBcNxzrY9wHpm7C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BxFhXrF8cB5skTP2Jj2D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6itzUDlDg7jaMZBJTfaxF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mwPDRnDOztnvecH2Ojv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hxUeiP4R5rLk6340ugDj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Hotmxbcme9nuAeiID4NJH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VJU5EYNPfj92A8qSLDSvQ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oQwOMhQcPA1jtKsrxdypU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1ECM4e3MR3pxy74IcovpX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kyE9iKi9RcxDl4yPbwY2u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iz4KWbToxO9OGAh5SjS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0hFGqj6EXrnkvYaDZ5TFI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LPonSH21rRzKxmtBkZ3cf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1yAFywS9ORbvQi2qoCV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KrN9oLUBvAGzmPi1tuyI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mRDjhyEAj5KhN9So86fc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PhVd8n8qrNZR4Ww4tlXU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BO51995lrsyxL2mo4qhsS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iW4VS4DUfqjesPcZd24Z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jiUaGpVFsnXQN44ddhOy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7sNTySr4pNDCRCM1Hnd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ZPLiqR3fhJfqVJTb2j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gC27UZPNaM7cQ6h7xuA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dVshcvTBzI8wxgvKw4A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QKpVVqfGuZWlWp7ECNkTz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4ky0CMXvszRnb2mg4DU5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aBRo6Thf6TDklBmqDUw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E6qmjLHvX9cuvi6UgALGM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51VBgwfgF7GRaX8dG4ec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JQHKUEZ0zfInwPsuDK0Q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Etrphqdrfhj7i5UvCAg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9MrjKbrtbCJcbejunzM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3kFXaLK9YpR1B5VbTsxt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4oxnA78qzzYdjFYYG10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e0xtRT8bzJ4rZvlIUh4m6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Go5UFb7dHRqrIH2MmBjl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9eYUEwpSK6eln0rtUV1dS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LBXVcjqHqkEeRVLxANO7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dnk1kTHokxarGciHAdzkp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0JMAx8oqp3AdyeCTRpIi6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MaJsPZAfMVpnBfKmy0U8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RtD44Hl9B6HdfZpNGyqPN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9R1D63aicEmVG5oLie6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5q9mmY8QwjBxWv5kg6j6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9lgkySrtjj3buc23f5rN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T4JHhM7AHDtrHGnLuiQI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2RuBbIfZ0J0cAsbBQAFmI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qI3vmFtA9WNdQcf664RBG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se7ebaEHblCqrLxGmAvpz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pmBZlJtBu7VwfPn8tiWr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ApKtzqHh5hjoPKCcPUeAQ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uVvIid6ds8iXMbeSa3Td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cR0Dvht1daA5VPXR7tbRO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mGgpUiVp1aQ0L8F4jwh2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eXSpjt96aoF6Cq6tEpl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opjEXZ9QgcScefONpL08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46i9tLm7ngXuhay1rehB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0ISzZDue9REp5biB9sDE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OEnULuQNbmh4oqAu8SSd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i5cYfqhMEWhxY4UBJIJj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2N7UbzXvMaflvzbWw4y1x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0wqlFSo98UkP2oQkeIO89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iCylpNcFL2VDNAuPT56D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0GxN5bQPcpgTeNNktBWt9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TpAgQoOJ1w5XBROCH1PVQ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TlG2zCuGxaJN7cPlr0s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p38q5ybrasyL2J2I08GG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gcVvQUVDdrm2GU9lf7wP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MS4GpSFnUn8D65u73LALU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q5vVc6LlRTftjRPq2ffi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eoAOEebmW4DPAEAUWth9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QBbgekyvEEecGV6xRzZU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CDIcew5LY90WFJdtYX1ny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bmsTZQWpz3mUeXs3ZNtKF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f1bS4TCXxgCsmKkxePyz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Lvg0VXeUOjH8cSNXSwX6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DBv5iFfeU7VgGgFC3YFJ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KgQwtHy5brP0gvxTAEP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jKdysJhW2CQJ7TKUCiYGT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5RYqXWKaHDtQJEHEIOKqU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pEtc4KGKSrcv0oo9f2IKC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s8TBQE5oozYyqmr3Re24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mIsGY8AP4D9DhNqWlGC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mkcJMdte61dnf5MDrI0Nc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kZS6nEyW5p2h90lYthD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C8imCA0JOaD4RJU65Ax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XcODC6Kwwzo42mJN01XV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OpP4Eu5ifa665PHik8T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D48B3mb2N5aFVuJZugch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0Pnaj4zz9LmkazuvGak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SHNjh1tF9jhp3jeT37td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jBj9vZz2X4D2WFnZMx6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oy6OYrZsMtjm37eiHSz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DsvgJjj19uhF0osujTJ8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23LwagN6c2n1uoc08vu6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L0myv3lW7tLgxxCkIMVK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1shaZD1CnvGP0wOIh3R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I7EsvbLjbBcvZThl3HV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vBQbaWF3k5Kw8sAfOE0S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Pj5KnwPglqGtz6kB5qj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8aKPDFeiF8dUF2FMdcWH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fzIx6wZvSSU0sJ9vx8QQ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5DuwUrWZabLssyWUpEMOj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vwa7Pwz4E1Vu52zCyySI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MN5K9BIC2ROfawqeoo5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qxcDdD6mbBB89qykaeYZC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0gAzCIb4f0mlZ0Kj6tA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qx4RSP2dfrZygwTwgTQT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7J3zReso8C7zJwHKT9Q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u0vkhLm5d9QIuUddtk9Cc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MIuRNQzKdwDCX7PfaZN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8W90y9WJKMlJXk50rBOo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BV7zAVEYQbxwQAxHNhqN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gdaua9ycdswx01qYeiK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d6JxiEjoAVP4QlpquOi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3k2xGmjcuISgtZ4KCQUS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IVa4yNOVABtaMH0Ch0c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OnmlFRYo7vbIkBvhKoG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ZPi3CeCSCLoM6MId8WXc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Z3mo60fOppD9nx3BfJM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jUCTCrYjeI4sK3Il3ZU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rO26LtifaUPsMKUrXxhm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DqCVT4nfZkGSEwt1Kzeb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4BLCi7VEgOzSpOQUOmMz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q4iAyyGtCpYYEtR5gP3E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HOGyqONOpuhh9a8p6I3dj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ULkYOxxIVnCrRYCEB5np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MPlCf4tpU8eQHaz5yHrC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15B38VC5hYWCYuDcitev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td1gr4wwGY1wiOf0cVyMO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U5c4sloYnf0xSzNHQ6y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lBa6jEEYe2ZdkCK8ISR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6GGnc6xGIFCX7be03bhZ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hhnqpeHFfgfZYvo59ir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ZNeDn3DxwCKs3DVxzHDz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paKWl7AcHW51Oufjawtv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MJVZYHl5GKGczCuG1V2lO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re8Gepaa4ano01l8TRB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bIsMGJd2jH1cZ56kBCY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ONloXCPnF5LNGRNbir7Ff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uzXamzyszVHZnU6nI6oED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pjei8ibQosxjLrNffPd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atf3JqbKxhstTesOII0CX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Fys56inEFZ6HBwGGK72hc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uK7RYOqXkRSfFMiK3ph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czmkiY3o4JaXYkZroQe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QJh1UsmYSVUpVyxuEwsU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tenbnihHAnYc9VpwmRT7u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26PODx8RVJ9FO2vMTIO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6MDmZ2jWLOechmyFKyIs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2u7n1zYai8t6lI2Za8PB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sHNxkPKIYh1Kg5vJ01xo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2qlHGFEev410CavmvOzA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23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roid Office">
      <a:majorFont>
        <a:latin typeface="Droid Sans"/>
        <a:ea typeface=""/>
        <a:cs typeface=""/>
      </a:majorFont>
      <a:minorFont>
        <a:latin typeface="Cambri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00_intro</Template>
  <TotalTime>1214</TotalTime>
  <Words>1521</Words>
  <Application>Microsoft Office PowerPoint</Application>
  <PresentationFormat>On-screen Show (16:9)</PresentationFormat>
  <Paragraphs>386</Paragraphs>
  <Slides>15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CS123 Theme</vt:lpstr>
      <vt:lpstr>Equation</vt:lpstr>
      <vt:lpstr>Describing Shape</vt:lpstr>
      <vt:lpstr>2D Object Definition (1/3)</vt:lpstr>
      <vt:lpstr>2D Object Definition (2/3)</vt:lpstr>
      <vt:lpstr>2D Object Definition (3/3)</vt:lpstr>
      <vt:lpstr>Representing Shape</vt:lpstr>
      <vt:lpstr>Splines (1/5) - Representing General Curves</vt:lpstr>
      <vt:lpstr>Splines (2/5) – Spline Types and Uses</vt:lpstr>
      <vt:lpstr>Splines (3/5) – Hermite Curves</vt:lpstr>
      <vt:lpstr>Splines (4/5) – Hermite Weighting Explained</vt:lpstr>
      <vt:lpstr>Splines (5/5) – Bezier Curves</vt:lpstr>
      <vt:lpstr>“Vertices in Motion” - Object Definition</vt:lpstr>
      <vt:lpstr>Building 3D Primitives</vt:lpstr>
      <vt:lpstr>Triangle Meshes</vt:lpstr>
      <vt:lpstr>Triangular Mesh Representation</vt:lpstr>
      <vt:lpstr>Book Sections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Describing Shape</dc:title>
  <dc:creator>Andrew Scheff</dc:creator>
  <cp:lastModifiedBy>Dave</cp:lastModifiedBy>
  <cp:revision>178</cp:revision>
  <dcterms:created xsi:type="dcterms:W3CDTF">2010-06-28T00:53:34Z</dcterms:created>
  <dcterms:modified xsi:type="dcterms:W3CDTF">2012-09-11T22:55:55Z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1vnXVcRbKKT29aBcHHnrmOSSt40kdXLxkWMvZjkZjdXk</vt:lpwstr>
  </property>
  <property fmtid="{D5CDD505-2E9C-101B-9397-08002B2CF9AE}" pid="4" name="Google.Documents.RevisionId">
    <vt:lpwstr>06370282580442280794</vt:lpwstr>
  </property>
  <property fmtid="{D5CDD505-2E9C-101B-9397-08002B2CF9AE}" pid="5" name="Google.Documents.PreviousRevisionId">
    <vt:lpwstr>05890552545111591352</vt:lpwstr>
  </property>
  <property fmtid="{D5CDD505-2E9C-101B-9397-08002B2CF9AE}" pid="6" name="Google.Documents.PluginVersion">
    <vt:lpwstr>2.0.2026.3768</vt:lpwstr>
  </property>
  <property fmtid="{D5CDD505-2E9C-101B-9397-08002B2CF9AE}" pid="7" name="Google.Documents.MergeIncapabilityFlags">
    <vt:i4>0</vt:i4>
  </property>
</Properties>
</file>